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0A3"/>
    <a:srgbClr val="EA7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6DE7-1313-4F5A-A500-3E3C26DD1299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449B-4A15-4BD3-9272-4C46AD4AF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05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6DE7-1313-4F5A-A500-3E3C26DD1299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449B-4A15-4BD3-9272-4C46AD4AF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81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6DE7-1313-4F5A-A500-3E3C26DD1299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449B-4A15-4BD3-9272-4C46AD4AF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63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6DE7-1313-4F5A-A500-3E3C26DD1299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449B-4A15-4BD3-9272-4C46AD4AF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61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6DE7-1313-4F5A-A500-3E3C26DD1299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449B-4A15-4BD3-9272-4C46AD4AF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87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6DE7-1313-4F5A-A500-3E3C26DD1299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449B-4A15-4BD3-9272-4C46AD4AF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43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6DE7-1313-4F5A-A500-3E3C26DD1299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449B-4A15-4BD3-9272-4C46AD4AF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41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6DE7-1313-4F5A-A500-3E3C26DD1299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449B-4A15-4BD3-9272-4C46AD4AF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21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6DE7-1313-4F5A-A500-3E3C26DD1299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449B-4A15-4BD3-9272-4C46AD4AF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95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6DE7-1313-4F5A-A500-3E3C26DD1299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449B-4A15-4BD3-9272-4C46AD4AF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52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6DE7-1313-4F5A-A500-3E3C26DD1299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449B-4A15-4BD3-9272-4C46AD4AF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62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B6DE7-1313-4F5A-A500-3E3C26DD1299}" type="datetimeFigureOut">
              <a:rPr kumimoji="1" lang="ja-JP" altLang="en-US" smtClean="0"/>
              <a:t>2017/12/11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0449B-4A15-4BD3-9272-4C46AD4AF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33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hyperlink" Target="http://journal.vrsj.org/15-1/s19-22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ikediary.com/university/research/vr/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nologyreview.jp/s/22949/virtual-reality-will-change-how-doctors-perform-surgery-within-a-few-years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 smtClean="0"/>
              <a:t>医療の中でＶＲを活かす</a:t>
            </a:r>
            <a:endParaRPr kumimoji="1"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754432"/>
            <a:ext cx="9144000" cy="1655762"/>
          </a:xfrm>
        </p:spPr>
        <p:txBody>
          <a:bodyPr/>
          <a:lstStyle/>
          <a:p>
            <a:pPr algn="r"/>
            <a:r>
              <a:rPr kumimoji="1" lang="ja-JP" altLang="en-US" dirty="0" smtClean="0"/>
              <a:t>情報・経営システム工学課程　１年</a:t>
            </a:r>
            <a:endParaRPr kumimoji="1" lang="en-US" altLang="ja-JP" dirty="0" smtClean="0"/>
          </a:p>
          <a:p>
            <a:pPr algn="r"/>
            <a:r>
              <a:rPr lang="en-US" altLang="ja-JP" dirty="0" smtClean="0"/>
              <a:t>17103791</a:t>
            </a:r>
            <a:r>
              <a:rPr lang="ja-JP" altLang="en-US" dirty="0" smtClean="0"/>
              <a:t>　佐藤花純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1751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28"/>
    </mc:Choice>
    <mc:Fallback>
      <p:transition spd="slow" advTm="812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902495" y="222736"/>
            <a:ext cx="1766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/>
              <a:t>背 景</a:t>
            </a:r>
            <a:endParaRPr kumimoji="1" lang="ja-JP" altLang="en-US" sz="5400" b="1" dirty="0"/>
          </a:p>
        </p:txBody>
      </p:sp>
      <p:sp>
        <p:nvSpPr>
          <p:cNvPr id="4" name="円形吹き出し 3"/>
          <p:cNvSpPr/>
          <p:nvPr/>
        </p:nvSpPr>
        <p:spPr>
          <a:xfrm>
            <a:off x="7354637" y="3468824"/>
            <a:ext cx="4748463" cy="2367024"/>
          </a:xfrm>
          <a:prstGeom prst="wedgeEllipseCallout">
            <a:avLst>
              <a:gd name="adj1" fmla="val -53674"/>
              <a:gd name="adj2" fmla="val 3088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インストラクター不足</a:t>
            </a:r>
            <a:endParaRPr kumimoji="1" lang="ja-JP" altLang="en-US" sz="2800" dirty="0"/>
          </a:p>
        </p:txBody>
      </p:sp>
      <p:sp>
        <p:nvSpPr>
          <p:cNvPr id="5" name="AutoShape 2" descr="「フリー素材 悩む人」の画像検索結果"/>
          <p:cNvSpPr>
            <a:spLocks noChangeAspect="1" noChangeArrowheads="1"/>
          </p:cNvSpPr>
          <p:nvPr/>
        </p:nvSpPr>
        <p:spPr bwMode="auto">
          <a:xfrm>
            <a:off x="1010583" y="3080042"/>
            <a:ext cx="4299354" cy="429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l="24066" t="5201" r="26471" b="-1"/>
          <a:stretch/>
        </p:blipFill>
        <p:spPr>
          <a:xfrm>
            <a:off x="5001254" y="4491086"/>
            <a:ext cx="1838763" cy="2193736"/>
          </a:xfrm>
          <a:prstGeom prst="rect">
            <a:avLst/>
          </a:prstGeom>
        </p:spPr>
      </p:pic>
      <p:sp>
        <p:nvSpPr>
          <p:cNvPr id="8" name="円形吹き出し 7"/>
          <p:cNvSpPr/>
          <p:nvPr/>
        </p:nvSpPr>
        <p:spPr>
          <a:xfrm>
            <a:off x="27231" y="3468824"/>
            <a:ext cx="4748463" cy="2367024"/>
          </a:xfrm>
          <a:prstGeom prst="wedgeEllipseCallout">
            <a:avLst>
              <a:gd name="adj1" fmla="val 52103"/>
              <a:gd name="adj2" fmla="val 335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シナリオ不足</a:t>
            </a:r>
            <a:endParaRPr kumimoji="1" lang="ja-JP" altLang="en-US" sz="2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518926" y="6334780"/>
            <a:ext cx="467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医療訓練・術前計画におけるＶＲ技術利用の現状と課題</a:t>
            </a:r>
            <a:endParaRPr kumimoji="1" lang="en-US" altLang="ja-JP" sz="1400" dirty="0" smtClean="0"/>
          </a:p>
          <a:p>
            <a:r>
              <a:rPr lang="en-US" altLang="ja-JP" sz="1400" u="sng" dirty="0">
                <a:hlinkClick r:id="rId4"/>
              </a:rPr>
              <a:t>http://journal.vrsj.org/15-1/s19-22.pdf</a:t>
            </a:r>
            <a:endParaRPr kumimoji="1" lang="ja-JP" altLang="en-US" sz="1400" dirty="0"/>
          </a:p>
        </p:txBody>
      </p:sp>
      <p:sp>
        <p:nvSpPr>
          <p:cNvPr id="12" name="円形吹き出し 11"/>
          <p:cNvSpPr/>
          <p:nvPr/>
        </p:nvSpPr>
        <p:spPr>
          <a:xfrm>
            <a:off x="786028" y="906477"/>
            <a:ext cx="4748463" cy="2367024"/>
          </a:xfrm>
          <a:prstGeom prst="wedgeEllipseCallout">
            <a:avLst>
              <a:gd name="adj1" fmla="val 50766"/>
              <a:gd name="adj2" fmla="val 7058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現場への導入が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進んでいない</a:t>
            </a:r>
            <a:endParaRPr kumimoji="1" lang="ja-JP" altLang="en-US" sz="2800" dirty="0"/>
          </a:p>
        </p:txBody>
      </p:sp>
      <p:sp>
        <p:nvSpPr>
          <p:cNvPr id="7" name="円形吹き出し 6"/>
          <p:cNvSpPr/>
          <p:nvPr/>
        </p:nvSpPr>
        <p:spPr>
          <a:xfrm>
            <a:off x="6037329" y="906477"/>
            <a:ext cx="4748463" cy="2367024"/>
          </a:xfrm>
          <a:prstGeom prst="wedgeEllipseCallout">
            <a:avLst>
              <a:gd name="adj1" fmla="val -40004"/>
              <a:gd name="adj2" fmla="val 7059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リアリティが低い</a:t>
            </a:r>
            <a:endParaRPr kumimoji="1" lang="ja-JP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9803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376"/>
    </mc:Choice>
    <mc:Fallback>
      <p:transition spd="slow" advTm="483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57201" y="465513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ＶＲとは・・・？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67326" y="1716533"/>
            <a:ext cx="4280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solidFill>
                  <a:srgbClr val="FF0000"/>
                </a:solidFill>
              </a:rPr>
              <a:t>V</a:t>
            </a:r>
            <a:r>
              <a:rPr lang="en-US" altLang="ja-JP" sz="3600" b="1" dirty="0"/>
              <a:t>irtual </a:t>
            </a:r>
            <a:r>
              <a:rPr lang="en-US" altLang="ja-JP" sz="3600" b="1" dirty="0" smtClean="0">
                <a:solidFill>
                  <a:srgbClr val="FF0000"/>
                </a:solidFill>
              </a:rPr>
              <a:t>R</a:t>
            </a:r>
            <a:r>
              <a:rPr lang="en-US" altLang="ja-JP" sz="3600" b="1" dirty="0" smtClean="0"/>
              <a:t>eality</a:t>
            </a:r>
            <a:r>
              <a:rPr lang="ja-JP" altLang="en-US" sz="3600" dirty="0" smtClean="0"/>
              <a:t>の略</a:t>
            </a:r>
            <a:endParaRPr kumimoji="1" lang="ja-JP" altLang="en-US" sz="3600" b="1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1" y="465513"/>
            <a:ext cx="4350547" cy="244718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922422" y="3029110"/>
            <a:ext cx="1044388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 smtClean="0"/>
              <a:t>仮想現実。現実そのものを人工的に作り出す技術。</a:t>
            </a:r>
            <a:endParaRPr kumimoji="1" lang="en-US" altLang="ja-JP" sz="3200" dirty="0" smtClean="0"/>
          </a:p>
          <a:p>
            <a:pPr>
              <a:lnSpc>
                <a:spcPct val="150000"/>
              </a:lnSpc>
            </a:pPr>
            <a:r>
              <a:rPr kumimoji="1" lang="ja-JP" altLang="en-US" sz="3200" smtClean="0"/>
              <a:t>ヘッドマウントディスプレイの装着</a:t>
            </a:r>
            <a:r>
              <a:rPr kumimoji="1" lang="ja-JP" altLang="en-US" sz="3200" dirty="0" smtClean="0"/>
              <a:t>が必要。</a:t>
            </a:r>
            <a:endParaRPr lang="en-US" altLang="ja-JP" sz="3200" dirty="0" smtClean="0"/>
          </a:p>
          <a:p>
            <a:pPr>
              <a:lnSpc>
                <a:spcPct val="150000"/>
              </a:lnSpc>
            </a:pPr>
            <a:r>
              <a:rPr kumimoji="1" lang="en-US" altLang="ja-JP" sz="3200" dirty="0" smtClean="0"/>
              <a:t>360</a:t>
            </a:r>
            <a:r>
              <a:rPr kumimoji="1" lang="ja-JP" altLang="en-US" sz="3200" dirty="0" smtClean="0"/>
              <a:t>度</a:t>
            </a:r>
            <a:r>
              <a:rPr kumimoji="1" lang="en-US" altLang="ja-JP" sz="3200" dirty="0" smtClean="0"/>
              <a:t>3D</a:t>
            </a:r>
            <a:r>
              <a:rPr kumimoji="1" lang="ja-JP" altLang="en-US" sz="3200" dirty="0" smtClean="0"/>
              <a:t>世界に入り込むことができる。</a:t>
            </a:r>
            <a:endParaRPr kumimoji="1" lang="en-US" altLang="ja-JP" sz="3200" dirty="0" smtClean="0"/>
          </a:p>
          <a:p>
            <a:pPr>
              <a:lnSpc>
                <a:spcPct val="150000"/>
              </a:lnSpc>
            </a:pPr>
            <a:r>
              <a:rPr lang="ja-JP" altLang="en-US" sz="3200" dirty="0"/>
              <a:t>性能</a:t>
            </a:r>
            <a:r>
              <a:rPr lang="ja-JP" altLang="en-US" sz="3200" dirty="0" smtClean="0"/>
              <a:t>が</a:t>
            </a:r>
            <a:r>
              <a:rPr lang="ja-JP" altLang="en-US" sz="3200" dirty="0"/>
              <a:t>高</a:t>
            </a:r>
            <a:r>
              <a:rPr lang="ja-JP" altLang="en-US" sz="3200" dirty="0" smtClean="0"/>
              <a:t>いほど、自分の生きている世界は現実世界か、</a:t>
            </a:r>
            <a:endParaRPr lang="en-US" altLang="ja-JP" sz="3200" dirty="0" smtClean="0"/>
          </a:p>
          <a:p>
            <a:pPr>
              <a:lnSpc>
                <a:spcPct val="150000"/>
              </a:lnSpc>
            </a:pPr>
            <a:r>
              <a:rPr lang="ja-JP" altLang="en-US" sz="3200" dirty="0" smtClean="0"/>
              <a:t>仮想世界かわからなくなる。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795596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958"/>
    </mc:Choice>
    <mc:Fallback>
      <p:transition spd="slow" advTm="4395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5677" y="400833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リアリティが低い理由・・・</a:t>
            </a:r>
            <a:endParaRPr kumimoji="1" lang="ja-JP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98717" y="132775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/>
              <a:t>ＶＲ</a:t>
            </a:r>
            <a:endParaRPr kumimoji="1" lang="ja-JP" altLang="en-US" sz="3600" b="1" dirty="0"/>
          </a:p>
        </p:txBody>
      </p:sp>
      <p:sp>
        <p:nvSpPr>
          <p:cNvPr id="6" name="楕円 5"/>
          <p:cNvSpPr/>
          <p:nvPr/>
        </p:nvSpPr>
        <p:spPr>
          <a:xfrm>
            <a:off x="6864263" y="1819435"/>
            <a:ext cx="3748134" cy="25803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/>
              <a:t>聴覚</a:t>
            </a:r>
            <a:endParaRPr kumimoji="1" lang="ja-JP" altLang="en-US" sz="4400" dirty="0"/>
          </a:p>
        </p:txBody>
      </p:sp>
      <p:sp>
        <p:nvSpPr>
          <p:cNvPr id="7" name="楕円 6"/>
          <p:cNvSpPr/>
          <p:nvPr/>
        </p:nvSpPr>
        <p:spPr>
          <a:xfrm>
            <a:off x="1650583" y="1819435"/>
            <a:ext cx="3748134" cy="25803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dirty="0"/>
              <a:t>視覚</a:t>
            </a:r>
            <a:endParaRPr kumimoji="1" lang="ja-JP" altLang="en-US" sz="4400" dirty="0"/>
          </a:p>
        </p:txBody>
      </p:sp>
      <p:sp>
        <p:nvSpPr>
          <p:cNvPr id="8" name="楕円 7"/>
          <p:cNvSpPr/>
          <p:nvPr/>
        </p:nvSpPr>
        <p:spPr>
          <a:xfrm>
            <a:off x="4257423" y="4098098"/>
            <a:ext cx="3748134" cy="25803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dirty="0"/>
              <a:t>触覚</a:t>
            </a:r>
            <a:endParaRPr kumimoji="1" lang="ja-JP" altLang="en-US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1493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324"/>
    </mc:Choice>
    <mc:Fallback>
      <p:transition spd="slow" advTm="403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雲形吹き出し 6"/>
          <p:cNvSpPr/>
          <p:nvPr/>
        </p:nvSpPr>
        <p:spPr>
          <a:xfrm>
            <a:off x="2485505" y="1246909"/>
            <a:ext cx="8395855" cy="3582786"/>
          </a:xfrm>
          <a:prstGeom prst="cloudCallout">
            <a:avLst>
              <a:gd name="adj1" fmla="val -48618"/>
              <a:gd name="adj2" fmla="val 5324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rgbClr val="FF0000"/>
                </a:solidFill>
              </a:rPr>
              <a:t>筋肉をハックすることでＶＲ空間で物体の重さを再現する！！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79137" y="449349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触</a:t>
            </a:r>
            <a:r>
              <a:rPr lang="ja-JP" altLang="en-US" sz="3200" dirty="0"/>
              <a:t>覚</a:t>
            </a:r>
            <a:r>
              <a:rPr kumimoji="1" lang="ja-JP" altLang="en-US" sz="3200" dirty="0" smtClean="0"/>
              <a:t>の機能を導入する</a:t>
            </a:r>
            <a:endParaRPr kumimoji="1" lang="ja-JP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175500" y="6375400"/>
            <a:ext cx="492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hlinkClick r:id="rId3"/>
              </a:rPr>
              <a:t>http://rikediary.com/university/research/vr</a:t>
            </a:r>
            <a:r>
              <a:rPr lang="en-US" altLang="ja-JP" dirty="0" smtClean="0">
                <a:hlinkClick r:id="rId3"/>
              </a:rPr>
              <a:t>/</a:t>
            </a:r>
            <a:endParaRPr lang="en-US" altLang="ja-JP" dirty="0" smtClean="0"/>
          </a:p>
        </p:txBody>
      </p:sp>
      <p:sp>
        <p:nvSpPr>
          <p:cNvPr id="8" name="角丸四角形 7"/>
          <p:cNvSpPr/>
          <p:nvPr/>
        </p:nvSpPr>
        <p:spPr>
          <a:xfrm>
            <a:off x="2485505" y="1246909"/>
            <a:ext cx="8969434" cy="49934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800" dirty="0"/>
              <a:t>極</a:t>
            </a:r>
            <a:r>
              <a:rPr lang="ja-JP" altLang="en-US" sz="2800" dirty="0" smtClean="0"/>
              <a:t>小</a:t>
            </a:r>
            <a:r>
              <a:rPr kumimoji="1" lang="ja-JP" altLang="en-US" sz="2800" dirty="0" smtClean="0"/>
              <a:t>のウェアラブルデヴァイスでユーザーの指や手などの筋肉に微量の電気ショックを送ることでＶＲ空間でも触感の再現を誘発するもの。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手術シミュレーションにおいても臓器の触感が再現できる！！</a:t>
            </a:r>
            <a:endParaRPr kumimoji="1" lang="en-US" altLang="ja-JP" sz="2800" dirty="0" smtClean="0"/>
          </a:p>
          <a:p>
            <a:endParaRPr lang="en-US" altLang="ja-JP" sz="2800" dirty="0" smtClean="0"/>
          </a:p>
          <a:p>
            <a:endParaRPr lang="en-US" altLang="ja-JP" sz="2800" dirty="0"/>
          </a:p>
          <a:p>
            <a:endParaRPr kumimoji="1" lang="en-US" altLang="ja-JP" sz="2800" dirty="0" smtClean="0"/>
          </a:p>
          <a:p>
            <a:pPr algn="ctr"/>
            <a:r>
              <a:rPr lang="ja-JP" altLang="en-US" sz="3200" b="1" dirty="0"/>
              <a:t>リアリティ</a:t>
            </a:r>
            <a:r>
              <a:rPr lang="ja-JP" altLang="en-US" sz="3200" b="1" dirty="0" smtClean="0"/>
              <a:t>の向上</a:t>
            </a:r>
            <a:endParaRPr kumimoji="1" lang="en-US" altLang="ja-JP" sz="3200" b="1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l="21028" t="5882" r="9185" b="8061"/>
          <a:stretch/>
        </p:blipFill>
        <p:spPr>
          <a:xfrm>
            <a:off x="399011" y="4006735"/>
            <a:ext cx="1951028" cy="2502130"/>
          </a:xfrm>
          <a:prstGeom prst="rect">
            <a:avLst/>
          </a:prstGeom>
        </p:spPr>
      </p:pic>
      <p:sp>
        <p:nvSpPr>
          <p:cNvPr id="9" name="下矢印 8"/>
          <p:cNvSpPr/>
          <p:nvPr/>
        </p:nvSpPr>
        <p:spPr>
          <a:xfrm>
            <a:off x="6147516" y="4006735"/>
            <a:ext cx="1072871" cy="957981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5292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315"/>
    </mc:Choice>
    <mc:Fallback>
      <p:transition spd="slow" advTm="70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06604" y="49424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さらに</a:t>
            </a:r>
            <a:endParaRPr kumimoji="1" lang="ja-JP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2290" y="1643348"/>
            <a:ext cx="10597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ＣＴやＭＲＩでスキャンしたレントゲン画像を３Ｄデータに変換</a:t>
            </a:r>
            <a:endParaRPr kumimoji="1" lang="ja-JP" altLang="en-US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58108" y="6550223"/>
            <a:ext cx="10233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hlinkClick r:id="rId2"/>
              </a:rPr>
              <a:t>https://www.technologyreview.jp/s/22949/virtual-reality-will-change-how-doctors-perform-surgery-within-a-few-years</a:t>
            </a:r>
            <a:r>
              <a:rPr lang="en-US" altLang="ja-JP" sz="1400" dirty="0" smtClean="0">
                <a:hlinkClick r:id="rId2"/>
              </a:rPr>
              <a:t>/</a:t>
            </a:r>
            <a:endParaRPr lang="en-US" altLang="ja-JP" sz="1400" dirty="0" smtClean="0"/>
          </a:p>
        </p:txBody>
      </p:sp>
      <p:sp>
        <p:nvSpPr>
          <p:cNvPr id="5" name="下矢印 4"/>
          <p:cNvSpPr/>
          <p:nvPr/>
        </p:nvSpPr>
        <p:spPr>
          <a:xfrm>
            <a:off x="5802312" y="2419392"/>
            <a:ext cx="657727" cy="978569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2759825" y="3557847"/>
            <a:ext cx="6866313" cy="2829683"/>
          </a:xfrm>
          <a:prstGeom prst="ellipse">
            <a:avLst/>
          </a:prstGeom>
          <a:ln>
            <a:solidFill>
              <a:srgbClr val="F650A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患者自身のデータを用いて</a:t>
            </a:r>
            <a:endParaRPr kumimoji="1" lang="en-US" altLang="ja-JP" sz="2800" dirty="0" smtClean="0"/>
          </a:p>
          <a:p>
            <a:pPr algn="ctr"/>
            <a:r>
              <a:rPr lang="ja-JP" altLang="en-US" sz="2800" dirty="0"/>
              <a:t>シミュレーション</a:t>
            </a:r>
            <a:r>
              <a:rPr lang="ja-JP" altLang="en-US" sz="2800" dirty="0" smtClean="0"/>
              <a:t>ができる！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2508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427"/>
    </mc:Choice>
    <mc:Fallback>
      <p:transition spd="slow" advTm="2742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262" y="416453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全てできるようになると・・・</a:t>
            </a:r>
            <a:endParaRPr kumimoji="1" lang="ja-JP" altLang="en-US" sz="32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528" y="4398340"/>
            <a:ext cx="2143125" cy="2143125"/>
          </a:xfrm>
          <a:prstGeom prst="rect">
            <a:avLst/>
          </a:prstGeom>
        </p:spPr>
      </p:pic>
      <p:sp>
        <p:nvSpPr>
          <p:cNvPr id="6" name="楕円 5"/>
          <p:cNvSpPr/>
          <p:nvPr/>
        </p:nvSpPr>
        <p:spPr>
          <a:xfrm>
            <a:off x="7608915" y="4032579"/>
            <a:ext cx="4422371" cy="231093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研修医の</a:t>
            </a:r>
            <a:endParaRPr kumimoji="1" lang="en-US" altLang="ja-JP" sz="3200" dirty="0" smtClean="0"/>
          </a:p>
          <a:p>
            <a:pPr algn="ctr"/>
            <a:r>
              <a:rPr kumimoji="1" lang="ja-JP" altLang="en-US" sz="3200" dirty="0" smtClean="0"/>
              <a:t>スキルアップ</a:t>
            </a:r>
            <a:endParaRPr kumimoji="1" lang="ja-JP" altLang="en-US" sz="3200" dirty="0"/>
          </a:p>
        </p:txBody>
      </p:sp>
      <p:sp>
        <p:nvSpPr>
          <p:cNvPr id="4" name="楕円 3"/>
          <p:cNvSpPr/>
          <p:nvPr/>
        </p:nvSpPr>
        <p:spPr>
          <a:xfrm>
            <a:off x="615141" y="3949452"/>
            <a:ext cx="4422371" cy="231093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医師の技術向上</a:t>
            </a:r>
            <a:endParaRPr kumimoji="1" lang="ja-JP" altLang="en-US" sz="3200" dirty="0"/>
          </a:p>
        </p:txBody>
      </p:sp>
      <p:sp>
        <p:nvSpPr>
          <p:cNvPr id="3" name="楕円 2"/>
          <p:cNvSpPr/>
          <p:nvPr/>
        </p:nvSpPr>
        <p:spPr>
          <a:xfrm>
            <a:off x="1379912" y="1213657"/>
            <a:ext cx="4422371" cy="231093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安全性の向上</a:t>
            </a:r>
            <a:endParaRPr kumimoji="1" lang="ja-JP" altLang="en-US" sz="3200" dirty="0"/>
          </a:p>
        </p:txBody>
      </p:sp>
      <p:sp>
        <p:nvSpPr>
          <p:cNvPr id="5" name="楕円 4"/>
          <p:cNvSpPr/>
          <p:nvPr/>
        </p:nvSpPr>
        <p:spPr>
          <a:xfrm>
            <a:off x="6470073" y="1213657"/>
            <a:ext cx="4422371" cy="231093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患者</a:t>
            </a:r>
            <a:r>
              <a:rPr lang="ja-JP" altLang="en-US" sz="3200" dirty="0" smtClean="0"/>
              <a:t>にあった</a:t>
            </a:r>
            <a:endParaRPr lang="en-US" altLang="ja-JP" sz="3200" dirty="0" smtClean="0"/>
          </a:p>
          <a:p>
            <a:pPr algn="ctr"/>
            <a:r>
              <a:rPr lang="ja-JP" altLang="en-US" sz="3200" dirty="0" smtClean="0"/>
              <a:t>手術プラン考案</a:t>
            </a:r>
            <a:endParaRPr kumimoji="1" lang="ja-JP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9398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06"/>
    </mc:Choice>
    <mc:Fallback>
      <p:transition spd="slow" advTm="115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3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1753986" y="382385"/>
            <a:ext cx="8769926" cy="223612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患者</a:t>
            </a:r>
            <a:r>
              <a:rPr lang="ja-JP" altLang="en-US" sz="2800" dirty="0"/>
              <a:t>自身</a:t>
            </a:r>
            <a:r>
              <a:rPr lang="ja-JP" altLang="en-US" sz="2800" dirty="0" smtClean="0"/>
              <a:t>の</a:t>
            </a:r>
            <a:r>
              <a:rPr lang="ja-JP" altLang="en-US" sz="2800" dirty="0"/>
              <a:t>データ</a:t>
            </a:r>
            <a:r>
              <a:rPr lang="ja-JP" altLang="en-US" sz="2800" dirty="0" smtClean="0"/>
              <a:t>を用いて手術のシミュレーションができるようにする！！</a:t>
            </a:r>
            <a:endParaRPr kumimoji="1" lang="ja-JP" altLang="en-US" sz="2800" dirty="0"/>
          </a:p>
        </p:txBody>
      </p:sp>
      <p:sp>
        <p:nvSpPr>
          <p:cNvPr id="4" name="下矢印 3"/>
          <p:cNvSpPr/>
          <p:nvPr/>
        </p:nvSpPr>
        <p:spPr>
          <a:xfrm>
            <a:off x="5810085" y="2934781"/>
            <a:ext cx="657727" cy="978569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75119" y="3193232"/>
            <a:ext cx="333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最終目標として・・・</a:t>
            </a:r>
            <a:endParaRPr kumimoji="1" lang="ja-JP" altLang="en-US" sz="2400" dirty="0"/>
          </a:p>
        </p:txBody>
      </p:sp>
      <p:sp>
        <p:nvSpPr>
          <p:cNvPr id="6" name="角丸四角形 5"/>
          <p:cNvSpPr/>
          <p:nvPr/>
        </p:nvSpPr>
        <p:spPr>
          <a:xfrm>
            <a:off x="1753987" y="4131425"/>
            <a:ext cx="8769926" cy="248550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ＶＲに触覚の機能も加えてよりリアルな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手術シミュレーションができるようにする！</a:t>
            </a:r>
            <a:endParaRPr kumimoji="1" lang="ja-JP" altLang="en-US" sz="2800" dirty="0"/>
          </a:p>
        </p:txBody>
      </p:sp>
      <p:sp>
        <p:nvSpPr>
          <p:cNvPr id="2" name="楕円 1"/>
          <p:cNvSpPr/>
          <p:nvPr/>
        </p:nvSpPr>
        <p:spPr>
          <a:xfrm>
            <a:off x="259082" y="2760397"/>
            <a:ext cx="4148052" cy="274205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先行研究を調べ、</a:t>
            </a:r>
            <a:endParaRPr kumimoji="1" lang="en-US" altLang="ja-JP" sz="2400" dirty="0" smtClean="0"/>
          </a:p>
          <a:p>
            <a:pPr algn="ctr"/>
            <a:r>
              <a:rPr kumimoji="1" lang="ja-JP" altLang="en-US" sz="2400" dirty="0" smtClean="0"/>
              <a:t>どこまで実現されているのか明確に！</a:t>
            </a:r>
            <a:endParaRPr kumimoji="1" lang="ja-JP" altLang="en-US" sz="2400" dirty="0"/>
          </a:p>
        </p:txBody>
      </p:sp>
      <p:sp>
        <p:nvSpPr>
          <p:cNvPr id="7" name="楕円 6"/>
          <p:cNvSpPr/>
          <p:nvPr/>
        </p:nvSpPr>
        <p:spPr>
          <a:xfrm>
            <a:off x="4207626" y="4131425"/>
            <a:ext cx="4181301" cy="236603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ＶＲ</a:t>
            </a:r>
            <a:r>
              <a:rPr lang="ja-JP" altLang="en-US" sz="2400" dirty="0" smtClean="0"/>
              <a:t>を扱うための</a:t>
            </a:r>
            <a:endParaRPr lang="en-US" altLang="ja-JP" sz="2400" dirty="0"/>
          </a:p>
          <a:p>
            <a:pPr algn="ctr"/>
            <a:r>
              <a:rPr lang="ja-JP" altLang="en-US" sz="2400" dirty="0" smtClean="0"/>
              <a:t>プログラミング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勉強！</a:t>
            </a:r>
            <a:endParaRPr kumimoji="1" lang="en-US" altLang="ja-JP" sz="2400" dirty="0" smtClean="0"/>
          </a:p>
        </p:txBody>
      </p:sp>
      <p:sp>
        <p:nvSpPr>
          <p:cNvPr id="8" name="楕円 7"/>
          <p:cNvSpPr/>
          <p:nvPr/>
        </p:nvSpPr>
        <p:spPr>
          <a:xfrm>
            <a:off x="7998229" y="2770155"/>
            <a:ext cx="4020589" cy="248360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医療の現場で何が必要か勉強！</a:t>
            </a:r>
            <a:endParaRPr kumimoji="1" lang="en-US" altLang="ja-JP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828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087"/>
    </mc:Choice>
    <mc:Fallback>
      <p:transition spd="slow" advTm="520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2" grpId="0" animBg="1"/>
      <p:bldP spid="2" grpId="1" animBg="1"/>
      <p:bldP spid="7" grpId="0" animBg="1"/>
      <p:bldP spid="7" grpId="1" animBg="1"/>
      <p:bldP spid="8" grpId="0" animBg="1"/>
      <p:bldP spid="8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1|27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9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.2|4.4|1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32.9|0.7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318</Words>
  <Application>Microsoft Office PowerPoint</Application>
  <PresentationFormat>ワイド画面</PresentationFormat>
  <Paragraphs>54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医療の中でＶＲを活かす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Administrator</cp:lastModifiedBy>
  <cp:revision>34</cp:revision>
  <dcterms:created xsi:type="dcterms:W3CDTF">2017-11-13T05:41:57Z</dcterms:created>
  <dcterms:modified xsi:type="dcterms:W3CDTF">2017-12-11T05:53:09Z</dcterms:modified>
</cp:coreProperties>
</file>