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4" r:id="rId6"/>
    <p:sldId id="268" r:id="rId7"/>
    <p:sldId id="267" r:id="rId8"/>
    <p:sldId id="269" r:id="rId9"/>
    <p:sldId id="25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079-4EC5-4DC3-9D93-AEB313AAA456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51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079-4EC5-4DC3-9D93-AEB313AAA456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38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079-4EC5-4DC3-9D93-AEB313AAA456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43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079-4EC5-4DC3-9D93-AEB313AAA456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30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079-4EC5-4DC3-9D93-AEB313AAA456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26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079-4EC5-4DC3-9D93-AEB313AAA456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85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079-4EC5-4DC3-9D93-AEB313AAA456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30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079-4EC5-4DC3-9D93-AEB313AAA456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72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079-4EC5-4DC3-9D93-AEB313AAA456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99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079-4EC5-4DC3-9D93-AEB313AAA456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96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5079-4EC5-4DC3-9D93-AEB313AAA456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34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55079-4EC5-4DC3-9D93-AEB313AAA456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F9AD-3EE2-47E2-8ECF-7BF3D5241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1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人工知能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　　　　　　　</a:t>
            </a:r>
            <a:r>
              <a:rPr lang="ja-JP" altLang="en-US" sz="2800" dirty="0" smtClean="0"/>
              <a:t>～機械学習～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23933"/>
            <a:ext cx="9144000" cy="1655762"/>
          </a:xfrm>
        </p:spPr>
        <p:txBody>
          <a:bodyPr/>
          <a:lstStyle/>
          <a:p>
            <a:pPr algn="r"/>
            <a:r>
              <a:rPr kumimoji="1" lang="ja-JP" altLang="en-US" dirty="0" smtClean="0"/>
              <a:t>情報・経営システム工学課程</a:t>
            </a:r>
            <a:endParaRPr kumimoji="1" lang="en-US" altLang="ja-JP" dirty="0" smtClean="0"/>
          </a:p>
          <a:p>
            <a:pPr algn="r"/>
            <a:r>
              <a:rPr lang="en-US" altLang="ja-JP" dirty="0" smtClean="0"/>
              <a:t>17104483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年　鈴木  詩織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3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70022" y="625642"/>
            <a:ext cx="94648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accent6">
                    <a:lumMod val="50000"/>
                  </a:schemeClr>
                </a:solidFill>
              </a:rPr>
              <a:t>介護は日常性が高いからたくさんのデータを収集</a:t>
            </a:r>
            <a:r>
              <a:rPr lang="ja-JP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できる！</a:t>
            </a:r>
            <a:endParaRPr lang="ja-JP" altLang="en-US" sz="36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ja-JP" sz="3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ja-JP" sz="36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ja-JP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たくさん</a:t>
            </a:r>
            <a:r>
              <a:rPr lang="ja-JP" altLang="en-US" sz="3600" b="1" dirty="0">
                <a:solidFill>
                  <a:schemeClr val="accent6">
                    <a:lumMod val="50000"/>
                  </a:schemeClr>
                </a:solidFill>
              </a:rPr>
              <a:t>のデータが収集できる＝ビックデータ＝人工知能</a:t>
            </a:r>
          </a:p>
          <a:p>
            <a:endParaRPr lang="en-US" altLang="ja-JP" sz="3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ja-JP" sz="36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ja-JP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介護</a:t>
            </a:r>
            <a:r>
              <a:rPr lang="ja-JP" altLang="en-US" sz="3600" b="1" dirty="0">
                <a:solidFill>
                  <a:schemeClr val="accent6">
                    <a:lumMod val="50000"/>
                  </a:schemeClr>
                </a:solidFill>
              </a:rPr>
              <a:t>は多くのデータが必要であるから人工知能を</a:t>
            </a:r>
            <a:r>
              <a:rPr lang="ja-JP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使う必要がある！</a:t>
            </a:r>
            <a:endParaRPr lang="ja-JP" altLang="en-US" sz="36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kumimoji="1" lang="ja-JP" alt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2922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～まとめ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～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4000" b="1" dirty="0"/>
              <a:t>興味</a:t>
            </a:r>
            <a:r>
              <a:rPr lang="ja-JP" altLang="en-US" sz="4000" b="1" dirty="0" smtClean="0"/>
              <a:t>を</a:t>
            </a:r>
            <a:r>
              <a:rPr lang="ja-JP" altLang="en-US" sz="4000" b="1" dirty="0"/>
              <a:t>持</a:t>
            </a:r>
            <a:r>
              <a:rPr lang="ja-JP" altLang="en-US" sz="4000" b="1" dirty="0" smtClean="0"/>
              <a:t>っている</a:t>
            </a:r>
            <a:r>
              <a:rPr lang="ja-JP" altLang="en-US" sz="4000" b="1" dirty="0"/>
              <a:t>分野</a:t>
            </a:r>
            <a:r>
              <a:rPr lang="ja-JP" altLang="en-US" sz="4000" b="1" dirty="0" smtClean="0"/>
              <a:t>は人工知能</a:t>
            </a:r>
            <a:endParaRPr lang="en-US" altLang="ja-JP" sz="4000" b="1" dirty="0" smtClean="0"/>
          </a:p>
          <a:p>
            <a:pPr marL="0" indent="0">
              <a:buNone/>
            </a:pPr>
            <a:endParaRPr kumimoji="1" lang="en-US" altLang="ja-JP" sz="4000" b="1" dirty="0"/>
          </a:p>
          <a:p>
            <a:pPr marL="0" indent="0">
              <a:buNone/>
            </a:pPr>
            <a:r>
              <a:rPr kumimoji="1" lang="ja-JP" altLang="en-US" sz="4000" b="1" dirty="0" smtClean="0"/>
              <a:t>ツールとして使用＝ロボット</a:t>
            </a:r>
            <a:endParaRPr kumimoji="1" lang="en-US" altLang="ja-JP" sz="4000" b="1" dirty="0" smtClean="0"/>
          </a:p>
          <a:p>
            <a:pPr marL="0" indent="0">
              <a:buNone/>
            </a:pPr>
            <a:endParaRPr lang="en-US" altLang="ja-JP" sz="4000" b="1" dirty="0"/>
          </a:p>
          <a:p>
            <a:pPr marL="0" indent="0">
              <a:buNone/>
            </a:pPr>
            <a:r>
              <a:rPr kumimoji="1" lang="ja-JP" altLang="en-US" sz="4000" b="1" dirty="0" smtClean="0"/>
              <a:t>人の役に立つ＝介護</a:t>
            </a:r>
            <a:endParaRPr kumimoji="1" lang="en-US" altLang="ja-JP" sz="4000" b="1" dirty="0" smtClean="0"/>
          </a:p>
          <a:p>
            <a:pPr marL="0" indent="0">
              <a:buNone/>
            </a:pPr>
            <a:endParaRPr lang="en-US" altLang="ja-JP" sz="4000" b="1" dirty="0"/>
          </a:p>
          <a:p>
            <a:pPr marL="0" indent="0" algn="ctr">
              <a:buNone/>
            </a:pPr>
            <a:r>
              <a:rPr kumimoji="1" lang="ja-JP" altLang="en-US" sz="4400" b="1" dirty="0" smtClean="0">
                <a:solidFill>
                  <a:srgbClr val="FF0000"/>
                </a:solidFill>
              </a:rPr>
              <a:t>人工知能を介護の分野で活かしたい！！</a:t>
            </a:r>
            <a:endParaRPr kumimoji="1" lang="en-US" altLang="ja-JP" sz="4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4000" b="1" dirty="0"/>
          </a:p>
          <a:p>
            <a:pPr marL="0" indent="0">
              <a:buNone/>
            </a:pP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863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949"/>
          </a:xfrm>
        </p:spPr>
        <p:txBody>
          <a:bodyPr/>
          <a:lstStyle/>
          <a:p>
            <a:pPr algn="ctr"/>
            <a:r>
              <a:rPr kumimoji="1" lang="ja-JP" altLang="en-US" b="1" dirty="0" smtClean="0">
                <a:latin typeface="Adobe Song Std L" panose="02020300000000000000" pitchFamily="18" charset="-128"/>
                <a:ea typeface="Adobe Song Std L" panose="02020300000000000000" pitchFamily="18" charset="-128"/>
              </a:rPr>
              <a:t>人工知能レベル</a:t>
            </a:r>
            <a:endParaRPr kumimoji="1" lang="ja-JP" altLang="en-US" b="1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932" y="1443789"/>
            <a:ext cx="11482136" cy="4932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000" b="1" dirty="0" smtClean="0"/>
              <a:t>１</a:t>
            </a:r>
            <a:r>
              <a:rPr kumimoji="1" lang="en-US" altLang="ja-JP" sz="4000" b="1" dirty="0" smtClean="0"/>
              <a:t>.</a:t>
            </a:r>
            <a:r>
              <a:rPr lang="ja-JP" altLang="en-US" sz="4000" b="1" dirty="0"/>
              <a:t>単純</a:t>
            </a:r>
            <a:r>
              <a:rPr lang="ja-JP" altLang="en-US" sz="4000" b="1" dirty="0" smtClean="0"/>
              <a:t>な制御プログラム</a:t>
            </a:r>
            <a:endParaRPr kumimoji="1" lang="en-US" altLang="ja-JP" sz="4000" b="1" dirty="0" smtClean="0"/>
          </a:p>
          <a:p>
            <a:pPr marL="0" indent="0">
              <a:buNone/>
            </a:pPr>
            <a:endParaRPr lang="en-US" altLang="ja-JP" sz="4000" b="1" dirty="0"/>
          </a:p>
          <a:p>
            <a:pPr marL="0" indent="0">
              <a:buNone/>
            </a:pPr>
            <a:r>
              <a:rPr kumimoji="1" lang="ja-JP" altLang="en-US" sz="4000" b="1" dirty="0" smtClean="0"/>
              <a:t>２</a:t>
            </a:r>
            <a:r>
              <a:rPr kumimoji="1" lang="en-US" altLang="ja-JP" sz="4000" b="1" dirty="0" smtClean="0"/>
              <a:t>.</a:t>
            </a:r>
            <a:r>
              <a:rPr lang="ja-JP" altLang="en-US" sz="4000" b="1" dirty="0" smtClean="0"/>
              <a:t>対応パターンが多いもの</a:t>
            </a:r>
            <a:endParaRPr kumimoji="1" lang="en-US" altLang="ja-JP" sz="4000" b="1" dirty="0" smtClean="0"/>
          </a:p>
          <a:p>
            <a:pPr marL="0" indent="0">
              <a:buNone/>
            </a:pPr>
            <a:endParaRPr lang="en-US" altLang="ja-JP" sz="4000" b="1" dirty="0"/>
          </a:p>
          <a:p>
            <a:pPr marL="0" indent="0">
              <a:buNone/>
            </a:pPr>
            <a:r>
              <a:rPr lang="ja-JP" altLang="en-US" sz="4000" b="1" dirty="0"/>
              <a:t> </a:t>
            </a:r>
            <a:r>
              <a:rPr kumimoji="1" lang="en-US" altLang="ja-JP" sz="4000" b="1" dirty="0" smtClean="0"/>
              <a:t>3.</a:t>
            </a:r>
            <a:r>
              <a:rPr lang="ja-JP" altLang="en-US" sz="4000" b="1" dirty="0" smtClean="0"/>
              <a:t>対応</a:t>
            </a:r>
            <a:r>
              <a:rPr lang="ja-JP" altLang="en-US" sz="4000" b="1" dirty="0"/>
              <a:t>パターン</a:t>
            </a:r>
            <a:r>
              <a:rPr lang="ja-JP" altLang="en-US" sz="4000" b="1" dirty="0" smtClean="0"/>
              <a:t>を自動的に学習するもの</a:t>
            </a:r>
            <a:endParaRPr lang="en-US" altLang="ja-JP" sz="4000" b="1" dirty="0" smtClean="0"/>
          </a:p>
          <a:p>
            <a:pPr marL="0" indent="0">
              <a:buNone/>
            </a:pPr>
            <a:endParaRPr lang="en-US" altLang="ja-JP" sz="4000" b="1" dirty="0" smtClean="0"/>
          </a:p>
          <a:p>
            <a:pPr marL="0" indent="0">
              <a:buNone/>
            </a:pPr>
            <a:r>
              <a:rPr kumimoji="1" lang="ja-JP" altLang="en-US" sz="4000" b="1" dirty="0" smtClean="0"/>
              <a:t>４</a:t>
            </a:r>
            <a:r>
              <a:rPr kumimoji="1" lang="en-US" altLang="ja-JP" sz="4000" b="1" dirty="0" smtClean="0"/>
              <a:t>.</a:t>
            </a:r>
            <a:r>
              <a:rPr lang="ja-JP" altLang="en-US" sz="4000" b="1" dirty="0" smtClean="0"/>
              <a:t>対応パターンの学習に使う特徴量も自力で</a:t>
            </a:r>
            <a:endParaRPr kumimoji="1" lang="en-US" altLang="ja-JP" sz="4000" b="1" dirty="0" smtClean="0"/>
          </a:p>
          <a:p>
            <a:pPr marL="0" indent="0" algn="r">
              <a:buNone/>
            </a:pPr>
            <a:endParaRPr lang="en-US" altLang="ja-JP" sz="2000" b="1" dirty="0" smtClean="0"/>
          </a:p>
          <a:p>
            <a:pPr marL="0" indent="0" algn="r">
              <a:buNone/>
            </a:pPr>
            <a:r>
              <a:rPr lang="en-US" altLang="ja-JP" sz="1800" b="1" dirty="0"/>
              <a:t>http://blog.btrax.com/jp/2015/11/09/artificial_intelligence-01/</a:t>
            </a:r>
            <a:endParaRPr kumimoji="1" lang="en-US" altLang="ja-JP" sz="1800" b="1" dirty="0" smtClean="0"/>
          </a:p>
          <a:p>
            <a:pPr marL="0" indent="0">
              <a:buNone/>
            </a:pPr>
            <a:endParaRPr lang="en-US" altLang="ja-JP" sz="4000" b="1" dirty="0"/>
          </a:p>
          <a:p>
            <a:pPr marL="0" indent="0">
              <a:buNone/>
            </a:pP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203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612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83368"/>
            <a:ext cx="10515600" cy="4893595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sz="4400" b="1" dirty="0" smtClean="0"/>
              <a:t>人工知能というものをやりたい</a:t>
            </a:r>
            <a:r>
              <a:rPr lang="ja-JP" altLang="en-US" sz="4400" dirty="0" smtClean="0"/>
              <a:t>・・・・</a:t>
            </a:r>
            <a:endParaRPr lang="en-US" altLang="ja-JP" sz="4400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　　　　　　　　　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sz="4800" b="1" dirty="0" smtClean="0">
                <a:solidFill>
                  <a:srgbClr val="FF0000"/>
                </a:solidFill>
              </a:rPr>
              <a:t>機械学習</a:t>
            </a: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5102629" y="2510443"/>
            <a:ext cx="1986742" cy="192024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41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0537"/>
          </a:xfrm>
        </p:spPr>
        <p:txBody>
          <a:bodyPr>
            <a:noAutofit/>
          </a:bodyPr>
          <a:lstStyle/>
          <a:p>
            <a:r>
              <a:rPr kumimoji="1" lang="en-US" altLang="ja-JP" sz="7200" b="1" dirty="0" smtClean="0"/>
              <a:t>Python</a:t>
            </a:r>
            <a:endParaRPr kumimoji="1" lang="ja-JP" altLang="en-US" sz="72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5905" y="1845716"/>
            <a:ext cx="10515600" cy="478042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b="1" dirty="0" smtClean="0"/>
              <a:t>登場・・・</a:t>
            </a:r>
            <a:r>
              <a:rPr kumimoji="1" lang="en-US" altLang="ja-JP" b="1" dirty="0" smtClean="0"/>
              <a:t>1991</a:t>
            </a:r>
            <a:r>
              <a:rPr kumimoji="1" lang="ja-JP" altLang="en-US" b="1" dirty="0" smtClean="0"/>
              <a:t>年</a:t>
            </a:r>
            <a:endParaRPr kumimoji="1" lang="en-US" altLang="ja-JP" b="1" dirty="0" smtClean="0"/>
          </a:p>
          <a:p>
            <a:pPr marL="0" indent="0">
              <a:buNone/>
            </a:pPr>
            <a:r>
              <a:rPr lang="ja-JP" altLang="en-US" b="1" dirty="0" smtClean="0"/>
              <a:t>設計者・・・グイド・ヴァンロッサム</a:t>
            </a:r>
            <a:endParaRPr lang="en-US" altLang="ja-JP" b="1" dirty="0" smtClean="0"/>
          </a:p>
          <a:p>
            <a:pPr marL="0" indent="0">
              <a:buNone/>
            </a:pPr>
            <a:r>
              <a:rPr kumimoji="1" lang="ja-JP" altLang="en-US" b="1" dirty="0" smtClean="0"/>
              <a:t>開発・・・</a:t>
            </a:r>
            <a:r>
              <a:rPr kumimoji="1" lang="en-US" altLang="ja-JP" b="1" dirty="0" smtClean="0"/>
              <a:t>Python</a:t>
            </a:r>
            <a:r>
              <a:rPr kumimoji="1" lang="ja-JP" altLang="en-US" b="1" dirty="0" smtClean="0"/>
              <a:t>ソフトウェア財団</a:t>
            </a:r>
            <a:endParaRPr kumimoji="1" lang="en-US" altLang="ja-JP" b="1" dirty="0" smtClean="0"/>
          </a:p>
          <a:p>
            <a:pPr marL="0" indent="0">
              <a:buNone/>
            </a:pP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/>
              <a:t>多</a:t>
            </a:r>
            <a:r>
              <a:rPr lang="ja-JP" altLang="en-US" b="1" dirty="0" smtClean="0"/>
              <a:t>くの企業（</a:t>
            </a:r>
            <a:r>
              <a:rPr lang="en-US" altLang="ja-JP" b="1" dirty="0" smtClean="0"/>
              <a:t>Google</a:t>
            </a:r>
            <a:r>
              <a:rPr lang="ja-JP" altLang="en-US" b="1" dirty="0" err="1" smtClean="0"/>
              <a:t>、</a:t>
            </a:r>
            <a:r>
              <a:rPr lang="en-US" altLang="ja-JP" b="1" dirty="0" smtClean="0"/>
              <a:t>YouTube</a:t>
            </a:r>
            <a:r>
              <a:rPr lang="ja-JP" altLang="en-US" b="1" dirty="0" err="1" smtClean="0"/>
              <a:t>、</a:t>
            </a:r>
            <a:r>
              <a:rPr lang="en-US" altLang="ja-JP" b="1" dirty="0" smtClean="0"/>
              <a:t>NASA</a:t>
            </a:r>
            <a:r>
              <a:rPr lang="ja-JP" altLang="en-US" b="1" dirty="0" err="1" smtClean="0"/>
              <a:t>、</a:t>
            </a:r>
            <a:r>
              <a:rPr lang="en-US" altLang="ja-JP" b="1" dirty="0" smtClean="0"/>
              <a:t>Microsoft</a:t>
            </a:r>
            <a:r>
              <a:rPr lang="ja-JP" altLang="en-US" b="1" dirty="0" smtClean="0"/>
              <a:t>など）で使用されている。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 smtClean="0"/>
              <a:t>広告管理の自動化システムの構築、</a:t>
            </a:r>
            <a:r>
              <a:rPr lang="en-US" altLang="ja-JP" b="1" dirty="0" smtClean="0"/>
              <a:t>YouTube</a:t>
            </a:r>
            <a:r>
              <a:rPr lang="ja-JP" altLang="en-US" b="1" dirty="0" smtClean="0"/>
              <a:t>のシステムなどで使われている！！</a:t>
            </a:r>
            <a:endParaRPr lang="en-US" altLang="ja-JP" b="1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954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8200" y="224590"/>
            <a:ext cx="10515600" cy="1670712"/>
          </a:xfrm>
        </p:spPr>
        <p:txBody>
          <a:bodyPr>
            <a:normAutofit/>
          </a:bodyPr>
          <a:lstStyle/>
          <a:p>
            <a:r>
              <a:rPr kumimoji="1" lang="ja-JP" altLang="en-US" sz="5400" b="1" dirty="0" smtClean="0">
                <a:solidFill>
                  <a:srgbClr val="FF0000"/>
                </a:solidFill>
                <a:latin typeface="+mn-ea"/>
                <a:ea typeface="+mn-ea"/>
              </a:rPr>
              <a:t>ライブラリ</a:t>
            </a:r>
            <a:r>
              <a:rPr kumimoji="1" lang="ja-JP" altLang="en-US" sz="5400" b="1" dirty="0" smtClean="0">
                <a:latin typeface="+mn-ea"/>
                <a:ea typeface="+mn-ea"/>
              </a:rPr>
              <a:t>が豊富</a:t>
            </a:r>
            <a:endParaRPr kumimoji="1" lang="ja-JP" altLang="en-US" sz="54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38989"/>
            <a:ext cx="10515600" cy="5277854"/>
          </a:xfrm>
        </p:spPr>
        <p:txBody>
          <a:bodyPr/>
          <a:lstStyle/>
          <a:p>
            <a:pPr marL="0" indent="0">
              <a:buNone/>
            </a:pPr>
            <a:endParaRPr kumimoji="1" lang="en-US" altLang="ja-JP" sz="5400" b="1" dirty="0" smtClean="0"/>
          </a:p>
          <a:p>
            <a:pPr marL="0" indent="0">
              <a:buNone/>
            </a:pPr>
            <a:endParaRPr lang="en-US" altLang="ja-JP" sz="5400" b="1" dirty="0"/>
          </a:p>
          <a:p>
            <a:pPr marL="0" indent="0">
              <a:buNone/>
            </a:pPr>
            <a:endParaRPr lang="en-US" altLang="ja-JP" sz="5400" b="1" dirty="0"/>
          </a:p>
          <a:p>
            <a:pPr marL="0" indent="0">
              <a:buNone/>
            </a:pPr>
            <a:r>
              <a:rPr kumimoji="1" lang="ja-JP" altLang="en-US" sz="5400" b="1" dirty="0" smtClean="0"/>
              <a:t>参考になる書籍が多い</a:t>
            </a:r>
            <a:endParaRPr kumimoji="1" lang="en-US" altLang="ja-JP" sz="5400" b="1" dirty="0" smtClean="0"/>
          </a:p>
        </p:txBody>
      </p:sp>
      <p:sp>
        <p:nvSpPr>
          <p:cNvPr id="13" name="雲形吹き出し 12"/>
          <p:cNvSpPr/>
          <p:nvPr/>
        </p:nvSpPr>
        <p:spPr>
          <a:xfrm>
            <a:off x="1723105" y="1928278"/>
            <a:ext cx="8502503" cy="4250977"/>
          </a:xfrm>
          <a:prstGeom prst="cloudCallout">
            <a:avLst>
              <a:gd name="adj1" fmla="val -37622"/>
              <a:gd name="adj2" fmla="val -638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4400" b="1" kern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プログラムを構成するのに材料や手本となるパーツ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3708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kumimoji="1" lang="ja-JP" altLang="en-US" sz="6000" b="1" dirty="0" smtClean="0">
                <a:solidFill>
                  <a:srgbClr val="FF0000"/>
                </a:solidFill>
                <a:latin typeface="+mn-ea"/>
                <a:ea typeface="+mn-ea"/>
              </a:rPr>
              <a:t>修正</a:t>
            </a:r>
            <a:r>
              <a:rPr kumimoji="1" lang="ja-JP" altLang="en-US" sz="6000" b="1" dirty="0" smtClean="0">
                <a:latin typeface="+mn-ea"/>
                <a:ea typeface="+mn-ea"/>
              </a:rPr>
              <a:t>と</a:t>
            </a:r>
            <a:r>
              <a:rPr kumimoji="1" lang="ja-JP" altLang="en-US" sz="6000" b="1" dirty="0" smtClean="0">
                <a:solidFill>
                  <a:srgbClr val="FF0000"/>
                </a:solidFill>
                <a:latin typeface="+mn-ea"/>
                <a:ea typeface="+mn-ea"/>
              </a:rPr>
              <a:t>実行</a:t>
            </a:r>
            <a:r>
              <a:rPr kumimoji="1" lang="ja-JP" altLang="en-US" sz="6000" b="1" dirty="0" smtClean="0">
                <a:latin typeface="+mn-ea"/>
                <a:ea typeface="+mn-ea"/>
              </a:rPr>
              <a:t>が早い</a:t>
            </a:r>
            <a:endParaRPr kumimoji="1" lang="ja-JP" altLang="en-US" sz="60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0147" y="2197768"/>
            <a:ext cx="6428874" cy="4443662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3200" b="1" dirty="0" smtClean="0">
                <a:latin typeface="+mj-ea"/>
                <a:ea typeface="+mj-ea"/>
              </a:rPr>
              <a:t>「型」を</a:t>
            </a:r>
            <a:r>
              <a:rPr lang="ja-JP" altLang="en-US" sz="3200" b="1" dirty="0">
                <a:latin typeface="+mj-ea"/>
                <a:ea typeface="+mj-ea"/>
              </a:rPr>
              <a:t>宣言する必要のない</a:t>
            </a:r>
            <a:r>
              <a:rPr lang="ja-JP" altLang="en-US" sz="3200" b="1" dirty="0" smtClean="0">
                <a:latin typeface="+mj-ea"/>
                <a:ea typeface="+mj-ea"/>
              </a:rPr>
              <a:t>動的型付け言語</a:t>
            </a:r>
            <a:endParaRPr lang="en-US" altLang="ja-JP" sz="32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32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3200" b="1" dirty="0" smtClean="0">
                <a:latin typeface="+mj-ea"/>
                <a:ea typeface="+mj-ea"/>
              </a:rPr>
              <a:t>数値</a:t>
            </a:r>
            <a:r>
              <a:rPr lang="ja-JP" altLang="en-US" sz="3200" b="1" dirty="0">
                <a:latin typeface="+mj-ea"/>
                <a:ea typeface="+mj-ea"/>
              </a:rPr>
              <a:t>計算を高速に実施できる</a:t>
            </a:r>
            <a:r>
              <a:rPr lang="ja-JP" altLang="en-US" sz="3200" b="1" dirty="0" smtClean="0">
                <a:latin typeface="+mj-ea"/>
                <a:ea typeface="+mj-ea"/>
              </a:rPr>
              <a:t>ライブラリ</a:t>
            </a:r>
            <a:endParaRPr lang="en-US" altLang="ja-JP" sz="3200" b="1" dirty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1219200" y="3015915"/>
            <a:ext cx="3801979" cy="168442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</a:rPr>
              <a:t>理由・・・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256333" y="2098307"/>
            <a:ext cx="3224463" cy="25025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</a:rPr>
              <a:t>人工</a:t>
            </a:r>
            <a:r>
              <a:rPr kumimoji="1" lang="ja-JP" altLang="en-US" sz="4000" dirty="0">
                <a:solidFill>
                  <a:schemeClr val="tx1"/>
                </a:solidFill>
              </a:rPr>
              <a:t>知能</a:t>
            </a:r>
          </a:p>
        </p:txBody>
      </p:sp>
      <p:sp>
        <p:nvSpPr>
          <p:cNvPr id="6" name="楕円 5"/>
          <p:cNvSpPr/>
          <p:nvPr/>
        </p:nvSpPr>
        <p:spPr>
          <a:xfrm>
            <a:off x="4191802" y="2098307"/>
            <a:ext cx="3522847" cy="27143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ロボット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8325853" y="2271561"/>
            <a:ext cx="3349591" cy="2521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知能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ロボット</a:t>
            </a:r>
            <a:endParaRPr kumimoji="1"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10" name="加算 9"/>
          <p:cNvSpPr/>
          <p:nvPr/>
        </p:nvSpPr>
        <p:spPr>
          <a:xfrm>
            <a:off x="3309948" y="2906829"/>
            <a:ext cx="1052703" cy="10972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等号 10"/>
          <p:cNvSpPr/>
          <p:nvPr/>
        </p:nvSpPr>
        <p:spPr>
          <a:xfrm>
            <a:off x="7442736" y="2887578"/>
            <a:ext cx="1155031" cy="1116531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8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17094" y="1074820"/>
            <a:ext cx="10234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人の役に立つこと</a:t>
            </a:r>
            <a:r>
              <a:rPr kumimoji="1" lang="ja-JP" altLang="en-US" sz="4400" b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に活かしたい・</a:t>
            </a:r>
            <a:r>
              <a:rPr kumimoji="1" lang="ja-JP" altLang="en-US" sz="44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・・</a:t>
            </a:r>
            <a:endParaRPr kumimoji="1" lang="ja-JP" altLang="en-US" sz="44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星 7 3"/>
          <p:cNvSpPr/>
          <p:nvPr/>
        </p:nvSpPr>
        <p:spPr>
          <a:xfrm>
            <a:off x="561473" y="2068851"/>
            <a:ext cx="10796337" cy="3834644"/>
          </a:xfrm>
          <a:prstGeom prst="star7">
            <a:avLst>
              <a:gd name="adj" fmla="val 22553"/>
              <a:gd name="hf" fmla="val 102572"/>
              <a:gd name="vf" fmla="val 10521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4000" b="1" dirty="0" smtClean="0">
                <a:solidFill>
                  <a:schemeClr val="tx1"/>
                </a:solidFill>
              </a:rPr>
              <a:t>介護の分野</a:t>
            </a:r>
            <a:r>
              <a:rPr kumimoji="1" lang="ja-JP" altLang="en-US" sz="4000" b="1" dirty="0" smtClean="0">
                <a:solidFill>
                  <a:schemeClr val="tx1"/>
                </a:solidFill>
              </a:rPr>
              <a:t>で</a:t>
            </a:r>
            <a:r>
              <a:rPr kumimoji="1" lang="ja-JP" altLang="en-US" sz="4000" b="1" dirty="0">
                <a:solidFill>
                  <a:schemeClr val="tx1"/>
                </a:solidFill>
              </a:rPr>
              <a:t>活</a:t>
            </a:r>
            <a:r>
              <a:rPr kumimoji="1" lang="ja-JP" altLang="en-US" sz="4000" b="1" dirty="0" smtClean="0">
                <a:solidFill>
                  <a:schemeClr val="tx1"/>
                </a:solidFill>
              </a:rPr>
              <a:t>かしたい</a:t>
            </a:r>
            <a:r>
              <a:rPr kumimoji="1" lang="ja-JP" altLang="en-US" sz="4000" b="1" dirty="0" smtClean="0">
                <a:solidFill>
                  <a:schemeClr val="tx1"/>
                </a:solidFill>
              </a:rPr>
              <a:t>！</a:t>
            </a:r>
            <a:r>
              <a:rPr kumimoji="1" lang="ja-JP" altLang="en-US" sz="4000" b="1" dirty="0" smtClean="0">
                <a:solidFill>
                  <a:schemeClr val="tx1"/>
                </a:solidFill>
              </a:rPr>
              <a:t>！</a:t>
            </a:r>
            <a:endParaRPr kumimoji="1" lang="ja-JP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1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920" y="255030"/>
            <a:ext cx="10515600" cy="1325563"/>
          </a:xfrm>
        </p:spPr>
        <p:txBody>
          <a:bodyPr/>
          <a:lstStyle/>
          <a:p>
            <a:r>
              <a:rPr lang="ja-JP" altLang="en-US" dirty="0"/>
              <a:t>介護の分野で活躍中の知能ロボット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72126"/>
            <a:ext cx="10515600" cy="4604837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22" y="2951746"/>
            <a:ext cx="3671637" cy="3671637"/>
          </a:xfrm>
          <a:prstGeom prst="rect">
            <a:avLst/>
          </a:prstGeom>
        </p:spPr>
      </p:pic>
      <p:sp>
        <p:nvSpPr>
          <p:cNvPr id="7" name="雲形吹き出し 6"/>
          <p:cNvSpPr/>
          <p:nvPr/>
        </p:nvSpPr>
        <p:spPr>
          <a:xfrm>
            <a:off x="4547062" y="1125706"/>
            <a:ext cx="5636030" cy="403998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24549" y="1849805"/>
            <a:ext cx="4281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/>
              <a:t>・パロ</a:t>
            </a:r>
            <a:endParaRPr kumimoji="1" lang="en-US" altLang="ja-JP" sz="6000" dirty="0" smtClean="0"/>
          </a:p>
          <a:p>
            <a:r>
              <a:rPr kumimoji="1" lang="ja-JP" altLang="en-US" sz="6000" dirty="0" smtClean="0"/>
              <a:t>・</a:t>
            </a:r>
            <a:r>
              <a:rPr kumimoji="1" lang="en-US" altLang="ja-JP" sz="6000" dirty="0" smtClean="0"/>
              <a:t>PALRO</a:t>
            </a:r>
          </a:p>
          <a:p>
            <a:r>
              <a:rPr kumimoji="1" lang="ja-JP" altLang="en-US" sz="6000" dirty="0" smtClean="0"/>
              <a:t>・</a:t>
            </a:r>
            <a:r>
              <a:rPr kumimoji="1" lang="en-US" altLang="ja-JP" sz="6000" dirty="0" smtClean="0"/>
              <a:t>Tapia</a:t>
            </a:r>
            <a:endParaRPr kumimoji="1" lang="ja-JP" altLang="en-US" sz="6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24549" y="2309276"/>
            <a:ext cx="4064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/>
              <a:t>・</a:t>
            </a:r>
            <a:r>
              <a:rPr kumimoji="1" lang="en-US" altLang="ja-JP" sz="6000" dirty="0" smtClean="0"/>
              <a:t>Nao</a:t>
            </a:r>
          </a:p>
          <a:p>
            <a:r>
              <a:rPr kumimoji="1" lang="ja-JP" altLang="en-US" sz="6000" dirty="0" smtClean="0"/>
              <a:t>・</a:t>
            </a:r>
            <a:r>
              <a:rPr kumimoji="1" lang="en-US" altLang="ja-JP" sz="6000" dirty="0" smtClean="0"/>
              <a:t>Pepper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0205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284</Words>
  <Application>Microsoft Office PowerPoint</Application>
  <PresentationFormat>ワイド画面</PresentationFormat>
  <Paragraphs>67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Adobe Song Std L</vt:lpstr>
      <vt:lpstr>游ゴシック</vt:lpstr>
      <vt:lpstr>游ゴシック Light</vt:lpstr>
      <vt:lpstr>Arial</vt:lpstr>
      <vt:lpstr>Calibri</vt:lpstr>
      <vt:lpstr>Calibri Light</vt:lpstr>
      <vt:lpstr>Office Theme</vt:lpstr>
      <vt:lpstr>人工知能 　　　　　　　　～機械学習～</vt:lpstr>
      <vt:lpstr>人工知能レベル</vt:lpstr>
      <vt:lpstr>PowerPoint プレゼンテーション</vt:lpstr>
      <vt:lpstr>Python</vt:lpstr>
      <vt:lpstr>ライブラリが豊富</vt:lpstr>
      <vt:lpstr>修正と実行が早い</vt:lpstr>
      <vt:lpstr>PowerPoint プレゼンテーション</vt:lpstr>
      <vt:lpstr>PowerPoint プレゼンテーション</vt:lpstr>
      <vt:lpstr>介護の分野で活躍中の知能ロボット </vt:lpstr>
      <vt:lpstr>PowerPoint プレゼンテーション</vt:lpstr>
      <vt:lpstr>～まとめ～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人工知能 　　　　　　　　～機械学習～</dc:title>
  <dc:creator>SGI</dc:creator>
  <cp:lastModifiedBy>SGI</cp:lastModifiedBy>
  <cp:revision>44</cp:revision>
  <dcterms:created xsi:type="dcterms:W3CDTF">2017-11-13T06:01:04Z</dcterms:created>
  <dcterms:modified xsi:type="dcterms:W3CDTF">2017-12-11T07:36:27Z</dcterms:modified>
</cp:coreProperties>
</file>