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71" r:id="rId6"/>
    <p:sldId id="261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63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2018/4/10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2018/4/10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2018/4/10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2018/4/10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2018/4/10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2018/4/10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2018/4/10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2018/4/10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2018/4/10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2018/4/10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2018/4/10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2018/4/10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ja-jp/download/details.aspx?id=49988" TargetMode="External"/><Relationship Id="rId2" Type="http://schemas.openxmlformats.org/officeDocument/2006/relationships/hyperlink" Target="https://www.visualstudio.com/ja-jp/products/visual-studio-express-vs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forest.impress.co.jp/library/software/vclonedriv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36580" y="485906"/>
            <a:ext cx="268695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800" dirty="0">
                <a:latin typeface="Times New Roman" pitchFamily="18" charset="0"/>
              </a:rPr>
              <a:t>情報リテラシー</a:t>
            </a:r>
            <a:r>
              <a:rPr lang="en-US" altLang="ja-JP" sz="2800" dirty="0" smtClean="0">
                <a:latin typeface="Times New Roman" pitchFamily="18" charset="0"/>
              </a:rPr>
              <a:t>II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800" dirty="0" smtClean="0">
                <a:latin typeface="Times New Roman" pitchFamily="18" charset="0"/>
              </a:rPr>
              <a:t>(</a:t>
            </a:r>
            <a:r>
              <a:rPr lang="ja-JP" altLang="en-US" sz="2800" dirty="0">
                <a:latin typeface="Times New Roman" pitchFamily="18" charset="0"/>
              </a:rPr>
              <a:t>第</a:t>
            </a:r>
            <a:r>
              <a:rPr lang="en-US" altLang="ja-JP" sz="2800" dirty="0">
                <a:latin typeface="Times New Roman" pitchFamily="18" charset="0"/>
              </a:rPr>
              <a:t>1</a:t>
            </a:r>
            <a:r>
              <a:rPr lang="ja-JP" altLang="en-US" sz="2800" dirty="0">
                <a:latin typeface="Times New Roman" pitchFamily="18" charset="0"/>
              </a:rPr>
              <a:t>回</a:t>
            </a:r>
            <a:r>
              <a:rPr lang="en-US" altLang="ja-JP" sz="2800" dirty="0">
                <a:latin typeface="Times New Roman" pitchFamily="18" charset="0"/>
              </a:rPr>
              <a:t>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09266" y="2016363"/>
            <a:ext cx="554158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4000" dirty="0" smtClean="0">
                <a:latin typeface="Times New Roman" pitchFamily="18" charset="0"/>
              </a:rPr>
              <a:t>参考</a:t>
            </a:r>
            <a:endParaRPr lang="en-US" altLang="ja-JP" sz="4000" dirty="0" smtClean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4000" dirty="0" smtClean="0">
                <a:latin typeface="+mn-lt"/>
              </a:rPr>
              <a:t>Visual Studio Community</a:t>
            </a:r>
            <a:endParaRPr lang="ja-JP" altLang="en-US" sz="4000" dirty="0">
              <a:latin typeface="+mn-lt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915417" y="5239592"/>
            <a:ext cx="39292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latin typeface="Times New Roman" pitchFamily="18" charset="0"/>
              </a:rPr>
              <a:t>情報・経営システム工学専攻</a:t>
            </a:r>
            <a:endParaRPr lang="en-US" altLang="ja-JP" sz="2400" dirty="0" smtClean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Times New Roman" pitchFamily="18" charset="0"/>
              </a:rPr>
              <a:t>秋元</a:t>
            </a:r>
            <a:r>
              <a:rPr lang="ja-JP" altLang="en-US" sz="2400" dirty="0" smtClean="0">
                <a:latin typeface="Times New Roman" pitchFamily="18" charset="0"/>
              </a:rPr>
              <a:t> 頼孝</a:t>
            </a:r>
            <a:endParaRPr lang="ja-JP" altLang="en-US" sz="2400" dirty="0">
              <a:latin typeface="Times New Roman" pitchFamily="18" charset="0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050127"/>
            <a:ext cx="1905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3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Hello World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18624"/>
            <a:ext cx="7427168" cy="4579380"/>
          </a:xfrm>
          <a:prstGeom prst="rect">
            <a:avLst/>
          </a:prstGeom>
        </p:spPr>
      </p:pic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600201"/>
            <a:ext cx="7571184" cy="518424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授業で行った通りに、再生・一時停止・停止ボタンを使用</a:t>
            </a:r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>
          <a:xfrm rot="14238080">
            <a:off x="3777102" y="2754981"/>
            <a:ext cx="1008112" cy="4649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3707904" y="2146233"/>
            <a:ext cx="464175" cy="43889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955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プロジェクトの保存・閉じる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 smtClean="0"/>
              <a:t>ファイル→全て保存</a:t>
            </a:r>
            <a:endParaRPr kumimoji="1" lang="en-US" altLang="ja-JP" dirty="0" smtClean="0"/>
          </a:p>
          <a:p>
            <a:r>
              <a:rPr lang="ja-JP" altLang="en-US" dirty="0"/>
              <a:t>もしく</a:t>
            </a:r>
            <a:r>
              <a:rPr lang="ja-JP" altLang="en-US" dirty="0" smtClean="0"/>
              <a:t>はツールバーの　　　アイコンのクリック</a:t>
            </a:r>
            <a:endParaRPr lang="en-US" altLang="ja-JP" dirty="0" smtClean="0"/>
          </a:p>
          <a:p>
            <a:r>
              <a:rPr kumimoji="1" lang="ja-JP" altLang="en-US" dirty="0" smtClean="0"/>
              <a:t>「プロジェクトの保存」ウィンドウで「上書き保存」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429" y="2204864"/>
            <a:ext cx="435123" cy="45066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552" y="3332119"/>
            <a:ext cx="5244876" cy="1403088"/>
          </a:xfrm>
          <a:prstGeom prst="rect">
            <a:avLst/>
          </a:prstGeom>
        </p:spPr>
      </p:pic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69072" y="4941168"/>
            <a:ext cx="8229600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プロジェクトを閉じる場合：</a:t>
            </a:r>
            <a:endParaRPr lang="en-US" altLang="ja-JP" dirty="0" smtClean="0"/>
          </a:p>
          <a:p>
            <a:r>
              <a:rPr lang="ja-JP" altLang="en-US" dirty="0" smtClean="0"/>
              <a:t>ファイル→プロジェクトを</a:t>
            </a:r>
            <a:r>
              <a:rPr lang="ja-JP" altLang="en-US" dirty="0"/>
              <a:t>閉じる</a:t>
            </a:r>
          </a:p>
        </p:txBody>
      </p:sp>
    </p:spTree>
    <p:extLst>
      <p:ext uri="{BB962C8B-B14F-4D97-AF65-F5344CB8AC3E}">
        <p14:creationId xmlns:p14="http://schemas.microsoft.com/office/powerpoint/2010/main" val="173821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プロジェクトの保存先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ツール→オプション</a:t>
            </a:r>
            <a:endParaRPr kumimoji="1" lang="en-US" altLang="ja-JP" dirty="0" smtClean="0"/>
          </a:p>
          <a:p>
            <a:r>
              <a:rPr lang="ja-JP" altLang="en-US" dirty="0" smtClean="0"/>
              <a:t>プロジェクトおよびソリューション→全般</a:t>
            </a:r>
            <a:endParaRPr lang="en-US" altLang="ja-JP" dirty="0" smtClean="0"/>
          </a:p>
          <a:p>
            <a:r>
              <a:rPr kumimoji="1" lang="ja-JP" altLang="en-US" dirty="0" smtClean="0"/>
              <a:t>「プロジェクトの場所」のディレクトリにプロジェクトフォルダが保存される</a:t>
            </a:r>
            <a:endParaRPr kumimoji="1" lang="en-US" altLang="ja-JP" dirty="0" smtClean="0"/>
          </a:p>
          <a:p>
            <a:r>
              <a:rPr lang="ja-JP" altLang="en-US" dirty="0"/>
              <a:t>初期</a:t>
            </a:r>
            <a:r>
              <a:rPr lang="ja-JP" altLang="en-US" dirty="0" smtClean="0"/>
              <a:t>設定</a:t>
            </a:r>
            <a:r>
              <a:rPr lang="ja-JP" altLang="en-US" dirty="0"/>
              <a:t>で</a:t>
            </a:r>
            <a:r>
              <a:rPr lang="ja-JP" altLang="en-US" dirty="0" smtClean="0"/>
              <a:t>は「ユーザ名</a:t>
            </a:r>
            <a:r>
              <a:rPr lang="en-US" altLang="ja-JP" dirty="0" smtClean="0"/>
              <a:t>\documents\visual studio 2017\Projects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lang="ja-JP" altLang="en-US" dirty="0" smtClean="0"/>
              <a:t>保存したプロジェクト</a:t>
            </a:r>
            <a:r>
              <a:rPr lang="ja-JP" altLang="en-US" dirty="0"/>
              <a:t>の</a:t>
            </a:r>
            <a:r>
              <a:rPr lang="ja-JP" altLang="en-US" dirty="0" smtClean="0"/>
              <a:t>コピー</a:t>
            </a:r>
            <a:r>
              <a:rPr lang="ja-JP" altLang="en-US" dirty="0"/>
              <a:t>、</a:t>
            </a:r>
            <a:r>
              <a:rPr lang="ja-JP" altLang="en-US" dirty="0" smtClean="0"/>
              <a:t>移動、受け渡し等を行いたい場合は、プロジェクト名の</a:t>
            </a:r>
            <a:r>
              <a:rPr lang="ja-JP" altLang="en-US" dirty="0" smtClean="0">
                <a:solidFill>
                  <a:srgbClr val="FF0000"/>
                </a:solidFill>
              </a:rPr>
              <a:t>フォルダごとコピー・移動</a:t>
            </a:r>
            <a:r>
              <a:rPr lang="ja-JP" altLang="en-US" dirty="0" smtClean="0"/>
              <a:t>してください</a:t>
            </a:r>
            <a:r>
              <a:rPr lang="ja-JP" altLang="en-US" dirty="0" smtClean="0"/>
              <a:t>。</a:t>
            </a:r>
            <a:r>
              <a:rPr lang="ja-JP" altLang="en-US" dirty="0" smtClean="0">
                <a:solidFill>
                  <a:srgbClr val="FF0000"/>
                </a:solidFill>
              </a:rPr>
              <a:t>ファイル名、フォルダ名は変えないほうが無難です。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171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プロジェクトの読み込み・再開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ファイル→「プロジェクトを開く」</a:t>
            </a:r>
            <a:endParaRPr kumimoji="1" lang="en-US" altLang="ja-JP" dirty="0" smtClean="0"/>
          </a:p>
          <a:p>
            <a:r>
              <a:rPr lang="ja-JP" altLang="en-US" dirty="0" smtClean="0"/>
              <a:t>フォルダを開いて、「プロジェクト名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sln</a:t>
            </a:r>
            <a:r>
              <a:rPr lang="ja-JP" altLang="en-US" dirty="0" smtClean="0"/>
              <a:t>」を選択して開く</a:t>
            </a:r>
            <a:endParaRPr lang="en-US" altLang="ja-JP" dirty="0" smtClean="0"/>
          </a:p>
          <a:p>
            <a:r>
              <a:rPr kumimoji="1" lang="ja-JP" altLang="en-US" dirty="0"/>
              <a:t>あるいは</a:t>
            </a:r>
            <a:r>
              <a:rPr kumimoji="1" lang="ja-JP" altLang="en-US" dirty="0" smtClean="0"/>
              <a:t>、</a:t>
            </a:r>
            <a:r>
              <a:rPr lang="ja-JP" altLang="en-US" dirty="0"/>
              <a:t>プロジェクト</a:t>
            </a:r>
            <a:r>
              <a:rPr lang="ja-JP" altLang="en-US" dirty="0" smtClean="0"/>
              <a:t>が</a:t>
            </a:r>
            <a:r>
              <a:rPr lang="ja-JP" altLang="en-US" dirty="0"/>
              <a:t>保存されて</a:t>
            </a:r>
            <a:r>
              <a:rPr lang="ja-JP" altLang="en-US" dirty="0" smtClean="0"/>
              <a:t>いるフォルダ内で</a:t>
            </a:r>
            <a:r>
              <a:rPr lang="ja-JP" altLang="en-US" dirty="0"/>
              <a:t>「プロジェクト名</a:t>
            </a:r>
            <a:r>
              <a:rPr lang="en-US" altLang="ja-JP" dirty="0"/>
              <a:t>.</a:t>
            </a:r>
            <a:r>
              <a:rPr lang="en-US" altLang="ja-JP" dirty="0" err="1"/>
              <a:t>sln</a:t>
            </a:r>
            <a:r>
              <a:rPr lang="ja-JP" altLang="en-US" dirty="0"/>
              <a:t>」</a:t>
            </a:r>
            <a:r>
              <a:rPr lang="ja-JP" altLang="en-US" dirty="0" smtClean="0"/>
              <a:t>を直接ダブルクリックして開く</a:t>
            </a:r>
            <a:endParaRPr lang="en-US" altLang="ja-JP" dirty="0" smtClean="0"/>
          </a:p>
          <a:p>
            <a:r>
              <a:rPr kumimoji="1" lang="ja-JP" altLang="en-US" dirty="0"/>
              <a:t>複数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プロジェクト</a:t>
            </a:r>
            <a:r>
              <a:rPr kumimoji="1" lang="ja-JP" altLang="en-US" dirty="0" smtClean="0"/>
              <a:t>を同時に開くと、複数の</a:t>
            </a:r>
            <a:r>
              <a:rPr kumimoji="1" lang="en-US" altLang="ja-JP" dirty="0" smtClean="0"/>
              <a:t>Visual Studio</a:t>
            </a:r>
            <a:r>
              <a:rPr kumimoji="1" lang="ja-JP" altLang="en-US" dirty="0" smtClean="0"/>
              <a:t>のウィンドウが開かれます。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554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開発設定のリセット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インストールするワークロードの追加・変更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開発設定を変更しすぎて元に戻したい等の場合は、次の手順で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開発設定をリセット</a:t>
            </a:r>
            <a:r>
              <a:rPr kumimoji="1" lang="ja-JP" altLang="en-US" sz="2400" dirty="0" smtClean="0"/>
              <a:t>することができます。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ツール→設定のインポートとエクスポート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実行する操作で「すべての設定をリセット」を選択→次へ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「いいえ、現在の設定を上書きしてリセットします」を選択→次へ</a:t>
            </a:r>
            <a:endParaRPr lang="en-US" altLang="ja-JP" sz="2400" dirty="0" smtClean="0"/>
          </a:p>
          <a:p>
            <a:r>
              <a:rPr kumimoji="1" lang="ja-JP" altLang="en-US" sz="2400" dirty="0"/>
              <a:t>設定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/>
              <a:t>規定</a:t>
            </a:r>
            <a:r>
              <a:rPr kumimoji="1" lang="ja-JP" altLang="en-US" sz="2400" dirty="0" smtClean="0"/>
              <a:t>のコレクションを指定→完了</a:t>
            </a: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また、「インストールするワークロードを間違えた」等の場合は、</a:t>
            </a:r>
            <a:r>
              <a:rPr lang="en-US" altLang="ja-JP" sz="2400" dirty="0" smtClean="0"/>
              <a:t>Windows</a:t>
            </a:r>
            <a:r>
              <a:rPr lang="ja-JP" altLang="en-US" sz="2400" dirty="0" smtClean="0"/>
              <a:t>メニューより「</a:t>
            </a:r>
            <a:r>
              <a:rPr lang="en-US" altLang="ja-JP" sz="2400" dirty="0" smtClean="0"/>
              <a:t>Visual Studio 2017 Installer</a:t>
            </a:r>
            <a:r>
              <a:rPr lang="ja-JP" altLang="en-US" sz="2400" dirty="0" smtClean="0"/>
              <a:t>」を起動し、改めて必要なワークロードにチェックしてインストールしてください。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636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Visual Studio Community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33123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sz="2400" dirty="0" smtClean="0"/>
              <a:t>Visual Studio Community </a:t>
            </a:r>
            <a:r>
              <a:rPr lang="ja-JP" altLang="en-US" sz="2400" dirty="0" smtClean="0"/>
              <a:t>とは・・・</a:t>
            </a:r>
            <a:endParaRPr lang="en-US" altLang="ja-JP" sz="2400" dirty="0" smtClean="0"/>
          </a:p>
          <a:p>
            <a:r>
              <a:rPr lang="ja-JP" altLang="en-US" sz="2400" dirty="0" smtClean="0"/>
              <a:t>アプリケーション</a:t>
            </a:r>
            <a:r>
              <a:rPr lang="ja-JP" altLang="en-US" sz="2400" dirty="0"/>
              <a:t>開発環境</a:t>
            </a:r>
            <a:r>
              <a:rPr lang="en-US" altLang="ja-JP" sz="2400" dirty="0" smtClean="0"/>
              <a:t>Visual Studio</a:t>
            </a:r>
            <a:r>
              <a:rPr lang="ja-JP" altLang="en-US" sz="2400" dirty="0" smtClean="0"/>
              <a:t>の</a:t>
            </a:r>
            <a:r>
              <a:rPr lang="ja-JP" altLang="en-US" sz="2400" dirty="0" smtClean="0">
                <a:solidFill>
                  <a:srgbClr val="FF0000"/>
                </a:solidFill>
              </a:rPr>
              <a:t>無償版</a:t>
            </a:r>
            <a:r>
              <a:rPr lang="ja-JP" altLang="en-US" sz="2400" dirty="0" smtClean="0"/>
              <a:t>。（個人</a:t>
            </a:r>
            <a:r>
              <a:rPr lang="ja-JP" altLang="en-US" sz="2400" dirty="0"/>
              <a:t>使用もしくは教育研究目的の使用に</a:t>
            </a:r>
            <a:r>
              <a:rPr lang="ja-JP" altLang="en-US" sz="2400" dirty="0" smtClean="0"/>
              <a:t>限る）</a:t>
            </a:r>
            <a:endParaRPr lang="en-US" altLang="ja-JP" sz="2400" dirty="0" smtClean="0"/>
          </a:p>
          <a:p>
            <a:r>
              <a:rPr lang="en-US" altLang="ja-JP" sz="2400" dirty="0" smtClean="0"/>
              <a:t>Visual Studio Professional</a:t>
            </a:r>
            <a:r>
              <a:rPr lang="ja-JP" altLang="en-US" sz="2400" dirty="0" smtClean="0"/>
              <a:t>等の有償版と比べて機能制限がある。</a:t>
            </a:r>
            <a:endParaRPr lang="en-US" altLang="ja-JP" sz="2400" dirty="0" smtClean="0"/>
          </a:p>
          <a:p>
            <a:r>
              <a:rPr lang="ja-JP" altLang="en-US" sz="2400" dirty="0" smtClean="0"/>
              <a:t>以前までは</a:t>
            </a:r>
            <a:r>
              <a:rPr lang="en-US" altLang="ja-JP" sz="2400" dirty="0" smtClean="0"/>
              <a:t>Visual Studio Express</a:t>
            </a:r>
            <a:r>
              <a:rPr lang="ja-JP" altLang="en-US" sz="2400" dirty="0" smtClean="0"/>
              <a:t>という名前が付いていた。</a:t>
            </a:r>
            <a:endParaRPr lang="en-US" altLang="ja-JP" sz="2400" dirty="0" smtClean="0"/>
          </a:p>
          <a:p>
            <a:r>
              <a:rPr lang="ja-JP" altLang="en-US" sz="2400" dirty="0" smtClean="0"/>
              <a:t>インストールには</a:t>
            </a:r>
            <a:r>
              <a:rPr lang="en-US" altLang="ja-JP" sz="2400" dirty="0" smtClean="0"/>
              <a:t>Windows 7 SP1</a:t>
            </a:r>
            <a:r>
              <a:rPr lang="ja-JP" altLang="en-US" sz="2400" dirty="0" smtClean="0"/>
              <a:t>以降が必要。</a:t>
            </a:r>
            <a:endParaRPr lang="en-US" altLang="ja-JP" sz="2400" dirty="0" smtClean="0"/>
          </a:p>
          <a:p>
            <a:r>
              <a:rPr lang="en-US" altLang="ja-JP" sz="2400" dirty="0" smtClean="0"/>
              <a:t>30</a:t>
            </a:r>
            <a:r>
              <a:rPr lang="ja-JP" altLang="en-US" sz="2400" dirty="0" smtClean="0"/>
              <a:t>日以上利用する場合は、</a:t>
            </a:r>
            <a:r>
              <a:rPr lang="en-US" altLang="ja-JP" sz="2400" dirty="0" smtClean="0"/>
              <a:t>Microsoft</a:t>
            </a:r>
            <a:r>
              <a:rPr lang="ja-JP" altLang="en-US" sz="2400" dirty="0" smtClean="0"/>
              <a:t>アカウントの作成（サインアップ）とログイン（サインイン）が必要。アカウントの利用は無料。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9592" y="1715142"/>
            <a:ext cx="722878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 smtClean="0"/>
              <a:t>個人</a:t>
            </a:r>
            <a:r>
              <a:rPr lang="ja-JP" altLang="en-US" sz="2400" dirty="0"/>
              <a:t>の</a:t>
            </a:r>
            <a:r>
              <a:rPr kumimoji="1" lang="en-US" altLang="ja-JP" sz="2400" dirty="0" smtClean="0"/>
              <a:t>PC</a:t>
            </a:r>
            <a:r>
              <a:rPr kumimoji="1" lang="ja-JP" altLang="en-US" sz="2400" dirty="0" smtClean="0"/>
              <a:t>を持っている場合、授業と連動して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「</a:t>
            </a:r>
            <a:r>
              <a:rPr kumimoji="1" lang="en-US" altLang="ja-JP" sz="2400" dirty="0" smtClean="0"/>
              <a:t>Visual Studio Community</a:t>
            </a:r>
            <a:r>
              <a:rPr kumimoji="1" lang="ja-JP" altLang="en-US" sz="2400" dirty="0" smtClean="0"/>
              <a:t>」を利用すると良いです。</a:t>
            </a:r>
            <a:endParaRPr kumimoji="1" lang="en-US" altLang="ja-JP" sz="2400" dirty="0" smtClean="0"/>
          </a:p>
          <a:p>
            <a:r>
              <a:rPr lang="ja-JP" altLang="en-US" sz="2400" dirty="0"/>
              <a:t>個人</a:t>
            </a:r>
            <a:r>
              <a:rPr lang="ja-JP" altLang="en-US" sz="2400" dirty="0" smtClean="0"/>
              <a:t>の責任のもとにダウンロードして利用してください。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225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ダウンロード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1903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800" dirty="0" smtClean="0"/>
              <a:t>（方法１）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>
                <a:hlinkClick r:id="rId2"/>
              </a:rPr>
              <a:t>https</a:t>
            </a:r>
            <a:r>
              <a:rPr lang="en-US" altLang="ja-JP" sz="1800" dirty="0">
                <a:hlinkClick r:id="rId2"/>
              </a:rPr>
              <a:t>://</a:t>
            </a:r>
            <a:r>
              <a:rPr lang="en-US" altLang="ja-JP" sz="1800" dirty="0" smtClean="0">
                <a:hlinkClick r:id="rId2"/>
              </a:rPr>
              <a:t>www.visualstudio.com/ja-jp/products/visual-studio-express-vs.aspx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「</a:t>
            </a:r>
            <a:r>
              <a:rPr kumimoji="1" lang="en-US" altLang="ja-JP" sz="1800" dirty="0" smtClean="0"/>
              <a:t>community 2017</a:t>
            </a:r>
            <a:r>
              <a:rPr kumimoji="1" lang="ja-JP" altLang="en-US" sz="1800" dirty="0" smtClean="0"/>
              <a:t>のダウンロード」を選択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「</a:t>
            </a:r>
            <a:r>
              <a:rPr lang="en-US" altLang="ja-JP" sz="1800" dirty="0" err="1" smtClean="0"/>
              <a:t>vs_community</a:t>
            </a:r>
            <a:r>
              <a:rPr lang="ja-JP" altLang="en-US" sz="1800" dirty="0" smtClean="0"/>
              <a:t>～</a:t>
            </a:r>
            <a:r>
              <a:rPr lang="en-US" altLang="ja-JP" sz="1800" dirty="0" smtClean="0"/>
              <a:t>.exe</a:t>
            </a:r>
            <a:r>
              <a:rPr lang="ja-JP" altLang="en-US" sz="1800" dirty="0" smtClean="0"/>
              <a:t>」がダウンロードされる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/>
              <a:t>実行する</a:t>
            </a:r>
            <a:r>
              <a:rPr kumimoji="1" lang="ja-JP" altLang="en-US" sz="1800" dirty="0" smtClean="0"/>
              <a:t>と、必要なファイルのダウンロードとインストールが開始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インストール</a:t>
            </a:r>
            <a:r>
              <a:rPr lang="ja-JP" altLang="en-US" sz="1800" dirty="0"/>
              <a:t>には</a:t>
            </a:r>
            <a:r>
              <a:rPr lang="ja-JP" altLang="en-US" sz="1800" dirty="0" smtClean="0"/>
              <a:t>時間が</a:t>
            </a:r>
            <a:r>
              <a:rPr lang="ja-JP" altLang="en-US" sz="1800" dirty="0"/>
              <a:t>かかります。</a:t>
            </a:r>
            <a:endParaRPr kumimoji="1" lang="ja-JP" altLang="en-US" sz="1800" dirty="0"/>
          </a:p>
        </p:txBody>
      </p:sp>
      <p:sp>
        <p:nvSpPr>
          <p:cNvPr id="7" name="正方形/長方形 6"/>
          <p:cNvSpPr/>
          <p:nvPr/>
        </p:nvSpPr>
        <p:spPr>
          <a:xfrm>
            <a:off x="4932040" y="3607993"/>
            <a:ext cx="40324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（方法２）</a:t>
            </a:r>
            <a:endParaRPr lang="en-US" altLang="ja-JP" dirty="0" smtClean="0"/>
          </a:p>
          <a:p>
            <a:r>
              <a:rPr lang="ja-JP" altLang="en-US" dirty="0" smtClean="0"/>
              <a:t>あらかじめ</a:t>
            </a:r>
            <a:r>
              <a:rPr lang="en-US" altLang="ja-JP" dirty="0" err="1" smtClean="0"/>
              <a:t>iso</a:t>
            </a:r>
            <a:r>
              <a:rPr lang="ja-JP" altLang="en-US" dirty="0"/>
              <a:t>（ディスクイメージ）を</a:t>
            </a:r>
            <a:r>
              <a:rPr lang="ja-JP" altLang="en-US" dirty="0" smtClean="0"/>
              <a:t>ダウンロードしておき、オフラインでインストール</a:t>
            </a:r>
            <a:endParaRPr lang="en-US" altLang="ja-JP" dirty="0" smtClean="0"/>
          </a:p>
          <a:p>
            <a:r>
              <a:rPr lang="en-US" altLang="ja-JP" dirty="0" smtClean="0">
                <a:hlinkClick r:id="rId3"/>
              </a:rPr>
              <a:t>https</a:t>
            </a:r>
            <a:r>
              <a:rPr lang="en-US" altLang="ja-JP" dirty="0">
                <a:hlinkClick r:id="rId3"/>
              </a:rPr>
              <a:t>://</a:t>
            </a:r>
            <a:r>
              <a:rPr lang="en-US" altLang="ja-JP" dirty="0" smtClean="0">
                <a:hlinkClick r:id="rId3"/>
              </a:rPr>
              <a:t>www.microsoft.com/ja-jp/download/details.aspx?id=49988</a:t>
            </a:r>
            <a:endParaRPr lang="en-US" altLang="ja-JP" dirty="0" smtClean="0"/>
          </a:p>
          <a:p>
            <a:r>
              <a:rPr lang="ja-JP" altLang="en-US" dirty="0" smtClean="0"/>
              <a:t>インストールの際、</a:t>
            </a:r>
            <a:r>
              <a:rPr lang="en-US" altLang="ja-JP" dirty="0"/>
              <a:t>Windows7</a:t>
            </a:r>
            <a:r>
              <a:rPr lang="ja-JP" altLang="en-US" dirty="0"/>
              <a:t>の</a:t>
            </a:r>
            <a:r>
              <a:rPr lang="ja-JP" altLang="en-US" dirty="0" smtClean="0"/>
              <a:t>場合には専用</a:t>
            </a:r>
            <a:r>
              <a:rPr lang="ja-JP" altLang="en-US" dirty="0"/>
              <a:t>の</a:t>
            </a:r>
            <a:r>
              <a:rPr lang="ja-JP" altLang="en-US" dirty="0" smtClean="0"/>
              <a:t>ソフトウェアが</a:t>
            </a:r>
            <a:r>
              <a:rPr lang="ja-JP" altLang="en-US" dirty="0"/>
              <a:t>必要です。</a:t>
            </a:r>
            <a:endParaRPr lang="en-US" altLang="ja-JP" dirty="0"/>
          </a:p>
          <a:p>
            <a:r>
              <a:rPr lang="ja-JP" altLang="en-US" dirty="0"/>
              <a:t>仮想</a:t>
            </a:r>
            <a:r>
              <a:rPr lang="ja-JP" altLang="en-US" dirty="0" smtClean="0"/>
              <a:t>ドライブソフトウェアの例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en-US" altLang="ja-JP" dirty="0">
                <a:hlinkClick r:id="rId4"/>
              </a:rPr>
              <a:t>http://www.forest.impress.co.jp/library/software/vclonedrive</a:t>
            </a:r>
            <a:r>
              <a:rPr lang="en-US" altLang="ja-JP" dirty="0" smtClean="0">
                <a:hlinkClick r:id="rId4"/>
              </a:rPr>
              <a:t>/</a:t>
            </a:r>
            <a:endParaRPr lang="en-US" altLang="ja-JP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47" y="3712050"/>
            <a:ext cx="4518403" cy="2674727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 rot="14238080">
            <a:off x="1537320" y="5329455"/>
            <a:ext cx="1008112" cy="4649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/>
          <p:cNvSpPr/>
          <p:nvPr/>
        </p:nvSpPr>
        <p:spPr>
          <a:xfrm>
            <a:off x="457200" y="4633760"/>
            <a:ext cx="1584176" cy="55619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677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r>
              <a:rPr kumimoji="1"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3732" y="1187976"/>
            <a:ext cx="8229600" cy="11087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ja-JP" altLang="en-US" dirty="0" smtClean="0"/>
              <a:t>ダウンロードする「ワークロード」の選択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ワークロードタブより、「ユニバーサル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プラットフォーム開発」と、「</a:t>
            </a:r>
            <a:r>
              <a:rPr lang="en-US" altLang="ja-JP" dirty="0" smtClean="0"/>
              <a:t>.NET</a:t>
            </a:r>
            <a:r>
              <a:rPr lang="ja-JP" altLang="en-US" dirty="0" smtClean="0"/>
              <a:t>デスクトップ開発」の２つをチェック→変更ボタン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77" y="2192961"/>
            <a:ext cx="2831626" cy="13681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607" y="2242683"/>
            <a:ext cx="2668376" cy="131843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279" y="3703052"/>
            <a:ext cx="5555993" cy="306642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 rot="14238080">
            <a:off x="3299170" y="4844775"/>
            <a:ext cx="1008112" cy="4649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3203848" y="4214416"/>
            <a:ext cx="467920" cy="48418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楕円 11"/>
          <p:cNvSpPr/>
          <p:nvPr/>
        </p:nvSpPr>
        <p:spPr>
          <a:xfrm>
            <a:off x="5142796" y="4214416"/>
            <a:ext cx="467920" cy="48418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楕円 12"/>
          <p:cNvSpPr/>
          <p:nvPr/>
        </p:nvSpPr>
        <p:spPr>
          <a:xfrm>
            <a:off x="6549334" y="6284867"/>
            <a:ext cx="467920" cy="48418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右矢印 13"/>
          <p:cNvSpPr/>
          <p:nvPr/>
        </p:nvSpPr>
        <p:spPr>
          <a:xfrm rot="14238080">
            <a:off x="5343379" y="4819064"/>
            <a:ext cx="1008112" cy="4649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>
            <a:off x="3995936" y="2583877"/>
            <a:ext cx="432048" cy="448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>
            <a:off x="5724128" y="3322481"/>
            <a:ext cx="432048" cy="380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224896" y="4214416"/>
            <a:ext cx="18651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「</a:t>
            </a:r>
            <a:r>
              <a:rPr kumimoji="1" lang="en-US" altLang="ja-JP" dirty="0" smtClean="0"/>
              <a:t>.NET</a:t>
            </a:r>
            <a:r>
              <a:rPr kumimoji="1" lang="ja-JP" altLang="en-US" dirty="0" smtClean="0"/>
              <a:t>デスクトップ開発」にチェックを入れなかった場合、</a:t>
            </a:r>
            <a:endParaRPr kumimoji="1" lang="en-US" altLang="ja-JP" dirty="0" smtClean="0"/>
          </a:p>
          <a:p>
            <a:r>
              <a:rPr lang="ja-JP" altLang="en-US" dirty="0" smtClean="0"/>
              <a:t>授業で行う「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フォームアプリケーション」が開発できないので注意。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681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</a:t>
            </a:r>
            <a:r>
              <a:rPr kumimoji="1"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再起動</a:t>
            </a:r>
            <a:r>
              <a:rPr lang="ja-JP" altLang="en-US" dirty="0" smtClean="0"/>
              <a:t>→インストール完了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20888"/>
            <a:ext cx="5544616" cy="307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7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サインアップ・サインイン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964704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30</a:t>
            </a:r>
            <a:r>
              <a:rPr lang="ja-JP" altLang="en-US" dirty="0"/>
              <a:t>日以内に、 </a:t>
            </a:r>
            <a:r>
              <a:rPr kumimoji="1" lang="ja-JP" altLang="en-US" dirty="0" smtClean="0"/>
              <a:t>「</a:t>
            </a:r>
            <a:r>
              <a:rPr lang="ja-JP" altLang="en-US" dirty="0"/>
              <a:t>サインアップ</a:t>
            </a:r>
            <a:r>
              <a:rPr kumimoji="1" lang="ja-JP" altLang="en-US" dirty="0" smtClean="0"/>
              <a:t>」より、個人もしくは大学のメールアドレスでアカウントを作成</a:t>
            </a:r>
            <a:endParaRPr kumimoji="1" lang="en-US" altLang="ja-JP" dirty="0" smtClean="0"/>
          </a:p>
          <a:p>
            <a:r>
              <a:rPr lang="ja-JP" altLang="en-US" dirty="0" smtClean="0"/>
              <a:t>起動</a:t>
            </a:r>
            <a:r>
              <a:rPr lang="ja-JP" altLang="en-US" dirty="0"/>
              <a:t>ごと</a:t>
            </a:r>
            <a:r>
              <a:rPr lang="ja-JP" altLang="en-US" dirty="0" smtClean="0"/>
              <a:t>に毎回サインインします。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068960"/>
            <a:ext cx="2676326" cy="3404578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 rot="19619037">
            <a:off x="3744632" y="5943574"/>
            <a:ext cx="1008112" cy="43358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4683868" y="5573569"/>
            <a:ext cx="536204" cy="48418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544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起動画面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3" y="1281112"/>
            <a:ext cx="9019894" cy="557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7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プロジェクトの作成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593417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ファイル→新しいプロジェクト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インストール済み→テンプレート→</a:t>
            </a:r>
            <a:r>
              <a:rPr kumimoji="1" lang="en-US" altLang="ja-JP" dirty="0" smtClean="0"/>
              <a:t>Visual Basic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>
                <a:solidFill>
                  <a:srgbClr val="FF0000"/>
                </a:solidFill>
              </a:rPr>
              <a:t>Windows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クラシックデスクトップ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「</a:t>
            </a:r>
            <a:r>
              <a:rPr lang="en-US" altLang="ja-JP" dirty="0" smtClean="0">
                <a:solidFill>
                  <a:srgbClr val="FF0000"/>
                </a:solidFill>
              </a:rPr>
              <a:t>Windows</a:t>
            </a:r>
            <a:r>
              <a:rPr lang="ja-JP" altLang="en-US" dirty="0" smtClean="0">
                <a:solidFill>
                  <a:srgbClr val="FF0000"/>
                </a:solidFill>
              </a:rPr>
              <a:t>フォームアプリケーション</a:t>
            </a:r>
            <a:r>
              <a:rPr lang="en-US" altLang="ja-JP" dirty="0" smtClean="0"/>
              <a:t>(.NET Framework)</a:t>
            </a:r>
            <a:r>
              <a:rPr lang="ja-JP" altLang="en-US" dirty="0" smtClean="0"/>
              <a:t>」</a:t>
            </a:r>
            <a:endParaRPr kumimoji="1" lang="en-US" altLang="ja-JP" dirty="0" smtClean="0"/>
          </a:p>
          <a:p>
            <a:r>
              <a:rPr kumimoji="1" lang="ja-JP" altLang="en-US" dirty="0" smtClean="0"/>
              <a:t>好きなプロジェクト名に変更→</a:t>
            </a:r>
            <a:r>
              <a:rPr kumimoji="1" lang="en-US" altLang="ja-JP" dirty="0" smtClean="0"/>
              <a:t>OK</a:t>
            </a:r>
            <a:r>
              <a:rPr kumimoji="1" lang="ja-JP" altLang="en-US" dirty="0" smtClean="0"/>
              <a:t>ボタン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708920"/>
            <a:ext cx="5616624" cy="3898105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 rot="14238080">
            <a:off x="2657127" y="4006157"/>
            <a:ext cx="1008112" cy="4649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/>
          <p:cNvSpPr/>
          <p:nvPr/>
        </p:nvSpPr>
        <p:spPr>
          <a:xfrm>
            <a:off x="2109588" y="3520635"/>
            <a:ext cx="1324424" cy="26378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49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フォームエディタ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2992"/>
          </a:xfrm>
        </p:spPr>
        <p:txBody>
          <a:bodyPr>
            <a:normAutofit fontScale="77500" lnSpcReduction="20000"/>
          </a:bodyPr>
          <a:lstStyle/>
          <a:p>
            <a:r>
              <a:rPr lang="ja-JP" altLang="en-US" dirty="0"/>
              <a:t>レイアウトの</a:t>
            </a:r>
            <a:r>
              <a:rPr lang="ja-JP" altLang="en-US" dirty="0" smtClean="0"/>
              <a:t>調整：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ja-JP" altLang="en-US" dirty="0" smtClean="0"/>
              <a:t>左端のツールボックス</a:t>
            </a:r>
            <a:r>
              <a:rPr lang="ja-JP" altLang="en-US" dirty="0"/>
              <a:t>タブ</a:t>
            </a:r>
            <a:r>
              <a:rPr kumimoji="1" lang="ja-JP" altLang="en-US" dirty="0" smtClean="0"/>
              <a:t>をクリック→ピン止めボタンをクリック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20888"/>
            <a:ext cx="6005219" cy="370527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170" y="3291832"/>
            <a:ext cx="5739121" cy="3534539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 rot="14238080">
            <a:off x="62223" y="3461684"/>
            <a:ext cx="1008112" cy="4649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-6975" y="2852936"/>
            <a:ext cx="464175" cy="43889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304" y="4235644"/>
            <a:ext cx="1647999" cy="1573932"/>
          </a:xfrm>
          <a:prstGeom prst="rect">
            <a:avLst/>
          </a:prstGeom>
        </p:spPr>
      </p:pic>
      <p:sp>
        <p:nvSpPr>
          <p:cNvPr id="11" name="楕円 10"/>
          <p:cNvSpPr/>
          <p:nvPr/>
        </p:nvSpPr>
        <p:spPr>
          <a:xfrm>
            <a:off x="2035659" y="4797152"/>
            <a:ext cx="245929" cy="22287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779912" y="3429000"/>
            <a:ext cx="503402" cy="5553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 rot="2827856">
            <a:off x="3243383" y="3870422"/>
            <a:ext cx="271707" cy="730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275560" y="4206052"/>
            <a:ext cx="1614786" cy="167121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rot="14238080">
            <a:off x="1999523" y="5252231"/>
            <a:ext cx="1008112" cy="4649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857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679</Words>
  <Application>Microsoft Office PowerPoint</Application>
  <PresentationFormat>画面に合わせる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テーマ</vt:lpstr>
      <vt:lpstr>PowerPoint プレゼンテーション</vt:lpstr>
      <vt:lpstr>Visual Studio Community</vt:lpstr>
      <vt:lpstr>ダウンロード</vt:lpstr>
      <vt:lpstr>インストール(1)</vt:lpstr>
      <vt:lpstr>インストール(2)</vt:lpstr>
      <vt:lpstr>サインアップ・サインイン</vt:lpstr>
      <vt:lpstr>起動画面</vt:lpstr>
      <vt:lpstr>プロジェクトの作成</vt:lpstr>
      <vt:lpstr>フォームエディタ</vt:lpstr>
      <vt:lpstr>Hello World</vt:lpstr>
      <vt:lpstr>プロジェクトの保存・閉じる</vt:lpstr>
      <vt:lpstr>プロジェクトの保存先</vt:lpstr>
      <vt:lpstr>プロジェクトの読み込み・再開</vt:lpstr>
      <vt:lpstr>開発設定のリセット インストールするワークロードの追加・変更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unehara</dc:creator>
  <cp:lastModifiedBy>Windows ユーザー</cp:lastModifiedBy>
  <cp:revision>28</cp:revision>
  <dcterms:created xsi:type="dcterms:W3CDTF">2015-04-10T04:26:01Z</dcterms:created>
  <dcterms:modified xsi:type="dcterms:W3CDTF">2018-04-10T01:14:04Z</dcterms:modified>
</cp:coreProperties>
</file>