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86" r:id="rId2"/>
    <p:sldId id="258" r:id="rId3"/>
    <p:sldId id="259" r:id="rId4"/>
    <p:sldId id="296" r:id="rId5"/>
    <p:sldId id="298" r:id="rId6"/>
    <p:sldId id="297" r:id="rId7"/>
    <p:sldId id="299" r:id="rId8"/>
    <p:sldId id="288" r:id="rId9"/>
    <p:sldId id="289" r:id="rId10"/>
    <p:sldId id="260" r:id="rId11"/>
    <p:sldId id="290" r:id="rId12"/>
    <p:sldId id="291" r:id="rId13"/>
    <p:sldId id="293" r:id="rId14"/>
    <p:sldId id="292" r:id="rId15"/>
    <p:sldId id="294" r:id="rId16"/>
    <p:sldId id="265" r:id="rId17"/>
    <p:sldId id="264" r:id="rId18"/>
    <p:sldId id="266" r:id="rId19"/>
    <p:sldId id="295" r:id="rId20"/>
    <p:sldId id="267" r:id="rId21"/>
    <p:sldId id="300" r:id="rId22"/>
    <p:sldId id="269" r:id="rId23"/>
    <p:sldId id="270" r:id="rId24"/>
    <p:sldId id="272" r:id="rId25"/>
    <p:sldId id="271" r:id="rId26"/>
    <p:sldId id="273" r:id="rId27"/>
    <p:sldId id="302" r:id="rId28"/>
    <p:sldId id="274" r:id="rId29"/>
    <p:sldId id="301" r:id="rId30"/>
    <p:sldId id="275" r:id="rId31"/>
    <p:sldId id="276" r:id="rId32"/>
    <p:sldId id="277" r:id="rId33"/>
    <p:sldId id="304" r:id="rId34"/>
    <p:sldId id="305" r:id="rId35"/>
    <p:sldId id="278" r:id="rId36"/>
    <p:sldId id="279" r:id="rId37"/>
    <p:sldId id="280" r:id="rId38"/>
    <p:sldId id="281" r:id="rId39"/>
    <p:sldId id="282" r:id="rId40"/>
    <p:sldId id="283" r:id="rId41"/>
    <p:sldId id="284" r:id="rId42"/>
    <p:sldId id="285"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3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00B94-3484-462C-BF9E-673B60A87205}" type="datetimeFigureOut">
              <a:rPr kumimoji="1" lang="ja-JP" altLang="en-US" smtClean="0"/>
              <a:t>2018/4/10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BF3B9-7ADD-4742-99E7-BFCEA2C2E1A8}" type="slidenum">
              <a:rPr kumimoji="1" lang="ja-JP" altLang="en-US" smtClean="0"/>
              <a:t>‹#›</a:t>
            </a:fld>
            <a:endParaRPr kumimoji="1" lang="ja-JP" altLang="en-US"/>
          </a:p>
        </p:txBody>
      </p:sp>
    </p:spTree>
    <p:extLst>
      <p:ext uri="{BB962C8B-B14F-4D97-AF65-F5344CB8AC3E}">
        <p14:creationId xmlns:p14="http://schemas.microsoft.com/office/powerpoint/2010/main" val="22571001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68BF3B9-7ADD-4742-99E7-BFCEA2C2E1A8}" type="slidenum">
              <a:rPr kumimoji="1" lang="ja-JP" altLang="en-US" smtClean="0"/>
              <a:t>5</a:t>
            </a:fld>
            <a:endParaRPr kumimoji="1" lang="ja-JP" altLang="en-US"/>
          </a:p>
        </p:txBody>
      </p:sp>
    </p:spTree>
    <p:extLst>
      <p:ext uri="{BB962C8B-B14F-4D97-AF65-F5344CB8AC3E}">
        <p14:creationId xmlns:p14="http://schemas.microsoft.com/office/powerpoint/2010/main" val="1771963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2018/4/10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536580" y="485906"/>
            <a:ext cx="26869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dirty="0">
                <a:latin typeface="Times New Roman" pitchFamily="18" charset="0"/>
              </a:rPr>
              <a:t>情報リテラシー</a:t>
            </a:r>
            <a:r>
              <a:rPr lang="en-US" altLang="ja-JP" sz="2800" dirty="0" smtClean="0">
                <a:latin typeface="Times New Roman" pitchFamily="18" charset="0"/>
              </a:rPr>
              <a:t>II</a:t>
            </a:r>
          </a:p>
          <a:p>
            <a:pPr algn="ctr" eaLnBrk="1" hangingPunct="1">
              <a:spcBef>
                <a:spcPct val="0"/>
              </a:spcBef>
              <a:buFontTx/>
              <a:buNone/>
            </a:pPr>
            <a:r>
              <a:rPr lang="en-US" altLang="ja-JP" sz="2800" dirty="0" smtClean="0">
                <a:latin typeface="Times New Roman" pitchFamily="18" charset="0"/>
              </a:rPr>
              <a:t>(</a:t>
            </a:r>
            <a:r>
              <a:rPr lang="ja-JP" altLang="en-US" sz="2800" dirty="0">
                <a:latin typeface="Times New Roman" pitchFamily="18" charset="0"/>
              </a:rPr>
              <a:t>第</a:t>
            </a:r>
            <a:r>
              <a:rPr lang="en-US" altLang="ja-JP" sz="2800" dirty="0">
                <a:latin typeface="Times New Roman" pitchFamily="18" charset="0"/>
              </a:rPr>
              <a:t>1</a:t>
            </a:r>
            <a:r>
              <a:rPr lang="ja-JP" altLang="en-US" sz="2800" dirty="0">
                <a:latin typeface="Times New Roman" pitchFamily="18" charset="0"/>
              </a:rPr>
              <a:t>回</a:t>
            </a:r>
            <a:r>
              <a:rPr lang="en-US" altLang="ja-JP" sz="2800" dirty="0">
                <a:latin typeface="Times New Roman" pitchFamily="18" charset="0"/>
              </a:rPr>
              <a:t>)</a:t>
            </a:r>
          </a:p>
        </p:txBody>
      </p:sp>
      <p:sp>
        <p:nvSpPr>
          <p:cNvPr id="9" name="Text Box 5"/>
          <p:cNvSpPr txBox="1">
            <a:spLocks noChangeArrowheads="1"/>
          </p:cNvSpPr>
          <p:nvPr/>
        </p:nvSpPr>
        <p:spPr bwMode="auto">
          <a:xfrm>
            <a:off x="2291048" y="2016363"/>
            <a:ext cx="51780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4000" dirty="0" smtClean="0">
                <a:latin typeface="Times New Roman" pitchFamily="18" charset="0"/>
              </a:rPr>
              <a:t>プログラミング言語とは</a:t>
            </a:r>
            <a:endParaRPr lang="ja-JP" altLang="en-US" sz="4000" dirty="0">
              <a:latin typeface="Times New Roman" pitchFamily="18" charset="0"/>
            </a:endParaRPr>
          </a:p>
        </p:txBody>
      </p:sp>
      <p:sp>
        <p:nvSpPr>
          <p:cNvPr id="10" name="Text Box 6"/>
          <p:cNvSpPr txBox="1">
            <a:spLocks noChangeArrowheads="1"/>
          </p:cNvSpPr>
          <p:nvPr/>
        </p:nvSpPr>
        <p:spPr bwMode="auto">
          <a:xfrm>
            <a:off x="2915417" y="5239592"/>
            <a:ext cx="3929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smtClean="0">
                <a:latin typeface="Times New Roman" pitchFamily="18" charset="0"/>
              </a:rPr>
              <a:t>情報・経営システム工学専攻</a:t>
            </a:r>
            <a:endParaRPr lang="en-US" altLang="ja-JP" sz="2400" dirty="0" smtClean="0">
              <a:latin typeface="Times New Roman" pitchFamily="18" charset="0"/>
            </a:endParaRPr>
          </a:p>
          <a:p>
            <a:pPr algn="ctr" eaLnBrk="1" hangingPunct="1">
              <a:spcBef>
                <a:spcPct val="0"/>
              </a:spcBef>
              <a:buFontTx/>
              <a:buNone/>
            </a:pPr>
            <a:r>
              <a:rPr lang="ja-JP" altLang="en-US" sz="2400" smtClean="0">
                <a:latin typeface="Times New Roman" pitchFamily="18" charset="0"/>
              </a:rPr>
              <a:t>秋元　頼孝</a:t>
            </a:r>
            <a:endParaRPr lang="ja-JP" altLang="en-US" sz="2400" dirty="0">
              <a:latin typeface="Times New Roman" pitchFamily="18" charset="0"/>
            </a:endParaRPr>
          </a:p>
        </p:txBody>
      </p:sp>
      <p:pic>
        <p:nvPicPr>
          <p:cNvPr id="1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4050127"/>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030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2"/>
          <p:cNvSpPr>
            <a:spLocks noChangeArrowheads="1"/>
          </p:cNvSpPr>
          <p:nvPr/>
        </p:nvSpPr>
        <p:spPr bwMode="auto">
          <a:xfrm>
            <a:off x="5143500" y="4175528"/>
            <a:ext cx="3276600" cy="1600200"/>
          </a:xfrm>
          <a:prstGeom prst="ellipse">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2400"/>
          </a:p>
        </p:txBody>
      </p:sp>
      <p:sp>
        <p:nvSpPr>
          <p:cNvPr id="5123" name="Oval 3"/>
          <p:cNvSpPr>
            <a:spLocks noChangeArrowheads="1"/>
          </p:cNvSpPr>
          <p:nvPr/>
        </p:nvSpPr>
        <p:spPr bwMode="auto">
          <a:xfrm>
            <a:off x="602244" y="4119931"/>
            <a:ext cx="3276600" cy="1600200"/>
          </a:xfrm>
          <a:prstGeom prst="ellipse">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2400"/>
          </a:p>
        </p:txBody>
      </p:sp>
      <p:sp>
        <p:nvSpPr>
          <p:cNvPr id="5124" name="Oval 4"/>
          <p:cNvSpPr>
            <a:spLocks noChangeArrowheads="1"/>
          </p:cNvSpPr>
          <p:nvPr/>
        </p:nvSpPr>
        <p:spPr bwMode="auto">
          <a:xfrm>
            <a:off x="2866232" y="2747962"/>
            <a:ext cx="3276600" cy="1600200"/>
          </a:xfrm>
          <a:prstGeom prst="ellipse">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2400"/>
          </a:p>
        </p:txBody>
      </p:sp>
      <p:sp>
        <p:nvSpPr>
          <p:cNvPr id="5127" name="Text Box 7"/>
          <p:cNvSpPr txBox="1">
            <a:spLocks noChangeArrowheads="1"/>
          </p:cNvSpPr>
          <p:nvPr/>
        </p:nvSpPr>
        <p:spPr bwMode="auto">
          <a:xfrm>
            <a:off x="2942432" y="2900362"/>
            <a:ext cx="34782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latin typeface="Times New Roman" pitchFamily="18" charset="0"/>
              </a:rPr>
              <a:t>お店の経営に使うなら・・・</a:t>
            </a:r>
          </a:p>
          <a:p>
            <a:pPr algn="ctr" eaLnBrk="1" hangingPunct="1">
              <a:spcBef>
                <a:spcPct val="0"/>
              </a:spcBef>
              <a:buFontTx/>
              <a:buNone/>
            </a:pPr>
            <a:r>
              <a:rPr lang="ja-JP" altLang="en-US" sz="2000">
                <a:latin typeface="Times New Roman" pitchFamily="18" charset="0"/>
              </a:rPr>
              <a:t>顧客データの入力・閲覧</a:t>
            </a:r>
          </a:p>
          <a:p>
            <a:pPr algn="ctr" eaLnBrk="1" hangingPunct="1">
              <a:spcBef>
                <a:spcPct val="0"/>
              </a:spcBef>
              <a:buFontTx/>
              <a:buNone/>
            </a:pPr>
            <a:r>
              <a:rPr lang="ja-JP" altLang="en-US" sz="2000">
                <a:latin typeface="Times New Roman" pitchFamily="18" charset="0"/>
              </a:rPr>
              <a:t>在庫管理、注文書作成</a:t>
            </a:r>
          </a:p>
        </p:txBody>
      </p:sp>
      <p:sp>
        <p:nvSpPr>
          <p:cNvPr id="5128" name="Text Box 8"/>
          <p:cNvSpPr txBox="1">
            <a:spLocks noChangeArrowheads="1"/>
          </p:cNvSpPr>
          <p:nvPr/>
        </p:nvSpPr>
        <p:spPr bwMode="auto">
          <a:xfrm>
            <a:off x="318081" y="4196131"/>
            <a:ext cx="410368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latin typeface="Times New Roman" pitchFamily="18" charset="0"/>
              </a:rPr>
              <a:t>情報伝達や収集に使うなら・・・</a:t>
            </a:r>
          </a:p>
          <a:p>
            <a:pPr algn="ctr" eaLnBrk="1" hangingPunct="1">
              <a:spcBef>
                <a:spcPct val="0"/>
              </a:spcBef>
              <a:buFontTx/>
              <a:buNone/>
            </a:pPr>
            <a:r>
              <a:rPr lang="ja-JP" altLang="en-US" sz="2000"/>
              <a:t>辞書、事典をひく</a:t>
            </a:r>
            <a:endParaRPr lang="ja-JP" altLang="en-US" sz="2000">
              <a:latin typeface="Times New Roman" pitchFamily="18" charset="0"/>
            </a:endParaRPr>
          </a:p>
          <a:p>
            <a:pPr algn="ctr" eaLnBrk="1" hangingPunct="1">
              <a:spcBef>
                <a:spcPct val="0"/>
              </a:spcBef>
              <a:buFontTx/>
              <a:buNone/>
            </a:pPr>
            <a:r>
              <a:rPr lang="ja-JP" altLang="en-US" sz="2000">
                <a:latin typeface="Times New Roman" pitchFamily="18" charset="0"/>
              </a:rPr>
              <a:t>インターネット</a:t>
            </a:r>
          </a:p>
          <a:p>
            <a:pPr algn="ctr" eaLnBrk="1" hangingPunct="1">
              <a:spcBef>
                <a:spcPct val="0"/>
              </a:spcBef>
              <a:buFontTx/>
              <a:buNone/>
            </a:pPr>
            <a:r>
              <a:rPr lang="ja-JP" altLang="en-US" sz="2000">
                <a:latin typeface="Times New Roman" pitchFamily="18" charset="0"/>
              </a:rPr>
              <a:t>　</a:t>
            </a:r>
            <a:r>
              <a:rPr lang="en-US" altLang="ja-JP" sz="2000">
                <a:latin typeface="Times New Roman" pitchFamily="18" charset="0"/>
              </a:rPr>
              <a:t>(web</a:t>
            </a:r>
            <a:r>
              <a:rPr lang="ja-JP" altLang="en-US" sz="2000">
                <a:latin typeface="Times New Roman" pitchFamily="18" charset="0"/>
              </a:rPr>
              <a:t>サイト閲覧・</a:t>
            </a:r>
            <a:r>
              <a:rPr lang="en-US" altLang="ja-JP" sz="2000">
                <a:latin typeface="Times New Roman" pitchFamily="18" charset="0"/>
              </a:rPr>
              <a:t>e</a:t>
            </a:r>
            <a:r>
              <a:rPr lang="ja-JP" altLang="en-US" sz="2000">
                <a:latin typeface="Times New Roman" pitchFamily="18" charset="0"/>
              </a:rPr>
              <a:t>メール</a:t>
            </a:r>
            <a:r>
              <a:rPr lang="en-US" altLang="ja-JP" sz="2000">
                <a:latin typeface="Times New Roman" pitchFamily="18" charset="0"/>
              </a:rPr>
              <a:t>)</a:t>
            </a:r>
          </a:p>
        </p:txBody>
      </p:sp>
      <p:sp>
        <p:nvSpPr>
          <p:cNvPr id="5129" name="Text Box 9"/>
          <p:cNvSpPr txBox="1">
            <a:spLocks noChangeArrowheads="1"/>
          </p:cNvSpPr>
          <p:nvPr/>
        </p:nvSpPr>
        <p:spPr bwMode="auto">
          <a:xfrm>
            <a:off x="5114925" y="4446991"/>
            <a:ext cx="3333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latin typeface="Times New Roman" pitchFamily="18" charset="0"/>
              </a:rPr>
              <a:t>レジャーに使うなら・・・</a:t>
            </a:r>
          </a:p>
          <a:p>
            <a:pPr algn="ctr" eaLnBrk="1" hangingPunct="1">
              <a:spcBef>
                <a:spcPct val="0"/>
              </a:spcBef>
              <a:buFontTx/>
              <a:buNone/>
            </a:pPr>
            <a:r>
              <a:rPr lang="ja-JP" altLang="en-US" sz="2000">
                <a:latin typeface="Times New Roman" pitchFamily="18" charset="0"/>
              </a:rPr>
              <a:t>ゲーム、</a:t>
            </a:r>
            <a:r>
              <a:rPr lang="en-US" altLang="ja-JP" sz="2000">
                <a:latin typeface="Times New Roman" pitchFamily="18" charset="0"/>
              </a:rPr>
              <a:t>DVD</a:t>
            </a:r>
            <a:r>
              <a:rPr lang="ja-JP" altLang="en-US" sz="2000">
                <a:latin typeface="Times New Roman" pitchFamily="18" charset="0"/>
              </a:rPr>
              <a:t>鑑賞、音楽鑑賞</a:t>
            </a:r>
          </a:p>
          <a:p>
            <a:pPr algn="ctr" eaLnBrk="1" hangingPunct="1">
              <a:spcBef>
                <a:spcPct val="0"/>
              </a:spcBef>
              <a:buFontTx/>
              <a:buNone/>
            </a:pPr>
            <a:r>
              <a:rPr lang="ja-JP" altLang="en-US" sz="2000">
                <a:latin typeface="Times New Roman" pitchFamily="18" charset="0"/>
              </a:rPr>
              <a:t>写真や映像の加工</a:t>
            </a:r>
          </a:p>
        </p:txBody>
      </p:sp>
      <p:sp>
        <p:nvSpPr>
          <p:cNvPr id="5131" name="Rectangle 12"/>
          <p:cNvSpPr>
            <a:spLocks noGrp="1" noChangeArrowheads="1"/>
          </p:cNvSpPr>
          <p:nvPr>
            <p:ph type="title"/>
          </p:nvPr>
        </p:nvSpPr>
        <p:spPr/>
        <p:txBody>
          <a:bodyPr/>
          <a:lstStyle/>
          <a:p>
            <a:pPr eaLnBrk="1" hangingPunct="1"/>
            <a:r>
              <a:rPr lang="ja-JP" altLang="en-US" dirty="0" smtClean="0"/>
              <a:t>ソフトウェアとプログラム</a:t>
            </a:r>
          </a:p>
        </p:txBody>
      </p:sp>
      <p:sp>
        <p:nvSpPr>
          <p:cNvPr id="2" name="コンテンツ プレースホルダー 1"/>
          <p:cNvSpPr>
            <a:spLocks noGrp="1"/>
          </p:cNvSpPr>
          <p:nvPr>
            <p:ph idx="1"/>
          </p:nvPr>
        </p:nvSpPr>
        <p:spPr>
          <a:xfrm>
            <a:off x="457200" y="1493838"/>
            <a:ext cx="8229600" cy="1096963"/>
          </a:xfrm>
        </p:spPr>
        <p:txBody>
          <a:bodyPr>
            <a:normAutofit fontScale="77500" lnSpcReduction="20000"/>
          </a:bodyPr>
          <a:lstStyle/>
          <a:p>
            <a:pPr marL="0" indent="0">
              <a:buNone/>
            </a:pPr>
            <a:r>
              <a:rPr kumimoji="1" lang="ja-JP" altLang="en-US" dirty="0" smtClean="0"/>
              <a:t>コンピュータは沢山のソフトウェアが記憶装置に入っている。（インストールされている）</a:t>
            </a:r>
            <a:endParaRPr kumimoji="1" lang="en-US" altLang="ja-JP" dirty="0" smtClean="0"/>
          </a:p>
          <a:p>
            <a:pPr marL="0" indent="0">
              <a:buNone/>
            </a:pPr>
            <a:r>
              <a:rPr lang="ja-JP" altLang="en-US" dirty="0" smtClean="0"/>
              <a:t>ソフトウェアとは、</a:t>
            </a:r>
            <a:r>
              <a:rPr lang="ja-JP" altLang="en-US" dirty="0" smtClean="0">
                <a:solidFill>
                  <a:srgbClr val="FF0000"/>
                </a:solidFill>
              </a:rPr>
              <a:t>様々な業務・作業の単位</a:t>
            </a:r>
            <a:r>
              <a:rPr lang="ja-JP" altLang="en-US" dirty="0" smtClean="0"/>
              <a:t>。</a:t>
            </a:r>
            <a:endParaRPr lang="en-US" altLang="ja-JP" dirty="0" smtClean="0"/>
          </a:p>
          <a:p>
            <a:pPr marL="0" indent="0">
              <a:buNone/>
            </a:pPr>
            <a:endParaRPr kumimoji="1" lang="ja-JP" altLang="en-US" dirty="0"/>
          </a:p>
        </p:txBody>
      </p:sp>
      <p:pic>
        <p:nvPicPr>
          <p:cNvPr id="1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2361645"/>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38547" y="5796331"/>
            <a:ext cx="899794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t>全てのソフトウェアには、コンピュータの「５つの基本動作」が含まれて</a:t>
            </a:r>
            <a:endParaRPr kumimoji="1" lang="en-US" altLang="ja-JP" sz="2400" dirty="0" smtClean="0"/>
          </a:p>
          <a:p>
            <a:r>
              <a:rPr kumimoji="1" lang="ja-JP" altLang="en-US" sz="2400" dirty="0" smtClean="0"/>
              <a:t>おり、</a:t>
            </a:r>
            <a:r>
              <a:rPr lang="ja-JP" altLang="en-US" sz="2400" dirty="0" smtClean="0"/>
              <a:t>５つの基本動作は、</a:t>
            </a:r>
            <a:r>
              <a:rPr lang="ja-JP" altLang="en-US" sz="2400" dirty="0" smtClean="0">
                <a:solidFill>
                  <a:srgbClr val="FF0000"/>
                </a:solidFill>
              </a:rPr>
              <a:t>全て「プログラム」で処理方法が決められる。</a:t>
            </a:r>
            <a:endParaRPr kumimoji="1" lang="ja-JP" altLang="en-US" sz="2400" dirty="0">
              <a:solidFill>
                <a:srgbClr val="FF0000"/>
              </a:solidFill>
            </a:endParaRPr>
          </a:p>
        </p:txBody>
      </p:sp>
    </p:spTree>
    <p:extLst>
      <p:ext uri="{BB962C8B-B14F-4D97-AF65-F5344CB8AC3E}">
        <p14:creationId xmlns:p14="http://schemas.microsoft.com/office/powerpoint/2010/main" val="140976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ソフトウェア</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sz="2800" dirty="0" smtClean="0"/>
              <a:t>ソフトウェアは全てプログラムで処理方法が決められている。つまりソフトウェア＝プログラム。</a:t>
            </a:r>
            <a:endParaRPr lang="en-US" altLang="ja-JP" sz="2800" dirty="0" smtClean="0"/>
          </a:p>
          <a:p>
            <a:r>
              <a:rPr lang="ja-JP" altLang="en-US" sz="2800" dirty="0" smtClean="0"/>
              <a:t>プログラムと</a:t>
            </a:r>
            <a:r>
              <a:rPr lang="ja-JP" altLang="en-US" sz="2800" dirty="0"/>
              <a:t>は、</a:t>
            </a:r>
            <a:r>
              <a:rPr lang="ja-JP" altLang="en-US" sz="2800" dirty="0" smtClean="0"/>
              <a:t>コンピュータに処理させる命令である、「命令文」を書き並べたもの。</a:t>
            </a:r>
            <a:endParaRPr lang="en-US" altLang="ja-JP" sz="2800" dirty="0" smtClean="0"/>
          </a:p>
          <a:p>
            <a:r>
              <a:rPr kumimoji="1" lang="ja-JP" altLang="en-US" sz="2800" dirty="0"/>
              <a:t>命令</a:t>
            </a:r>
            <a:r>
              <a:rPr kumimoji="1" lang="ja-JP" altLang="en-US" sz="2800" dirty="0" smtClean="0"/>
              <a:t>文</a:t>
            </a:r>
            <a:r>
              <a:rPr kumimoji="1" lang="ja-JP" altLang="en-US" sz="2800" dirty="0"/>
              <a:t>は・・</a:t>
            </a:r>
            <a:r>
              <a:rPr kumimoji="1" lang="ja-JP" altLang="en-US" sz="2800" dirty="0" smtClean="0"/>
              <a:t>・</a:t>
            </a:r>
            <a:endParaRPr kumimoji="1" lang="en-US" altLang="ja-JP" sz="2800" dirty="0" smtClean="0"/>
          </a:p>
          <a:p>
            <a:pPr lvl="1"/>
            <a:r>
              <a:rPr lang="ja-JP" altLang="en-US" sz="2400" dirty="0" smtClean="0"/>
              <a:t>「</a:t>
            </a:r>
            <a:r>
              <a:rPr lang="ja-JP" altLang="en-US" sz="2400" i="1" dirty="0" smtClean="0">
                <a:solidFill>
                  <a:srgbClr val="0070C0"/>
                </a:solidFill>
              </a:rPr>
              <a:t>○○せよ</a:t>
            </a:r>
            <a:r>
              <a:rPr lang="ja-JP" altLang="en-US" sz="2400" dirty="0" smtClean="0"/>
              <a:t>」という「</a:t>
            </a:r>
            <a:r>
              <a:rPr lang="ja-JP" altLang="en-US" sz="2400" dirty="0" smtClean="0">
                <a:solidFill>
                  <a:srgbClr val="FF0000"/>
                </a:solidFill>
              </a:rPr>
              <a:t>命令</a:t>
            </a:r>
            <a:r>
              <a:rPr lang="ja-JP" altLang="en-US" sz="2400" dirty="0" smtClean="0"/>
              <a:t>」と、</a:t>
            </a:r>
            <a:endParaRPr lang="en-US" altLang="ja-JP" sz="2400" dirty="0" smtClean="0"/>
          </a:p>
          <a:p>
            <a:pPr lvl="1"/>
            <a:r>
              <a:rPr kumimoji="1" lang="ja-JP" altLang="en-US" sz="2400" dirty="0" smtClean="0"/>
              <a:t>「</a:t>
            </a:r>
            <a:r>
              <a:rPr kumimoji="1" lang="ja-JP" altLang="en-US" sz="2400" i="1" dirty="0" smtClean="0">
                <a:solidFill>
                  <a:srgbClr val="0070C0"/>
                </a:solidFill>
              </a:rPr>
              <a:t>△△を</a:t>
            </a:r>
            <a:r>
              <a:rPr kumimoji="1" lang="ja-JP" altLang="en-US" sz="2400" dirty="0" smtClean="0"/>
              <a:t>」という、動作の「</a:t>
            </a:r>
            <a:r>
              <a:rPr kumimoji="1" lang="ja-JP" altLang="en-US" sz="2400" dirty="0" smtClean="0">
                <a:solidFill>
                  <a:srgbClr val="FF0000"/>
                </a:solidFill>
              </a:rPr>
              <a:t>対象</a:t>
            </a:r>
            <a:r>
              <a:rPr kumimoji="1" lang="ja-JP" altLang="en-US" sz="2400" dirty="0" smtClean="0"/>
              <a:t>」となる「</a:t>
            </a:r>
            <a:r>
              <a:rPr kumimoji="1" lang="ja-JP" altLang="en-US" sz="2400" dirty="0" smtClean="0">
                <a:solidFill>
                  <a:srgbClr val="FF0000"/>
                </a:solidFill>
              </a:rPr>
              <a:t>データ</a:t>
            </a:r>
            <a:r>
              <a:rPr kumimoji="1" lang="ja-JP" altLang="en-US" sz="2400" dirty="0" smtClean="0"/>
              <a:t>」</a:t>
            </a:r>
            <a:endParaRPr kumimoji="1" lang="en-US" altLang="ja-JP" sz="2400" dirty="0" smtClean="0"/>
          </a:p>
          <a:p>
            <a:pPr marL="400050" lvl="1" indent="0">
              <a:buNone/>
            </a:pPr>
            <a:r>
              <a:rPr lang="ja-JP" altLang="en-US" sz="2400" dirty="0" smtClean="0"/>
              <a:t>から構成されている。</a:t>
            </a:r>
            <a:endParaRPr kumimoji="1" lang="ja-JP" altLang="en-US" sz="2400" dirty="0"/>
          </a:p>
        </p:txBody>
      </p:sp>
    </p:spTree>
    <p:extLst>
      <p:ext uri="{BB962C8B-B14F-4D97-AF65-F5344CB8AC3E}">
        <p14:creationId xmlns:p14="http://schemas.microsoft.com/office/powerpoint/2010/main" val="20335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命令文の種類</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プログラムの「命令文」は</a:t>
            </a:r>
            <a:r>
              <a:rPr lang="ja-JP" altLang="en-US" sz="2800" dirty="0" smtClean="0"/>
              <a:t>、コンピュータがハードウェア的に実現できる５つの基本</a:t>
            </a:r>
            <a:r>
              <a:rPr lang="ja-JP" altLang="en-US" sz="2800" dirty="0"/>
              <a:t>動作と</a:t>
            </a:r>
            <a:r>
              <a:rPr lang="ja-JP" altLang="en-US" sz="2800" dirty="0" smtClean="0"/>
              <a:t>同じ。</a:t>
            </a:r>
            <a:endParaRPr lang="en-US" altLang="ja-JP" sz="2800" dirty="0" smtClean="0"/>
          </a:p>
          <a:p>
            <a:pPr marL="0" indent="0">
              <a:buNone/>
            </a:pPr>
            <a:r>
              <a:rPr lang="ja-JP" altLang="en-US" sz="2800" dirty="0" smtClean="0"/>
              <a:t>つまり</a:t>
            </a:r>
            <a:r>
              <a:rPr lang="ja-JP" altLang="en-US" sz="2800" dirty="0" smtClean="0">
                <a:solidFill>
                  <a:srgbClr val="FF0000"/>
                </a:solidFill>
              </a:rPr>
              <a:t>命令文は次</a:t>
            </a:r>
            <a:r>
              <a:rPr lang="ja-JP" altLang="en-US" sz="2800" dirty="0">
                <a:solidFill>
                  <a:srgbClr val="FF0000"/>
                </a:solidFill>
              </a:rPr>
              <a:t>の</a:t>
            </a:r>
            <a:r>
              <a:rPr lang="ja-JP" altLang="en-US" sz="2800" dirty="0" smtClean="0">
                <a:solidFill>
                  <a:srgbClr val="FF0000"/>
                </a:solidFill>
              </a:rPr>
              <a:t>基本の５</a:t>
            </a:r>
            <a:r>
              <a:rPr lang="ja-JP" altLang="en-US" sz="2800" dirty="0">
                <a:solidFill>
                  <a:srgbClr val="FF0000"/>
                </a:solidFill>
              </a:rPr>
              <a:t>種類からなる。</a:t>
            </a:r>
            <a:endParaRPr kumimoji="1" lang="en-US" altLang="ja-JP" sz="2800" dirty="0" smtClean="0">
              <a:solidFill>
                <a:srgbClr val="FF0000"/>
              </a:solidFill>
            </a:endParaRPr>
          </a:p>
          <a:p>
            <a:r>
              <a:rPr kumimoji="1" lang="ja-JP" altLang="en-US" sz="2800" i="1" dirty="0" smtClean="0">
                <a:solidFill>
                  <a:srgbClr val="0070C0"/>
                </a:solidFill>
              </a:rPr>
              <a:t>（～～という）データを（～～というように）入力せよ</a:t>
            </a:r>
            <a:endParaRPr kumimoji="1" lang="en-US" altLang="ja-JP" sz="2800" i="1" dirty="0" smtClean="0">
              <a:solidFill>
                <a:srgbClr val="0070C0"/>
              </a:solidFill>
            </a:endParaRPr>
          </a:p>
          <a:p>
            <a:r>
              <a:rPr lang="ja-JP" altLang="en-US" sz="2800" i="1" dirty="0" smtClean="0">
                <a:solidFill>
                  <a:srgbClr val="0070C0"/>
                </a:solidFill>
              </a:rPr>
              <a:t>（～～の）データを（～～というように）演算せよ</a:t>
            </a:r>
            <a:endParaRPr lang="en-US" altLang="ja-JP" sz="2800" i="1" dirty="0" smtClean="0">
              <a:solidFill>
                <a:srgbClr val="0070C0"/>
              </a:solidFill>
            </a:endParaRPr>
          </a:p>
          <a:p>
            <a:r>
              <a:rPr kumimoji="1" lang="ja-JP" altLang="en-US" sz="2800" i="1" dirty="0" smtClean="0">
                <a:solidFill>
                  <a:srgbClr val="0070C0"/>
                </a:solidFill>
              </a:rPr>
              <a:t>（～～の）データを（～～のように）出力せよ</a:t>
            </a:r>
            <a:endParaRPr kumimoji="1" lang="en-US" altLang="ja-JP" sz="2800" i="1" dirty="0" smtClean="0">
              <a:solidFill>
                <a:srgbClr val="0070C0"/>
              </a:solidFill>
            </a:endParaRPr>
          </a:p>
          <a:p>
            <a:r>
              <a:rPr lang="ja-JP" altLang="en-US" sz="2800" i="1" dirty="0" smtClean="0">
                <a:solidFill>
                  <a:srgbClr val="0070C0"/>
                </a:solidFill>
              </a:rPr>
              <a:t>（～～の）データを（～～に）記憶せよ</a:t>
            </a:r>
            <a:endParaRPr lang="en-US" altLang="ja-JP" sz="2800" i="1" dirty="0" smtClean="0">
              <a:solidFill>
                <a:srgbClr val="0070C0"/>
              </a:solidFill>
            </a:endParaRPr>
          </a:p>
          <a:p>
            <a:r>
              <a:rPr kumimoji="1" lang="ja-JP" altLang="en-US" sz="2800" i="1" dirty="0" smtClean="0">
                <a:solidFill>
                  <a:srgbClr val="0070C0"/>
                </a:solidFill>
              </a:rPr>
              <a:t>処理の流れを（～～のように）制御せよ</a:t>
            </a:r>
            <a:endParaRPr kumimoji="1" lang="ja-JP" altLang="en-US" sz="2800" i="1" dirty="0">
              <a:solidFill>
                <a:srgbClr val="0070C0"/>
              </a:solidFill>
            </a:endParaRPr>
          </a:p>
        </p:txBody>
      </p:sp>
    </p:spTree>
    <p:extLst>
      <p:ext uri="{BB962C8B-B14F-4D97-AF65-F5344CB8AC3E}">
        <p14:creationId xmlns:p14="http://schemas.microsoft.com/office/powerpoint/2010/main" val="293466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プログラムの例</a:t>
            </a:r>
            <a:endParaRPr kumimoji="1" lang="ja-JP" altLang="en-US" dirty="0"/>
          </a:p>
        </p:txBody>
      </p:sp>
      <p:sp>
        <p:nvSpPr>
          <p:cNvPr id="3" name="コンテンツ プレースホルダー 2"/>
          <p:cNvSpPr>
            <a:spLocks noGrp="1"/>
          </p:cNvSpPr>
          <p:nvPr>
            <p:ph idx="1"/>
          </p:nvPr>
        </p:nvSpPr>
        <p:spPr>
          <a:xfrm>
            <a:off x="485499" y="3216989"/>
            <a:ext cx="8229600" cy="3168352"/>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ja-JP" altLang="en-US" sz="2800" dirty="0" smtClean="0"/>
              <a:t>（プログラム）命令文を</a:t>
            </a:r>
            <a:r>
              <a:rPr lang="ja-JP" altLang="en-US" sz="2800" dirty="0" smtClean="0">
                <a:solidFill>
                  <a:srgbClr val="FF0000"/>
                </a:solidFill>
              </a:rPr>
              <a:t>次の順番</a:t>
            </a:r>
            <a:r>
              <a:rPr lang="ja-JP" altLang="en-US" sz="2800" dirty="0" smtClean="0"/>
              <a:t>で</a:t>
            </a:r>
            <a:r>
              <a:rPr lang="ja-JP" altLang="en-US" sz="2800" dirty="0" smtClean="0">
                <a:solidFill>
                  <a:srgbClr val="FF0000"/>
                </a:solidFill>
              </a:rPr>
              <a:t>実行</a:t>
            </a:r>
            <a:r>
              <a:rPr lang="ja-JP" altLang="en-US" sz="2800" dirty="0" smtClean="0"/>
              <a:t>する。</a:t>
            </a:r>
            <a:endParaRPr lang="en-US" altLang="ja-JP" sz="2800" dirty="0" smtClean="0"/>
          </a:p>
          <a:p>
            <a:pPr marL="514350" indent="-514350">
              <a:buFont typeface="+mj-lt"/>
              <a:buAutoNum type="arabicPeriod"/>
            </a:pPr>
            <a:r>
              <a:rPr kumimoji="1" lang="en-US" altLang="ja-JP" sz="2800" dirty="0" smtClean="0"/>
              <a:t>43</a:t>
            </a:r>
            <a:r>
              <a:rPr kumimoji="1" lang="ja-JP" altLang="en-US" sz="2800" dirty="0" smtClean="0"/>
              <a:t>というデータ</a:t>
            </a:r>
            <a:r>
              <a:rPr lang="ja-JP" altLang="en-US" sz="2800" dirty="0" smtClean="0"/>
              <a:t>をレジスタ</a:t>
            </a:r>
            <a:r>
              <a:rPr lang="en-US" altLang="ja-JP" sz="2800" dirty="0" smtClean="0"/>
              <a:t>A</a:t>
            </a:r>
            <a:r>
              <a:rPr lang="ja-JP" altLang="en-US" sz="2800" dirty="0" smtClean="0"/>
              <a:t>に</a:t>
            </a:r>
            <a:r>
              <a:rPr kumimoji="1" lang="ja-JP" altLang="en-US" sz="2800" dirty="0" smtClean="0"/>
              <a:t>入力せよ。</a:t>
            </a:r>
            <a:endParaRPr kumimoji="1" lang="en-US" altLang="ja-JP" sz="2800" dirty="0" smtClean="0"/>
          </a:p>
          <a:p>
            <a:pPr marL="514350" indent="-514350">
              <a:buFont typeface="+mj-lt"/>
              <a:buAutoNum type="arabicPeriod"/>
            </a:pPr>
            <a:r>
              <a:rPr lang="en-US" altLang="ja-JP" sz="2800" dirty="0" smtClean="0"/>
              <a:t>17</a:t>
            </a:r>
            <a:r>
              <a:rPr lang="ja-JP" altLang="en-US" sz="2800" dirty="0" smtClean="0"/>
              <a:t>というデータをレジスタ</a:t>
            </a:r>
            <a:r>
              <a:rPr lang="en-US" altLang="ja-JP" sz="2800" dirty="0" smtClean="0"/>
              <a:t>B</a:t>
            </a:r>
            <a:r>
              <a:rPr lang="ja-JP" altLang="en-US" sz="2800" dirty="0" smtClean="0"/>
              <a:t>に入力せよ。</a:t>
            </a:r>
            <a:endParaRPr lang="en-US" altLang="ja-JP" sz="2800" dirty="0" smtClean="0"/>
          </a:p>
          <a:p>
            <a:pPr marL="514350" indent="-514350">
              <a:buFont typeface="+mj-lt"/>
              <a:buAutoNum type="arabicPeriod"/>
            </a:pPr>
            <a:r>
              <a:rPr lang="ja-JP" altLang="en-US" sz="2800" dirty="0" smtClean="0"/>
              <a:t>レジスタ</a:t>
            </a:r>
            <a:r>
              <a:rPr lang="en-US" altLang="ja-JP" sz="2800" dirty="0" smtClean="0"/>
              <a:t>A</a:t>
            </a:r>
            <a:r>
              <a:rPr lang="ja-JP" altLang="en-US" sz="2800" dirty="0" smtClean="0"/>
              <a:t>とレジスタ</a:t>
            </a:r>
            <a:r>
              <a:rPr lang="en-US" altLang="ja-JP" sz="2800" dirty="0" smtClean="0"/>
              <a:t>B</a:t>
            </a:r>
            <a:r>
              <a:rPr lang="ja-JP" altLang="en-US" sz="2800" dirty="0" smtClean="0"/>
              <a:t>のデータを加算し、レジスタ</a:t>
            </a:r>
            <a:r>
              <a:rPr lang="en-US" altLang="ja-JP" sz="2800" dirty="0" smtClean="0"/>
              <a:t>A</a:t>
            </a:r>
            <a:r>
              <a:rPr lang="ja-JP" altLang="en-US" sz="2800" dirty="0" smtClean="0"/>
              <a:t>に結果のデータを入力せよ。</a:t>
            </a:r>
            <a:endParaRPr lang="en-US" altLang="ja-JP" sz="2800" dirty="0" smtClean="0"/>
          </a:p>
          <a:p>
            <a:pPr marL="514350" indent="-514350">
              <a:buFont typeface="+mj-lt"/>
              <a:buAutoNum type="arabicPeriod"/>
            </a:pPr>
            <a:r>
              <a:rPr lang="ja-JP" altLang="en-US" sz="2800" dirty="0" smtClean="0"/>
              <a:t>レジスタ</a:t>
            </a:r>
            <a:r>
              <a:rPr lang="en-US" altLang="ja-JP" sz="2800" dirty="0" smtClean="0"/>
              <a:t>A</a:t>
            </a:r>
            <a:r>
              <a:rPr lang="ja-JP" altLang="en-US" sz="2800" dirty="0" smtClean="0"/>
              <a:t>のデータをディスプレイに</a:t>
            </a:r>
            <a:r>
              <a:rPr kumimoji="1" lang="ja-JP" altLang="en-US" sz="2800" dirty="0" smtClean="0"/>
              <a:t>出力せよ。</a:t>
            </a:r>
            <a:endParaRPr kumimoji="1" lang="en-US" altLang="ja-JP" sz="2800" dirty="0" smtClean="0"/>
          </a:p>
        </p:txBody>
      </p:sp>
      <p:sp>
        <p:nvSpPr>
          <p:cNvPr id="5" name="正方形/長方形 4"/>
          <p:cNvSpPr/>
          <p:nvPr/>
        </p:nvSpPr>
        <p:spPr>
          <a:xfrm>
            <a:off x="362170" y="1268760"/>
            <a:ext cx="853030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800" dirty="0"/>
              <a:t>（目的）キーボード</a:t>
            </a:r>
            <a:r>
              <a:rPr lang="ja-JP" altLang="en-US" sz="2800" dirty="0" smtClean="0"/>
              <a:t>から</a:t>
            </a:r>
            <a:r>
              <a:rPr lang="ja-JP" altLang="en-US" sz="2800" dirty="0"/>
              <a:t>「</a:t>
            </a:r>
            <a:r>
              <a:rPr lang="en-US" altLang="ja-JP" sz="2800" dirty="0"/>
              <a:t>43</a:t>
            </a:r>
            <a:r>
              <a:rPr lang="ja-JP" altLang="en-US" sz="2800" dirty="0"/>
              <a:t>」と「</a:t>
            </a:r>
            <a:r>
              <a:rPr lang="en-US" altLang="ja-JP" sz="2800" dirty="0"/>
              <a:t>17</a:t>
            </a:r>
            <a:r>
              <a:rPr lang="ja-JP" altLang="en-US" sz="2800" dirty="0" smtClean="0"/>
              <a:t>」が入力された。この２つの数を</a:t>
            </a:r>
            <a:r>
              <a:rPr lang="ja-JP" altLang="en-US" sz="2800" dirty="0"/>
              <a:t>足して、その結果</a:t>
            </a:r>
            <a:r>
              <a:rPr lang="ja-JP" altLang="en-US" sz="2800" dirty="0" smtClean="0"/>
              <a:t>をディスプレイに表示</a:t>
            </a:r>
            <a:r>
              <a:rPr lang="ja-JP" altLang="en-US" sz="2800" dirty="0"/>
              <a:t>したい。</a:t>
            </a:r>
            <a:endParaRPr lang="en-US" altLang="ja-JP" sz="2800" dirty="0"/>
          </a:p>
        </p:txBody>
      </p:sp>
      <p:sp>
        <p:nvSpPr>
          <p:cNvPr id="6" name="下矢印 5"/>
          <p:cNvSpPr/>
          <p:nvPr/>
        </p:nvSpPr>
        <p:spPr>
          <a:xfrm>
            <a:off x="2771800" y="2348880"/>
            <a:ext cx="3816424" cy="648072"/>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4497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コンピュータの記憶・処理は「数値」</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コンピュータ内部では、</a:t>
            </a:r>
            <a:r>
              <a:rPr kumimoji="1" lang="ja-JP" altLang="en-US" sz="2800" dirty="0" smtClean="0">
                <a:solidFill>
                  <a:srgbClr val="FF0000"/>
                </a:solidFill>
              </a:rPr>
              <a:t>全て数値で記憶・処理が行われる。</a:t>
            </a:r>
            <a:r>
              <a:rPr lang="ja-JP" altLang="en-US" sz="2800" dirty="0"/>
              <a:t>これは、</a:t>
            </a:r>
            <a:r>
              <a:rPr kumimoji="1" lang="ja-JP" altLang="en-US" sz="2800" dirty="0" smtClean="0"/>
              <a:t>その方が容量の確保、処理の簡単さ、処理速度などの面で都合が良いため。</a:t>
            </a:r>
            <a:endParaRPr kumimoji="1" lang="en-US" altLang="ja-JP" sz="2800" dirty="0" smtClean="0"/>
          </a:p>
          <a:p>
            <a:r>
              <a:rPr lang="ja-JP" altLang="en-US" sz="2800" dirty="0" smtClean="0"/>
              <a:t>現在普及しているパーソナルコンピュータがとり扱う数値は全て「２進数」。</a:t>
            </a:r>
            <a:endParaRPr lang="en-US" altLang="ja-JP" sz="2800" dirty="0" smtClean="0"/>
          </a:p>
          <a:p>
            <a:endParaRPr kumimoji="1" lang="en-US" altLang="ja-JP" sz="2800" dirty="0" smtClean="0"/>
          </a:p>
          <a:p>
            <a:endParaRPr kumimoji="1" lang="ja-JP" altLang="en-US" sz="2800" dirty="0"/>
          </a:p>
        </p:txBody>
      </p:sp>
    </p:spTree>
    <p:extLst>
      <p:ext uri="{BB962C8B-B14F-4D97-AF65-F5344CB8AC3E}">
        <p14:creationId xmlns:p14="http://schemas.microsoft.com/office/powerpoint/2010/main" val="275909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機械語</a:t>
            </a:r>
            <a:endParaRPr kumimoji="1" lang="ja-JP" altLang="en-US" dirty="0"/>
          </a:p>
        </p:txBody>
      </p:sp>
      <p:sp>
        <p:nvSpPr>
          <p:cNvPr id="7" name="コンテンツ プレースホルダー 6"/>
          <p:cNvSpPr>
            <a:spLocks noGrp="1"/>
          </p:cNvSpPr>
          <p:nvPr>
            <p:ph idx="1"/>
          </p:nvPr>
        </p:nvSpPr>
        <p:spPr>
          <a:xfrm>
            <a:off x="457200" y="1600200"/>
            <a:ext cx="8229600" cy="2001864"/>
          </a:xfrm>
        </p:spPr>
        <p:txBody>
          <a:bodyPr>
            <a:noAutofit/>
          </a:bodyPr>
          <a:lstStyle/>
          <a:p>
            <a:pPr marL="0" indent="0">
              <a:buNone/>
            </a:pPr>
            <a:r>
              <a:rPr lang="ja-JP" altLang="en-US" sz="2400" dirty="0"/>
              <a:t>命令文</a:t>
            </a:r>
            <a:r>
              <a:rPr kumimoji="1" lang="ja-JP" altLang="en-US" sz="2400" dirty="0" smtClean="0"/>
              <a:t>は</a:t>
            </a:r>
            <a:r>
              <a:rPr kumimoji="1" lang="en-US" altLang="ja-JP" sz="2400" dirty="0" smtClean="0"/>
              <a:t>HDD</a:t>
            </a:r>
            <a:r>
              <a:rPr kumimoji="1" lang="ja-JP" altLang="en-US" sz="2400" dirty="0" smtClean="0"/>
              <a:t>などの記憶装置から</a:t>
            </a:r>
            <a:r>
              <a:rPr kumimoji="1" lang="en-US" altLang="ja-JP" sz="2400" dirty="0" smtClean="0"/>
              <a:t>CPU</a:t>
            </a:r>
            <a:r>
              <a:rPr kumimoji="1" lang="ja-JP" altLang="en-US" sz="2400" dirty="0" smtClean="0"/>
              <a:t>内の主記憶装置に読み込まれて、順番に実行される。</a:t>
            </a:r>
            <a:endParaRPr kumimoji="1" lang="en-US" altLang="ja-JP" sz="2400" dirty="0" smtClean="0"/>
          </a:p>
          <a:p>
            <a:pPr marL="0" indent="0">
              <a:buNone/>
            </a:pPr>
            <a:r>
              <a:rPr lang="ja-JP" altLang="en-US" sz="2400" dirty="0" smtClean="0"/>
              <a:t>主記憶装置に保存される命令文は、全て２進数で記述されている。</a:t>
            </a:r>
            <a:endParaRPr kumimoji="1" lang="en-US" altLang="ja-JP" sz="2400" dirty="0" smtClean="0"/>
          </a:p>
          <a:p>
            <a:pPr marL="0" indent="0">
              <a:buNone/>
            </a:pPr>
            <a:r>
              <a:rPr lang="ja-JP" altLang="en-US" sz="2400" dirty="0"/>
              <a:t>２</a:t>
            </a:r>
            <a:r>
              <a:rPr lang="ja-JP" altLang="en-US" sz="2400" dirty="0" smtClean="0"/>
              <a:t>進数で書かれた命令文</a:t>
            </a:r>
            <a:r>
              <a:rPr kumimoji="1" lang="ja-JP" altLang="en-US" sz="2400" dirty="0" smtClean="0"/>
              <a:t>を「</a:t>
            </a:r>
            <a:r>
              <a:rPr kumimoji="1" lang="ja-JP" altLang="en-US" sz="2400" dirty="0" smtClean="0">
                <a:solidFill>
                  <a:srgbClr val="FF0000"/>
                </a:solidFill>
              </a:rPr>
              <a:t>機械語</a:t>
            </a:r>
            <a:r>
              <a:rPr kumimoji="1" lang="ja-JP" altLang="en-US" sz="2400" dirty="0" smtClean="0"/>
              <a:t>」という。</a:t>
            </a:r>
            <a:endParaRPr kumimoji="1" lang="ja-JP" altLang="en-US" sz="2400" dirty="0"/>
          </a:p>
        </p:txBody>
      </p:sp>
      <p:sp>
        <p:nvSpPr>
          <p:cNvPr id="4" name="Text Box 9"/>
          <p:cNvSpPr txBox="1">
            <a:spLocks noChangeArrowheads="1"/>
          </p:cNvSpPr>
          <p:nvPr/>
        </p:nvSpPr>
        <p:spPr bwMode="auto">
          <a:xfrm>
            <a:off x="2529382" y="4256561"/>
            <a:ext cx="5715026" cy="430887"/>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200" dirty="0" smtClean="0"/>
              <a:t>43</a:t>
            </a:r>
            <a:r>
              <a:rPr lang="ja-JP" altLang="en-US" sz="2200" dirty="0" smtClean="0"/>
              <a:t>というデータを</a:t>
            </a:r>
            <a:r>
              <a:rPr lang="en-US" altLang="ja-JP" sz="2200" dirty="0" smtClean="0"/>
              <a:t>AL</a:t>
            </a:r>
            <a:r>
              <a:rPr lang="ja-JP" altLang="en-US" sz="2200" dirty="0" smtClean="0"/>
              <a:t>というレジスタに入力せよ</a:t>
            </a:r>
          </a:p>
        </p:txBody>
      </p:sp>
      <p:sp>
        <p:nvSpPr>
          <p:cNvPr id="5" name="Text Box 10"/>
          <p:cNvSpPr txBox="1">
            <a:spLocks noChangeArrowheads="1"/>
          </p:cNvSpPr>
          <p:nvPr/>
        </p:nvSpPr>
        <p:spPr bwMode="auto">
          <a:xfrm>
            <a:off x="3313186" y="5205415"/>
            <a:ext cx="2733675" cy="430212"/>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200" dirty="0" smtClean="0"/>
              <a:t>10110000 00101011</a:t>
            </a:r>
          </a:p>
        </p:txBody>
      </p:sp>
      <p:sp>
        <p:nvSpPr>
          <p:cNvPr id="8" name="テキスト ボックス 7"/>
          <p:cNvSpPr txBox="1"/>
          <p:nvPr/>
        </p:nvSpPr>
        <p:spPr>
          <a:xfrm>
            <a:off x="323528" y="2564905"/>
            <a:ext cx="72008" cy="369332"/>
          </a:xfrm>
          <a:prstGeom prst="rect">
            <a:avLst/>
          </a:prstGeom>
          <a:noFill/>
        </p:spPr>
        <p:txBody>
          <a:bodyPr wrap="square" rtlCol="0">
            <a:spAutoFit/>
          </a:bodyPr>
          <a:lstStyle/>
          <a:p>
            <a:endParaRPr kumimoji="1" lang="ja-JP" altLang="en-US" dirty="0"/>
          </a:p>
        </p:txBody>
      </p:sp>
      <p:sp>
        <p:nvSpPr>
          <p:cNvPr id="9" name="テキスト ボックス 8"/>
          <p:cNvSpPr txBox="1"/>
          <p:nvPr/>
        </p:nvSpPr>
        <p:spPr>
          <a:xfrm>
            <a:off x="1057510" y="3842651"/>
            <a:ext cx="492443" cy="461665"/>
          </a:xfrm>
          <a:prstGeom prst="rect">
            <a:avLst/>
          </a:prstGeom>
          <a:noFill/>
        </p:spPr>
        <p:txBody>
          <a:bodyPr wrap="none" rtlCol="0">
            <a:spAutoFit/>
          </a:bodyPr>
          <a:lstStyle/>
          <a:p>
            <a:r>
              <a:rPr kumimoji="1" lang="ja-JP" altLang="en-US" sz="2400" dirty="0" smtClean="0"/>
              <a:t>例</a:t>
            </a:r>
            <a:endParaRPr kumimoji="1" lang="ja-JP" altLang="en-US" sz="2400" dirty="0"/>
          </a:p>
        </p:txBody>
      </p:sp>
      <p:sp>
        <p:nvSpPr>
          <p:cNvPr id="10" name="テキスト ボックス 9"/>
          <p:cNvSpPr txBox="1"/>
          <p:nvPr/>
        </p:nvSpPr>
        <p:spPr>
          <a:xfrm>
            <a:off x="2353654" y="5289125"/>
            <a:ext cx="877163" cy="369332"/>
          </a:xfrm>
          <a:prstGeom prst="rect">
            <a:avLst/>
          </a:prstGeom>
          <a:noFill/>
        </p:spPr>
        <p:txBody>
          <a:bodyPr wrap="none" rtlCol="0">
            <a:spAutoFit/>
          </a:bodyPr>
          <a:lstStyle/>
          <a:p>
            <a:r>
              <a:rPr kumimoji="1" lang="ja-JP" altLang="en-US" dirty="0" smtClean="0"/>
              <a:t>機械語</a:t>
            </a:r>
            <a:endParaRPr kumimoji="1" lang="ja-JP" altLang="en-US" dirty="0"/>
          </a:p>
        </p:txBody>
      </p:sp>
      <p:sp>
        <p:nvSpPr>
          <p:cNvPr id="12" name="テキスト ボックス 11"/>
          <p:cNvSpPr txBox="1"/>
          <p:nvPr/>
        </p:nvSpPr>
        <p:spPr>
          <a:xfrm>
            <a:off x="841486" y="6234692"/>
            <a:ext cx="4256293" cy="461665"/>
          </a:xfrm>
          <a:prstGeom prst="rect">
            <a:avLst/>
          </a:prstGeom>
          <a:noFill/>
        </p:spPr>
        <p:txBody>
          <a:bodyPr wrap="none" rtlCol="0">
            <a:spAutoFit/>
          </a:bodyPr>
          <a:lstStyle/>
          <a:p>
            <a:r>
              <a:rPr kumimoji="1" lang="ja-JP" altLang="en-US" sz="2400" dirty="0" smtClean="0"/>
              <a:t>「レジスタ</a:t>
            </a:r>
            <a:r>
              <a:rPr kumimoji="1" lang="en-US" altLang="ja-JP" sz="2400" dirty="0" smtClean="0"/>
              <a:t>AL</a:t>
            </a:r>
            <a:r>
              <a:rPr kumimoji="1" lang="ja-JP" altLang="en-US" sz="2400" dirty="0" smtClean="0"/>
              <a:t>に入力せよ」の意味</a:t>
            </a:r>
            <a:endParaRPr kumimoji="1" lang="ja-JP" altLang="en-US" sz="2400" dirty="0"/>
          </a:p>
        </p:txBody>
      </p:sp>
      <p:sp>
        <p:nvSpPr>
          <p:cNvPr id="13" name="テキスト ボックス 12"/>
          <p:cNvSpPr txBox="1"/>
          <p:nvPr/>
        </p:nvSpPr>
        <p:spPr>
          <a:xfrm rot="5400000">
            <a:off x="4801926" y="4815192"/>
            <a:ext cx="415498" cy="369332"/>
          </a:xfrm>
          <a:prstGeom prst="rect">
            <a:avLst/>
          </a:prstGeom>
          <a:noFill/>
        </p:spPr>
        <p:txBody>
          <a:bodyPr wrap="none" rtlCol="0">
            <a:spAutoFit/>
          </a:bodyPr>
          <a:lstStyle/>
          <a:p>
            <a:r>
              <a:rPr kumimoji="1" lang="ja-JP" altLang="en-US" dirty="0" smtClean="0"/>
              <a:t>＝</a:t>
            </a:r>
            <a:endParaRPr kumimoji="1" lang="ja-JP" altLang="en-US" dirty="0"/>
          </a:p>
        </p:txBody>
      </p:sp>
      <p:cxnSp>
        <p:nvCxnSpPr>
          <p:cNvPr id="15" name="直線矢印コネクタ 14"/>
          <p:cNvCxnSpPr/>
          <p:nvPr/>
        </p:nvCxnSpPr>
        <p:spPr>
          <a:xfrm flipV="1">
            <a:off x="3505782" y="5718549"/>
            <a:ext cx="339241" cy="435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5429200" y="5680638"/>
            <a:ext cx="380838" cy="55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614692" y="6279703"/>
            <a:ext cx="1632178" cy="461665"/>
          </a:xfrm>
          <a:prstGeom prst="rect">
            <a:avLst/>
          </a:prstGeom>
          <a:noFill/>
        </p:spPr>
        <p:txBody>
          <a:bodyPr wrap="none" rtlCol="0">
            <a:spAutoFit/>
          </a:bodyPr>
          <a:lstStyle/>
          <a:p>
            <a:r>
              <a:rPr kumimoji="1" lang="ja-JP" altLang="en-US" sz="2400" dirty="0" smtClean="0"/>
              <a:t>データ「</a:t>
            </a:r>
            <a:r>
              <a:rPr kumimoji="1" lang="en-US" altLang="ja-JP" sz="2400" dirty="0" smtClean="0"/>
              <a:t>43</a:t>
            </a:r>
            <a:r>
              <a:rPr kumimoji="1" lang="ja-JP" altLang="en-US" sz="2400" dirty="0" smtClean="0"/>
              <a:t>」</a:t>
            </a:r>
            <a:endParaRPr kumimoji="1" lang="ja-JP" altLang="en-US" sz="2400" dirty="0"/>
          </a:p>
        </p:txBody>
      </p:sp>
      <p:sp>
        <p:nvSpPr>
          <p:cNvPr id="19" name="テキスト ボックス 18"/>
          <p:cNvSpPr txBox="1"/>
          <p:nvPr/>
        </p:nvSpPr>
        <p:spPr>
          <a:xfrm>
            <a:off x="1549953" y="4318116"/>
            <a:ext cx="877163" cy="369332"/>
          </a:xfrm>
          <a:prstGeom prst="rect">
            <a:avLst/>
          </a:prstGeom>
          <a:noFill/>
        </p:spPr>
        <p:txBody>
          <a:bodyPr wrap="none" rtlCol="0">
            <a:spAutoFit/>
          </a:bodyPr>
          <a:lstStyle/>
          <a:p>
            <a:r>
              <a:rPr kumimoji="1" lang="ja-JP" altLang="en-US" dirty="0" smtClean="0"/>
              <a:t>命令文</a:t>
            </a:r>
            <a:endParaRPr kumimoji="1" lang="ja-JP" altLang="en-US" dirty="0"/>
          </a:p>
        </p:txBody>
      </p:sp>
    </p:spTree>
    <p:extLst>
      <p:ext uri="{BB962C8B-B14F-4D97-AF65-F5344CB8AC3E}">
        <p14:creationId xmlns:p14="http://schemas.microsoft.com/office/powerpoint/2010/main" val="177403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ja-JP" altLang="en-US" smtClean="0"/>
              <a:t>機械語のプログラム</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l="781" r="22566"/>
          <a:stretch>
            <a:fillRect/>
          </a:stretch>
        </p:blipFill>
        <p:spPr bwMode="auto">
          <a:xfrm>
            <a:off x="2066626" y="2261537"/>
            <a:ext cx="5160494" cy="2842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正方形/長方形 4"/>
          <p:cNvSpPr>
            <a:spLocks noChangeArrowheads="1"/>
          </p:cNvSpPr>
          <p:nvPr/>
        </p:nvSpPr>
        <p:spPr bwMode="auto">
          <a:xfrm>
            <a:off x="179512" y="6158026"/>
            <a:ext cx="87168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smtClean="0">
                <a:solidFill>
                  <a:srgbClr val="00B050"/>
                </a:solidFill>
              </a:rPr>
              <a:t>機械語のプログラムを表示する場合は２進数だと長くなりすぎるため、通常は上記のように</a:t>
            </a:r>
            <a:r>
              <a:rPr lang="en-US" altLang="ja-JP" sz="1600" dirty="0" smtClean="0">
                <a:solidFill>
                  <a:srgbClr val="00B050"/>
                </a:solidFill>
              </a:rPr>
              <a:t>2</a:t>
            </a:r>
            <a:r>
              <a:rPr lang="ja-JP" altLang="en-US" sz="1600" dirty="0">
                <a:solidFill>
                  <a:srgbClr val="00B050"/>
                </a:solidFill>
              </a:rPr>
              <a:t>進数を</a:t>
            </a:r>
            <a:r>
              <a:rPr lang="en-US" altLang="ja-JP" sz="1600" dirty="0">
                <a:solidFill>
                  <a:srgbClr val="00B050"/>
                </a:solidFill>
              </a:rPr>
              <a:t>4bit</a:t>
            </a:r>
            <a:r>
              <a:rPr lang="ja-JP" altLang="en-US" sz="1600" dirty="0" err="1">
                <a:solidFill>
                  <a:srgbClr val="00B050"/>
                </a:solidFill>
              </a:rPr>
              <a:t>ずつ</a:t>
            </a:r>
            <a:r>
              <a:rPr lang="en-US" altLang="ja-JP" sz="1600" dirty="0">
                <a:solidFill>
                  <a:srgbClr val="00B050"/>
                </a:solidFill>
              </a:rPr>
              <a:t>16</a:t>
            </a:r>
            <a:r>
              <a:rPr lang="ja-JP" altLang="en-US" sz="1600" dirty="0">
                <a:solidFill>
                  <a:srgbClr val="00B050"/>
                </a:solidFill>
              </a:rPr>
              <a:t>進数に変換して</a:t>
            </a:r>
            <a:r>
              <a:rPr lang="ja-JP" altLang="en-US" sz="1600" dirty="0" smtClean="0">
                <a:solidFill>
                  <a:srgbClr val="00B050"/>
                </a:solidFill>
              </a:rPr>
              <a:t>表示します。これをバイナリダンプといいます。</a:t>
            </a:r>
            <a:endParaRPr lang="ja-JP" altLang="en-US" sz="1600" dirty="0">
              <a:solidFill>
                <a:srgbClr val="00B050"/>
              </a:solidFill>
            </a:endParaRPr>
          </a:p>
        </p:txBody>
      </p:sp>
      <p:sp>
        <p:nvSpPr>
          <p:cNvPr id="10248" name="テキスト ボックス 7"/>
          <p:cNvSpPr txBox="1">
            <a:spLocks noChangeArrowheads="1"/>
          </p:cNvSpPr>
          <p:nvPr/>
        </p:nvSpPr>
        <p:spPr bwMode="auto">
          <a:xfrm>
            <a:off x="2195736" y="1421593"/>
            <a:ext cx="4333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smtClean="0"/>
              <a:t>実際の機械語のプログラムの例</a:t>
            </a:r>
            <a:endParaRPr lang="ja-JP" altLang="en-US" sz="2400" dirty="0"/>
          </a:p>
        </p:txBody>
      </p:sp>
      <p:sp>
        <p:nvSpPr>
          <p:cNvPr id="2" name="テキスト ボックス 1"/>
          <p:cNvSpPr txBox="1"/>
          <p:nvPr/>
        </p:nvSpPr>
        <p:spPr>
          <a:xfrm>
            <a:off x="2053362" y="5253320"/>
            <a:ext cx="800219" cy="461665"/>
          </a:xfrm>
          <a:prstGeom prst="rect">
            <a:avLst/>
          </a:prstGeom>
          <a:noFill/>
        </p:spPr>
        <p:txBody>
          <a:bodyPr wrap="none" rtlCol="0">
            <a:spAutoFit/>
          </a:bodyPr>
          <a:lstStyle/>
          <a:p>
            <a:r>
              <a:rPr kumimoji="1" lang="ja-JP" altLang="en-US" sz="2400" dirty="0" smtClean="0"/>
              <a:t>番地</a:t>
            </a:r>
            <a:endParaRPr kumimoji="1" lang="ja-JP" altLang="en-US" sz="2400" dirty="0"/>
          </a:p>
        </p:txBody>
      </p:sp>
      <p:sp>
        <p:nvSpPr>
          <p:cNvPr id="10" name="テキスト ボックス 9"/>
          <p:cNvSpPr txBox="1"/>
          <p:nvPr/>
        </p:nvSpPr>
        <p:spPr>
          <a:xfrm>
            <a:off x="179512" y="2118047"/>
            <a:ext cx="1317990" cy="461665"/>
          </a:xfrm>
          <a:prstGeom prst="rect">
            <a:avLst/>
          </a:prstGeom>
          <a:noFill/>
        </p:spPr>
        <p:txBody>
          <a:bodyPr wrap="none" rtlCol="0">
            <a:spAutoFit/>
          </a:bodyPr>
          <a:lstStyle/>
          <a:p>
            <a:r>
              <a:rPr kumimoji="1" lang="ja-JP" altLang="en-US" sz="2400" dirty="0" smtClean="0"/>
              <a:t>命令文１</a:t>
            </a:r>
            <a:endParaRPr kumimoji="1" lang="ja-JP" altLang="en-US" sz="2400" dirty="0"/>
          </a:p>
        </p:txBody>
      </p:sp>
      <p:sp>
        <p:nvSpPr>
          <p:cNvPr id="11" name="テキスト ボックス 10"/>
          <p:cNvSpPr txBox="1"/>
          <p:nvPr/>
        </p:nvSpPr>
        <p:spPr>
          <a:xfrm>
            <a:off x="5290371" y="5251105"/>
            <a:ext cx="1936749" cy="461665"/>
          </a:xfrm>
          <a:prstGeom prst="rect">
            <a:avLst/>
          </a:prstGeom>
          <a:noFill/>
        </p:spPr>
        <p:txBody>
          <a:bodyPr wrap="none" rtlCol="0">
            <a:spAutoFit/>
          </a:bodyPr>
          <a:lstStyle/>
          <a:p>
            <a:r>
              <a:rPr kumimoji="1" lang="ja-JP" altLang="en-US" sz="2400" dirty="0" smtClean="0"/>
              <a:t>対象のデータ</a:t>
            </a:r>
            <a:endParaRPr kumimoji="1" lang="ja-JP" altLang="en-US" sz="2400" dirty="0"/>
          </a:p>
        </p:txBody>
      </p:sp>
      <p:cxnSp>
        <p:nvCxnSpPr>
          <p:cNvPr id="5" name="直線矢印コネクタ 4"/>
          <p:cNvCxnSpPr/>
          <p:nvPr/>
        </p:nvCxnSpPr>
        <p:spPr>
          <a:xfrm>
            <a:off x="1331640" y="234888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131840" y="5264182"/>
            <a:ext cx="1723549" cy="461665"/>
          </a:xfrm>
          <a:prstGeom prst="rect">
            <a:avLst/>
          </a:prstGeom>
          <a:noFill/>
        </p:spPr>
        <p:txBody>
          <a:bodyPr wrap="none" rtlCol="0">
            <a:spAutoFit/>
          </a:bodyPr>
          <a:lstStyle/>
          <a:p>
            <a:r>
              <a:rPr kumimoji="1" lang="ja-JP" altLang="en-US" sz="2400" dirty="0" smtClean="0"/>
              <a:t>命令の種類</a:t>
            </a:r>
            <a:endParaRPr kumimoji="1" lang="ja-JP" altLang="en-US" sz="2400" dirty="0"/>
          </a:p>
        </p:txBody>
      </p:sp>
      <p:sp>
        <p:nvSpPr>
          <p:cNvPr id="16" name="テキスト ボックス 15"/>
          <p:cNvSpPr txBox="1"/>
          <p:nvPr/>
        </p:nvSpPr>
        <p:spPr>
          <a:xfrm>
            <a:off x="179512" y="2451648"/>
            <a:ext cx="1317990" cy="461665"/>
          </a:xfrm>
          <a:prstGeom prst="rect">
            <a:avLst/>
          </a:prstGeom>
          <a:noFill/>
        </p:spPr>
        <p:txBody>
          <a:bodyPr wrap="none" rtlCol="0">
            <a:spAutoFit/>
          </a:bodyPr>
          <a:lstStyle/>
          <a:p>
            <a:r>
              <a:rPr kumimoji="1" lang="ja-JP" altLang="en-US" sz="2400" dirty="0" smtClean="0"/>
              <a:t>命令文２</a:t>
            </a:r>
            <a:endParaRPr kumimoji="1" lang="ja-JP" altLang="en-US" sz="2400" dirty="0"/>
          </a:p>
        </p:txBody>
      </p:sp>
      <p:cxnSp>
        <p:nvCxnSpPr>
          <p:cNvPr id="17" name="直線矢印コネクタ 16"/>
          <p:cNvCxnSpPr/>
          <p:nvPr/>
        </p:nvCxnSpPr>
        <p:spPr>
          <a:xfrm flipV="1">
            <a:off x="1403648" y="2579712"/>
            <a:ext cx="504056" cy="8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838507" y="2841163"/>
            <a:ext cx="0" cy="23807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テキスト ボックス 13"/>
          <p:cNvSpPr txBox="1"/>
          <p:nvPr/>
        </p:nvSpPr>
        <p:spPr>
          <a:xfrm>
            <a:off x="795493" y="3682762"/>
            <a:ext cx="877163" cy="923330"/>
          </a:xfrm>
          <a:prstGeom prst="rect">
            <a:avLst/>
          </a:prstGeom>
          <a:noFill/>
        </p:spPr>
        <p:txBody>
          <a:bodyPr wrap="none" rtlCol="0">
            <a:spAutoFit/>
          </a:bodyPr>
          <a:lstStyle/>
          <a:p>
            <a:r>
              <a:rPr kumimoji="1" lang="ja-JP" altLang="en-US" dirty="0" smtClean="0"/>
              <a:t>通常の</a:t>
            </a:r>
            <a:endParaRPr kumimoji="1" lang="en-US" altLang="ja-JP" dirty="0" smtClean="0"/>
          </a:p>
          <a:p>
            <a:r>
              <a:rPr kumimoji="1" lang="ja-JP" altLang="en-US" dirty="0" smtClean="0"/>
              <a:t>実行</a:t>
            </a:r>
            <a:endParaRPr kumimoji="1" lang="en-US" altLang="ja-JP" dirty="0" smtClean="0"/>
          </a:p>
          <a:p>
            <a:r>
              <a:rPr lang="ja-JP" altLang="en-US" dirty="0"/>
              <a:t>順序</a:t>
            </a:r>
            <a:endParaRPr kumimoji="1" lang="ja-JP" altLang="en-US" dirty="0"/>
          </a:p>
        </p:txBody>
      </p:sp>
    </p:spTree>
    <p:extLst>
      <p:ext uri="{BB962C8B-B14F-4D97-AF65-F5344CB8AC3E}">
        <p14:creationId xmlns:p14="http://schemas.microsoft.com/office/powerpoint/2010/main" val="8195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normAutofit/>
          </a:bodyPr>
          <a:lstStyle/>
          <a:p>
            <a:r>
              <a:rPr lang="ja-JP" altLang="en-US" dirty="0" smtClean="0"/>
              <a:t>コンピュータ内の動作</a:t>
            </a:r>
            <a:endParaRPr lang="ja-JP" altLang="en-US" sz="2400" dirty="0" smtClean="0"/>
          </a:p>
        </p:txBody>
      </p:sp>
      <p:pic>
        <p:nvPicPr>
          <p:cNvPr id="9219" name="Picture 2" descr="D:\Users\unehara\Desktop\comput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090" y="2205241"/>
            <a:ext cx="732155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正方形/長方形 2"/>
          <p:cNvSpPr/>
          <p:nvPr/>
        </p:nvSpPr>
        <p:spPr>
          <a:xfrm>
            <a:off x="162171" y="5607521"/>
            <a:ext cx="3889375"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ja-JP" sz="1800" dirty="0"/>
              <a:t>(1)</a:t>
            </a:r>
            <a:r>
              <a:rPr lang="ja-JP" altLang="en-US" sz="1800" dirty="0"/>
              <a:t>まずレジスタ</a:t>
            </a:r>
            <a:r>
              <a:rPr lang="en-US" altLang="ja-JP" sz="1800" dirty="0"/>
              <a:t>A</a:t>
            </a:r>
            <a:r>
              <a:rPr lang="ja-JP" altLang="en-US" sz="1800" dirty="0"/>
              <a:t>に</a:t>
            </a:r>
            <a:r>
              <a:rPr lang="en-US" altLang="ja-JP" sz="1800" dirty="0"/>
              <a:t>43</a:t>
            </a:r>
            <a:r>
              <a:rPr lang="ja-JP" altLang="en-US" sz="1800" dirty="0"/>
              <a:t>を入れ</a:t>
            </a:r>
          </a:p>
          <a:p>
            <a:pPr>
              <a:defRPr/>
            </a:pPr>
            <a:r>
              <a:rPr lang="en-US" altLang="ja-JP" sz="1800" dirty="0"/>
              <a:t>(2)</a:t>
            </a:r>
            <a:r>
              <a:rPr lang="ja-JP" altLang="en-US" sz="1800" dirty="0"/>
              <a:t>次にレジスタ</a:t>
            </a:r>
            <a:r>
              <a:rPr lang="en-US" altLang="ja-JP" sz="1800" dirty="0"/>
              <a:t>B</a:t>
            </a:r>
            <a:r>
              <a:rPr lang="ja-JP" altLang="en-US" sz="1800" dirty="0"/>
              <a:t>に</a:t>
            </a:r>
            <a:r>
              <a:rPr lang="en-US" altLang="ja-JP" sz="1800" dirty="0"/>
              <a:t>17</a:t>
            </a:r>
            <a:r>
              <a:rPr lang="ja-JP" altLang="en-US" sz="1800" dirty="0"/>
              <a:t>を入れ</a:t>
            </a:r>
          </a:p>
          <a:p>
            <a:pPr>
              <a:defRPr/>
            </a:pPr>
            <a:r>
              <a:rPr lang="en-US" altLang="ja-JP" sz="1800" dirty="0"/>
              <a:t>(3)</a:t>
            </a:r>
            <a:r>
              <a:rPr lang="ja-JP" altLang="en-US" sz="1800" dirty="0"/>
              <a:t>次にレジスタ</a:t>
            </a:r>
            <a:r>
              <a:rPr lang="en-US" altLang="ja-JP" sz="1800" dirty="0"/>
              <a:t>A</a:t>
            </a:r>
            <a:r>
              <a:rPr lang="ja-JP" altLang="en-US" sz="1800" dirty="0"/>
              <a:t>の値とレジスタ</a:t>
            </a:r>
            <a:r>
              <a:rPr lang="en-US" altLang="ja-JP" sz="1800" dirty="0"/>
              <a:t>B</a:t>
            </a:r>
            <a:r>
              <a:rPr lang="ja-JP" altLang="en-US" sz="1800" dirty="0"/>
              <a:t>の値を加算して結果をレジスタ</a:t>
            </a:r>
            <a:r>
              <a:rPr lang="en-US" altLang="ja-JP" sz="1800" dirty="0"/>
              <a:t>A</a:t>
            </a:r>
            <a:r>
              <a:rPr lang="ja-JP" altLang="en-US" sz="1800" dirty="0"/>
              <a:t>に入れる </a:t>
            </a:r>
          </a:p>
        </p:txBody>
      </p:sp>
      <p:cxnSp>
        <p:nvCxnSpPr>
          <p:cNvPr id="6" name="直線矢印コネクタ 5"/>
          <p:cNvCxnSpPr/>
          <p:nvPr/>
        </p:nvCxnSpPr>
        <p:spPr>
          <a:xfrm>
            <a:off x="2732515" y="2278266"/>
            <a:ext cx="576263" cy="431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テキスト ボックス 7"/>
          <p:cNvSpPr txBox="1"/>
          <p:nvPr/>
        </p:nvSpPr>
        <p:spPr>
          <a:xfrm>
            <a:off x="794178" y="1908378"/>
            <a:ext cx="2049462" cy="36988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1800" dirty="0"/>
              <a:t>「今、</a:t>
            </a:r>
            <a:r>
              <a:rPr lang="en-US" altLang="ja-JP" sz="1800" dirty="0"/>
              <a:t>4</a:t>
            </a:r>
            <a:r>
              <a:rPr lang="ja-JP" altLang="en-US" sz="1800" dirty="0"/>
              <a:t>番を実行中」</a:t>
            </a:r>
          </a:p>
        </p:txBody>
      </p:sp>
      <p:sp>
        <p:nvSpPr>
          <p:cNvPr id="10" name="テキスト ボックス 9"/>
          <p:cNvSpPr txBox="1"/>
          <p:nvPr/>
        </p:nvSpPr>
        <p:spPr>
          <a:xfrm>
            <a:off x="4245403" y="5292928"/>
            <a:ext cx="1306512" cy="36988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1800" dirty="0"/>
              <a:t>「加算せよ」</a:t>
            </a:r>
          </a:p>
        </p:txBody>
      </p:sp>
      <p:cxnSp>
        <p:nvCxnSpPr>
          <p:cNvPr id="11" name="直線矢印コネクタ 10"/>
          <p:cNvCxnSpPr/>
          <p:nvPr/>
        </p:nvCxnSpPr>
        <p:spPr>
          <a:xfrm flipH="1" flipV="1">
            <a:off x="4069190" y="4581728"/>
            <a:ext cx="608013" cy="711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225" name="正方形/長方形 12"/>
          <p:cNvSpPr>
            <a:spLocks noChangeArrowheads="1"/>
          </p:cNvSpPr>
          <p:nvPr/>
        </p:nvSpPr>
        <p:spPr bwMode="auto">
          <a:xfrm>
            <a:off x="4572000" y="6611938"/>
            <a:ext cx="457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000" dirty="0"/>
              <a:t>引用元：　</a:t>
            </a:r>
            <a:r>
              <a:rPr lang="en-US" altLang="ja-JP" sz="1000" dirty="0"/>
              <a:t>http://siva.cc.hirosaki-u.ac.jp/usr/koyama/lecture/it/computer.htm</a:t>
            </a:r>
            <a:endParaRPr lang="ja-JP" altLang="en-US" sz="1000" dirty="0"/>
          </a:p>
        </p:txBody>
      </p:sp>
      <p:sp>
        <p:nvSpPr>
          <p:cNvPr id="15" name="テキスト ボックス 14"/>
          <p:cNvSpPr txBox="1"/>
          <p:nvPr/>
        </p:nvSpPr>
        <p:spPr>
          <a:xfrm>
            <a:off x="6707615" y="1886153"/>
            <a:ext cx="671513" cy="36988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1800" dirty="0"/>
              <a:t>「</a:t>
            </a:r>
            <a:r>
              <a:rPr lang="en-US" altLang="ja-JP" sz="1800" dirty="0"/>
              <a:t>43</a:t>
            </a:r>
            <a:r>
              <a:rPr lang="ja-JP" altLang="en-US" sz="1800" dirty="0"/>
              <a:t>」</a:t>
            </a:r>
          </a:p>
        </p:txBody>
      </p:sp>
      <p:sp>
        <p:nvSpPr>
          <p:cNvPr id="16" name="テキスト ボックス 15"/>
          <p:cNvSpPr txBox="1"/>
          <p:nvPr/>
        </p:nvSpPr>
        <p:spPr>
          <a:xfrm>
            <a:off x="6707615" y="2408441"/>
            <a:ext cx="671513"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1800" dirty="0"/>
              <a:t>「</a:t>
            </a:r>
            <a:r>
              <a:rPr lang="en-US" altLang="ja-JP" sz="1800" dirty="0"/>
              <a:t>17</a:t>
            </a:r>
            <a:r>
              <a:rPr lang="ja-JP" altLang="en-US" sz="1800" dirty="0"/>
              <a:t>」</a:t>
            </a:r>
          </a:p>
        </p:txBody>
      </p:sp>
      <p:sp>
        <p:nvSpPr>
          <p:cNvPr id="17" name="テキスト ボックス 16"/>
          <p:cNvSpPr txBox="1"/>
          <p:nvPr/>
        </p:nvSpPr>
        <p:spPr>
          <a:xfrm>
            <a:off x="7131478" y="5289753"/>
            <a:ext cx="671512" cy="36988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1800" dirty="0"/>
              <a:t>「</a:t>
            </a:r>
            <a:r>
              <a:rPr lang="en-US" altLang="ja-JP" sz="1800" dirty="0"/>
              <a:t>60</a:t>
            </a:r>
            <a:r>
              <a:rPr lang="ja-JP" altLang="en-US" sz="1800" dirty="0"/>
              <a:t>」</a:t>
            </a:r>
          </a:p>
        </p:txBody>
      </p:sp>
      <p:cxnSp>
        <p:nvCxnSpPr>
          <p:cNvPr id="18" name="直線矢印コネクタ 17"/>
          <p:cNvCxnSpPr/>
          <p:nvPr/>
        </p:nvCxnSpPr>
        <p:spPr>
          <a:xfrm flipH="1" flipV="1">
            <a:off x="6171040" y="4581728"/>
            <a:ext cx="1295400" cy="711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直線矢印コネクタ 19"/>
          <p:cNvCxnSpPr>
            <a:stCxn id="15" idx="1"/>
          </p:cNvCxnSpPr>
          <p:nvPr/>
        </p:nvCxnSpPr>
        <p:spPr>
          <a:xfrm flipH="1">
            <a:off x="5972603" y="2070303"/>
            <a:ext cx="735012" cy="63976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直線矢印コネクタ 22"/>
          <p:cNvCxnSpPr>
            <a:stCxn id="16" idx="1"/>
          </p:cNvCxnSpPr>
          <p:nvPr/>
        </p:nvCxnSpPr>
        <p:spPr>
          <a:xfrm flipH="1">
            <a:off x="5956728" y="2592591"/>
            <a:ext cx="750887" cy="2698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233" name="テキスト ボックス 24"/>
          <p:cNvSpPr txBox="1">
            <a:spLocks noChangeArrowheads="1"/>
          </p:cNvSpPr>
          <p:nvPr/>
        </p:nvSpPr>
        <p:spPr bwMode="auto">
          <a:xfrm>
            <a:off x="4069190" y="5790019"/>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000" dirty="0"/>
              <a:t>10000000</a:t>
            </a:r>
            <a:r>
              <a:rPr lang="ja-JP" altLang="en-US" sz="2000" dirty="0"/>
              <a:t>：機械語の加算命令</a:t>
            </a:r>
          </a:p>
        </p:txBody>
      </p:sp>
      <p:sp>
        <p:nvSpPr>
          <p:cNvPr id="2" name="正方形/長方形 1"/>
          <p:cNvSpPr/>
          <p:nvPr/>
        </p:nvSpPr>
        <p:spPr>
          <a:xfrm>
            <a:off x="3308778" y="1407826"/>
            <a:ext cx="2453107" cy="369332"/>
          </a:xfrm>
          <a:prstGeom prst="rect">
            <a:avLst/>
          </a:prstGeom>
        </p:spPr>
        <p:txBody>
          <a:bodyPr wrap="none">
            <a:spAutoFit/>
          </a:bodyPr>
          <a:lstStyle/>
          <a:p>
            <a:r>
              <a:rPr lang="en-US" altLang="ja-JP" dirty="0"/>
              <a:t>intel8080 (1974) </a:t>
            </a:r>
            <a:r>
              <a:rPr lang="ja-JP" altLang="en-US" dirty="0" err="1" smtClean="0"/>
              <a:t>での</a:t>
            </a:r>
            <a:r>
              <a:rPr lang="ja-JP" altLang="en-US" dirty="0"/>
              <a:t>例</a:t>
            </a:r>
          </a:p>
        </p:txBody>
      </p:sp>
    </p:spTree>
    <p:extLst>
      <p:ext uri="{BB962C8B-B14F-4D97-AF65-F5344CB8AC3E}">
        <p14:creationId xmlns:p14="http://schemas.microsoft.com/office/powerpoint/2010/main" val="3176951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2789664" y="5303899"/>
            <a:ext cx="1228725" cy="430212"/>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200" dirty="0" smtClean="0"/>
              <a:t>10 A=97</a:t>
            </a:r>
            <a:endParaRPr lang="ja-JP" altLang="en-US" sz="2200" dirty="0" smtClean="0"/>
          </a:p>
        </p:txBody>
      </p:sp>
      <p:sp>
        <p:nvSpPr>
          <p:cNvPr id="12" name="Text Box 10"/>
          <p:cNvSpPr txBox="1">
            <a:spLocks noChangeArrowheads="1"/>
          </p:cNvSpPr>
          <p:nvPr/>
        </p:nvSpPr>
        <p:spPr bwMode="auto">
          <a:xfrm>
            <a:off x="2074036" y="2892554"/>
            <a:ext cx="2735262" cy="431800"/>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200" dirty="0" smtClean="0"/>
              <a:t>10110000 01100001</a:t>
            </a:r>
          </a:p>
        </p:txBody>
      </p:sp>
      <p:sp>
        <p:nvSpPr>
          <p:cNvPr id="2" name="正方形/長方形 1"/>
          <p:cNvSpPr/>
          <p:nvPr/>
        </p:nvSpPr>
        <p:spPr>
          <a:xfrm>
            <a:off x="2516381" y="4064615"/>
            <a:ext cx="1850571"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altLang="ja-JP" sz="2400" dirty="0"/>
              <a:t>MOV AL, 61H</a:t>
            </a:r>
            <a:endParaRPr lang="ja-JP" altLang="en-US" sz="2400" dirty="0"/>
          </a:p>
        </p:txBody>
      </p:sp>
      <p:sp>
        <p:nvSpPr>
          <p:cNvPr id="3" name="下矢印 2"/>
          <p:cNvSpPr/>
          <p:nvPr/>
        </p:nvSpPr>
        <p:spPr>
          <a:xfrm>
            <a:off x="3009866" y="3471635"/>
            <a:ext cx="863600"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73" name="テキスト ボックス 5"/>
          <p:cNvSpPr txBox="1">
            <a:spLocks noChangeArrowheads="1"/>
          </p:cNvSpPr>
          <p:nvPr/>
        </p:nvSpPr>
        <p:spPr bwMode="auto">
          <a:xfrm>
            <a:off x="194486" y="4070189"/>
            <a:ext cx="212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アセンブリ言語</a:t>
            </a:r>
          </a:p>
        </p:txBody>
      </p:sp>
      <p:sp>
        <p:nvSpPr>
          <p:cNvPr id="11275" name="テキスト ボックス 18"/>
          <p:cNvSpPr txBox="1">
            <a:spLocks noChangeArrowheads="1"/>
          </p:cNvSpPr>
          <p:nvPr/>
        </p:nvSpPr>
        <p:spPr bwMode="auto">
          <a:xfrm>
            <a:off x="986574" y="2844952"/>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機械語</a:t>
            </a:r>
          </a:p>
        </p:txBody>
      </p:sp>
      <p:sp>
        <p:nvSpPr>
          <p:cNvPr id="8" name="雲形吹き出し 7"/>
          <p:cNvSpPr/>
          <p:nvPr/>
        </p:nvSpPr>
        <p:spPr>
          <a:xfrm>
            <a:off x="5673507" y="3950263"/>
            <a:ext cx="3556496" cy="819337"/>
          </a:xfrm>
          <a:prstGeom prst="cloudCallout">
            <a:avLst>
              <a:gd name="adj1" fmla="val -57941"/>
              <a:gd name="adj2" fmla="val -6282"/>
            </a:avLst>
          </a:prstGeom>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ltLang="ja-JP" sz="2000" dirty="0"/>
          </a:p>
        </p:txBody>
      </p:sp>
      <p:sp>
        <p:nvSpPr>
          <p:cNvPr id="23" name="雲形吹き出し 22"/>
          <p:cNvSpPr/>
          <p:nvPr/>
        </p:nvSpPr>
        <p:spPr>
          <a:xfrm>
            <a:off x="6249564" y="2667487"/>
            <a:ext cx="1893020" cy="764613"/>
          </a:xfrm>
          <a:prstGeom prst="cloudCallout">
            <a:avLst>
              <a:gd name="adj1" fmla="val -67688"/>
              <a:gd name="adj2" fmla="val 12272"/>
            </a:avLst>
          </a:prstGeom>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ltLang="ja-JP" sz="2000" dirty="0"/>
          </a:p>
        </p:txBody>
      </p:sp>
      <p:sp>
        <p:nvSpPr>
          <p:cNvPr id="24" name="下矢印 23"/>
          <p:cNvSpPr/>
          <p:nvPr/>
        </p:nvSpPr>
        <p:spPr>
          <a:xfrm>
            <a:off x="3009866" y="4692643"/>
            <a:ext cx="863600"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80" name="テキスト ボックス 25"/>
          <p:cNvSpPr txBox="1">
            <a:spLocks noChangeArrowheads="1"/>
          </p:cNvSpPr>
          <p:nvPr/>
        </p:nvSpPr>
        <p:spPr bwMode="auto">
          <a:xfrm>
            <a:off x="910857" y="5272149"/>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400" dirty="0"/>
              <a:t>BASIC</a:t>
            </a:r>
            <a:endParaRPr lang="ja-JP" altLang="en-US" sz="2400" dirty="0"/>
          </a:p>
        </p:txBody>
      </p:sp>
      <p:sp>
        <p:nvSpPr>
          <p:cNvPr id="10" name="スマイル 9"/>
          <p:cNvSpPr/>
          <p:nvPr/>
        </p:nvSpPr>
        <p:spPr>
          <a:xfrm>
            <a:off x="5010131" y="2828698"/>
            <a:ext cx="792162" cy="642937"/>
          </a:xfrm>
          <a:prstGeom prst="smileyFace">
            <a:avLst>
              <a:gd name="adj" fmla="val -465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9" name="スマイル 28"/>
          <p:cNvSpPr/>
          <p:nvPr/>
        </p:nvSpPr>
        <p:spPr>
          <a:xfrm>
            <a:off x="4490664" y="4004143"/>
            <a:ext cx="792163" cy="642938"/>
          </a:xfrm>
          <a:prstGeom prst="smileyFace">
            <a:avLst>
              <a:gd name="adj" fmla="val -38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タイトル 6"/>
          <p:cNvSpPr>
            <a:spLocks noGrp="1"/>
          </p:cNvSpPr>
          <p:nvPr>
            <p:ph type="title"/>
          </p:nvPr>
        </p:nvSpPr>
        <p:spPr/>
        <p:txBody>
          <a:bodyPr/>
          <a:lstStyle/>
          <a:p>
            <a:r>
              <a:rPr kumimoji="1" lang="ja-JP" altLang="en-US" dirty="0" smtClean="0"/>
              <a:t>機械語とプログラミング言語</a:t>
            </a:r>
            <a:endParaRPr kumimoji="1" lang="ja-JP" altLang="en-US" dirty="0"/>
          </a:p>
        </p:txBody>
      </p:sp>
      <p:sp>
        <p:nvSpPr>
          <p:cNvPr id="9" name="テキスト ボックス 8"/>
          <p:cNvSpPr txBox="1"/>
          <p:nvPr/>
        </p:nvSpPr>
        <p:spPr>
          <a:xfrm>
            <a:off x="6006901" y="3398912"/>
            <a:ext cx="984565" cy="369332"/>
          </a:xfrm>
          <a:prstGeom prst="rect">
            <a:avLst/>
          </a:prstGeom>
          <a:noFill/>
        </p:spPr>
        <p:txBody>
          <a:bodyPr wrap="none" rtlCol="0">
            <a:spAutoFit/>
          </a:bodyPr>
          <a:lstStyle/>
          <a:p>
            <a:r>
              <a:rPr kumimoji="1" lang="ja-JP" altLang="en-US" dirty="0" smtClean="0"/>
              <a:t>「コード」</a:t>
            </a:r>
            <a:endParaRPr kumimoji="1" lang="ja-JP" altLang="en-US" dirty="0"/>
          </a:p>
        </p:txBody>
      </p:sp>
      <p:sp>
        <p:nvSpPr>
          <p:cNvPr id="14" name="正方形/長方形 13"/>
          <p:cNvSpPr/>
          <p:nvPr/>
        </p:nvSpPr>
        <p:spPr>
          <a:xfrm>
            <a:off x="219135" y="6000470"/>
            <a:ext cx="8574929"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400" dirty="0" smtClean="0"/>
              <a:t>このように、機械語の命令文に対応する命令文が「ことば（言語）」で書ける、「</a:t>
            </a:r>
            <a:r>
              <a:rPr lang="ja-JP" altLang="en-US" sz="2400" dirty="0">
                <a:solidFill>
                  <a:srgbClr val="FF0000"/>
                </a:solidFill>
              </a:rPr>
              <a:t>プログラミング言語</a:t>
            </a:r>
            <a:r>
              <a:rPr lang="ja-JP" altLang="en-US" sz="2400" dirty="0" smtClean="0"/>
              <a:t>」の体系が</a:t>
            </a:r>
            <a:r>
              <a:rPr lang="ja-JP" altLang="en-US" sz="2400" dirty="0"/>
              <a:t>作られた。</a:t>
            </a:r>
          </a:p>
        </p:txBody>
      </p:sp>
      <p:sp>
        <p:nvSpPr>
          <p:cNvPr id="15" name="正方形/長方形 14"/>
          <p:cNvSpPr/>
          <p:nvPr/>
        </p:nvSpPr>
        <p:spPr>
          <a:xfrm>
            <a:off x="438130" y="1310570"/>
            <a:ext cx="8248669" cy="1200329"/>
          </a:xfrm>
          <a:prstGeom prst="rect">
            <a:avLst/>
          </a:prstGeom>
        </p:spPr>
        <p:txBody>
          <a:bodyPr wrap="square">
            <a:spAutoFit/>
          </a:bodyPr>
          <a:lstStyle/>
          <a:p>
            <a:r>
              <a:rPr lang="ja-JP" altLang="en-US" sz="2400" dirty="0" smtClean="0"/>
              <a:t>以前はプログラム</a:t>
            </a:r>
            <a:r>
              <a:rPr lang="ja-JP" altLang="en-US" sz="2400" dirty="0"/>
              <a:t>は</a:t>
            </a:r>
            <a:r>
              <a:rPr lang="ja-JP" altLang="en-US" sz="2400" dirty="0" smtClean="0"/>
              <a:t>全て２進数で書いていたが、</a:t>
            </a:r>
            <a:endParaRPr lang="en-US" altLang="ja-JP" sz="2400" dirty="0" smtClean="0"/>
          </a:p>
          <a:p>
            <a:r>
              <a:rPr lang="ja-JP" altLang="en-US" sz="2400" dirty="0"/>
              <a:t>可読</a:t>
            </a:r>
            <a:r>
              <a:rPr lang="ja-JP" altLang="en-US" sz="2400" dirty="0" smtClean="0"/>
              <a:t>性が低く、ミスなどもあって作業効率が悪い。</a:t>
            </a:r>
            <a:endParaRPr lang="en-US" altLang="ja-JP" sz="2400" dirty="0"/>
          </a:p>
          <a:p>
            <a:r>
              <a:rPr lang="ja-JP" altLang="en-US" sz="2400" dirty="0" smtClean="0">
                <a:solidFill>
                  <a:srgbClr val="FF0000"/>
                </a:solidFill>
              </a:rPr>
              <a:t>人間</a:t>
            </a:r>
            <a:r>
              <a:rPr lang="ja-JP" altLang="en-US" sz="2400" dirty="0">
                <a:solidFill>
                  <a:srgbClr val="FF0000"/>
                </a:solidFill>
              </a:rPr>
              <a:t>の利用することば（文字）で命令が書けるように</a:t>
            </a:r>
            <a:r>
              <a:rPr lang="ja-JP" altLang="en-US" sz="2400" dirty="0"/>
              <a:t>しよう。</a:t>
            </a:r>
            <a:endParaRPr lang="en-US" altLang="ja-JP" sz="2400" dirty="0"/>
          </a:p>
        </p:txBody>
      </p:sp>
      <p:sp>
        <p:nvSpPr>
          <p:cNvPr id="27" name="スマイル 26"/>
          <p:cNvSpPr/>
          <p:nvPr/>
        </p:nvSpPr>
        <p:spPr>
          <a:xfrm>
            <a:off x="4217968" y="5299016"/>
            <a:ext cx="792163" cy="642938"/>
          </a:xfrm>
          <a:prstGeom prst="smileyFace">
            <a:avLst>
              <a:gd name="adj" fmla="val 465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8" name="雲形吹き出し 27"/>
          <p:cNvSpPr/>
          <p:nvPr/>
        </p:nvSpPr>
        <p:spPr>
          <a:xfrm>
            <a:off x="5459701" y="5151257"/>
            <a:ext cx="1893020" cy="764613"/>
          </a:xfrm>
          <a:prstGeom prst="cloudCallout">
            <a:avLst>
              <a:gd name="adj1" fmla="val -67688"/>
              <a:gd name="adj2" fmla="val 12272"/>
            </a:avLst>
          </a:prstGeom>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ltLang="ja-JP" sz="2000" dirty="0"/>
          </a:p>
        </p:txBody>
      </p:sp>
      <p:sp>
        <p:nvSpPr>
          <p:cNvPr id="16" name="正方形/長方形 15"/>
          <p:cNvSpPr/>
          <p:nvPr/>
        </p:nvSpPr>
        <p:spPr>
          <a:xfrm>
            <a:off x="5838935" y="5348897"/>
            <a:ext cx="1225015" cy="369332"/>
          </a:xfrm>
          <a:prstGeom prst="rect">
            <a:avLst/>
          </a:prstGeom>
        </p:spPr>
        <p:txBody>
          <a:bodyPr wrap="none">
            <a:spAutoFit/>
          </a:bodyPr>
          <a:lstStyle/>
          <a:p>
            <a:pPr>
              <a:defRPr/>
            </a:pPr>
            <a:r>
              <a:rPr lang="ja-JP" altLang="en-US" dirty="0"/>
              <a:t>これなら！</a:t>
            </a:r>
            <a:endParaRPr lang="en-US" altLang="ja-JP" dirty="0"/>
          </a:p>
        </p:txBody>
      </p:sp>
      <p:sp>
        <p:nvSpPr>
          <p:cNvPr id="17" name="正方形/長方形 16"/>
          <p:cNvSpPr/>
          <p:nvPr/>
        </p:nvSpPr>
        <p:spPr>
          <a:xfrm>
            <a:off x="6406211" y="2865127"/>
            <a:ext cx="1736373" cy="369332"/>
          </a:xfrm>
          <a:prstGeom prst="rect">
            <a:avLst/>
          </a:prstGeom>
        </p:spPr>
        <p:txBody>
          <a:bodyPr wrap="none">
            <a:spAutoFit/>
          </a:bodyPr>
          <a:lstStyle/>
          <a:p>
            <a:pPr>
              <a:defRPr/>
            </a:pPr>
            <a:r>
              <a:rPr lang="ja-JP" altLang="en-US" dirty="0"/>
              <a:t>わかりにくい・・・</a:t>
            </a:r>
            <a:endParaRPr lang="en-US" altLang="ja-JP" dirty="0"/>
          </a:p>
        </p:txBody>
      </p:sp>
      <p:sp>
        <p:nvSpPr>
          <p:cNvPr id="19" name="正方形/長方形 18"/>
          <p:cNvSpPr/>
          <p:nvPr/>
        </p:nvSpPr>
        <p:spPr>
          <a:xfrm>
            <a:off x="5744368" y="4064214"/>
            <a:ext cx="3425888" cy="646331"/>
          </a:xfrm>
          <a:prstGeom prst="rect">
            <a:avLst/>
          </a:prstGeom>
        </p:spPr>
        <p:txBody>
          <a:bodyPr wrap="square">
            <a:spAutoFit/>
          </a:bodyPr>
          <a:lstStyle/>
          <a:p>
            <a:pPr>
              <a:spcBef>
                <a:spcPct val="0"/>
              </a:spcBef>
            </a:pPr>
            <a:r>
              <a:rPr lang="ja-JP" altLang="en-US" dirty="0"/>
              <a:t>「</a:t>
            </a:r>
            <a:r>
              <a:rPr lang="en-US" altLang="ja-JP" dirty="0"/>
              <a:t>AL</a:t>
            </a:r>
            <a:r>
              <a:rPr lang="ja-JP" altLang="en-US" dirty="0"/>
              <a:t>レジスタ」</a:t>
            </a:r>
            <a:r>
              <a:rPr lang="ja-JP" altLang="en-US" dirty="0" smtClean="0"/>
              <a:t>なんて直接指定しなくても命令できたらいい</a:t>
            </a:r>
            <a:r>
              <a:rPr lang="ja-JP" altLang="en-US" dirty="0"/>
              <a:t>のに・・・</a:t>
            </a:r>
            <a:endParaRPr lang="en-US" altLang="ja-JP" dirty="0"/>
          </a:p>
        </p:txBody>
      </p:sp>
    </p:spTree>
    <p:extLst>
      <p:ext uri="{BB962C8B-B14F-4D97-AF65-F5344CB8AC3E}">
        <p14:creationId xmlns:p14="http://schemas.microsoft.com/office/powerpoint/2010/main" val="845909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 ロボット, 機械, SVG ID:201502070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093" y="3506117"/>
            <a:ext cx="1506711" cy="2054424"/>
          </a:xfrm>
          <a:prstGeom prst="rect">
            <a:avLst/>
          </a:prstGeom>
        </p:spPr>
      </p:pic>
      <p:sp>
        <p:nvSpPr>
          <p:cNvPr id="2" name="タイトル 1"/>
          <p:cNvSpPr>
            <a:spLocks noGrp="1"/>
          </p:cNvSpPr>
          <p:nvPr>
            <p:ph type="title"/>
          </p:nvPr>
        </p:nvSpPr>
        <p:spPr/>
        <p:txBody>
          <a:bodyPr/>
          <a:lstStyle/>
          <a:p>
            <a:r>
              <a:rPr kumimoji="1" lang="ja-JP" altLang="en-US" dirty="0" smtClean="0"/>
              <a:t>コンパイラとコンパイル</a:t>
            </a:r>
            <a:endParaRPr kumimoji="1" lang="ja-JP" altLang="en-US" dirty="0"/>
          </a:p>
        </p:txBody>
      </p:sp>
      <p:sp>
        <p:nvSpPr>
          <p:cNvPr id="3" name="コンテンツ プレースホルダー 2"/>
          <p:cNvSpPr>
            <a:spLocks noGrp="1"/>
          </p:cNvSpPr>
          <p:nvPr>
            <p:ph idx="1"/>
          </p:nvPr>
        </p:nvSpPr>
        <p:spPr>
          <a:xfrm>
            <a:off x="457200" y="1415974"/>
            <a:ext cx="8343580" cy="1686017"/>
          </a:xfrm>
        </p:spPr>
        <p:txBody>
          <a:bodyPr>
            <a:noAutofit/>
          </a:bodyPr>
          <a:lstStyle/>
          <a:p>
            <a:r>
              <a:rPr lang="ja-JP" altLang="en-US" sz="2200" dirty="0"/>
              <a:t>プログラミング言語による</a:t>
            </a:r>
            <a:r>
              <a:rPr lang="ja-JP" altLang="en-US" sz="2200" dirty="0" smtClean="0"/>
              <a:t>プログラムを</a:t>
            </a:r>
            <a:r>
              <a:rPr lang="ja-JP" altLang="en-US" sz="2200" dirty="0"/>
              <a:t>「</a:t>
            </a:r>
            <a:r>
              <a:rPr lang="ja-JP" altLang="en-US" sz="2200" dirty="0">
                <a:solidFill>
                  <a:srgbClr val="FF0000"/>
                </a:solidFill>
              </a:rPr>
              <a:t>ソースコード</a:t>
            </a:r>
            <a:r>
              <a:rPr lang="ja-JP" altLang="en-US" sz="2200" dirty="0"/>
              <a:t>」ともいう</a:t>
            </a:r>
            <a:r>
              <a:rPr lang="ja-JP" altLang="en-US" sz="2200" dirty="0" smtClean="0"/>
              <a:t>。</a:t>
            </a:r>
            <a:endParaRPr lang="en-US" altLang="ja-JP" sz="2200" dirty="0" smtClean="0"/>
          </a:p>
          <a:p>
            <a:r>
              <a:rPr kumimoji="1" lang="ja-JP" altLang="en-US" sz="2200" dirty="0" smtClean="0"/>
              <a:t>ソースコードは、「</a:t>
            </a:r>
            <a:r>
              <a:rPr kumimoji="1" lang="ja-JP" altLang="en-US" sz="2200" dirty="0" smtClean="0">
                <a:solidFill>
                  <a:srgbClr val="FF0000"/>
                </a:solidFill>
              </a:rPr>
              <a:t>コンパイラ</a:t>
            </a:r>
            <a:r>
              <a:rPr kumimoji="1" lang="ja-JP" altLang="en-US" sz="2200" dirty="0" smtClean="0"/>
              <a:t>」という変換ソフトウェアを通じて、機械語の命令文に変換される。これを「</a:t>
            </a:r>
            <a:r>
              <a:rPr kumimoji="1" lang="ja-JP" altLang="en-US" sz="2200" dirty="0" smtClean="0">
                <a:solidFill>
                  <a:srgbClr val="FF0000"/>
                </a:solidFill>
              </a:rPr>
              <a:t>コンパイル</a:t>
            </a:r>
            <a:r>
              <a:rPr kumimoji="1" lang="ja-JP" altLang="en-US" sz="2200" dirty="0" smtClean="0"/>
              <a:t>」という。</a:t>
            </a:r>
            <a:endParaRPr kumimoji="1" lang="en-US" altLang="ja-JP" sz="2200" dirty="0" smtClean="0"/>
          </a:p>
          <a:p>
            <a:r>
              <a:rPr kumimoji="1" lang="ja-JP" altLang="en-US" sz="2200" dirty="0" smtClean="0"/>
              <a:t>プログラムを実行する（</a:t>
            </a:r>
            <a:r>
              <a:rPr kumimoji="1" lang="en-US" altLang="ja-JP" sz="2200" dirty="0" smtClean="0"/>
              <a:t>Run</a:t>
            </a:r>
            <a:r>
              <a:rPr lang="ja-JP" altLang="en-US" sz="2200" dirty="0" smtClean="0"/>
              <a:t>）</a:t>
            </a:r>
            <a:r>
              <a:rPr kumimoji="1" lang="ja-JP" altLang="en-US" sz="2200" dirty="0" smtClean="0"/>
              <a:t>際に、自動的にコンパイルが行われる。</a:t>
            </a:r>
            <a:endParaRPr kumimoji="1" lang="en-US" altLang="ja-JP" sz="2200" dirty="0" smtClean="0"/>
          </a:p>
        </p:txBody>
      </p:sp>
      <p:sp>
        <p:nvSpPr>
          <p:cNvPr id="5" name="縦巻き 4"/>
          <p:cNvSpPr/>
          <p:nvPr/>
        </p:nvSpPr>
        <p:spPr>
          <a:xfrm>
            <a:off x="683410" y="3463165"/>
            <a:ext cx="2636348" cy="2196995"/>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縦巻き 5"/>
          <p:cNvSpPr/>
          <p:nvPr/>
        </p:nvSpPr>
        <p:spPr>
          <a:xfrm>
            <a:off x="6084168" y="3463165"/>
            <a:ext cx="2448272" cy="2196995"/>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781" r="22566"/>
          <a:stretch>
            <a:fillRect/>
          </a:stretch>
        </p:blipFill>
        <p:spPr bwMode="auto">
          <a:xfrm>
            <a:off x="6456249" y="4164350"/>
            <a:ext cx="1704110" cy="93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正方形/長方形 7"/>
          <p:cNvSpPr/>
          <p:nvPr/>
        </p:nvSpPr>
        <p:spPr>
          <a:xfrm>
            <a:off x="950023" y="4033506"/>
            <a:ext cx="2225719" cy="1200329"/>
          </a:xfrm>
          <a:prstGeom prst="rect">
            <a:avLst/>
          </a:prstGeom>
        </p:spPr>
        <p:txBody>
          <a:bodyPr wrap="square">
            <a:spAutoFit/>
          </a:bodyPr>
          <a:lstStyle/>
          <a:p>
            <a:r>
              <a:rPr lang="en-US" altLang="ja-JP" dirty="0" smtClean="0"/>
              <a:t>43</a:t>
            </a:r>
            <a:r>
              <a:rPr lang="ja-JP" altLang="en-US" dirty="0" smtClean="0"/>
              <a:t>を入力しなさい。</a:t>
            </a:r>
            <a:endParaRPr lang="en-US" altLang="ja-JP" dirty="0" smtClean="0"/>
          </a:p>
          <a:p>
            <a:r>
              <a:rPr lang="en-US" altLang="ja-JP" dirty="0" smtClean="0"/>
              <a:t>17</a:t>
            </a:r>
            <a:r>
              <a:rPr lang="ja-JP" altLang="en-US" dirty="0" smtClean="0"/>
              <a:t>を入力しなさい。</a:t>
            </a:r>
            <a:endParaRPr lang="en-US" altLang="ja-JP" dirty="0" smtClean="0"/>
          </a:p>
          <a:p>
            <a:r>
              <a:rPr lang="en-US" altLang="ja-JP" dirty="0" smtClean="0"/>
              <a:t>A</a:t>
            </a:r>
            <a:r>
              <a:rPr lang="ja-JP" altLang="en-US" dirty="0" smtClean="0"/>
              <a:t>と</a:t>
            </a:r>
            <a:r>
              <a:rPr lang="en-US" altLang="ja-JP" dirty="0" smtClean="0"/>
              <a:t>B</a:t>
            </a:r>
            <a:r>
              <a:rPr lang="ja-JP" altLang="en-US" dirty="0" smtClean="0"/>
              <a:t>を足しなさい。</a:t>
            </a:r>
            <a:endParaRPr lang="en-US" altLang="ja-JP" dirty="0" smtClean="0"/>
          </a:p>
          <a:p>
            <a:r>
              <a:rPr lang="ja-JP" altLang="en-US" dirty="0" smtClean="0"/>
              <a:t>結果を出力しなさい。</a:t>
            </a:r>
            <a:endParaRPr lang="en-US" altLang="ja-JP" dirty="0"/>
          </a:p>
        </p:txBody>
      </p:sp>
      <p:sp>
        <p:nvSpPr>
          <p:cNvPr id="9" name="テキスト ボックス 8"/>
          <p:cNvSpPr txBox="1"/>
          <p:nvPr/>
        </p:nvSpPr>
        <p:spPr>
          <a:xfrm>
            <a:off x="1447550" y="3422515"/>
            <a:ext cx="1369286" cy="369332"/>
          </a:xfrm>
          <a:prstGeom prst="rect">
            <a:avLst/>
          </a:prstGeom>
          <a:noFill/>
        </p:spPr>
        <p:txBody>
          <a:bodyPr wrap="none" rtlCol="0">
            <a:spAutoFit/>
          </a:bodyPr>
          <a:lstStyle/>
          <a:p>
            <a:r>
              <a:rPr kumimoji="1" lang="ja-JP" altLang="en-US" dirty="0" smtClean="0">
                <a:solidFill>
                  <a:srgbClr val="FF0000"/>
                </a:solidFill>
              </a:rPr>
              <a:t>ソースコード</a:t>
            </a:r>
            <a:endParaRPr kumimoji="1" lang="en-US" altLang="ja-JP" dirty="0" smtClean="0">
              <a:solidFill>
                <a:srgbClr val="FF0000"/>
              </a:solidFill>
            </a:endParaRPr>
          </a:p>
        </p:txBody>
      </p:sp>
      <p:sp>
        <p:nvSpPr>
          <p:cNvPr id="10" name="テキスト ボックス 9"/>
          <p:cNvSpPr txBox="1"/>
          <p:nvPr/>
        </p:nvSpPr>
        <p:spPr>
          <a:xfrm>
            <a:off x="7064174" y="3432628"/>
            <a:ext cx="877163" cy="369332"/>
          </a:xfrm>
          <a:prstGeom prst="rect">
            <a:avLst/>
          </a:prstGeom>
          <a:noFill/>
        </p:spPr>
        <p:txBody>
          <a:bodyPr wrap="none" rtlCol="0">
            <a:spAutoFit/>
          </a:bodyPr>
          <a:lstStyle/>
          <a:p>
            <a:r>
              <a:rPr kumimoji="1" lang="ja-JP" altLang="en-US" dirty="0" smtClean="0">
                <a:solidFill>
                  <a:srgbClr val="FF0000"/>
                </a:solidFill>
              </a:rPr>
              <a:t>機械語</a:t>
            </a:r>
            <a:endParaRPr kumimoji="1" lang="en-US" altLang="ja-JP" dirty="0" smtClean="0">
              <a:solidFill>
                <a:srgbClr val="FF0000"/>
              </a:solidFill>
            </a:endParaRPr>
          </a:p>
        </p:txBody>
      </p:sp>
      <p:sp>
        <p:nvSpPr>
          <p:cNvPr id="11" name="右矢印 10"/>
          <p:cNvSpPr/>
          <p:nvPr/>
        </p:nvSpPr>
        <p:spPr>
          <a:xfrm>
            <a:off x="3663867" y="4056695"/>
            <a:ext cx="2076191" cy="11771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781497" y="4328859"/>
            <a:ext cx="1787669" cy="646331"/>
          </a:xfrm>
          <a:prstGeom prst="rect">
            <a:avLst/>
          </a:prstGeom>
          <a:noFill/>
        </p:spPr>
        <p:txBody>
          <a:bodyPr wrap="none" rtlCol="0">
            <a:spAutoFit/>
          </a:bodyPr>
          <a:lstStyle/>
          <a:p>
            <a:r>
              <a:rPr kumimoji="1" lang="ja-JP" altLang="en-US" dirty="0" smtClean="0"/>
              <a:t>規則に従って</a:t>
            </a:r>
            <a:endParaRPr kumimoji="1" lang="en-US" altLang="ja-JP" dirty="0" smtClean="0"/>
          </a:p>
          <a:p>
            <a:r>
              <a:rPr lang="ja-JP" altLang="en-US" dirty="0" smtClean="0"/>
              <a:t>機械語に変換</a:t>
            </a:r>
            <a:r>
              <a:rPr lang="ja-JP" altLang="en-US" dirty="0"/>
              <a:t>！</a:t>
            </a:r>
            <a:endParaRPr kumimoji="1" lang="ja-JP" altLang="en-US" dirty="0"/>
          </a:p>
        </p:txBody>
      </p:sp>
      <p:sp>
        <p:nvSpPr>
          <p:cNvPr id="14" name="テキスト ボックス 13"/>
          <p:cNvSpPr txBox="1"/>
          <p:nvPr/>
        </p:nvSpPr>
        <p:spPr>
          <a:xfrm>
            <a:off x="3868620" y="3110307"/>
            <a:ext cx="1505540" cy="461665"/>
          </a:xfrm>
          <a:prstGeom prst="rect">
            <a:avLst/>
          </a:prstGeom>
          <a:noFill/>
        </p:spPr>
        <p:txBody>
          <a:bodyPr wrap="none" rtlCol="0">
            <a:spAutoFit/>
          </a:bodyPr>
          <a:lstStyle/>
          <a:p>
            <a:r>
              <a:rPr kumimoji="1" lang="ja-JP" altLang="en-US" sz="2400" dirty="0" smtClean="0">
                <a:solidFill>
                  <a:srgbClr val="FF0000"/>
                </a:solidFill>
              </a:rPr>
              <a:t>コンパイラ</a:t>
            </a:r>
            <a:endParaRPr kumimoji="1" lang="ja-JP" altLang="en-US" sz="2400" dirty="0">
              <a:solidFill>
                <a:srgbClr val="FF0000"/>
              </a:solidFill>
            </a:endParaRPr>
          </a:p>
        </p:txBody>
      </p:sp>
      <p:pic>
        <p:nvPicPr>
          <p:cNvPr id="15" name="図 14" descr="intel-core-i7-2700k-cpu_1718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3647" y="5133586"/>
            <a:ext cx="1367133" cy="1175734"/>
          </a:xfrm>
          <a:prstGeom prst="rect">
            <a:avLst/>
          </a:prstGeom>
        </p:spPr>
      </p:pic>
      <p:sp>
        <p:nvSpPr>
          <p:cNvPr id="4" name="正方形/長方形 3"/>
          <p:cNvSpPr/>
          <p:nvPr/>
        </p:nvSpPr>
        <p:spPr>
          <a:xfrm>
            <a:off x="539552" y="6202059"/>
            <a:ext cx="8352928" cy="646331"/>
          </a:xfrm>
          <a:prstGeom prst="rect">
            <a:avLst/>
          </a:prstGeom>
        </p:spPr>
        <p:txBody>
          <a:bodyPr wrap="square">
            <a:spAutoFit/>
          </a:bodyPr>
          <a:lstStyle/>
          <a:p>
            <a:r>
              <a:rPr lang="ja-JP" altLang="en-US" dirty="0">
                <a:solidFill>
                  <a:srgbClr val="00B050"/>
                </a:solidFill>
              </a:rPr>
              <a:t>複数のプログラムを統合してコンパイルし、１つの実行可能なソフトウェアに</a:t>
            </a:r>
            <a:r>
              <a:rPr lang="ja-JP" altLang="en-US" dirty="0" smtClean="0">
                <a:solidFill>
                  <a:srgbClr val="00B050"/>
                </a:solidFill>
              </a:rPr>
              <a:t>つくり上げる場合もあるので、コンパイルのことを「</a:t>
            </a:r>
            <a:r>
              <a:rPr lang="ja-JP" altLang="en-US" dirty="0">
                <a:solidFill>
                  <a:srgbClr val="00B050"/>
                </a:solidFill>
              </a:rPr>
              <a:t>ビルド」</a:t>
            </a:r>
            <a:r>
              <a:rPr lang="ja-JP" altLang="en-US" dirty="0" smtClean="0">
                <a:solidFill>
                  <a:srgbClr val="00B050"/>
                </a:solidFill>
              </a:rPr>
              <a:t>と呼ぶこと</a:t>
            </a:r>
            <a:r>
              <a:rPr lang="ja-JP" altLang="en-US" dirty="0">
                <a:solidFill>
                  <a:srgbClr val="00B050"/>
                </a:solidFill>
              </a:rPr>
              <a:t>も</a:t>
            </a:r>
            <a:r>
              <a:rPr lang="ja-JP" altLang="en-US" dirty="0" smtClean="0">
                <a:solidFill>
                  <a:srgbClr val="00B050"/>
                </a:solidFill>
              </a:rPr>
              <a:t>あります。</a:t>
            </a:r>
            <a:endParaRPr lang="ja-JP" altLang="en-US" dirty="0">
              <a:solidFill>
                <a:srgbClr val="00B050"/>
              </a:solidFill>
            </a:endParaRPr>
          </a:p>
        </p:txBody>
      </p:sp>
    </p:spTree>
    <p:extLst>
      <p:ext uri="{BB962C8B-B14F-4D97-AF65-F5344CB8AC3E}">
        <p14:creationId xmlns:p14="http://schemas.microsoft.com/office/powerpoint/2010/main" val="36063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0195384"/>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508625" y="3233738"/>
            <a:ext cx="33448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a:xfrm>
            <a:off x="468313" y="260350"/>
            <a:ext cx="8229600" cy="1143000"/>
          </a:xfrm>
        </p:spPr>
        <p:txBody>
          <a:bodyPr/>
          <a:lstStyle/>
          <a:p>
            <a:pPr eaLnBrk="1" hangingPunct="1"/>
            <a:r>
              <a:rPr lang="ja-JP" altLang="en-US" dirty="0" smtClean="0"/>
              <a:t>「情報リテラシー」とは</a:t>
            </a:r>
          </a:p>
        </p:txBody>
      </p:sp>
      <p:sp>
        <p:nvSpPr>
          <p:cNvPr id="3076" name="Rectangle 4"/>
          <p:cNvSpPr>
            <a:spLocks noGrp="1" noChangeArrowheads="1"/>
          </p:cNvSpPr>
          <p:nvPr>
            <p:ph type="body" idx="1"/>
          </p:nvPr>
        </p:nvSpPr>
        <p:spPr>
          <a:xfrm>
            <a:off x="457200" y="1600200"/>
            <a:ext cx="8435975" cy="4525963"/>
          </a:xfrm>
        </p:spPr>
        <p:txBody>
          <a:bodyPr>
            <a:normAutofit lnSpcReduction="10000"/>
          </a:bodyPr>
          <a:lstStyle/>
          <a:p>
            <a:pPr eaLnBrk="1" hangingPunct="1">
              <a:lnSpc>
                <a:spcPct val="90000"/>
              </a:lnSpc>
              <a:buFontTx/>
              <a:buNone/>
            </a:pPr>
            <a:r>
              <a:rPr lang="ja-JP" altLang="en-US" sz="2400" dirty="0" smtClean="0"/>
              <a:t>　　</a:t>
            </a:r>
            <a:r>
              <a:rPr lang="ja-JP" altLang="en-US" dirty="0" smtClean="0"/>
              <a:t>大量の情報の中から必要なものを探し出し、課題に即して組み合わせたり加工したりして、意思決定したり結果を表現したりするための、知識や技術のこと。</a:t>
            </a:r>
          </a:p>
          <a:p>
            <a:pPr eaLnBrk="1" hangingPunct="1">
              <a:lnSpc>
                <a:spcPct val="90000"/>
              </a:lnSpc>
              <a:buFontTx/>
              <a:buNone/>
            </a:pPr>
            <a:endParaRPr lang="ja-JP" altLang="en-US" dirty="0" smtClean="0"/>
          </a:p>
          <a:p>
            <a:pPr eaLnBrk="1" hangingPunct="1">
              <a:lnSpc>
                <a:spcPct val="90000"/>
              </a:lnSpc>
              <a:buFontTx/>
              <a:buNone/>
            </a:pPr>
            <a:r>
              <a:rPr lang="ja-JP" altLang="en-US" dirty="0" smtClean="0"/>
              <a:t>「情報リテラシーがある」とは・・・</a:t>
            </a:r>
          </a:p>
          <a:p>
            <a:pPr eaLnBrk="1" hangingPunct="1">
              <a:lnSpc>
                <a:spcPct val="90000"/>
              </a:lnSpc>
            </a:pPr>
            <a:r>
              <a:rPr lang="ja-JP" altLang="en-US" sz="2400" dirty="0" smtClean="0"/>
              <a:t>コンピュータとソフトウェアの基本的な仕組みを知っている</a:t>
            </a:r>
          </a:p>
          <a:p>
            <a:pPr eaLnBrk="1" hangingPunct="1">
              <a:lnSpc>
                <a:spcPct val="90000"/>
              </a:lnSpc>
            </a:pPr>
            <a:r>
              <a:rPr lang="ja-JP" altLang="en-US" sz="2400" dirty="0" smtClean="0"/>
              <a:t>データの作成や整理が自在にできる</a:t>
            </a:r>
          </a:p>
          <a:p>
            <a:pPr eaLnBrk="1" hangingPunct="1">
              <a:lnSpc>
                <a:spcPct val="90000"/>
              </a:lnSpc>
            </a:pPr>
            <a:r>
              <a:rPr lang="ja-JP" altLang="en-US" sz="2400" dirty="0" smtClean="0"/>
              <a:t>インターネットでの情報検索能力がある</a:t>
            </a:r>
          </a:p>
          <a:p>
            <a:pPr eaLnBrk="1" hangingPunct="1">
              <a:lnSpc>
                <a:spcPct val="90000"/>
              </a:lnSpc>
            </a:pPr>
            <a:r>
              <a:rPr lang="ja-JP" altLang="en-US" sz="2400" dirty="0" smtClean="0">
                <a:solidFill>
                  <a:srgbClr val="FF0000"/>
                </a:solidFill>
              </a:rPr>
              <a:t>プログラミング（システム・ソフトウェア構築）能力がある</a:t>
            </a:r>
          </a:p>
        </p:txBody>
      </p:sp>
    </p:spTree>
    <p:extLst>
      <p:ext uri="{BB962C8B-B14F-4D97-AF65-F5344CB8AC3E}">
        <p14:creationId xmlns:p14="http://schemas.microsoft.com/office/powerpoint/2010/main" val="2884831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764554" y="2276872"/>
            <a:ext cx="57785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smtClean="0">
                <a:solidFill>
                  <a:srgbClr val="3333CC"/>
                </a:solidFill>
                <a:latin typeface="Times New Roman" pitchFamily="18" charset="0"/>
              </a:rPr>
              <a:t>一般的（汎用的）な</a:t>
            </a:r>
            <a:r>
              <a:rPr lang="ja-JP" altLang="en-US" sz="2400" dirty="0">
                <a:solidFill>
                  <a:srgbClr val="3333CC"/>
                </a:solidFill>
                <a:latin typeface="Times New Roman" pitchFamily="18" charset="0"/>
              </a:rPr>
              <a:t>言語：</a:t>
            </a:r>
            <a:r>
              <a:rPr lang="ja-JP" altLang="en-US" sz="2400" dirty="0">
                <a:latin typeface="Times New Roman" pitchFamily="18" charset="0"/>
              </a:rPr>
              <a:t>手続き型言語</a:t>
            </a:r>
          </a:p>
          <a:p>
            <a:pPr eaLnBrk="1" hangingPunct="1">
              <a:spcBef>
                <a:spcPct val="0"/>
              </a:spcBef>
            </a:pPr>
            <a:r>
              <a:rPr lang="en-US" altLang="ja-JP" sz="2400" dirty="0">
                <a:solidFill>
                  <a:srgbClr val="FF0000"/>
                </a:solidFill>
              </a:rPr>
              <a:t>FORTRAN</a:t>
            </a:r>
            <a:r>
              <a:rPr lang="ja-JP" altLang="en-US" sz="2400" dirty="0"/>
              <a:t>　</a:t>
            </a:r>
            <a:r>
              <a:rPr lang="ja-JP" altLang="en-US" sz="1800" dirty="0"/>
              <a:t>史上初の手続き型高級言語</a:t>
            </a:r>
          </a:p>
          <a:p>
            <a:pPr eaLnBrk="1" hangingPunct="1">
              <a:spcBef>
                <a:spcPct val="0"/>
              </a:spcBef>
            </a:pPr>
            <a:r>
              <a:rPr lang="en-US" altLang="ja-JP" sz="2400" dirty="0">
                <a:solidFill>
                  <a:srgbClr val="FF0000"/>
                </a:solidFill>
              </a:rPr>
              <a:t>BASIC</a:t>
            </a:r>
            <a:r>
              <a:rPr lang="ja-JP" altLang="en-US" sz="2400" dirty="0"/>
              <a:t>　</a:t>
            </a:r>
            <a:r>
              <a:rPr lang="en-US" altLang="ja-JP" sz="1800" dirty="0"/>
              <a:t>C</a:t>
            </a:r>
            <a:r>
              <a:rPr lang="ja-JP" altLang="en-US" sz="1800" dirty="0"/>
              <a:t>言語以前のスタンダード</a:t>
            </a:r>
          </a:p>
          <a:p>
            <a:pPr eaLnBrk="1" hangingPunct="1">
              <a:spcBef>
                <a:spcPct val="0"/>
              </a:spcBef>
            </a:pPr>
            <a:r>
              <a:rPr lang="en-US" altLang="ja-JP" sz="2400" dirty="0">
                <a:solidFill>
                  <a:srgbClr val="FF0000"/>
                </a:solidFill>
              </a:rPr>
              <a:t>C, C++  </a:t>
            </a:r>
            <a:r>
              <a:rPr lang="ja-JP" altLang="en-US" sz="1800" dirty="0"/>
              <a:t>手続き型言語として最も普及</a:t>
            </a:r>
          </a:p>
          <a:p>
            <a:pPr eaLnBrk="1" hangingPunct="1">
              <a:spcBef>
                <a:spcPct val="0"/>
              </a:spcBef>
            </a:pPr>
            <a:r>
              <a:rPr lang="en-US" altLang="ja-JP" sz="2400" dirty="0">
                <a:solidFill>
                  <a:srgbClr val="FF0000"/>
                </a:solidFill>
              </a:rPr>
              <a:t>Java</a:t>
            </a:r>
            <a:r>
              <a:rPr lang="ja-JP" altLang="en-US" sz="2400" dirty="0"/>
              <a:t>　</a:t>
            </a:r>
            <a:r>
              <a:rPr lang="ja-JP" altLang="en-US" sz="1800" dirty="0"/>
              <a:t>オブジェクト指向言語　現在あらゆる場面で主流</a:t>
            </a:r>
          </a:p>
        </p:txBody>
      </p:sp>
      <p:sp>
        <p:nvSpPr>
          <p:cNvPr id="12291" name="Text Box 12"/>
          <p:cNvSpPr txBox="1">
            <a:spLocks noChangeArrowheads="1"/>
          </p:cNvSpPr>
          <p:nvPr/>
        </p:nvSpPr>
        <p:spPr bwMode="auto">
          <a:xfrm>
            <a:off x="764554" y="4292997"/>
            <a:ext cx="63420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solidFill>
                  <a:srgbClr val="3333CC"/>
                </a:solidFill>
                <a:latin typeface="Times New Roman" pitchFamily="18" charset="0"/>
              </a:rPr>
              <a:t>専門的な言語：</a:t>
            </a:r>
            <a:r>
              <a:rPr lang="ja-JP" altLang="en-US" sz="2400">
                <a:latin typeface="Times New Roman" pitchFamily="18" charset="0"/>
              </a:rPr>
              <a:t>扱う専門分野に応じて開発</a:t>
            </a:r>
          </a:p>
          <a:p>
            <a:pPr eaLnBrk="1" hangingPunct="1">
              <a:spcBef>
                <a:spcPct val="0"/>
              </a:spcBef>
            </a:pPr>
            <a:r>
              <a:rPr lang="en-US" altLang="ja-JP" sz="2400">
                <a:solidFill>
                  <a:srgbClr val="FF0000"/>
                </a:solidFill>
              </a:rPr>
              <a:t>COBOL</a:t>
            </a:r>
            <a:r>
              <a:rPr lang="ja-JP" altLang="en-US" sz="2400"/>
              <a:t>　</a:t>
            </a:r>
            <a:r>
              <a:rPr lang="ja-JP" altLang="en-US" sz="1800"/>
              <a:t>商社の事務処理など</a:t>
            </a:r>
          </a:p>
          <a:p>
            <a:pPr eaLnBrk="1" hangingPunct="1">
              <a:spcBef>
                <a:spcPct val="0"/>
              </a:spcBef>
            </a:pPr>
            <a:r>
              <a:rPr lang="en-US" altLang="ja-JP" sz="2400">
                <a:solidFill>
                  <a:srgbClr val="FF0000"/>
                </a:solidFill>
              </a:rPr>
              <a:t>LISP, Scala, F#</a:t>
            </a:r>
            <a:r>
              <a:rPr lang="ja-JP" altLang="en-US" sz="2400"/>
              <a:t>　</a:t>
            </a:r>
            <a:r>
              <a:rPr lang="ja-JP" altLang="en-US" sz="1800"/>
              <a:t>関数型言語。近年、並列処理等で注目</a:t>
            </a:r>
          </a:p>
        </p:txBody>
      </p:sp>
      <p:sp>
        <p:nvSpPr>
          <p:cNvPr id="12292" name="Rectangle 14"/>
          <p:cNvSpPr>
            <a:spLocks noGrp="1" noChangeArrowheads="1"/>
          </p:cNvSpPr>
          <p:nvPr>
            <p:ph type="title"/>
          </p:nvPr>
        </p:nvSpPr>
        <p:spPr/>
        <p:txBody>
          <a:bodyPr/>
          <a:lstStyle/>
          <a:p>
            <a:pPr eaLnBrk="1" hangingPunct="1"/>
            <a:r>
              <a:rPr lang="ja-JP" altLang="en-US" dirty="0"/>
              <a:t>多様な</a:t>
            </a:r>
            <a:r>
              <a:rPr lang="ja-JP" altLang="en-US" dirty="0" smtClean="0"/>
              <a:t>プログラミング言語</a:t>
            </a:r>
          </a:p>
        </p:txBody>
      </p:sp>
      <p:sp>
        <p:nvSpPr>
          <p:cNvPr id="12293" name="Text Box 16"/>
          <p:cNvSpPr txBox="1">
            <a:spLocks noChangeArrowheads="1"/>
          </p:cNvSpPr>
          <p:nvPr/>
        </p:nvSpPr>
        <p:spPr bwMode="auto">
          <a:xfrm>
            <a:off x="764554" y="5570935"/>
            <a:ext cx="73358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400" dirty="0">
                <a:solidFill>
                  <a:srgbClr val="3333CC"/>
                </a:solidFill>
                <a:latin typeface="Times New Roman" pitchFamily="18" charset="0"/>
              </a:rPr>
              <a:t>Web</a:t>
            </a:r>
            <a:r>
              <a:rPr lang="ja-JP" altLang="en-US" sz="2400" dirty="0">
                <a:solidFill>
                  <a:srgbClr val="3333CC"/>
                </a:solidFill>
                <a:latin typeface="Times New Roman" pitchFamily="18" charset="0"/>
              </a:rPr>
              <a:t>開発用言語：</a:t>
            </a:r>
            <a:r>
              <a:rPr lang="ja-JP" altLang="en-US" sz="2400" dirty="0">
                <a:latin typeface="Times New Roman" pitchFamily="18" charset="0"/>
              </a:rPr>
              <a:t>スクリプト言語、およびその関連技術</a:t>
            </a:r>
          </a:p>
          <a:p>
            <a:pPr eaLnBrk="1" hangingPunct="1">
              <a:spcBef>
                <a:spcPct val="0"/>
              </a:spcBef>
            </a:pPr>
            <a:r>
              <a:rPr lang="en-US" altLang="ja-JP" sz="2400" dirty="0">
                <a:solidFill>
                  <a:srgbClr val="FF0000"/>
                </a:solidFill>
              </a:rPr>
              <a:t>JavaScript, PHP, Perl, Ruby</a:t>
            </a:r>
            <a:r>
              <a:rPr lang="ja-JP" altLang="en-US" sz="2400" dirty="0"/>
              <a:t>　</a:t>
            </a:r>
            <a:r>
              <a:rPr lang="ja-JP" altLang="en-US" sz="1800" dirty="0"/>
              <a:t>スクリプト言語</a:t>
            </a:r>
          </a:p>
          <a:p>
            <a:pPr eaLnBrk="1" hangingPunct="1">
              <a:spcBef>
                <a:spcPct val="0"/>
              </a:spcBef>
              <a:buFontTx/>
              <a:buNone/>
            </a:pPr>
            <a:r>
              <a:rPr lang="ja-JP" altLang="en-US" sz="2400" dirty="0"/>
              <a:t>（</a:t>
            </a:r>
            <a:r>
              <a:rPr lang="en-US" altLang="ja-JP" sz="2400" dirty="0">
                <a:solidFill>
                  <a:srgbClr val="FF0000"/>
                </a:solidFill>
              </a:rPr>
              <a:t>JSP, ASP, Ajax</a:t>
            </a:r>
            <a:r>
              <a:rPr lang="ja-JP" altLang="en-US" sz="2400" dirty="0">
                <a:solidFill>
                  <a:srgbClr val="FF0066"/>
                </a:solidFill>
              </a:rPr>
              <a:t>　</a:t>
            </a:r>
            <a:r>
              <a:rPr lang="ja-JP" altLang="en-US" sz="1800" dirty="0"/>
              <a:t>動的</a:t>
            </a:r>
            <a:r>
              <a:rPr lang="en-US" altLang="ja-JP" sz="1800" dirty="0"/>
              <a:t>Web</a:t>
            </a:r>
            <a:r>
              <a:rPr lang="ja-JP" altLang="en-US" sz="1800" dirty="0"/>
              <a:t>ページ生成のための技術</a:t>
            </a:r>
            <a:r>
              <a:rPr lang="ja-JP" altLang="en-US" sz="2400" dirty="0"/>
              <a:t>）</a:t>
            </a:r>
            <a:endParaRPr lang="ja-JP" altLang="en-US" sz="2400" dirty="0">
              <a:latin typeface="Times New Roman" pitchFamily="18" charset="0"/>
            </a:endParaRPr>
          </a:p>
        </p:txBody>
      </p:sp>
      <p:sp>
        <p:nvSpPr>
          <p:cNvPr id="2" name="テキスト ボックス 1"/>
          <p:cNvSpPr txBox="1"/>
          <p:nvPr/>
        </p:nvSpPr>
        <p:spPr>
          <a:xfrm>
            <a:off x="323528" y="1417638"/>
            <a:ext cx="8614859" cy="707886"/>
          </a:xfrm>
          <a:prstGeom prst="rect">
            <a:avLst/>
          </a:prstGeom>
          <a:noFill/>
        </p:spPr>
        <p:txBody>
          <a:bodyPr wrap="none" rtlCol="0">
            <a:spAutoFit/>
          </a:bodyPr>
          <a:lstStyle/>
          <a:p>
            <a:r>
              <a:rPr kumimoji="1" lang="ja-JP" altLang="en-US" sz="2000" dirty="0" smtClean="0"/>
              <a:t>様々なプログラムを記述できる汎用的な言語に加えて、</a:t>
            </a:r>
            <a:endParaRPr kumimoji="1" lang="en-US" altLang="ja-JP" sz="2000" dirty="0" smtClean="0"/>
          </a:p>
          <a:p>
            <a:r>
              <a:rPr kumimoji="1" lang="ja-JP" altLang="en-US" sz="2000" dirty="0" smtClean="0"/>
              <a:t>特定の分野について記述しやすいように開発されたプログラミング言語もある。</a:t>
            </a:r>
            <a:endParaRPr kumimoji="1" lang="ja-JP" altLang="en-US" sz="2000" dirty="0"/>
          </a:p>
        </p:txBody>
      </p:sp>
    </p:spTree>
    <p:extLst>
      <p:ext uri="{BB962C8B-B14F-4D97-AF65-F5344CB8AC3E}">
        <p14:creationId xmlns:p14="http://schemas.microsoft.com/office/powerpoint/2010/main" val="402934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情報リテラシー</a:t>
            </a:r>
            <a:r>
              <a:rPr lang="en-US" altLang="ja-JP" dirty="0"/>
              <a:t>II</a:t>
            </a:r>
            <a:r>
              <a:rPr lang="ja-JP" altLang="en-US" dirty="0"/>
              <a:t>における</a:t>
            </a:r>
            <a:r>
              <a:rPr lang="en-US" altLang="ja-JP" dirty="0"/>
              <a:t/>
            </a:r>
            <a:br>
              <a:rPr lang="en-US" altLang="ja-JP" dirty="0"/>
            </a:br>
            <a:r>
              <a:rPr kumimoji="1" lang="ja-JP" altLang="en-US" dirty="0" smtClean="0"/>
              <a:t>プログラミング教育のねらい</a:t>
            </a:r>
            <a:endParaRPr kumimoji="1" lang="ja-JP" altLang="en-US" dirty="0"/>
          </a:p>
        </p:txBody>
      </p:sp>
      <p:sp>
        <p:nvSpPr>
          <p:cNvPr id="4" name="Rectangle 13"/>
          <p:cNvSpPr>
            <a:spLocks noChangeArrowheads="1"/>
          </p:cNvSpPr>
          <p:nvPr/>
        </p:nvSpPr>
        <p:spPr bwMode="auto">
          <a:xfrm>
            <a:off x="354360" y="4365104"/>
            <a:ext cx="8569325" cy="129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marL="0" indent="0" eaLnBrk="1" hangingPunct="1">
              <a:lnSpc>
                <a:spcPct val="90000"/>
              </a:lnSpc>
              <a:buNone/>
            </a:pPr>
            <a:r>
              <a:rPr lang="ja-JP" altLang="en-US" sz="2400" dirty="0" smtClean="0"/>
              <a:t>プログラミング言語の種類やプログラミングによるシステム開発の</a:t>
            </a:r>
            <a:endParaRPr lang="en-US" altLang="ja-JP" sz="2400" dirty="0" smtClean="0"/>
          </a:p>
          <a:p>
            <a:pPr marL="0" indent="0" eaLnBrk="1" hangingPunct="1">
              <a:lnSpc>
                <a:spcPct val="90000"/>
              </a:lnSpc>
              <a:buNone/>
            </a:pPr>
            <a:r>
              <a:rPr lang="ja-JP" altLang="en-US" sz="2400" dirty="0" smtClean="0"/>
              <a:t>方法は</a:t>
            </a:r>
            <a:r>
              <a:rPr lang="ja-JP" altLang="en-US" sz="2400" dirty="0"/>
              <a:t>数あれど、</a:t>
            </a:r>
            <a:r>
              <a:rPr lang="ja-JP" altLang="en-US" sz="2400" dirty="0">
                <a:solidFill>
                  <a:srgbClr val="FF0000"/>
                </a:solidFill>
              </a:rPr>
              <a:t>基本的</a:t>
            </a:r>
            <a:r>
              <a:rPr lang="ja-JP" altLang="en-US" sz="2400" dirty="0" smtClean="0">
                <a:solidFill>
                  <a:srgbClr val="FF0000"/>
                </a:solidFill>
              </a:rPr>
              <a:t>な</a:t>
            </a:r>
            <a:r>
              <a:rPr lang="ja-JP" altLang="en-US" sz="2400" dirty="0">
                <a:solidFill>
                  <a:srgbClr val="FF0000"/>
                </a:solidFill>
              </a:rPr>
              <a:t>概念</a:t>
            </a:r>
            <a:r>
              <a:rPr lang="ja-JP" altLang="en-US" sz="2400" dirty="0" smtClean="0">
                <a:solidFill>
                  <a:srgbClr val="FF0000"/>
                </a:solidFill>
              </a:rPr>
              <a:t>や仕組みは同じ。</a:t>
            </a:r>
            <a:endParaRPr lang="en-US" altLang="ja-JP" sz="2400" dirty="0" smtClean="0">
              <a:solidFill>
                <a:srgbClr val="FF0000"/>
              </a:solidFill>
            </a:endParaRPr>
          </a:p>
          <a:p>
            <a:pPr marL="0" indent="0" eaLnBrk="1" hangingPunct="1">
              <a:lnSpc>
                <a:spcPct val="90000"/>
              </a:lnSpc>
              <a:buNone/>
            </a:pPr>
            <a:r>
              <a:rPr lang="ja-JP" altLang="en-US" sz="2400" dirty="0" smtClean="0"/>
              <a:t>「</a:t>
            </a:r>
            <a:r>
              <a:rPr lang="ja-JP" altLang="en-US" sz="2400" dirty="0"/>
              <a:t>日本語」、「英語」、「ドイツ語」・・・のような関係。</a:t>
            </a:r>
          </a:p>
          <a:p>
            <a:pPr marL="0" indent="0" eaLnBrk="1" hangingPunct="1">
              <a:lnSpc>
                <a:spcPct val="90000"/>
              </a:lnSpc>
              <a:buNone/>
            </a:pPr>
            <a:r>
              <a:rPr lang="ja-JP" altLang="en-US" sz="2400" dirty="0" smtClean="0"/>
              <a:t>同じ命令の</a:t>
            </a:r>
            <a:r>
              <a:rPr lang="ja-JP" altLang="en-US" sz="2400" dirty="0"/>
              <a:t>書き方が</a:t>
            </a:r>
            <a:r>
              <a:rPr lang="ja-JP" altLang="en-US" sz="2400" dirty="0" smtClean="0"/>
              <a:t>違うだけの</a:t>
            </a:r>
            <a:r>
              <a:rPr lang="ja-JP" altLang="en-US" sz="2400" dirty="0"/>
              <a:t>場合も</a:t>
            </a:r>
            <a:r>
              <a:rPr lang="ja-JP" altLang="en-US" sz="2400" dirty="0" smtClean="0"/>
              <a:t>多い。</a:t>
            </a:r>
            <a:endParaRPr lang="en-US" altLang="ja-JP" sz="2400" dirty="0" smtClean="0"/>
          </a:p>
        </p:txBody>
      </p:sp>
      <p:sp>
        <p:nvSpPr>
          <p:cNvPr id="5" name="Rectangle 18"/>
          <p:cNvSpPr>
            <a:spLocks noChangeArrowheads="1"/>
          </p:cNvSpPr>
          <p:nvPr/>
        </p:nvSpPr>
        <p:spPr bwMode="auto">
          <a:xfrm>
            <a:off x="354360" y="6089033"/>
            <a:ext cx="843528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None/>
            </a:pPr>
            <a:r>
              <a:rPr lang="ja-JP" altLang="en-US" sz="2400" dirty="0"/>
              <a:t>情報リテラシー</a:t>
            </a:r>
            <a:r>
              <a:rPr lang="en-US" altLang="ja-JP" sz="2400" dirty="0"/>
              <a:t>II</a:t>
            </a:r>
            <a:r>
              <a:rPr lang="ja-JP" altLang="en-US" sz="2400" dirty="0"/>
              <a:t>では</a:t>
            </a:r>
            <a:r>
              <a:rPr lang="ja-JP" altLang="en-US" sz="2400" dirty="0" smtClean="0"/>
              <a:t>、</a:t>
            </a:r>
            <a:r>
              <a:rPr lang="en-US" altLang="ja-JP" sz="2800" dirty="0" smtClean="0">
                <a:solidFill>
                  <a:srgbClr val="FF0000"/>
                </a:solidFill>
              </a:rPr>
              <a:t>Microsoft </a:t>
            </a:r>
            <a:r>
              <a:rPr lang="en-US" altLang="ja-JP" sz="2800" dirty="0">
                <a:solidFill>
                  <a:srgbClr val="FF0000"/>
                </a:solidFill>
              </a:rPr>
              <a:t>Visual </a:t>
            </a:r>
            <a:r>
              <a:rPr lang="en-US" altLang="ja-JP" sz="2800" dirty="0" smtClean="0">
                <a:solidFill>
                  <a:srgbClr val="FF0000"/>
                </a:solidFill>
              </a:rPr>
              <a:t>Basic</a:t>
            </a:r>
            <a:r>
              <a:rPr lang="ja-JP" altLang="en-US" sz="2800" dirty="0"/>
              <a:t>を学びます</a:t>
            </a:r>
            <a:r>
              <a:rPr lang="ja-JP" altLang="en-US" sz="2800" dirty="0" smtClean="0"/>
              <a:t>。</a:t>
            </a:r>
            <a:endParaRPr lang="en-US" altLang="ja-JP" sz="2400" dirty="0"/>
          </a:p>
        </p:txBody>
      </p:sp>
      <p:sp>
        <p:nvSpPr>
          <p:cNvPr id="6" name="下矢印 5"/>
          <p:cNvSpPr/>
          <p:nvPr/>
        </p:nvSpPr>
        <p:spPr>
          <a:xfrm>
            <a:off x="3059832" y="3789040"/>
            <a:ext cx="280831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15"/>
          <p:cNvSpPr>
            <a:spLocks noChangeArrowheads="1"/>
          </p:cNvSpPr>
          <p:nvPr/>
        </p:nvSpPr>
        <p:spPr bwMode="auto">
          <a:xfrm>
            <a:off x="539553" y="1700808"/>
            <a:ext cx="7885310" cy="181588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800" dirty="0" smtClean="0"/>
              <a:t>実際に情報システム開発の現場で用いられて</a:t>
            </a:r>
            <a:r>
              <a:rPr lang="ja-JP" altLang="en-US" sz="2800" dirty="0"/>
              <a:t>いる実用的なプログラミング</a:t>
            </a:r>
            <a:r>
              <a:rPr lang="ja-JP" altLang="en-US" sz="2800" dirty="0" smtClean="0"/>
              <a:t>言語を用いて、コンピュータとプログラミングの関係、および、プログラミング言語の知識と基本的なシステム開発をマスターする。</a:t>
            </a:r>
            <a:endParaRPr lang="ja-JP" altLang="en-US" sz="2800" dirty="0"/>
          </a:p>
        </p:txBody>
      </p:sp>
    </p:spTree>
    <p:extLst>
      <p:ext uri="{BB962C8B-B14F-4D97-AF65-F5344CB8AC3E}">
        <p14:creationId xmlns:p14="http://schemas.microsoft.com/office/powerpoint/2010/main" val="365766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ja-JP" smtClean="0"/>
              <a:t>BASIC</a:t>
            </a:r>
          </a:p>
        </p:txBody>
      </p:sp>
      <p:sp>
        <p:nvSpPr>
          <p:cNvPr id="14339" name="Rectangle 3"/>
          <p:cNvSpPr>
            <a:spLocks noGrp="1" noChangeArrowheads="1"/>
          </p:cNvSpPr>
          <p:nvPr>
            <p:ph type="body" idx="1"/>
          </p:nvPr>
        </p:nvSpPr>
        <p:spPr>
          <a:xfrm>
            <a:off x="539750" y="1341438"/>
            <a:ext cx="8229600" cy="1366837"/>
          </a:xfrm>
        </p:spPr>
        <p:txBody>
          <a:bodyPr/>
          <a:lstStyle/>
          <a:p>
            <a:pPr marL="0" indent="0" eaLnBrk="1" hangingPunct="1">
              <a:buFontTx/>
              <a:buNone/>
            </a:pPr>
            <a:r>
              <a:rPr lang="en-US" altLang="ja-JP" sz="2400" b="1" dirty="0" smtClean="0"/>
              <a:t>B</a:t>
            </a:r>
            <a:r>
              <a:rPr lang="en-US" altLang="ja-JP" sz="2400" dirty="0" smtClean="0"/>
              <a:t>eginner‘s </a:t>
            </a:r>
            <a:r>
              <a:rPr lang="en-US" altLang="ja-JP" sz="2400" b="1" dirty="0" smtClean="0"/>
              <a:t>A</a:t>
            </a:r>
            <a:r>
              <a:rPr lang="en-US" altLang="ja-JP" sz="2400" dirty="0" smtClean="0"/>
              <a:t>ll purpose </a:t>
            </a:r>
            <a:r>
              <a:rPr lang="en-US" altLang="ja-JP" sz="2400" b="1" dirty="0" smtClean="0"/>
              <a:t>S</a:t>
            </a:r>
            <a:r>
              <a:rPr lang="en-US" altLang="ja-JP" sz="2400" dirty="0" smtClean="0"/>
              <a:t>ymbolic </a:t>
            </a:r>
            <a:r>
              <a:rPr lang="en-US" altLang="ja-JP" sz="2400" b="1" dirty="0" smtClean="0"/>
              <a:t>I</a:t>
            </a:r>
            <a:r>
              <a:rPr lang="en-US" altLang="ja-JP" sz="2400" dirty="0" smtClean="0"/>
              <a:t>nstruction </a:t>
            </a:r>
            <a:r>
              <a:rPr lang="en-US" altLang="ja-JP" sz="2400" b="1" dirty="0" smtClean="0"/>
              <a:t>C</a:t>
            </a:r>
            <a:r>
              <a:rPr lang="en-US" altLang="ja-JP" sz="2400" dirty="0" smtClean="0"/>
              <a:t>ode</a:t>
            </a:r>
            <a:endParaRPr lang="ja-JP" altLang="en-US" sz="2400" dirty="0" smtClean="0"/>
          </a:p>
          <a:p>
            <a:pPr marL="0" indent="0" eaLnBrk="1" hangingPunct="1">
              <a:buFontTx/>
              <a:buNone/>
            </a:pPr>
            <a:r>
              <a:rPr lang="en-US" altLang="ja-JP" sz="2400" dirty="0" smtClean="0"/>
              <a:t>1964</a:t>
            </a:r>
            <a:r>
              <a:rPr lang="ja-JP" altLang="en-US" sz="2400" dirty="0" smtClean="0"/>
              <a:t>年、ジョン・ケメニー</a:t>
            </a:r>
            <a:r>
              <a:rPr lang="ja-JP" altLang="en-US" sz="2400" dirty="0"/>
              <a:t>、</a:t>
            </a:r>
            <a:r>
              <a:rPr lang="ja-JP" altLang="en-US" sz="2400" dirty="0" smtClean="0"/>
              <a:t>トーマス・カーツが大学向けコンピュータ教育用の言語として開発</a:t>
            </a:r>
          </a:p>
          <a:p>
            <a:pPr marL="457200" lvl="1" indent="0" eaLnBrk="1" hangingPunct="1">
              <a:buFontTx/>
              <a:buNone/>
            </a:pPr>
            <a:endParaRPr lang="ja-JP" altLang="en-US" sz="2400" dirty="0" smtClean="0"/>
          </a:p>
        </p:txBody>
      </p:sp>
      <p:sp>
        <p:nvSpPr>
          <p:cNvPr id="2" name="正方形/長方形 1"/>
          <p:cNvSpPr/>
          <p:nvPr/>
        </p:nvSpPr>
        <p:spPr>
          <a:xfrm>
            <a:off x="539750" y="3141663"/>
            <a:ext cx="7704138" cy="2678112"/>
          </a:xfrm>
          <a:prstGeom prst="rect">
            <a:avLst/>
          </a:prstGeom>
        </p:spPr>
        <p:txBody>
          <a:bodyPr>
            <a:spAutoFit/>
          </a:bodyPr>
          <a:lstStyle/>
          <a:p>
            <a:pPr marL="342900" indent="-342900">
              <a:buFont typeface="Arial" pitchFamily="34" charset="0"/>
              <a:buChar char="•"/>
              <a:defRPr/>
            </a:pPr>
            <a:r>
              <a:rPr lang="ja-JP" altLang="en-US" dirty="0"/>
              <a:t>命令文を改行で区切る（</a:t>
            </a:r>
            <a:r>
              <a:rPr lang="en-US" altLang="ja-JP" dirty="0"/>
              <a:t>1</a:t>
            </a:r>
            <a:r>
              <a:rPr lang="ja-JP" altLang="en-US" dirty="0"/>
              <a:t>行</a:t>
            </a:r>
            <a:r>
              <a:rPr lang="en-US" altLang="ja-JP" dirty="0"/>
              <a:t>1</a:t>
            </a:r>
            <a:r>
              <a:rPr lang="ja-JP" altLang="en-US" dirty="0"/>
              <a:t>命令）</a:t>
            </a:r>
          </a:p>
          <a:p>
            <a:pPr marL="342900" indent="-342900">
              <a:buFont typeface="Arial" pitchFamily="34" charset="0"/>
              <a:buChar char="•"/>
              <a:defRPr/>
            </a:pPr>
            <a:r>
              <a:rPr lang="ja-JP" altLang="en-US" dirty="0"/>
              <a:t>大文字、小文字の区別がない</a:t>
            </a:r>
          </a:p>
          <a:p>
            <a:pPr marL="342900" indent="-342900">
              <a:buFont typeface="Arial" pitchFamily="34" charset="0"/>
              <a:buChar char="•"/>
              <a:defRPr/>
            </a:pPr>
            <a:r>
              <a:rPr lang="ja-JP" altLang="en-US" dirty="0"/>
              <a:t>行頭から順次実行される</a:t>
            </a:r>
          </a:p>
          <a:p>
            <a:pPr marL="342900" indent="-342900">
              <a:buFont typeface="Arial" pitchFamily="34" charset="0"/>
              <a:buChar char="•"/>
              <a:defRPr/>
            </a:pPr>
            <a:r>
              <a:rPr lang="ja-JP" altLang="en-US" dirty="0"/>
              <a:t>ポインタ（変数のアドレス参照）がない</a:t>
            </a:r>
            <a:endParaRPr lang="en-US" altLang="ja-JP" dirty="0"/>
          </a:p>
          <a:p>
            <a:pPr marL="342900" indent="-342900">
              <a:buFont typeface="Arial" pitchFamily="34" charset="0"/>
              <a:buChar char="•"/>
              <a:defRPr/>
            </a:pPr>
            <a:endParaRPr lang="ja-JP" altLang="en-US" dirty="0"/>
          </a:p>
          <a:p>
            <a:pPr>
              <a:defRPr/>
            </a:pPr>
            <a:r>
              <a:rPr lang="ja-JP" altLang="en-US" dirty="0"/>
              <a:t>などの基本的</a:t>
            </a:r>
            <a:r>
              <a:rPr lang="ja-JP" altLang="en-US" dirty="0" smtClean="0"/>
              <a:t>特徴により</a:t>
            </a:r>
            <a:r>
              <a:rPr lang="ja-JP" altLang="en-US" dirty="0"/>
              <a:t>、</a:t>
            </a:r>
            <a:endParaRPr lang="en-US" altLang="ja-JP" dirty="0"/>
          </a:p>
          <a:p>
            <a:pPr>
              <a:defRPr/>
            </a:pPr>
            <a:r>
              <a:rPr lang="ja-JP" altLang="en-US" dirty="0"/>
              <a:t>一般に、</a:t>
            </a:r>
            <a:r>
              <a:rPr lang="ja-JP" altLang="en-US" dirty="0">
                <a:solidFill>
                  <a:srgbClr val="FF0000"/>
                </a:solidFill>
              </a:rPr>
              <a:t>プログラミング初心者向け言語</a:t>
            </a:r>
            <a:r>
              <a:rPr lang="ja-JP" altLang="en-US" dirty="0"/>
              <a:t>とされる</a:t>
            </a:r>
          </a:p>
        </p:txBody>
      </p:sp>
    </p:spTree>
    <p:extLst>
      <p:ext uri="{BB962C8B-B14F-4D97-AF65-F5344CB8AC3E}">
        <p14:creationId xmlns:p14="http://schemas.microsoft.com/office/powerpoint/2010/main" val="3838822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Microsoft Visual Basic(VB)</a:t>
            </a:r>
            <a:endParaRPr kumimoji="1" lang="ja-JP" altLang="en-US" dirty="0"/>
          </a:p>
        </p:txBody>
      </p:sp>
      <p:sp>
        <p:nvSpPr>
          <p:cNvPr id="3" name="コンテンツ プレースホルダー 2"/>
          <p:cNvSpPr>
            <a:spLocks noGrp="1"/>
          </p:cNvSpPr>
          <p:nvPr>
            <p:ph idx="1"/>
          </p:nvPr>
        </p:nvSpPr>
        <p:spPr>
          <a:xfrm>
            <a:off x="457200" y="3140968"/>
            <a:ext cx="8229600" cy="2160239"/>
          </a:xfrm>
        </p:spPr>
        <p:txBody>
          <a:bodyPr>
            <a:normAutofit/>
          </a:bodyPr>
          <a:lstStyle/>
          <a:p>
            <a:r>
              <a:rPr lang="ja-JP" altLang="en-US" sz="1800" dirty="0" smtClean="0"/>
              <a:t>豊富な部品（</a:t>
            </a:r>
            <a:r>
              <a:rPr lang="en-US" altLang="ja-JP" sz="1800" dirty="0" smtClean="0"/>
              <a:t>API</a:t>
            </a:r>
            <a:r>
              <a:rPr lang="en-US" altLang="ja-JP" sz="1800" baseline="30000" dirty="0" smtClean="0"/>
              <a:t>※</a:t>
            </a:r>
            <a:r>
              <a:rPr lang="ja-JP" altLang="en-US" sz="1800" baseline="30000" dirty="0" smtClean="0"/>
              <a:t>２</a:t>
            </a:r>
            <a:r>
              <a:rPr lang="ja-JP" altLang="en-US" sz="1800" dirty="0" smtClean="0"/>
              <a:t>）が利用可能</a:t>
            </a:r>
          </a:p>
          <a:p>
            <a:r>
              <a:rPr lang="ja-JP" altLang="en-US" sz="1800" dirty="0" smtClean="0"/>
              <a:t>他のプログラミング言語との親和性が高い</a:t>
            </a:r>
            <a:endParaRPr lang="en-US" altLang="ja-JP" sz="1800" dirty="0" smtClean="0"/>
          </a:p>
          <a:p>
            <a:pPr lvl="1"/>
            <a:r>
              <a:rPr lang="en-US" altLang="ja-JP" sz="1800" dirty="0" smtClean="0"/>
              <a:t>C#(</a:t>
            </a:r>
            <a:r>
              <a:rPr lang="ja-JP" altLang="en-US" sz="1800" dirty="0" smtClean="0"/>
              <a:t>ｼｰｼｬｰﾌﾟ）と</a:t>
            </a:r>
            <a:r>
              <a:rPr lang="en-US" altLang="ja-JP" sz="1800" dirty="0" smtClean="0"/>
              <a:t>VB </a:t>
            </a:r>
            <a:r>
              <a:rPr lang="ja-JP" altLang="en-US" sz="1800" dirty="0" smtClean="0"/>
              <a:t>では一対一で自動翻訳が可能</a:t>
            </a:r>
          </a:p>
          <a:p>
            <a:r>
              <a:rPr lang="en-US" altLang="ja-JP" sz="1800" dirty="0" smtClean="0"/>
              <a:t>ASP.NET</a:t>
            </a:r>
            <a:r>
              <a:rPr lang="en-US" altLang="ja-JP" sz="1800" baseline="30000" dirty="0" smtClean="0"/>
              <a:t>※</a:t>
            </a:r>
            <a:r>
              <a:rPr lang="ja-JP" altLang="en-US" sz="1800" baseline="30000" dirty="0" smtClean="0"/>
              <a:t>３</a:t>
            </a:r>
            <a:r>
              <a:rPr lang="ja-JP" altLang="en-US" sz="1800" dirty="0" smtClean="0"/>
              <a:t>との連携で</a:t>
            </a:r>
            <a:r>
              <a:rPr lang="en-US" altLang="ja-JP" sz="1800" dirty="0" smtClean="0"/>
              <a:t>Web</a:t>
            </a:r>
            <a:r>
              <a:rPr lang="ja-JP" altLang="en-US" sz="1800" dirty="0" smtClean="0"/>
              <a:t>アプリケーションを比較的容易に構築可能</a:t>
            </a:r>
            <a:endParaRPr lang="ja-JP" altLang="en-US" sz="1800" dirty="0"/>
          </a:p>
        </p:txBody>
      </p:sp>
      <p:sp>
        <p:nvSpPr>
          <p:cNvPr id="4" name="Rectangle 6"/>
          <p:cNvSpPr>
            <a:spLocks noChangeArrowheads="1"/>
          </p:cNvSpPr>
          <p:nvPr/>
        </p:nvSpPr>
        <p:spPr bwMode="auto">
          <a:xfrm>
            <a:off x="323849" y="5013176"/>
            <a:ext cx="8721725"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lnSpc>
                <a:spcPct val="90000"/>
              </a:lnSpc>
              <a:buFontTx/>
              <a:buNone/>
            </a:pPr>
            <a:r>
              <a:rPr lang="en-US" altLang="ja-JP" sz="1600" dirty="0">
                <a:solidFill>
                  <a:srgbClr val="0066FF"/>
                </a:solidFill>
              </a:rPr>
              <a:t>※</a:t>
            </a:r>
            <a:r>
              <a:rPr lang="ja-JP" altLang="en-US" sz="1600" dirty="0">
                <a:solidFill>
                  <a:srgbClr val="0066FF"/>
                </a:solidFill>
              </a:rPr>
              <a:t>１　イベントドリブン形式といいます。後の授業</a:t>
            </a:r>
            <a:r>
              <a:rPr lang="ja-JP" altLang="en-US" sz="1600" dirty="0" smtClean="0">
                <a:solidFill>
                  <a:srgbClr val="0066FF"/>
                </a:solidFill>
              </a:rPr>
              <a:t>で学びます</a:t>
            </a:r>
            <a:r>
              <a:rPr lang="ja-JP" altLang="en-US" sz="1600" dirty="0">
                <a:solidFill>
                  <a:srgbClr val="0066FF"/>
                </a:solidFill>
              </a:rPr>
              <a:t>。</a:t>
            </a:r>
          </a:p>
          <a:p>
            <a:pPr eaLnBrk="1" hangingPunct="1">
              <a:lnSpc>
                <a:spcPct val="90000"/>
              </a:lnSpc>
              <a:buFontTx/>
              <a:buNone/>
            </a:pPr>
            <a:r>
              <a:rPr lang="en-US" altLang="ja-JP" sz="1600" dirty="0">
                <a:solidFill>
                  <a:srgbClr val="0066FF"/>
                </a:solidFill>
              </a:rPr>
              <a:t>※</a:t>
            </a:r>
            <a:r>
              <a:rPr lang="ja-JP" altLang="en-US" sz="1600" dirty="0">
                <a:solidFill>
                  <a:srgbClr val="0066FF"/>
                </a:solidFill>
              </a:rPr>
              <a:t>２　バージョン</a:t>
            </a:r>
            <a:r>
              <a:rPr lang="en-US" altLang="ja-JP" sz="1600" dirty="0">
                <a:solidFill>
                  <a:srgbClr val="0066FF"/>
                </a:solidFill>
              </a:rPr>
              <a:t>2005</a:t>
            </a:r>
            <a:r>
              <a:rPr lang="ja-JP" altLang="en-US" sz="1600" dirty="0">
                <a:solidFill>
                  <a:srgbClr val="0066FF"/>
                </a:solidFill>
              </a:rPr>
              <a:t>より、</a:t>
            </a:r>
            <a:r>
              <a:rPr lang="en-US" altLang="ja-JP" sz="1600" dirty="0">
                <a:solidFill>
                  <a:srgbClr val="0066FF"/>
                </a:solidFill>
              </a:rPr>
              <a:t>VB.NET</a:t>
            </a:r>
            <a:r>
              <a:rPr lang="ja-JP" altLang="en-US" sz="1600" dirty="0">
                <a:solidFill>
                  <a:srgbClr val="0066FF"/>
                </a:solidFill>
              </a:rPr>
              <a:t>のフレームワークは完全にオブジェクト指向で構成されています。</a:t>
            </a:r>
          </a:p>
          <a:p>
            <a:pPr eaLnBrk="1" hangingPunct="1">
              <a:lnSpc>
                <a:spcPct val="90000"/>
              </a:lnSpc>
              <a:buFontTx/>
              <a:buNone/>
            </a:pPr>
            <a:r>
              <a:rPr lang="en-US" altLang="ja-JP" sz="1600" dirty="0">
                <a:solidFill>
                  <a:srgbClr val="0066FF"/>
                </a:solidFill>
              </a:rPr>
              <a:t>※</a:t>
            </a:r>
            <a:r>
              <a:rPr lang="ja-JP" altLang="en-US" sz="1600" dirty="0">
                <a:solidFill>
                  <a:srgbClr val="0066FF"/>
                </a:solidFill>
              </a:rPr>
              <a:t>３　</a:t>
            </a:r>
            <a:r>
              <a:rPr lang="en-US" altLang="ja-JP" sz="1600" dirty="0">
                <a:solidFill>
                  <a:srgbClr val="0066FF"/>
                </a:solidFill>
              </a:rPr>
              <a:t>Microsoft</a:t>
            </a:r>
            <a:r>
              <a:rPr lang="ja-JP" altLang="en-US" sz="1600" dirty="0">
                <a:solidFill>
                  <a:srgbClr val="0066FF"/>
                </a:solidFill>
              </a:rPr>
              <a:t>の提唱する、</a:t>
            </a:r>
            <a:r>
              <a:rPr lang="en-US" altLang="ja-JP" sz="1600" dirty="0">
                <a:solidFill>
                  <a:srgbClr val="0066FF"/>
                </a:solidFill>
              </a:rPr>
              <a:t>XML</a:t>
            </a:r>
            <a:r>
              <a:rPr lang="ja-JP" altLang="en-US" sz="1600" dirty="0">
                <a:solidFill>
                  <a:srgbClr val="0066FF"/>
                </a:solidFill>
              </a:rPr>
              <a:t>規格などからなる</a:t>
            </a:r>
            <a:r>
              <a:rPr lang="en-US" altLang="ja-JP" sz="1600" dirty="0">
                <a:solidFill>
                  <a:srgbClr val="0066FF"/>
                </a:solidFill>
              </a:rPr>
              <a:t>Web</a:t>
            </a:r>
            <a:r>
              <a:rPr lang="ja-JP" altLang="en-US" sz="1600" dirty="0">
                <a:solidFill>
                  <a:srgbClr val="0066FF"/>
                </a:solidFill>
              </a:rPr>
              <a:t>アプリケーションフレームワークです。</a:t>
            </a:r>
          </a:p>
          <a:p>
            <a:pPr eaLnBrk="1" hangingPunct="1">
              <a:lnSpc>
                <a:spcPct val="90000"/>
              </a:lnSpc>
              <a:buFontTx/>
              <a:buNone/>
            </a:pPr>
            <a:r>
              <a:rPr lang="ja-JP" altLang="en-US" sz="1600" dirty="0">
                <a:solidFill>
                  <a:srgbClr val="0066FF"/>
                </a:solidFill>
              </a:rPr>
              <a:t>　　　　</a:t>
            </a:r>
            <a:r>
              <a:rPr lang="en-US" altLang="ja-JP" sz="1600" dirty="0">
                <a:solidFill>
                  <a:srgbClr val="0066FF"/>
                </a:solidFill>
              </a:rPr>
              <a:t>2008</a:t>
            </a:r>
            <a:r>
              <a:rPr lang="ja-JP" altLang="en-US" sz="1600" dirty="0">
                <a:solidFill>
                  <a:srgbClr val="0066FF"/>
                </a:solidFill>
              </a:rPr>
              <a:t>年から、「</a:t>
            </a:r>
            <a:r>
              <a:rPr lang="en-US" altLang="ja-JP" sz="1600" dirty="0">
                <a:solidFill>
                  <a:srgbClr val="0066FF"/>
                </a:solidFill>
              </a:rPr>
              <a:t>Windows Azure</a:t>
            </a:r>
            <a:r>
              <a:rPr lang="ja-JP" altLang="en-US" sz="1600" dirty="0">
                <a:solidFill>
                  <a:srgbClr val="0066FF"/>
                </a:solidFill>
              </a:rPr>
              <a:t>」という</a:t>
            </a:r>
            <a:r>
              <a:rPr lang="en-US" altLang="ja-JP" sz="1600" dirty="0">
                <a:solidFill>
                  <a:srgbClr val="0066FF"/>
                </a:solidFill>
              </a:rPr>
              <a:t>Microsoft</a:t>
            </a:r>
            <a:r>
              <a:rPr lang="ja-JP" altLang="en-US" sz="1600" dirty="0">
                <a:solidFill>
                  <a:srgbClr val="0066FF"/>
                </a:solidFill>
              </a:rPr>
              <a:t>のクラウドサービスへと活用されています。</a:t>
            </a:r>
          </a:p>
        </p:txBody>
      </p:sp>
      <p:sp>
        <p:nvSpPr>
          <p:cNvPr id="5" name="正方形/長方形 4"/>
          <p:cNvSpPr/>
          <p:nvPr/>
        </p:nvSpPr>
        <p:spPr>
          <a:xfrm>
            <a:off x="580255" y="1772816"/>
            <a:ext cx="820891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2000" dirty="0" smtClean="0"/>
              <a:t>Microsoft</a:t>
            </a:r>
            <a:r>
              <a:rPr lang="ja-JP" altLang="en-US" sz="2000" dirty="0" smtClean="0"/>
              <a:t>が、「</a:t>
            </a:r>
            <a:r>
              <a:rPr lang="en-US" altLang="ja-JP" sz="2000" dirty="0" smtClean="0"/>
              <a:t>BASIC</a:t>
            </a:r>
            <a:r>
              <a:rPr lang="ja-JP" altLang="en-US" sz="2000" dirty="0" smtClean="0"/>
              <a:t>」の文法を拡張し、</a:t>
            </a:r>
            <a:r>
              <a:rPr lang="en-US" altLang="ja-JP" sz="2000" dirty="0" smtClean="0"/>
              <a:t>Windows</a:t>
            </a:r>
            <a:r>
              <a:rPr lang="ja-JP" altLang="en-US" sz="2000" dirty="0" smtClean="0"/>
              <a:t>用に対話型アプリケーション</a:t>
            </a:r>
            <a:r>
              <a:rPr lang="en-US" altLang="ja-JP" sz="2000" baseline="30000" dirty="0" smtClean="0"/>
              <a:t>※</a:t>
            </a:r>
            <a:r>
              <a:rPr lang="ja-JP" altLang="en-US" sz="2000" baseline="30000" dirty="0" smtClean="0"/>
              <a:t>１</a:t>
            </a:r>
            <a:r>
              <a:rPr lang="ja-JP" altLang="en-US" sz="2000" dirty="0" smtClean="0"/>
              <a:t>を容易に開発できるように構築した言語。</a:t>
            </a:r>
          </a:p>
        </p:txBody>
      </p:sp>
    </p:spTree>
    <p:extLst>
      <p:ext uri="{BB962C8B-B14F-4D97-AF65-F5344CB8AC3E}">
        <p14:creationId xmlns:p14="http://schemas.microsoft.com/office/powerpoint/2010/main" val="1396174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247775" y="2636837"/>
            <a:ext cx="6264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pPr>
            <a:r>
              <a:rPr lang="ja-JP" altLang="en-US" sz="2000" dirty="0">
                <a:latin typeface="Times New Roman" pitchFamily="18" charset="0"/>
              </a:rPr>
              <a:t>複数のファイルからなるアプリケーションの統合（ビルド）</a:t>
            </a:r>
          </a:p>
          <a:p>
            <a:pPr eaLnBrk="1" hangingPunct="1">
              <a:spcBef>
                <a:spcPct val="0"/>
              </a:spcBef>
            </a:pPr>
            <a:r>
              <a:rPr lang="ja-JP" altLang="en-US" sz="2000" dirty="0">
                <a:latin typeface="Times New Roman" pitchFamily="18" charset="0"/>
              </a:rPr>
              <a:t>プロジェクトやバージョンの管理（多数のファイルの整理）</a:t>
            </a:r>
          </a:p>
          <a:p>
            <a:pPr eaLnBrk="1" hangingPunct="1">
              <a:spcBef>
                <a:spcPct val="0"/>
              </a:spcBef>
            </a:pPr>
            <a:r>
              <a:rPr lang="ja-JP" altLang="en-US" sz="2000" dirty="0">
                <a:latin typeface="Times New Roman" pitchFamily="18" charset="0"/>
              </a:rPr>
              <a:t>複数人のチームによる開発</a:t>
            </a:r>
          </a:p>
          <a:p>
            <a:pPr eaLnBrk="1" hangingPunct="1">
              <a:spcBef>
                <a:spcPct val="0"/>
              </a:spcBef>
            </a:pPr>
            <a:r>
              <a:rPr lang="ja-JP" altLang="en-US" sz="2000" dirty="0">
                <a:latin typeface="Times New Roman" pitchFamily="18" charset="0"/>
              </a:rPr>
              <a:t>プログラム編集の補助、補完、訂正候補の表示</a:t>
            </a:r>
          </a:p>
          <a:p>
            <a:pPr eaLnBrk="1" hangingPunct="1">
              <a:spcBef>
                <a:spcPct val="0"/>
              </a:spcBef>
            </a:pPr>
            <a:r>
              <a:rPr lang="ja-JP" altLang="en-US" sz="2000" dirty="0">
                <a:latin typeface="Times New Roman" pitchFamily="18" charset="0"/>
              </a:rPr>
              <a:t>開発に便利な道具を組み込む（</a:t>
            </a:r>
            <a:r>
              <a:rPr lang="ja-JP" altLang="en-US" sz="2000" dirty="0">
                <a:solidFill>
                  <a:srgbClr val="FF0000"/>
                </a:solidFill>
                <a:latin typeface="Times New Roman" pitchFamily="18" charset="0"/>
              </a:rPr>
              <a:t>プラグイン</a:t>
            </a:r>
            <a:r>
              <a:rPr lang="ja-JP" altLang="en-US" sz="2000" dirty="0">
                <a:latin typeface="Times New Roman" pitchFamily="18" charset="0"/>
              </a:rPr>
              <a:t>）</a:t>
            </a:r>
          </a:p>
          <a:p>
            <a:pPr eaLnBrk="1" hangingPunct="1">
              <a:spcBef>
                <a:spcPct val="0"/>
              </a:spcBef>
            </a:pPr>
            <a:r>
              <a:rPr lang="ja-JP" altLang="en-US" sz="2000" dirty="0">
                <a:latin typeface="Times New Roman" pitchFamily="18" charset="0"/>
              </a:rPr>
              <a:t>テストを頻繁に行いながら開発（</a:t>
            </a:r>
            <a:r>
              <a:rPr lang="ja-JP" altLang="en-US" sz="2000" dirty="0">
                <a:solidFill>
                  <a:srgbClr val="FF0000"/>
                </a:solidFill>
                <a:latin typeface="Times New Roman" pitchFamily="18" charset="0"/>
              </a:rPr>
              <a:t>デバッグ、</a:t>
            </a:r>
            <a:r>
              <a:rPr lang="en-US" altLang="ja-JP" sz="2000" dirty="0">
                <a:solidFill>
                  <a:srgbClr val="FF0000"/>
                </a:solidFill>
                <a:latin typeface="Times New Roman" pitchFamily="18" charset="0"/>
              </a:rPr>
              <a:t>TDD</a:t>
            </a:r>
            <a:r>
              <a:rPr lang="ja-JP" altLang="en-US" sz="2000" dirty="0">
                <a:latin typeface="Times New Roman" pitchFamily="18" charset="0"/>
              </a:rPr>
              <a:t>）</a:t>
            </a:r>
          </a:p>
        </p:txBody>
      </p:sp>
      <p:sp>
        <p:nvSpPr>
          <p:cNvPr id="17411" name="Rectangle 7"/>
          <p:cNvSpPr>
            <a:spLocks noChangeArrowheads="1"/>
          </p:cNvSpPr>
          <p:nvPr/>
        </p:nvSpPr>
        <p:spPr bwMode="auto">
          <a:xfrm>
            <a:off x="468313" y="2603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4400" dirty="0">
                <a:solidFill>
                  <a:schemeClr val="tx2"/>
                </a:solidFill>
              </a:rPr>
              <a:t>ソフトウェア統合開発環境</a:t>
            </a:r>
          </a:p>
        </p:txBody>
      </p:sp>
      <p:sp>
        <p:nvSpPr>
          <p:cNvPr id="17412" name="Text Box 12"/>
          <p:cNvSpPr txBox="1">
            <a:spLocks noChangeArrowheads="1"/>
          </p:cNvSpPr>
          <p:nvPr/>
        </p:nvSpPr>
        <p:spPr bwMode="auto">
          <a:xfrm>
            <a:off x="221566" y="4882132"/>
            <a:ext cx="8295091" cy="83099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プログラミングを学ぶにあたり、</a:t>
            </a:r>
          </a:p>
          <a:p>
            <a:pPr eaLnBrk="1" hangingPunct="1">
              <a:spcBef>
                <a:spcPct val="0"/>
              </a:spcBef>
              <a:buFontTx/>
              <a:buNone/>
            </a:pPr>
            <a:r>
              <a:rPr lang="en-US" altLang="ja-JP" sz="2400" dirty="0"/>
              <a:t>VB</a:t>
            </a:r>
            <a:r>
              <a:rPr lang="ja-JP" altLang="en-US" sz="2400" dirty="0"/>
              <a:t>の</a:t>
            </a:r>
            <a:r>
              <a:rPr lang="en-US" altLang="ja-JP" sz="2400" dirty="0"/>
              <a:t>IDE</a:t>
            </a:r>
            <a:r>
              <a:rPr lang="ja-JP" altLang="en-US" sz="2400" dirty="0"/>
              <a:t>である「</a:t>
            </a:r>
            <a:r>
              <a:rPr lang="en-US" altLang="ja-JP" sz="2400" dirty="0"/>
              <a:t>Visual Studio </a:t>
            </a:r>
            <a:r>
              <a:rPr lang="en-US" altLang="ja-JP" sz="2400" dirty="0" smtClean="0"/>
              <a:t>Ultimate 2013</a:t>
            </a:r>
            <a:r>
              <a:rPr lang="ja-JP" altLang="en-US" sz="2400" dirty="0" smtClean="0"/>
              <a:t>」</a:t>
            </a:r>
            <a:r>
              <a:rPr lang="ja-JP" altLang="en-US" sz="2400" dirty="0"/>
              <a:t>を使用します。</a:t>
            </a:r>
          </a:p>
        </p:txBody>
      </p:sp>
      <p:sp>
        <p:nvSpPr>
          <p:cNvPr id="17413" name="Text Box 13"/>
          <p:cNvSpPr txBox="1">
            <a:spLocks noChangeArrowheads="1"/>
          </p:cNvSpPr>
          <p:nvPr/>
        </p:nvSpPr>
        <p:spPr bwMode="auto">
          <a:xfrm>
            <a:off x="837138" y="1604531"/>
            <a:ext cx="7303602" cy="707886"/>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dirty="0"/>
              <a:t>統合開発環境</a:t>
            </a:r>
            <a:r>
              <a:rPr lang="en-US" altLang="ja-JP" sz="2000" dirty="0"/>
              <a:t>(IDE</a:t>
            </a:r>
            <a:r>
              <a:rPr lang="ja-JP" altLang="en-US" sz="2000" dirty="0"/>
              <a:t>：</a:t>
            </a:r>
            <a:r>
              <a:rPr lang="en-US" altLang="ja-JP" sz="2000" dirty="0"/>
              <a:t>Integrated Development Environment)</a:t>
            </a:r>
          </a:p>
          <a:p>
            <a:pPr eaLnBrk="1" hangingPunct="1">
              <a:spcBef>
                <a:spcPct val="0"/>
              </a:spcBef>
              <a:buFontTx/>
              <a:buNone/>
            </a:pPr>
            <a:r>
              <a:rPr lang="ja-JP" altLang="en-US" sz="2000" dirty="0"/>
              <a:t>により、複数のファイルが整理され、効率的なプログラミングを実現</a:t>
            </a:r>
          </a:p>
        </p:txBody>
      </p:sp>
    </p:spTree>
    <p:extLst>
      <p:ext uri="{BB962C8B-B14F-4D97-AF65-F5344CB8AC3E}">
        <p14:creationId xmlns:p14="http://schemas.microsoft.com/office/powerpoint/2010/main" val="2511285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ja-JP" sz="4000" dirty="0" smtClean="0"/>
              <a:t>Microsoft .NET Framework</a:t>
            </a:r>
            <a:r>
              <a:rPr lang="ja-JP" altLang="en-US" sz="4000" dirty="0" smtClean="0"/>
              <a:t>と</a:t>
            </a:r>
            <a:br>
              <a:rPr lang="ja-JP" altLang="en-US" sz="4000" dirty="0" smtClean="0"/>
            </a:br>
            <a:r>
              <a:rPr lang="en-US" altLang="ja-JP" sz="4000" dirty="0" smtClean="0"/>
              <a:t>Microsoft Visual Studio</a:t>
            </a:r>
          </a:p>
        </p:txBody>
      </p:sp>
      <p:sp>
        <p:nvSpPr>
          <p:cNvPr id="16387" name="Rectangle 4"/>
          <p:cNvSpPr>
            <a:spLocks noChangeArrowheads="1"/>
          </p:cNvSpPr>
          <p:nvPr/>
        </p:nvSpPr>
        <p:spPr bwMode="auto">
          <a:xfrm>
            <a:off x="293077" y="3797650"/>
            <a:ext cx="8424862" cy="255454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000" i="1" dirty="0" smtClean="0">
                <a:solidFill>
                  <a:srgbClr val="0066FF"/>
                </a:solidFill>
              </a:rPr>
              <a:t>Microsoft .NET Framework(2000~)</a:t>
            </a:r>
            <a:endParaRPr lang="ja-JP" altLang="en-US" sz="2000" i="1" dirty="0">
              <a:solidFill>
                <a:srgbClr val="0066FF"/>
              </a:solidFill>
            </a:endParaRPr>
          </a:p>
          <a:p>
            <a:pPr lvl="1" eaLnBrk="1" hangingPunct="1">
              <a:spcBef>
                <a:spcPct val="0"/>
              </a:spcBef>
              <a:buFontTx/>
              <a:buNone/>
            </a:pPr>
            <a:r>
              <a:rPr lang="en-US" altLang="ja-JP" sz="1600" dirty="0"/>
              <a:t>Microsoft</a:t>
            </a:r>
            <a:r>
              <a:rPr lang="ja-JP" altLang="en-US" sz="1600" dirty="0" smtClean="0"/>
              <a:t>が構想、構築</a:t>
            </a:r>
            <a:r>
              <a:rPr lang="ja-JP" altLang="en-US" sz="1600" dirty="0"/>
              <a:t>した</a:t>
            </a:r>
            <a:r>
              <a:rPr lang="ja-JP" altLang="en-US" sz="1600" dirty="0" smtClean="0"/>
              <a:t>、主に</a:t>
            </a:r>
            <a:r>
              <a:rPr lang="en-US" altLang="ja-JP" sz="1600" dirty="0" smtClean="0"/>
              <a:t>Windows</a:t>
            </a:r>
            <a:r>
              <a:rPr lang="ja-JP" altLang="en-US" sz="1600" dirty="0" smtClean="0"/>
              <a:t>用アプリケーション</a:t>
            </a:r>
            <a:r>
              <a:rPr lang="ja-JP" altLang="en-US" sz="1600" dirty="0"/>
              <a:t>、ソフトウェアの</a:t>
            </a:r>
            <a:r>
              <a:rPr lang="ja-JP" altLang="en-US" sz="1600" dirty="0" smtClean="0"/>
              <a:t>開発、実行環境。</a:t>
            </a:r>
            <a:r>
              <a:rPr lang="en-US" altLang="ja-JP" sz="1600" dirty="0" smtClean="0"/>
              <a:t>Windows</a:t>
            </a:r>
            <a:r>
              <a:rPr lang="ja-JP" altLang="en-US" sz="1600" dirty="0" smtClean="0"/>
              <a:t>アプリケーションだけでなく、</a:t>
            </a:r>
            <a:r>
              <a:rPr lang="en-US" altLang="ja-JP" sz="1600" dirty="0" smtClean="0"/>
              <a:t>Web</a:t>
            </a:r>
            <a:r>
              <a:rPr lang="ja-JP" altLang="en-US" sz="1600" dirty="0" smtClean="0"/>
              <a:t>アプリケーションの開発、実行を取り入れている。</a:t>
            </a:r>
            <a:endParaRPr lang="ja-JP" altLang="en-US" sz="1600" dirty="0"/>
          </a:p>
          <a:p>
            <a:pPr eaLnBrk="1" hangingPunct="1">
              <a:spcBef>
                <a:spcPct val="0"/>
              </a:spcBef>
              <a:buFontTx/>
              <a:buNone/>
            </a:pPr>
            <a:r>
              <a:rPr lang="en-US" altLang="ja-JP" sz="2000" i="1" dirty="0" smtClean="0">
                <a:solidFill>
                  <a:srgbClr val="0066FF"/>
                </a:solidFill>
              </a:rPr>
              <a:t>Microsoft Visual Studio(1997~)</a:t>
            </a:r>
            <a:endParaRPr lang="ja-JP" altLang="en-US" sz="2000" i="1" dirty="0">
              <a:solidFill>
                <a:srgbClr val="0066FF"/>
              </a:solidFill>
            </a:endParaRPr>
          </a:p>
          <a:p>
            <a:pPr lvl="1" eaLnBrk="1" hangingPunct="1">
              <a:spcBef>
                <a:spcPct val="0"/>
              </a:spcBef>
              <a:buFontTx/>
              <a:buNone/>
            </a:pPr>
            <a:r>
              <a:rPr lang="en-US" altLang="ja-JP" sz="1600" dirty="0" smtClean="0"/>
              <a:t>Microsoft</a:t>
            </a:r>
            <a:r>
              <a:rPr lang="ja-JP" altLang="en-US" sz="1600" dirty="0" smtClean="0"/>
              <a:t>のソフトフェア統合</a:t>
            </a:r>
            <a:r>
              <a:rPr lang="ja-JP" altLang="en-US" sz="1600" dirty="0"/>
              <a:t>開発環境（</a:t>
            </a:r>
            <a:r>
              <a:rPr lang="en-US" altLang="ja-JP" sz="1600" dirty="0"/>
              <a:t>IDE</a:t>
            </a:r>
            <a:r>
              <a:rPr lang="ja-JP" altLang="en-US" sz="1600" dirty="0"/>
              <a:t>）。</a:t>
            </a:r>
          </a:p>
          <a:p>
            <a:pPr lvl="1" eaLnBrk="1" hangingPunct="1">
              <a:spcBef>
                <a:spcPct val="0"/>
              </a:spcBef>
            </a:pPr>
            <a:r>
              <a:rPr lang="en-US" altLang="ja-JP" sz="1600" dirty="0" smtClean="0"/>
              <a:t>2002</a:t>
            </a:r>
            <a:r>
              <a:rPr lang="ja-JP" altLang="en-US" sz="1600" dirty="0" smtClean="0"/>
              <a:t>年より</a:t>
            </a:r>
            <a:r>
              <a:rPr lang="en-US" altLang="ja-JP" sz="1600" dirty="0" smtClean="0"/>
              <a:t>.NET Framework</a:t>
            </a:r>
            <a:r>
              <a:rPr lang="ja-JP" altLang="en-US" sz="1600" dirty="0" smtClean="0"/>
              <a:t>に対応</a:t>
            </a:r>
            <a:endParaRPr lang="en-US" altLang="ja-JP" sz="1600" dirty="0" smtClean="0"/>
          </a:p>
          <a:p>
            <a:pPr lvl="1" eaLnBrk="1" hangingPunct="1">
              <a:spcBef>
                <a:spcPct val="0"/>
              </a:spcBef>
            </a:pPr>
            <a:r>
              <a:rPr lang="ja-JP" altLang="en-US" sz="1600" dirty="0" smtClean="0"/>
              <a:t>開発できる言語</a:t>
            </a:r>
            <a:r>
              <a:rPr lang="ja-JP" altLang="en-US" sz="1600" dirty="0"/>
              <a:t>は</a:t>
            </a:r>
            <a:r>
              <a:rPr lang="en-US" altLang="ja-JP" sz="1600" u="sng" dirty="0" smtClean="0"/>
              <a:t>Visual </a:t>
            </a:r>
            <a:r>
              <a:rPr lang="en-US" altLang="ja-JP" sz="1600" u="sng" dirty="0"/>
              <a:t>Basic</a:t>
            </a:r>
            <a:r>
              <a:rPr lang="en-US" altLang="ja-JP" sz="1600" dirty="0"/>
              <a:t>, C#, Managed C</a:t>
            </a:r>
            <a:r>
              <a:rPr lang="ja-JP" altLang="en-US" sz="1600" dirty="0"/>
              <a:t>など</a:t>
            </a:r>
            <a:r>
              <a:rPr lang="en-US" altLang="ja-JP" sz="1600" dirty="0"/>
              <a:t>20</a:t>
            </a:r>
            <a:r>
              <a:rPr lang="ja-JP" altLang="en-US" sz="1600" dirty="0" smtClean="0"/>
              <a:t>種類</a:t>
            </a:r>
            <a:endParaRPr lang="en-US" altLang="ja-JP" sz="1600" dirty="0" smtClean="0"/>
          </a:p>
          <a:p>
            <a:pPr eaLnBrk="1" hangingPunct="1">
              <a:spcBef>
                <a:spcPct val="0"/>
              </a:spcBef>
            </a:pPr>
            <a:endParaRPr lang="ja-JP" altLang="en-US" sz="2000" dirty="0"/>
          </a:p>
        </p:txBody>
      </p:sp>
      <p:sp>
        <p:nvSpPr>
          <p:cNvPr id="16388" name="Text Box 5"/>
          <p:cNvSpPr txBox="1">
            <a:spLocks noChangeArrowheads="1"/>
          </p:cNvSpPr>
          <p:nvPr/>
        </p:nvSpPr>
        <p:spPr bwMode="auto">
          <a:xfrm>
            <a:off x="537551" y="1700808"/>
            <a:ext cx="8180388" cy="1631216"/>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000" dirty="0"/>
              <a:t>Visual Basic</a:t>
            </a:r>
            <a:r>
              <a:rPr lang="ja-JP" altLang="en-US" sz="2000" dirty="0"/>
              <a:t>は、以前は日曜プログラマーの趣味程度の扱い</a:t>
            </a:r>
            <a:r>
              <a:rPr lang="ja-JP" altLang="en-US" sz="2000" dirty="0" smtClean="0"/>
              <a:t>だったが、</a:t>
            </a:r>
            <a:endParaRPr lang="ja-JP" altLang="en-US" sz="2000" dirty="0"/>
          </a:p>
          <a:p>
            <a:pPr eaLnBrk="1" hangingPunct="1">
              <a:spcBef>
                <a:spcPct val="0"/>
              </a:spcBef>
              <a:buFontTx/>
              <a:buNone/>
            </a:pPr>
            <a:r>
              <a:rPr lang="en-US" altLang="ja-JP" sz="2000" dirty="0"/>
              <a:t>Microsoft </a:t>
            </a:r>
            <a:r>
              <a:rPr lang="en-US" altLang="ja-JP" sz="2000" i="1" dirty="0">
                <a:solidFill>
                  <a:srgbClr val="0066FF"/>
                </a:solidFill>
              </a:rPr>
              <a:t>.NET</a:t>
            </a:r>
            <a:r>
              <a:rPr lang="ja-JP" altLang="en-US" sz="2000" i="1" dirty="0">
                <a:solidFill>
                  <a:srgbClr val="0066FF"/>
                </a:solidFill>
              </a:rPr>
              <a:t> </a:t>
            </a:r>
            <a:r>
              <a:rPr lang="en-US" altLang="ja-JP" sz="2000" i="1" dirty="0">
                <a:solidFill>
                  <a:srgbClr val="0066FF"/>
                </a:solidFill>
              </a:rPr>
              <a:t>Framework</a:t>
            </a:r>
            <a:r>
              <a:rPr lang="ja-JP" altLang="en-US" sz="2000" dirty="0" smtClean="0"/>
              <a:t>構想、つまり</a:t>
            </a:r>
            <a:endParaRPr lang="en-US" altLang="ja-JP" sz="2000" dirty="0"/>
          </a:p>
          <a:p>
            <a:pPr lvl="1" eaLnBrk="1" hangingPunct="1">
              <a:spcBef>
                <a:spcPct val="0"/>
              </a:spcBef>
              <a:buFontTx/>
              <a:buNone/>
            </a:pPr>
            <a:r>
              <a:rPr lang="ja-JP" altLang="en-US" sz="2000" dirty="0" smtClean="0"/>
              <a:t>・多く</a:t>
            </a:r>
            <a:r>
              <a:rPr lang="ja-JP" altLang="en-US" sz="2000" dirty="0"/>
              <a:t>のプログラミング言語間の連携や</a:t>
            </a:r>
            <a:r>
              <a:rPr lang="en-US" altLang="ja-JP" sz="2000" dirty="0"/>
              <a:t>Web</a:t>
            </a:r>
            <a:r>
              <a:rPr lang="ja-JP" altLang="en-US" sz="2000" dirty="0"/>
              <a:t>環境の</a:t>
            </a:r>
            <a:r>
              <a:rPr lang="ja-JP" altLang="en-US" sz="2000" dirty="0" smtClean="0"/>
              <a:t>統合化</a:t>
            </a:r>
            <a:endParaRPr lang="en-US" altLang="ja-JP" sz="2000" dirty="0" smtClean="0"/>
          </a:p>
          <a:p>
            <a:pPr lvl="1" eaLnBrk="1" hangingPunct="1">
              <a:spcBef>
                <a:spcPct val="0"/>
              </a:spcBef>
              <a:buFontTx/>
              <a:buNone/>
            </a:pPr>
            <a:r>
              <a:rPr lang="ja-JP" altLang="en-US" sz="2000" dirty="0"/>
              <a:t>・</a:t>
            </a:r>
            <a:r>
              <a:rPr lang="ja-JP" altLang="en-US" sz="2000" dirty="0" smtClean="0"/>
              <a:t>優れた</a:t>
            </a:r>
            <a:r>
              <a:rPr lang="ja-JP" altLang="en-US" sz="2000" dirty="0"/>
              <a:t>統合開発環境である </a:t>
            </a:r>
            <a:r>
              <a:rPr lang="en-US" altLang="ja-JP" sz="2000" i="1" dirty="0">
                <a:solidFill>
                  <a:srgbClr val="0066FF"/>
                </a:solidFill>
              </a:rPr>
              <a:t>Visual </a:t>
            </a:r>
            <a:r>
              <a:rPr lang="en-US" altLang="ja-JP" sz="2000" i="1" dirty="0" smtClean="0">
                <a:solidFill>
                  <a:srgbClr val="0066FF"/>
                </a:solidFill>
              </a:rPr>
              <a:t>Studio</a:t>
            </a:r>
            <a:r>
              <a:rPr lang="ja-JP" altLang="en-US" sz="2000" dirty="0" smtClean="0"/>
              <a:t>の提供</a:t>
            </a:r>
            <a:endParaRPr lang="en-US" altLang="ja-JP" sz="2000" dirty="0" smtClean="0"/>
          </a:p>
          <a:p>
            <a:pPr eaLnBrk="1" hangingPunct="1">
              <a:spcBef>
                <a:spcPct val="0"/>
              </a:spcBef>
              <a:buFontTx/>
              <a:buNone/>
            </a:pPr>
            <a:r>
              <a:rPr lang="ja-JP" altLang="en-US" sz="2000" dirty="0" smtClean="0"/>
              <a:t>により、近年は</a:t>
            </a:r>
            <a:r>
              <a:rPr lang="ja-JP" altLang="en-US" sz="2000" dirty="0"/>
              <a:t>企業の基幹業務システム開発に</a:t>
            </a:r>
            <a:r>
              <a:rPr lang="ja-JP" altLang="en-US" sz="2000" dirty="0" smtClean="0"/>
              <a:t>も利用されている。</a:t>
            </a:r>
            <a:endParaRPr lang="ja-JP" altLang="en-US" sz="2000" dirty="0"/>
          </a:p>
        </p:txBody>
      </p:sp>
    </p:spTree>
    <p:extLst>
      <p:ext uri="{BB962C8B-B14F-4D97-AF65-F5344CB8AC3E}">
        <p14:creationId xmlns:p14="http://schemas.microsoft.com/office/powerpoint/2010/main" val="537881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altLang="ja-JP" dirty="0" smtClean="0"/>
              <a:t>Visual Studio</a:t>
            </a:r>
            <a:r>
              <a:rPr lang="ja-JP" altLang="en-US" dirty="0" smtClean="0"/>
              <a:t>の動作確認</a:t>
            </a:r>
          </a:p>
        </p:txBody>
      </p:sp>
    </p:spTree>
    <p:extLst>
      <p:ext uri="{BB962C8B-B14F-4D97-AF65-F5344CB8AC3E}">
        <p14:creationId xmlns:p14="http://schemas.microsoft.com/office/powerpoint/2010/main" val="1800193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初回設定</a:t>
            </a:r>
            <a:endParaRPr kumimoji="1" lang="ja-JP" altLang="en-US" dirty="0"/>
          </a:p>
        </p:txBody>
      </p:sp>
      <p:sp>
        <p:nvSpPr>
          <p:cNvPr id="3" name="コンテンツ プレースホルダー 2"/>
          <p:cNvSpPr>
            <a:spLocks noGrp="1"/>
          </p:cNvSpPr>
          <p:nvPr>
            <p:ph idx="1"/>
          </p:nvPr>
        </p:nvSpPr>
        <p:spPr>
          <a:xfrm>
            <a:off x="457200" y="1600201"/>
            <a:ext cx="8229600" cy="1684784"/>
          </a:xfrm>
        </p:spPr>
        <p:txBody>
          <a:bodyPr>
            <a:normAutofit fontScale="70000" lnSpcReduction="20000"/>
          </a:bodyPr>
          <a:lstStyle/>
          <a:p>
            <a:r>
              <a:rPr kumimoji="1" lang="ja-JP" altLang="en-US" dirty="0" smtClean="0"/>
              <a:t>デスクトップにある「</a:t>
            </a:r>
            <a:r>
              <a:rPr kumimoji="1" lang="en-US" altLang="ja-JP" dirty="0" smtClean="0"/>
              <a:t>Visual Studio 2013</a:t>
            </a:r>
            <a:r>
              <a:rPr kumimoji="1" lang="ja-JP" altLang="en-US" dirty="0" smtClean="0"/>
              <a:t>」のアイコンをダブルクリック</a:t>
            </a:r>
            <a:endParaRPr kumimoji="1" lang="en-US" altLang="ja-JP" dirty="0" smtClean="0"/>
          </a:p>
          <a:p>
            <a:r>
              <a:rPr lang="ja-JP" altLang="en-US" dirty="0"/>
              <a:t>アカウント</a:t>
            </a:r>
            <a:r>
              <a:rPr lang="ja-JP" altLang="en-US" dirty="0" smtClean="0"/>
              <a:t>の設定画面→「後で」をクリック</a:t>
            </a:r>
            <a:endParaRPr lang="en-US" altLang="ja-JP" dirty="0"/>
          </a:p>
          <a:p>
            <a:r>
              <a:rPr lang="ja-JP" altLang="en-US" dirty="0" smtClean="0"/>
              <a:t>慣れた環境で</a:t>
            </a:r>
            <a:r>
              <a:rPr lang="ja-JP" altLang="en-US" dirty="0"/>
              <a:t>開始</a:t>
            </a:r>
            <a:r>
              <a:rPr lang="ja-JP" altLang="en-US" dirty="0" smtClean="0"/>
              <a:t>します→開発設定：「</a:t>
            </a:r>
            <a:r>
              <a:rPr lang="en-US" altLang="ja-JP" dirty="0" smtClean="0"/>
              <a:t>Visual Basic</a:t>
            </a:r>
            <a:r>
              <a:rPr lang="ja-JP" altLang="en-US" dirty="0" smtClean="0"/>
              <a:t>」を選択</a:t>
            </a:r>
            <a:endParaRPr lang="en-US" altLang="ja-JP" dirty="0" smtClean="0"/>
          </a:p>
          <a:p>
            <a:r>
              <a:rPr lang="en-US" altLang="ja-JP" dirty="0" smtClean="0"/>
              <a:t>Visual Studio </a:t>
            </a:r>
            <a:r>
              <a:rPr lang="ja-JP" altLang="en-US" dirty="0" smtClean="0"/>
              <a:t>のスタートページが表示されれば</a:t>
            </a:r>
            <a:r>
              <a:rPr lang="en-US" altLang="ja-JP" dirty="0" smtClean="0"/>
              <a:t>OK</a:t>
            </a:r>
          </a:p>
          <a:p>
            <a:endParaRPr kumimoji="1" lang="ja-JP" altLang="en-US" dirty="0"/>
          </a:p>
        </p:txBody>
      </p:sp>
      <p:pic>
        <p:nvPicPr>
          <p:cNvPr id="5" name="図 4"/>
          <p:cNvPicPr>
            <a:picLocks noChangeAspect="1"/>
          </p:cNvPicPr>
          <p:nvPr/>
        </p:nvPicPr>
        <p:blipFill>
          <a:blip r:embed="rId2"/>
          <a:stretch>
            <a:fillRect/>
          </a:stretch>
        </p:blipFill>
        <p:spPr>
          <a:xfrm>
            <a:off x="323528" y="3286101"/>
            <a:ext cx="2238794" cy="2736304"/>
          </a:xfrm>
          <a:prstGeom prst="rect">
            <a:avLst/>
          </a:prstGeom>
        </p:spPr>
      </p:pic>
      <p:pic>
        <p:nvPicPr>
          <p:cNvPr id="6" name="図 5"/>
          <p:cNvPicPr>
            <a:picLocks noChangeAspect="1"/>
          </p:cNvPicPr>
          <p:nvPr/>
        </p:nvPicPr>
        <p:blipFill>
          <a:blip r:embed="rId3"/>
          <a:stretch>
            <a:fillRect/>
          </a:stretch>
        </p:blipFill>
        <p:spPr>
          <a:xfrm>
            <a:off x="2695994" y="3284986"/>
            <a:ext cx="2253218" cy="2737420"/>
          </a:xfrm>
          <a:prstGeom prst="rect">
            <a:avLst/>
          </a:prstGeom>
        </p:spPr>
      </p:pic>
      <p:pic>
        <p:nvPicPr>
          <p:cNvPr id="7" name="図 6"/>
          <p:cNvPicPr>
            <a:picLocks noChangeAspect="1"/>
          </p:cNvPicPr>
          <p:nvPr/>
        </p:nvPicPr>
        <p:blipFill>
          <a:blip r:embed="rId4"/>
          <a:stretch>
            <a:fillRect/>
          </a:stretch>
        </p:blipFill>
        <p:spPr>
          <a:xfrm>
            <a:off x="5067531" y="3573017"/>
            <a:ext cx="4004321" cy="2161357"/>
          </a:xfrm>
          <a:prstGeom prst="rect">
            <a:avLst/>
          </a:prstGeom>
        </p:spPr>
      </p:pic>
    </p:spTree>
    <p:extLst>
      <p:ext uri="{BB962C8B-B14F-4D97-AF65-F5344CB8AC3E}">
        <p14:creationId xmlns:p14="http://schemas.microsoft.com/office/powerpoint/2010/main" val="321951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ja-JP" smtClean="0"/>
              <a:t>Hello World</a:t>
            </a:r>
          </a:p>
        </p:txBody>
      </p:sp>
      <p:sp>
        <p:nvSpPr>
          <p:cNvPr id="19459" name="Rectangle 3"/>
          <p:cNvSpPr>
            <a:spLocks noGrp="1" noChangeArrowheads="1"/>
          </p:cNvSpPr>
          <p:nvPr>
            <p:ph type="body" idx="4294967295"/>
          </p:nvPr>
        </p:nvSpPr>
        <p:spPr>
          <a:xfrm>
            <a:off x="1476375" y="1844675"/>
            <a:ext cx="6191250" cy="503238"/>
          </a:xfrm>
        </p:spPr>
        <p:txBody>
          <a:bodyPr/>
          <a:lstStyle/>
          <a:p>
            <a:pPr eaLnBrk="1" hangingPunct="1">
              <a:lnSpc>
                <a:spcPct val="90000"/>
              </a:lnSpc>
              <a:buFontTx/>
              <a:buNone/>
            </a:pPr>
            <a:r>
              <a:rPr lang="en-US" altLang="ja-JP" sz="2800" smtClean="0"/>
              <a:t>VB</a:t>
            </a:r>
            <a:r>
              <a:rPr lang="ja-JP" altLang="en-US" sz="2800" smtClean="0"/>
              <a:t>で簡単なソフトウェアを作ってみよう。</a:t>
            </a:r>
          </a:p>
        </p:txBody>
      </p:sp>
      <p:sp>
        <p:nvSpPr>
          <p:cNvPr id="19460" name="Text Box 4"/>
          <p:cNvSpPr txBox="1">
            <a:spLocks noChangeArrowheads="1"/>
          </p:cNvSpPr>
          <p:nvPr/>
        </p:nvSpPr>
        <p:spPr bwMode="auto">
          <a:xfrm>
            <a:off x="250825" y="1844675"/>
            <a:ext cx="1011238" cy="46672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練習０</a:t>
            </a:r>
          </a:p>
        </p:txBody>
      </p:sp>
      <p:sp>
        <p:nvSpPr>
          <p:cNvPr id="19461" name="Text Box 5"/>
          <p:cNvSpPr txBox="1">
            <a:spLocks noChangeArrowheads="1"/>
          </p:cNvSpPr>
          <p:nvPr/>
        </p:nvSpPr>
        <p:spPr bwMode="auto">
          <a:xfrm>
            <a:off x="611560" y="2924944"/>
            <a:ext cx="815979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dirty="0"/>
              <a:t>新しいプロジェクトの準備</a:t>
            </a:r>
          </a:p>
          <a:p>
            <a:pPr eaLnBrk="1" hangingPunct="1">
              <a:spcBef>
                <a:spcPct val="0"/>
              </a:spcBef>
            </a:pPr>
            <a:r>
              <a:rPr lang="ja-JP" altLang="en-US" sz="2000" dirty="0" smtClean="0"/>
              <a:t>メニューバー</a:t>
            </a:r>
            <a:r>
              <a:rPr lang="ja-JP" altLang="en-US" sz="2000" dirty="0"/>
              <a:t>「ファイル</a:t>
            </a:r>
            <a:r>
              <a:rPr lang="en-US" altLang="ja-JP" sz="2000" dirty="0"/>
              <a:t>(F)</a:t>
            </a:r>
            <a:r>
              <a:rPr lang="ja-JP" altLang="en-US" sz="2000" dirty="0"/>
              <a:t>」→</a:t>
            </a:r>
            <a:r>
              <a:rPr lang="ja-JP" altLang="en-US" sz="2000" dirty="0">
                <a:solidFill>
                  <a:srgbClr val="0066FF"/>
                </a:solidFill>
              </a:rPr>
              <a:t>「新しいプロジェクト」を選択</a:t>
            </a:r>
            <a:r>
              <a:rPr lang="ja-JP" altLang="en-US" sz="2000" dirty="0"/>
              <a:t>。</a:t>
            </a:r>
          </a:p>
          <a:p>
            <a:pPr eaLnBrk="1" hangingPunct="1">
              <a:spcBef>
                <a:spcPct val="0"/>
              </a:spcBef>
              <a:buFontTx/>
              <a:buNone/>
            </a:pPr>
            <a:r>
              <a:rPr lang="ja-JP" altLang="en-US" sz="2000" dirty="0"/>
              <a:t>　　「新しいプロジェクト」ダイアログウィンドウが開く。</a:t>
            </a:r>
          </a:p>
          <a:p>
            <a:pPr eaLnBrk="1" hangingPunct="1">
              <a:spcBef>
                <a:spcPct val="0"/>
              </a:spcBef>
              <a:buFontTx/>
              <a:buAutoNum type="arabicPeriod" startAt="3"/>
            </a:pPr>
            <a:r>
              <a:rPr lang="ja-JP" altLang="en-US" sz="2000" dirty="0"/>
              <a:t>左ペイン「</a:t>
            </a:r>
            <a:r>
              <a:rPr lang="ja-JP" altLang="en-US" sz="2000" dirty="0" smtClean="0"/>
              <a:t>インストール済み」</a:t>
            </a:r>
            <a:r>
              <a:rPr lang="ja-JP" altLang="en-US" sz="2000" dirty="0" err="1" smtClean="0"/>
              <a:t>ー</a:t>
            </a:r>
            <a:r>
              <a:rPr lang="ja-JP" altLang="en-US" sz="2000" dirty="0" smtClean="0"/>
              <a:t>「テンプレート」で</a:t>
            </a:r>
            <a:r>
              <a:rPr lang="ja-JP" altLang="en-US" sz="2000" dirty="0">
                <a:solidFill>
                  <a:srgbClr val="0066FF"/>
                </a:solidFill>
              </a:rPr>
              <a:t>「</a:t>
            </a:r>
            <a:r>
              <a:rPr lang="en-US" altLang="ja-JP" sz="2000" dirty="0">
                <a:solidFill>
                  <a:srgbClr val="0066FF"/>
                </a:solidFill>
              </a:rPr>
              <a:t>Visual Basic</a:t>
            </a:r>
            <a:r>
              <a:rPr lang="ja-JP" altLang="en-US" sz="2000" dirty="0">
                <a:solidFill>
                  <a:srgbClr val="0066FF"/>
                </a:solidFill>
              </a:rPr>
              <a:t>」を選択</a:t>
            </a:r>
            <a:r>
              <a:rPr lang="ja-JP" altLang="en-US" sz="2000" dirty="0"/>
              <a:t>。</a:t>
            </a:r>
          </a:p>
          <a:p>
            <a:pPr eaLnBrk="1" hangingPunct="1">
              <a:spcBef>
                <a:spcPct val="0"/>
              </a:spcBef>
              <a:buFontTx/>
              <a:buAutoNum type="arabicPeriod" startAt="3"/>
            </a:pPr>
            <a:r>
              <a:rPr lang="ja-JP" altLang="en-US" sz="2000" dirty="0"/>
              <a:t>中央ペインで、</a:t>
            </a:r>
            <a:r>
              <a:rPr lang="ja-JP" altLang="en-US" sz="2000" dirty="0">
                <a:solidFill>
                  <a:srgbClr val="0066FF"/>
                </a:solidFill>
              </a:rPr>
              <a:t>「</a:t>
            </a:r>
            <a:r>
              <a:rPr lang="en-US" altLang="ja-JP" sz="2000" dirty="0" smtClean="0">
                <a:solidFill>
                  <a:srgbClr val="0066FF"/>
                </a:solidFill>
              </a:rPr>
              <a:t>Windows </a:t>
            </a:r>
            <a:r>
              <a:rPr lang="ja-JP" altLang="en-US" sz="2000" dirty="0" smtClean="0">
                <a:solidFill>
                  <a:srgbClr val="0066FF"/>
                </a:solidFill>
              </a:rPr>
              <a:t>フォームアプリケーション</a:t>
            </a:r>
            <a:r>
              <a:rPr lang="ja-JP" altLang="en-US" sz="2000" dirty="0">
                <a:solidFill>
                  <a:srgbClr val="0066FF"/>
                </a:solidFill>
              </a:rPr>
              <a:t>」を選択</a:t>
            </a:r>
            <a:r>
              <a:rPr lang="ja-JP" altLang="en-US" sz="2000" dirty="0"/>
              <a:t>。</a:t>
            </a:r>
          </a:p>
          <a:p>
            <a:pPr eaLnBrk="1" hangingPunct="1">
              <a:spcBef>
                <a:spcPct val="0"/>
              </a:spcBef>
              <a:buFontTx/>
              <a:buAutoNum type="arabicPeriod" startAt="3"/>
            </a:pPr>
            <a:r>
              <a:rPr lang="ja-JP" altLang="en-US" sz="2000" dirty="0"/>
              <a:t>下の「名前」に名前を入れて、</a:t>
            </a:r>
            <a:r>
              <a:rPr lang="en-US" altLang="ja-JP" sz="2000" dirty="0"/>
              <a:t>OK</a:t>
            </a:r>
            <a:r>
              <a:rPr lang="ja-JP" altLang="en-US" sz="2000" dirty="0"/>
              <a:t>ボタンをクリック</a:t>
            </a:r>
          </a:p>
          <a:p>
            <a:pPr eaLnBrk="1" hangingPunct="1">
              <a:spcBef>
                <a:spcPct val="0"/>
              </a:spcBef>
              <a:buFontTx/>
              <a:buNone/>
            </a:pPr>
            <a:r>
              <a:rPr lang="ja-JP" altLang="en-US" sz="2000" dirty="0"/>
              <a:t>　　今回は、「</a:t>
            </a:r>
            <a:r>
              <a:rPr lang="en-US" altLang="ja-JP" sz="2000" dirty="0">
                <a:solidFill>
                  <a:srgbClr val="FF0000"/>
                </a:solidFill>
              </a:rPr>
              <a:t>HelloWorld</a:t>
            </a:r>
            <a:r>
              <a:rPr lang="ja-JP" altLang="en-US" sz="2000" dirty="0"/>
              <a:t>」にしてください。</a:t>
            </a:r>
          </a:p>
        </p:txBody>
      </p:sp>
    </p:spTree>
    <p:extLst>
      <p:ext uri="{BB962C8B-B14F-4D97-AF65-F5344CB8AC3E}">
        <p14:creationId xmlns:p14="http://schemas.microsoft.com/office/powerpoint/2010/main" val="2968347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ツールボックスの設定</a:t>
            </a:r>
            <a:endParaRPr kumimoji="1" lang="ja-JP" altLang="en-US" dirty="0"/>
          </a:p>
        </p:txBody>
      </p:sp>
      <p:pic>
        <p:nvPicPr>
          <p:cNvPr id="6" name="図 5"/>
          <p:cNvPicPr>
            <a:picLocks noChangeAspect="1"/>
          </p:cNvPicPr>
          <p:nvPr/>
        </p:nvPicPr>
        <p:blipFill>
          <a:blip r:embed="rId2"/>
          <a:stretch>
            <a:fillRect/>
          </a:stretch>
        </p:blipFill>
        <p:spPr>
          <a:xfrm>
            <a:off x="422920" y="2974571"/>
            <a:ext cx="3037828" cy="3384376"/>
          </a:xfrm>
          <a:prstGeom prst="rect">
            <a:avLst/>
          </a:prstGeom>
        </p:spPr>
      </p:pic>
      <p:pic>
        <p:nvPicPr>
          <p:cNvPr id="7" name="図 6"/>
          <p:cNvPicPr>
            <a:picLocks noChangeAspect="1"/>
          </p:cNvPicPr>
          <p:nvPr/>
        </p:nvPicPr>
        <p:blipFill>
          <a:blip r:embed="rId3"/>
          <a:stretch>
            <a:fillRect/>
          </a:stretch>
        </p:blipFill>
        <p:spPr>
          <a:xfrm>
            <a:off x="4210454" y="2442593"/>
            <a:ext cx="4510626" cy="4149147"/>
          </a:xfrm>
          <a:prstGeom prst="rect">
            <a:avLst/>
          </a:prstGeom>
        </p:spPr>
      </p:pic>
      <p:sp>
        <p:nvSpPr>
          <p:cNvPr id="8" name="コンテンツ プレースホルダー 2"/>
          <p:cNvSpPr txBox="1">
            <a:spLocks/>
          </p:cNvSpPr>
          <p:nvPr/>
        </p:nvSpPr>
        <p:spPr>
          <a:xfrm>
            <a:off x="457200" y="1600201"/>
            <a:ext cx="8229600" cy="842392"/>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画面左端　ツールボックスをクリック</a:t>
            </a:r>
            <a:endParaRPr lang="en-US" altLang="ja-JP" dirty="0" smtClean="0"/>
          </a:p>
          <a:p>
            <a:r>
              <a:rPr lang="ja-JP" altLang="en-US" dirty="0" smtClean="0"/>
              <a:t>ピンを留めると常時表示</a:t>
            </a:r>
            <a:endParaRPr lang="ja-JP" altLang="en-US" dirty="0"/>
          </a:p>
        </p:txBody>
      </p:sp>
      <p:cxnSp>
        <p:nvCxnSpPr>
          <p:cNvPr id="10" name="直線矢印コネクタ 9"/>
          <p:cNvCxnSpPr/>
          <p:nvPr/>
        </p:nvCxnSpPr>
        <p:spPr>
          <a:xfrm flipH="1">
            <a:off x="683568" y="1916832"/>
            <a:ext cx="2592288" cy="18722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p:cNvCxnSpPr/>
          <p:nvPr/>
        </p:nvCxnSpPr>
        <p:spPr>
          <a:xfrm>
            <a:off x="1763688" y="2348880"/>
            <a:ext cx="3960440" cy="8640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2445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title"/>
          </p:nvPr>
        </p:nvSpPr>
        <p:spPr>
          <a:xfrm>
            <a:off x="395288" y="260350"/>
            <a:ext cx="8229600" cy="1143000"/>
          </a:xfrm>
        </p:spPr>
        <p:txBody>
          <a:bodyPr/>
          <a:lstStyle/>
          <a:p>
            <a:pPr eaLnBrk="1" hangingPunct="1"/>
            <a:r>
              <a:rPr lang="ja-JP" altLang="en-US" smtClean="0"/>
              <a:t>プログラミング言語を学ぶ理由</a:t>
            </a:r>
          </a:p>
        </p:txBody>
      </p:sp>
      <p:sp>
        <p:nvSpPr>
          <p:cNvPr id="4099" name="Rectangle 11"/>
          <p:cNvSpPr>
            <a:spLocks noChangeArrowheads="1"/>
          </p:cNvSpPr>
          <p:nvPr/>
        </p:nvSpPr>
        <p:spPr bwMode="auto">
          <a:xfrm>
            <a:off x="539750" y="1484313"/>
            <a:ext cx="7993063" cy="156210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高度情報化社会である今日、社会でどんな仕事をするにしても、「情報システム」が深く関わってくる。コンピュータプログラミングの基礎的知識は、日進月歩の情報システムを理解し、活用していくための基盤となってきている。</a:t>
            </a:r>
          </a:p>
        </p:txBody>
      </p:sp>
      <p:sp>
        <p:nvSpPr>
          <p:cNvPr id="4100" name="Rectangle 12"/>
          <p:cNvSpPr>
            <a:spLocks noChangeArrowheads="1"/>
          </p:cNvSpPr>
          <p:nvPr/>
        </p:nvSpPr>
        <p:spPr bwMode="auto">
          <a:xfrm>
            <a:off x="539750" y="3327400"/>
            <a:ext cx="8496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・「プログラミング」や「オブジェクト指向モデリング」の考え方：</a:t>
            </a:r>
          </a:p>
          <a:p>
            <a:pPr eaLnBrk="1" hangingPunct="1">
              <a:spcBef>
                <a:spcPct val="0"/>
              </a:spcBef>
              <a:buFontTx/>
              <a:buNone/>
            </a:pPr>
            <a:r>
              <a:rPr lang="ja-JP" altLang="en-US" sz="2400" dirty="0"/>
              <a:t>　　プログラミングそのものだけでなく、</a:t>
            </a:r>
          </a:p>
          <a:p>
            <a:pPr eaLnBrk="1" hangingPunct="1">
              <a:spcBef>
                <a:spcPct val="0"/>
              </a:spcBef>
              <a:buFontTx/>
              <a:buNone/>
            </a:pPr>
            <a:r>
              <a:rPr lang="ja-JP" altLang="en-US" sz="2400" dirty="0"/>
              <a:t>　　</a:t>
            </a:r>
            <a:r>
              <a:rPr lang="ja-JP" altLang="en-US" sz="2400" dirty="0">
                <a:solidFill>
                  <a:srgbClr val="FF0000"/>
                </a:solidFill>
              </a:rPr>
              <a:t>物事を論理的に組み立て、人に説明するトレーニング</a:t>
            </a:r>
            <a:r>
              <a:rPr lang="ja-JP" altLang="en-US" sz="2400" dirty="0"/>
              <a:t>にもなる</a:t>
            </a:r>
          </a:p>
        </p:txBody>
      </p:sp>
      <p:sp>
        <p:nvSpPr>
          <p:cNvPr id="4101" name="Rectangle 13"/>
          <p:cNvSpPr>
            <a:spLocks noChangeArrowheads="1"/>
          </p:cNvSpPr>
          <p:nvPr/>
        </p:nvSpPr>
        <p:spPr bwMode="auto">
          <a:xfrm>
            <a:off x="539750" y="4508500"/>
            <a:ext cx="84963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a:t>
            </a:r>
            <a:r>
              <a:rPr lang="ja-JP" altLang="en-US" sz="2400">
                <a:solidFill>
                  <a:srgbClr val="FF0000"/>
                </a:solidFill>
              </a:rPr>
              <a:t>就職</a:t>
            </a:r>
            <a:r>
              <a:rPr lang="ja-JP" altLang="en-US" sz="2400"/>
              <a:t>に有利。というより、「この人は</a:t>
            </a:r>
            <a:r>
              <a:rPr lang="en-US" altLang="ja-JP" sz="2400"/>
              <a:t>『</a:t>
            </a:r>
            <a:r>
              <a:rPr lang="ja-JP" altLang="en-US" sz="2400"/>
              <a:t>情報</a:t>
            </a:r>
            <a:r>
              <a:rPr lang="en-US" altLang="ja-JP" sz="2400"/>
              <a:t>』</a:t>
            </a:r>
            <a:r>
              <a:rPr lang="ja-JP" altLang="en-US" sz="2400"/>
              <a:t>のつく</a:t>
            </a:r>
          </a:p>
          <a:p>
            <a:pPr eaLnBrk="1" hangingPunct="1">
              <a:spcBef>
                <a:spcPct val="0"/>
              </a:spcBef>
              <a:buFontTx/>
              <a:buNone/>
            </a:pPr>
            <a:r>
              <a:rPr lang="ja-JP" altLang="en-US" sz="2400"/>
              <a:t>　専攻出身だから、プログラミングは知っている」と思われる</a:t>
            </a:r>
          </a:p>
        </p:txBody>
      </p:sp>
      <p:sp>
        <p:nvSpPr>
          <p:cNvPr id="4102" name="Rectangle 14"/>
          <p:cNvSpPr>
            <a:spLocks noChangeArrowheads="1"/>
          </p:cNvSpPr>
          <p:nvPr/>
        </p:nvSpPr>
        <p:spPr bwMode="auto">
          <a:xfrm>
            <a:off x="539750" y="541496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・卒業論文、修士論文のための実験や調査で、</a:t>
            </a:r>
          </a:p>
          <a:p>
            <a:pPr eaLnBrk="1" hangingPunct="1">
              <a:spcBef>
                <a:spcPct val="0"/>
              </a:spcBef>
              <a:buFontTx/>
              <a:buNone/>
            </a:pPr>
            <a:r>
              <a:rPr lang="ja-JP" altLang="en-US" sz="2400"/>
              <a:t>　プログラムを活用する場面が多い</a:t>
            </a:r>
          </a:p>
        </p:txBody>
      </p:sp>
    </p:spTree>
    <p:extLst>
      <p:ext uri="{BB962C8B-B14F-4D97-AF65-F5344CB8AC3E}">
        <p14:creationId xmlns:p14="http://schemas.microsoft.com/office/powerpoint/2010/main" val="2511081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8052"/>
            <a:ext cx="5934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ext Box 2"/>
          <p:cNvSpPr txBox="1">
            <a:spLocks noChangeArrowheads="1"/>
          </p:cNvSpPr>
          <p:nvPr/>
        </p:nvSpPr>
        <p:spPr bwMode="auto">
          <a:xfrm>
            <a:off x="1641475" y="517525"/>
            <a:ext cx="34483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400" dirty="0" smtClean="0"/>
              <a:t>Label</a:t>
            </a:r>
            <a:r>
              <a:rPr lang="ja-JP" altLang="en-US" sz="2400" dirty="0" smtClean="0"/>
              <a:t>を１つ</a:t>
            </a:r>
            <a:r>
              <a:rPr lang="ja-JP" altLang="en-US" sz="2400" dirty="0"/>
              <a:t>貼り付ける。</a:t>
            </a:r>
          </a:p>
          <a:p>
            <a:pPr eaLnBrk="1" hangingPunct="1">
              <a:spcBef>
                <a:spcPct val="0"/>
              </a:spcBef>
              <a:buFontTx/>
              <a:buNone/>
            </a:pPr>
            <a:r>
              <a:rPr lang="en-US" altLang="ja-JP" sz="2400" dirty="0"/>
              <a:t>Button</a:t>
            </a:r>
            <a:r>
              <a:rPr lang="ja-JP" altLang="en-US" sz="2400" dirty="0" smtClean="0"/>
              <a:t>を１つ</a:t>
            </a:r>
            <a:r>
              <a:rPr lang="ja-JP" altLang="en-US" sz="2400" dirty="0"/>
              <a:t>貼り付ける。</a:t>
            </a:r>
          </a:p>
        </p:txBody>
      </p:sp>
      <p:sp>
        <p:nvSpPr>
          <p:cNvPr id="20484" name="Text Box 10"/>
          <p:cNvSpPr txBox="1">
            <a:spLocks noChangeArrowheads="1"/>
          </p:cNvSpPr>
          <p:nvPr/>
        </p:nvSpPr>
        <p:spPr bwMode="auto">
          <a:xfrm>
            <a:off x="468313" y="4762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手順①</a:t>
            </a:r>
          </a:p>
        </p:txBody>
      </p:sp>
      <p:sp>
        <p:nvSpPr>
          <p:cNvPr id="2" name="円/楕円 1"/>
          <p:cNvSpPr/>
          <p:nvPr/>
        </p:nvSpPr>
        <p:spPr>
          <a:xfrm>
            <a:off x="1161654" y="2658189"/>
            <a:ext cx="1177925" cy="576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4" name="直線矢印コネクタ 3"/>
          <p:cNvCxnSpPr/>
          <p:nvPr/>
        </p:nvCxnSpPr>
        <p:spPr>
          <a:xfrm>
            <a:off x="2339579" y="2945527"/>
            <a:ext cx="2376487" cy="936625"/>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487" name="正方形/長方形 4"/>
          <p:cNvSpPr>
            <a:spLocks noChangeArrowheads="1"/>
          </p:cNvSpPr>
          <p:nvPr/>
        </p:nvSpPr>
        <p:spPr bwMode="auto">
          <a:xfrm>
            <a:off x="0" y="5137150"/>
            <a:ext cx="9085263" cy="1570038"/>
          </a:xfrm>
          <a:prstGeom prst="rect">
            <a:avLst/>
          </a:prstGeom>
          <a:ln/>
          <a:extLst/>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smtClean="0"/>
              <a:t>「</a:t>
            </a:r>
            <a:r>
              <a:rPr lang="ja-JP" altLang="en-US" sz="2400" dirty="0"/>
              <a:t>ツールボックス</a:t>
            </a:r>
            <a:r>
              <a:rPr lang="ja-JP" altLang="en-US" sz="2400" dirty="0" smtClean="0"/>
              <a:t>」</a:t>
            </a:r>
            <a:r>
              <a:rPr lang="ja-JP" altLang="en-US" sz="2400" dirty="0" err="1" smtClean="0"/>
              <a:t>ー</a:t>
            </a:r>
            <a:r>
              <a:rPr lang="ja-JP" altLang="en-US" sz="2400" dirty="0" smtClean="0"/>
              <a:t>「</a:t>
            </a:r>
            <a:r>
              <a:rPr lang="ja-JP" altLang="en-US" sz="2400" dirty="0"/>
              <a:t>すべての</a:t>
            </a:r>
            <a:r>
              <a:rPr lang="en-US" altLang="ja-JP" sz="2400" dirty="0"/>
              <a:t>Windows</a:t>
            </a:r>
            <a:r>
              <a:rPr lang="ja-JP" altLang="en-US" sz="2400" dirty="0"/>
              <a:t>フォーム」に、</a:t>
            </a:r>
            <a:endParaRPr lang="en-US" altLang="ja-JP" sz="2400" dirty="0"/>
          </a:p>
          <a:p>
            <a:pPr eaLnBrk="1" hangingPunct="1">
              <a:spcBef>
                <a:spcPct val="0"/>
              </a:spcBef>
              <a:buFontTx/>
              <a:buNone/>
            </a:pPr>
            <a:r>
              <a:rPr lang="ja-JP" altLang="en-US" sz="2400" dirty="0"/>
              <a:t>インタフェースの材料（</a:t>
            </a:r>
            <a:r>
              <a:rPr lang="ja-JP" altLang="en-US" sz="2400" dirty="0" smtClean="0"/>
              <a:t>コントロールといいます）</a:t>
            </a:r>
            <a:r>
              <a:rPr lang="ja-JP" altLang="en-US" sz="2400" dirty="0"/>
              <a:t>が表示されます。</a:t>
            </a:r>
            <a:endParaRPr lang="en-US" altLang="ja-JP" sz="2400" dirty="0"/>
          </a:p>
          <a:p>
            <a:pPr eaLnBrk="1" hangingPunct="1">
              <a:spcBef>
                <a:spcPct val="0"/>
              </a:spcBef>
              <a:buFontTx/>
              <a:buNone/>
            </a:pPr>
            <a:r>
              <a:rPr lang="ja-JP" altLang="en-US" sz="2400" dirty="0"/>
              <a:t>貼り付けたいコントロールを選択した後、デザイン上でドラッグすると、</a:t>
            </a:r>
            <a:endParaRPr lang="en-US" altLang="ja-JP" sz="2400" dirty="0"/>
          </a:p>
          <a:p>
            <a:pPr eaLnBrk="1" hangingPunct="1">
              <a:spcBef>
                <a:spcPct val="0"/>
              </a:spcBef>
              <a:buFontTx/>
              <a:buNone/>
            </a:pPr>
            <a:r>
              <a:rPr lang="ja-JP" altLang="en-US" sz="2400" dirty="0"/>
              <a:t>位置と大きさを指定できます。</a:t>
            </a:r>
          </a:p>
        </p:txBody>
      </p:sp>
    </p:spTree>
    <p:extLst>
      <p:ext uri="{BB962C8B-B14F-4D97-AF65-F5344CB8AC3E}">
        <p14:creationId xmlns:p14="http://schemas.microsoft.com/office/powerpoint/2010/main" val="1508580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349500"/>
            <a:ext cx="29051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 Box 6"/>
          <p:cNvSpPr txBox="1">
            <a:spLocks noChangeArrowheads="1"/>
          </p:cNvSpPr>
          <p:nvPr/>
        </p:nvSpPr>
        <p:spPr bwMode="auto">
          <a:xfrm>
            <a:off x="755650" y="836613"/>
            <a:ext cx="79295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貼り付けた</a:t>
            </a:r>
            <a:r>
              <a:rPr lang="en-US" altLang="ja-JP" sz="2400" dirty="0"/>
              <a:t>Button1</a:t>
            </a:r>
            <a:r>
              <a:rPr lang="ja-JP" altLang="en-US" sz="2400" dirty="0" smtClean="0"/>
              <a:t>をクリック</a:t>
            </a:r>
            <a:r>
              <a:rPr lang="ja-JP" altLang="en-US" sz="2400" dirty="0"/>
              <a:t>する。</a:t>
            </a:r>
          </a:p>
          <a:p>
            <a:pPr eaLnBrk="1" hangingPunct="1">
              <a:spcBef>
                <a:spcPct val="0"/>
              </a:spcBef>
              <a:buFontTx/>
              <a:buNone/>
            </a:pPr>
            <a:r>
              <a:rPr lang="ja-JP" altLang="en-US" sz="2400" dirty="0"/>
              <a:t>画面右下の「プロパティ」に、</a:t>
            </a:r>
            <a:r>
              <a:rPr lang="en-US" altLang="ja-JP" sz="2400" dirty="0"/>
              <a:t>Button1</a:t>
            </a:r>
            <a:r>
              <a:rPr lang="ja-JP" altLang="en-US" sz="2400" dirty="0"/>
              <a:t>のプロパティが現れる。</a:t>
            </a:r>
          </a:p>
          <a:p>
            <a:pPr eaLnBrk="1" hangingPunct="1">
              <a:spcBef>
                <a:spcPct val="0"/>
              </a:spcBef>
              <a:buFontTx/>
              <a:buNone/>
            </a:pPr>
            <a:r>
              <a:rPr lang="ja-JP" altLang="en-US" sz="2400" dirty="0"/>
              <a:t>「</a:t>
            </a:r>
            <a:r>
              <a:rPr lang="en-US" altLang="ja-JP" sz="2400" dirty="0"/>
              <a:t>Text</a:t>
            </a:r>
            <a:r>
              <a:rPr lang="ja-JP" altLang="en-US" sz="2400" dirty="0"/>
              <a:t>」の項目に「表示する」と入力する。</a:t>
            </a:r>
          </a:p>
        </p:txBody>
      </p:sp>
      <p:sp>
        <p:nvSpPr>
          <p:cNvPr id="21508" name="Text Box 11"/>
          <p:cNvSpPr txBox="1">
            <a:spLocks noChangeArrowheads="1"/>
          </p:cNvSpPr>
          <p:nvPr/>
        </p:nvSpPr>
        <p:spPr bwMode="auto">
          <a:xfrm>
            <a:off x="395288" y="4048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手順②</a:t>
            </a:r>
          </a:p>
        </p:txBody>
      </p:sp>
      <p:sp>
        <p:nvSpPr>
          <p:cNvPr id="5" name="円/楕円 4"/>
          <p:cNvSpPr/>
          <p:nvPr/>
        </p:nvSpPr>
        <p:spPr>
          <a:xfrm>
            <a:off x="2627313" y="5589588"/>
            <a:ext cx="2376487" cy="576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1918889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940152" y="5556364"/>
            <a:ext cx="2933700" cy="1285875"/>
          </a:xfrm>
          <a:prstGeom prst="rect">
            <a:avLst/>
          </a:prstGeom>
        </p:spPr>
      </p:pic>
      <p:pic>
        <p:nvPicPr>
          <p:cNvPr id="2" name="図 1"/>
          <p:cNvPicPr>
            <a:picLocks noChangeAspect="1"/>
          </p:cNvPicPr>
          <p:nvPr/>
        </p:nvPicPr>
        <p:blipFill>
          <a:blip r:embed="rId3"/>
          <a:stretch>
            <a:fillRect/>
          </a:stretch>
        </p:blipFill>
        <p:spPr>
          <a:xfrm>
            <a:off x="250825" y="1653382"/>
            <a:ext cx="7705725" cy="2800350"/>
          </a:xfrm>
          <a:prstGeom prst="rect">
            <a:avLst/>
          </a:prstGeom>
        </p:spPr>
      </p:pic>
      <p:sp>
        <p:nvSpPr>
          <p:cNvPr id="22532" name="Line 3"/>
          <p:cNvSpPr>
            <a:spLocks noChangeShapeType="1"/>
          </p:cNvSpPr>
          <p:nvPr/>
        </p:nvSpPr>
        <p:spPr bwMode="auto">
          <a:xfrm flipH="1" flipV="1">
            <a:off x="2249488" y="3240088"/>
            <a:ext cx="666328" cy="1102632"/>
          </a:xfrm>
          <a:prstGeom prst="line">
            <a:avLst/>
          </a:prstGeom>
          <a:ln>
            <a:headEnd/>
            <a:tailEnd type="triangle" w="med" len="med"/>
          </a:ln>
          <a:extLst/>
        </p:spPr>
        <p:style>
          <a:lnRef idx="3">
            <a:schemeClr val="accent2"/>
          </a:lnRef>
          <a:fillRef idx="0">
            <a:schemeClr val="accent2"/>
          </a:fillRef>
          <a:effectRef idx="2">
            <a:schemeClr val="accent2"/>
          </a:effectRef>
          <a:fontRef idx="minor">
            <a:schemeClr val="tx1"/>
          </a:fontRef>
        </p:style>
        <p:txBody>
          <a:bodyPr/>
          <a:lstStyle/>
          <a:p>
            <a:endParaRPr lang="ja-JP" altLang="en-US"/>
          </a:p>
        </p:txBody>
      </p:sp>
      <p:sp>
        <p:nvSpPr>
          <p:cNvPr id="23557" name="Text Box 4"/>
          <p:cNvSpPr txBox="1">
            <a:spLocks noChangeArrowheads="1"/>
          </p:cNvSpPr>
          <p:nvPr/>
        </p:nvSpPr>
        <p:spPr bwMode="auto">
          <a:xfrm>
            <a:off x="1447800" y="4342720"/>
            <a:ext cx="5248275" cy="579438"/>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3200" dirty="0" smtClean="0"/>
              <a:t>Label1.Text = “Hello World!”</a:t>
            </a:r>
          </a:p>
        </p:txBody>
      </p:sp>
      <p:sp>
        <p:nvSpPr>
          <p:cNvPr id="22534" name="Text Box 6"/>
          <p:cNvSpPr txBox="1">
            <a:spLocks noChangeArrowheads="1"/>
          </p:cNvSpPr>
          <p:nvPr/>
        </p:nvSpPr>
        <p:spPr bwMode="auto">
          <a:xfrm>
            <a:off x="179388" y="908050"/>
            <a:ext cx="6823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「表示する」ボタンをダブルクリックする。</a:t>
            </a:r>
          </a:p>
          <a:p>
            <a:pPr eaLnBrk="1" hangingPunct="1">
              <a:spcBef>
                <a:spcPct val="0"/>
              </a:spcBef>
              <a:buFontTx/>
              <a:buNone/>
            </a:pPr>
            <a:r>
              <a:rPr lang="ja-JP" altLang="en-US" sz="2400"/>
              <a:t>→画面が「</a:t>
            </a:r>
            <a:r>
              <a:rPr lang="en-US" altLang="ja-JP" sz="2400"/>
              <a:t>Form1.vb</a:t>
            </a:r>
            <a:r>
              <a:rPr lang="ja-JP" altLang="en-US" sz="2400"/>
              <a:t>」と書かれたタブに切り替わる。</a:t>
            </a:r>
          </a:p>
        </p:txBody>
      </p:sp>
      <p:sp>
        <p:nvSpPr>
          <p:cNvPr id="22535" name="Text Box 8"/>
          <p:cNvSpPr txBox="1">
            <a:spLocks noChangeArrowheads="1"/>
          </p:cNvSpPr>
          <p:nvPr/>
        </p:nvSpPr>
        <p:spPr bwMode="auto">
          <a:xfrm>
            <a:off x="1187450" y="5157788"/>
            <a:ext cx="7582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ここまでできたら、ツールバー</a:t>
            </a:r>
            <a:r>
              <a:rPr lang="ja-JP" altLang="en-US" sz="2400" dirty="0" smtClean="0"/>
              <a:t>の「開始」</a:t>
            </a:r>
            <a:r>
              <a:rPr lang="ja-JP" altLang="en-US" sz="2400" u="sng" dirty="0" smtClean="0"/>
              <a:t>ボタン</a:t>
            </a:r>
            <a:r>
              <a:rPr lang="ja-JP" altLang="en-US" sz="2400" dirty="0"/>
              <a:t>をクリック。</a:t>
            </a:r>
          </a:p>
        </p:txBody>
      </p:sp>
      <p:sp>
        <p:nvSpPr>
          <p:cNvPr id="22536" name="Line 9"/>
          <p:cNvSpPr>
            <a:spLocks noChangeShapeType="1"/>
          </p:cNvSpPr>
          <p:nvPr/>
        </p:nvSpPr>
        <p:spPr bwMode="auto">
          <a:xfrm>
            <a:off x="6443664" y="5589588"/>
            <a:ext cx="295048" cy="328613"/>
          </a:xfrm>
          <a:prstGeom prst="line">
            <a:avLst/>
          </a:prstGeom>
          <a:ln>
            <a:headEnd/>
            <a:tailEnd type="triangle" w="med" len="med"/>
          </a:ln>
          <a:extLst/>
        </p:spPr>
        <p:style>
          <a:lnRef idx="3">
            <a:schemeClr val="accent2"/>
          </a:lnRef>
          <a:fillRef idx="0">
            <a:schemeClr val="accent2"/>
          </a:fillRef>
          <a:effectRef idx="2">
            <a:schemeClr val="accent2"/>
          </a:effectRef>
          <a:fontRef idx="minor">
            <a:schemeClr val="tx1"/>
          </a:fontRef>
        </p:style>
        <p:txBody>
          <a:bodyPr/>
          <a:lstStyle/>
          <a:p>
            <a:endParaRPr lang="ja-JP" altLang="en-US"/>
          </a:p>
        </p:txBody>
      </p:sp>
      <p:sp>
        <p:nvSpPr>
          <p:cNvPr id="22537" name="Text Box 10"/>
          <p:cNvSpPr txBox="1">
            <a:spLocks noChangeArrowheads="1"/>
          </p:cNvSpPr>
          <p:nvPr/>
        </p:nvSpPr>
        <p:spPr bwMode="auto">
          <a:xfrm>
            <a:off x="6738711" y="4392612"/>
            <a:ext cx="11144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と書く。</a:t>
            </a:r>
          </a:p>
        </p:txBody>
      </p:sp>
      <p:sp>
        <p:nvSpPr>
          <p:cNvPr id="22538" name="Oval 12"/>
          <p:cNvSpPr>
            <a:spLocks noChangeArrowheads="1"/>
          </p:cNvSpPr>
          <p:nvPr/>
        </p:nvSpPr>
        <p:spPr bwMode="auto">
          <a:xfrm>
            <a:off x="6570662" y="5850619"/>
            <a:ext cx="521617" cy="302532"/>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2400"/>
          </a:p>
        </p:txBody>
      </p:sp>
      <p:sp>
        <p:nvSpPr>
          <p:cNvPr id="22539" name="Text Box 13"/>
          <p:cNvSpPr txBox="1">
            <a:spLocks noChangeArrowheads="1"/>
          </p:cNvSpPr>
          <p:nvPr/>
        </p:nvSpPr>
        <p:spPr bwMode="auto">
          <a:xfrm>
            <a:off x="179388" y="4048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手順③</a:t>
            </a:r>
          </a:p>
        </p:txBody>
      </p:sp>
      <p:sp>
        <p:nvSpPr>
          <p:cNvPr id="22540" name="Text Box 14"/>
          <p:cNvSpPr txBox="1">
            <a:spLocks noChangeArrowheads="1"/>
          </p:cNvSpPr>
          <p:nvPr/>
        </p:nvSpPr>
        <p:spPr bwMode="auto">
          <a:xfrm>
            <a:off x="250825" y="4451351"/>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手順④</a:t>
            </a:r>
          </a:p>
        </p:txBody>
      </p:sp>
      <p:sp>
        <p:nvSpPr>
          <p:cNvPr id="22541" name="Text Box 15"/>
          <p:cNvSpPr txBox="1">
            <a:spLocks noChangeArrowheads="1"/>
          </p:cNvSpPr>
          <p:nvPr/>
        </p:nvSpPr>
        <p:spPr bwMode="auto">
          <a:xfrm>
            <a:off x="179388" y="5170339"/>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t>手順⑤</a:t>
            </a:r>
          </a:p>
        </p:txBody>
      </p:sp>
      <p:sp>
        <p:nvSpPr>
          <p:cNvPr id="22543" name="Text Box 17"/>
          <p:cNvSpPr txBox="1">
            <a:spLocks noChangeArrowheads="1"/>
          </p:cNvSpPr>
          <p:nvPr/>
        </p:nvSpPr>
        <p:spPr bwMode="auto">
          <a:xfrm>
            <a:off x="519113" y="6092825"/>
            <a:ext cx="469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プログラムを動かしてみてください。</a:t>
            </a:r>
          </a:p>
        </p:txBody>
      </p:sp>
    </p:spTree>
    <p:extLst>
      <p:ext uri="{BB962C8B-B14F-4D97-AF65-F5344CB8AC3E}">
        <p14:creationId xmlns:p14="http://schemas.microsoft.com/office/powerpoint/2010/main" val="2018831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894" y="111104"/>
            <a:ext cx="8229600" cy="1143000"/>
          </a:xfrm>
        </p:spPr>
        <p:txBody>
          <a:bodyPr/>
          <a:lstStyle/>
          <a:p>
            <a:r>
              <a:rPr lang="ja-JP" altLang="en-US" dirty="0" smtClean="0"/>
              <a:t>プロジェクトの保存</a:t>
            </a:r>
            <a:endParaRPr kumimoji="1" lang="ja-JP" altLang="en-US" dirty="0"/>
          </a:p>
        </p:txBody>
      </p:sp>
      <p:sp>
        <p:nvSpPr>
          <p:cNvPr id="3" name="コンテンツ プレースホルダー 2"/>
          <p:cNvSpPr>
            <a:spLocks noGrp="1"/>
          </p:cNvSpPr>
          <p:nvPr>
            <p:ph idx="1"/>
          </p:nvPr>
        </p:nvSpPr>
        <p:spPr>
          <a:xfrm>
            <a:off x="454894" y="1228607"/>
            <a:ext cx="8229600" cy="1324744"/>
          </a:xfrm>
        </p:spPr>
        <p:txBody>
          <a:bodyPr>
            <a:normAutofit fontScale="77500" lnSpcReduction="20000"/>
          </a:bodyPr>
          <a:lstStyle/>
          <a:p>
            <a:r>
              <a:rPr kumimoji="1" lang="ja-JP" altLang="en-US" dirty="0" smtClean="0"/>
              <a:t>ファイルー「すべてを保存」、もしくは　　　アイコンをクリック</a:t>
            </a:r>
            <a:endParaRPr kumimoji="1" lang="en-US" altLang="ja-JP" dirty="0" smtClean="0"/>
          </a:p>
          <a:p>
            <a:r>
              <a:rPr lang="ja-JP" altLang="en-US" dirty="0" smtClean="0"/>
              <a:t>「プロジェクトの保存」ウィンドウで「上書き保存」をクリック</a:t>
            </a:r>
            <a:endParaRPr kumimoji="1" lang="ja-JP" altLang="en-US" dirty="0"/>
          </a:p>
        </p:txBody>
      </p:sp>
      <p:pic>
        <p:nvPicPr>
          <p:cNvPr id="4" name="図 3"/>
          <p:cNvPicPr>
            <a:picLocks noChangeAspect="1"/>
          </p:cNvPicPr>
          <p:nvPr/>
        </p:nvPicPr>
        <p:blipFill>
          <a:blip r:embed="rId2"/>
          <a:stretch>
            <a:fillRect/>
          </a:stretch>
        </p:blipFill>
        <p:spPr>
          <a:xfrm>
            <a:off x="5793830" y="1176372"/>
            <a:ext cx="360040" cy="378041"/>
          </a:xfrm>
          <a:prstGeom prst="rect">
            <a:avLst/>
          </a:prstGeom>
        </p:spPr>
      </p:pic>
      <p:pic>
        <p:nvPicPr>
          <p:cNvPr id="5" name="図 4"/>
          <p:cNvPicPr>
            <a:picLocks noChangeAspect="1"/>
          </p:cNvPicPr>
          <p:nvPr/>
        </p:nvPicPr>
        <p:blipFill>
          <a:blip r:embed="rId3"/>
          <a:stretch>
            <a:fillRect/>
          </a:stretch>
        </p:blipFill>
        <p:spPr>
          <a:xfrm>
            <a:off x="307639" y="2019182"/>
            <a:ext cx="5091091" cy="1612706"/>
          </a:xfrm>
          <a:prstGeom prst="rect">
            <a:avLst/>
          </a:prstGeom>
        </p:spPr>
      </p:pic>
      <p:sp>
        <p:nvSpPr>
          <p:cNvPr id="6" name="正方形/長方形 5"/>
          <p:cNvSpPr/>
          <p:nvPr/>
        </p:nvSpPr>
        <p:spPr>
          <a:xfrm>
            <a:off x="323528" y="3805201"/>
            <a:ext cx="8972328" cy="3046988"/>
          </a:xfrm>
          <a:prstGeom prst="rect">
            <a:avLst/>
          </a:prstGeom>
        </p:spPr>
        <p:txBody>
          <a:bodyPr wrap="none">
            <a:spAutoFit/>
          </a:bodyPr>
          <a:lstStyle/>
          <a:p>
            <a:r>
              <a:rPr lang="ja-JP" altLang="en-US" sz="2400" dirty="0" smtClean="0"/>
              <a:t>すべてのプロジェクトは、</a:t>
            </a:r>
            <a:endParaRPr lang="en-US" altLang="ja-JP" sz="2400" dirty="0" smtClean="0"/>
          </a:p>
          <a:p>
            <a:r>
              <a:rPr lang="ja-JP" altLang="en-US" sz="2400" dirty="0" smtClean="0">
                <a:solidFill>
                  <a:srgbClr val="FF0000"/>
                </a:solidFill>
              </a:rPr>
              <a:t>Z</a:t>
            </a:r>
            <a:r>
              <a:rPr lang="ja-JP" altLang="en-US" sz="2400" dirty="0">
                <a:solidFill>
                  <a:srgbClr val="FF0000"/>
                </a:solidFill>
              </a:rPr>
              <a:t>:\Visual Studio 2013\</a:t>
            </a:r>
            <a:r>
              <a:rPr lang="ja-JP" altLang="en-US" sz="2400" dirty="0" smtClean="0">
                <a:solidFill>
                  <a:srgbClr val="FF0000"/>
                </a:solidFill>
              </a:rPr>
              <a:t>Projects</a:t>
            </a:r>
            <a:endParaRPr lang="en-US" altLang="ja-JP" sz="2400" dirty="0" smtClean="0">
              <a:solidFill>
                <a:srgbClr val="FF0000"/>
              </a:solidFill>
            </a:endParaRPr>
          </a:p>
          <a:p>
            <a:r>
              <a:rPr lang="ja-JP" altLang="en-US" sz="2400" dirty="0" smtClean="0"/>
              <a:t>内のフォルダに保存されます。</a:t>
            </a:r>
            <a:endParaRPr lang="en-US" altLang="ja-JP" sz="2400" dirty="0" smtClean="0"/>
          </a:p>
          <a:p>
            <a:r>
              <a:rPr lang="en-US" altLang="ja-JP" sz="2400" dirty="0" smtClean="0"/>
              <a:t>Z</a:t>
            </a:r>
            <a:r>
              <a:rPr lang="ja-JP" altLang="en-US" sz="2400" dirty="0" smtClean="0"/>
              <a:t>ドライブ内の保存内容は、</a:t>
            </a:r>
            <a:endParaRPr lang="en-US" altLang="ja-JP" sz="2400" dirty="0" smtClean="0"/>
          </a:p>
          <a:p>
            <a:r>
              <a:rPr lang="en-US" altLang="ja-JP" sz="2400" dirty="0" smtClean="0"/>
              <a:t>PC</a:t>
            </a:r>
            <a:r>
              <a:rPr lang="ja-JP" altLang="en-US" sz="2400" dirty="0" smtClean="0"/>
              <a:t>を再起動しても失われません。</a:t>
            </a:r>
            <a:endParaRPr lang="en-US" altLang="ja-JP" sz="2400" dirty="0" smtClean="0"/>
          </a:p>
          <a:p>
            <a:r>
              <a:rPr lang="ja-JP" altLang="en-US" sz="2400" dirty="0" smtClean="0">
                <a:solidFill>
                  <a:srgbClr val="FF0000"/>
                </a:solidFill>
              </a:rPr>
              <a:t>保存</a:t>
            </a:r>
            <a:r>
              <a:rPr lang="ja-JP" altLang="en-US" sz="2400" dirty="0">
                <a:solidFill>
                  <a:srgbClr val="FF0000"/>
                </a:solidFill>
              </a:rPr>
              <a:t>した</a:t>
            </a:r>
            <a:r>
              <a:rPr lang="ja-JP" altLang="en-US" sz="2400" dirty="0" smtClean="0">
                <a:solidFill>
                  <a:srgbClr val="FF0000"/>
                </a:solidFill>
              </a:rPr>
              <a:t>プロジェクト</a:t>
            </a:r>
            <a:r>
              <a:rPr lang="ja-JP" altLang="en-US" sz="2400" dirty="0">
                <a:solidFill>
                  <a:srgbClr val="FF0000"/>
                </a:solidFill>
              </a:rPr>
              <a:t>の</a:t>
            </a:r>
            <a:r>
              <a:rPr lang="ja-JP" altLang="en-US" sz="2400" dirty="0" smtClean="0">
                <a:solidFill>
                  <a:srgbClr val="FF0000"/>
                </a:solidFill>
              </a:rPr>
              <a:t>コピー</a:t>
            </a:r>
            <a:r>
              <a:rPr lang="ja-JP" altLang="en-US" sz="2400" dirty="0">
                <a:solidFill>
                  <a:srgbClr val="FF0000"/>
                </a:solidFill>
              </a:rPr>
              <a:t>、移動、受け渡し等を行いたい場合は</a:t>
            </a:r>
            <a:r>
              <a:rPr lang="ja-JP" altLang="en-US" sz="2400" dirty="0" smtClean="0">
                <a:solidFill>
                  <a:srgbClr val="FF0000"/>
                </a:solidFill>
              </a:rPr>
              <a:t>、</a:t>
            </a:r>
            <a:endParaRPr lang="en-US" altLang="ja-JP" sz="2400" dirty="0" smtClean="0">
              <a:solidFill>
                <a:srgbClr val="FF0000"/>
              </a:solidFill>
            </a:endParaRPr>
          </a:p>
          <a:p>
            <a:r>
              <a:rPr lang="ja-JP" altLang="en-US" sz="2400" dirty="0" smtClean="0">
                <a:solidFill>
                  <a:srgbClr val="FF0000"/>
                </a:solidFill>
              </a:rPr>
              <a:t>プロジェクト名</a:t>
            </a:r>
            <a:r>
              <a:rPr lang="ja-JP" altLang="en-US" sz="2400" dirty="0">
                <a:solidFill>
                  <a:srgbClr val="FF0000"/>
                </a:solidFill>
              </a:rPr>
              <a:t>のフォルダごとコピー・移動してください</a:t>
            </a:r>
            <a:r>
              <a:rPr lang="ja-JP" altLang="en-US" sz="2400" dirty="0">
                <a:solidFill>
                  <a:srgbClr val="FF0000"/>
                </a:solidFill>
              </a:rPr>
              <a:t>。ファイル名</a:t>
            </a:r>
            <a:r>
              <a:rPr lang="ja-JP" altLang="en-US" sz="2400" dirty="0" smtClean="0">
                <a:solidFill>
                  <a:srgbClr val="FF0000"/>
                </a:solidFill>
              </a:rPr>
              <a:t>、</a:t>
            </a:r>
            <a:endParaRPr lang="en-US" altLang="ja-JP" sz="2400" dirty="0" smtClean="0">
              <a:solidFill>
                <a:srgbClr val="FF0000"/>
              </a:solidFill>
            </a:endParaRPr>
          </a:p>
          <a:p>
            <a:r>
              <a:rPr lang="ja-JP" altLang="en-US" sz="2400" dirty="0" smtClean="0">
                <a:solidFill>
                  <a:srgbClr val="FF0000"/>
                </a:solidFill>
              </a:rPr>
              <a:t>フォルダ名</a:t>
            </a:r>
            <a:r>
              <a:rPr lang="ja-JP" altLang="en-US" sz="2400" dirty="0">
                <a:solidFill>
                  <a:srgbClr val="FF0000"/>
                </a:solidFill>
              </a:rPr>
              <a:t>は変えないほうが無難です</a:t>
            </a:r>
            <a:r>
              <a:rPr lang="ja-JP" altLang="en-US" sz="2400" dirty="0" smtClean="0">
                <a:solidFill>
                  <a:srgbClr val="FF0000"/>
                </a:solidFill>
              </a:rPr>
              <a:t>。</a:t>
            </a:r>
            <a:endParaRPr lang="ja-JP" altLang="en-US" sz="2400" dirty="0"/>
          </a:p>
        </p:txBody>
      </p:sp>
      <p:pic>
        <p:nvPicPr>
          <p:cNvPr id="7" name="図 6"/>
          <p:cNvPicPr>
            <a:picLocks noChangeAspect="1"/>
          </p:cNvPicPr>
          <p:nvPr/>
        </p:nvPicPr>
        <p:blipFill>
          <a:blip r:embed="rId4"/>
          <a:stretch>
            <a:fillRect/>
          </a:stretch>
        </p:blipFill>
        <p:spPr>
          <a:xfrm>
            <a:off x="5350695" y="2751654"/>
            <a:ext cx="3609811" cy="2598292"/>
          </a:xfrm>
          <a:prstGeom prst="rect">
            <a:avLst/>
          </a:prstGeom>
        </p:spPr>
      </p:pic>
    </p:spTree>
    <p:extLst>
      <p:ext uri="{BB962C8B-B14F-4D97-AF65-F5344CB8AC3E}">
        <p14:creationId xmlns:p14="http://schemas.microsoft.com/office/powerpoint/2010/main" val="3146292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プロジェクトの読み込み</a:t>
            </a:r>
            <a:endParaRPr kumimoji="1" lang="ja-JP" altLang="en-US" dirty="0"/>
          </a:p>
        </p:txBody>
      </p:sp>
      <p:sp>
        <p:nvSpPr>
          <p:cNvPr id="3" name="コンテンツ プレースホルダー 2"/>
          <p:cNvSpPr>
            <a:spLocks noGrp="1"/>
          </p:cNvSpPr>
          <p:nvPr>
            <p:ph idx="1"/>
          </p:nvPr>
        </p:nvSpPr>
        <p:spPr>
          <a:xfrm>
            <a:off x="457200" y="1600201"/>
            <a:ext cx="8229600" cy="1396751"/>
          </a:xfrm>
        </p:spPr>
        <p:txBody>
          <a:bodyPr>
            <a:normAutofit fontScale="70000" lnSpcReduction="20000"/>
          </a:bodyPr>
          <a:lstStyle/>
          <a:p>
            <a:r>
              <a:rPr lang="ja-JP" altLang="en-US" dirty="0"/>
              <a:t>ファイル→「プロジェクトを開く」</a:t>
            </a:r>
            <a:endParaRPr lang="en-US" altLang="ja-JP" dirty="0"/>
          </a:p>
          <a:p>
            <a:r>
              <a:rPr lang="ja-JP" altLang="en-US" dirty="0"/>
              <a:t>フォルダを開いて、「プロジェクト名</a:t>
            </a:r>
            <a:r>
              <a:rPr lang="en-US" altLang="ja-JP" dirty="0"/>
              <a:t>.</a:t>
            </a:r>
            <a:r>
              <a:rPr lang="en-US" altLang="ja-JP" dirty="0" err="1"/>
              <a:t>sln</a:t>
            </a:r>
            <a:r>
              <a:rPr lang="ja-JP" altLang="en-US" dirty="0"/>
              <a:t>」を選択して開く</a:t>
            </a:r>
            <a:endParaRPr lang="en-US" altLang="ja-JP" dirty="0"/>
          </a:p>
          <a:p>
            <a:r>
              <a:rPr lang="ja-JP" altLang="en-US" dirty="0"/>
              <a:t>あるいは、プロジェクトが保存されているフォルダ内で「プロジェクト名</a:t>
            </a:r>
            <a:r>
              <a:rPr lang="en-US" altLang="ja-JP" dirty="0"/>
              <a:t>.</a:t>
            </a:r>
            <a:r>
              <a:rPr lang="en-US" altLang="ja-JP" dirty="0" err="1"/>
              <a:t>sln</a:t>
            </a:r>
            <a:r>
              <a:rPr lang="ja-JP" altLang="en-US" dirty="0"/>
              <a:t>」を直接ダブルクリックして開く</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1259632" y="2920535"/>
            <a:ext cx="5472608" cy="3937465"/>
          </a:xfrm>
          <a:prstGeom prst="rect">
            <a:avLst/>
          </a:prstGeom>
        </p:spPr>
      </p:pic>
      <p:sp>
        <p:nvSpPr>
          <p:cNvPr id="5" name="角丸四角形 4"/>
          <p:cNvSpPr/>
          <p:nvPr/>
        </p:nvSpPr>
        <p:spPr>
          <a:xfrm>
            <a:off x="2987824" y="3789040"/>
            <a:ext cx="1152128" cy="14401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77006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ja-JP" smtClean="0"/>
              <a:t>Hello World</a:t>
            </a:r>
            <a:r>
              <a:rPr lang="ja-JP" altLang="en-US" smtClean="0"/>
              <a:t>プログラムの仕組み</a:t>
            </a:r>
          </a:p>
        </p:txBody>
      </p:sp>
      <p:sp>
        <p:nvSpPr>
          <p:cNvPr id="23555" name="Rectangle 3"/>
          <p:cNvSpPr>
            <a:spLocks noGrp="1" noChangeArrowheads="1"/>
          </p:cNvSpPr>
          <p:nvPr>
            <p:ph type="body" idx="1"/>
          </p:nvPr>
        </p:nvSpPr>
        <p:spPr/>
        <p:txBody>
          <a:bodyPr/>
          <a:lstStyle/>
          <a:p>
            <a:pPr eaLnBrk="1" hangingPunct="1">
              <a:buFontTx/>
              <a:buNone/>
            </a:pPr>
            <a:r>
              <a:rPr lang="ja-JP" altLang="en-US" sz="2400" smtClean="0"/>
              <a:t>重要なキーワード</a:t>
            </a:r>
          </a:p>
          <a:p>
            <a:pPr eaLnBrk="1" hangingPunct="1"/>
            <a:r>
              <a:rPr lang="ja-JP" altLang="en-US" sz="2400" smtClean="0">
                <a:solidFill>
                  <a:srgbClr val="FF0000"/>
                </a:solidFill>
              </a:rPr>
              <a:t>プロジェクト</a:t>
            </a:r>
            <a:r>
              <a:rPr lang="en-US" altLang="ja-JP" sz="2400" smtClean="0">
                <a:solidFill>
                  <a:srgbClr val="FF0000"/>
                </a:solidFill>
              </a:rPr>
              <a:t>(Windows</a:t>
            </a:r>
            <a:r>
              <a:rPr lang="ja-JP" altLang="en-US" sz="2400" smtClean="0">
                <a:solidFill>
                  <a:srgbClr val="FF0000"/>
                </a:solidFill>
              </a:rPr>
              <a:t>フォームアプリケーション</a:t>
            </a:r>
            <a:r>
              <a:rPr lang="en-US" altLang="ja-JP" sz="2400" smtClean="0">
                <a:solidFill>
                  <a:srgbClr val="FF0000"/>
                </a:solidFill>
              </a:rPr>
              <a:t>)</a:t>
            </a:r>
          </a:p>
          <a:p>
            <a:pPr eaLnBrk="1" hangingPunct="1"/>
            <a:r>
              <a:rPr lang="ja-JP" altLang="en-US" sz="2400" smtClean="0">
                <a:solidFill>
                  <a:srgbClr val="FF0000"/>
                </a:solidFill>
              </a:rPr>
              <a:t>コントロール</a:t>
            </a:r>
          </a:p>
          <a:p>
            <a:pPr eaLnBrk="1" hangingPunct="1"/>
            <a:r>
              <a:rPr lang="ja-JP" altLang="en-US" sz="2400" smtClean="0">
                <a:solidFill>
                  <a:srgbClr val="FF0000"/>
                </a:solidFill>
              </a:rPr>
              <a:t>プロパティ</a:t>
            </a:r>
          </a:p>
          <a:p>
            <a:pPr eaLnBrk="1" hangingPunct="1"/>
            <a:r>
              <a:rPr lang="ja-JP" altLang="en-US" sz="2400" smtClean="0">
                <a:solidFill>
                  <a:srgbClr val="FF0000"/>
                </a:solidFill>
              </a:rPr>
              <a:t>フォームデザイナ</a:t>
            </a:r>
            <a:r>
              <a:rPr lang="ja-JP" altLang="en-US" sz="2400" smtClean="0"/>
              <a:t>画面</a:t>
            </a:r>
          </a:p>
          <a:p>
            <a:pPr eaLnBrk="1" hangingPunct="1"/>
            <a:r>
              <a:rPr lang="ja-JP" altLang="en-US" sz="2400" smtClean="0">
                <a:solidFill>
                  <a:srgbClr val="FF0000"/>
                </a:solidFill>
              </a:rPr>
              <a:t>コードエディタ</a:t>
            </a:r>
            <a:r>
              <a:rPr lang="ja-JP" altLang="en-US" sz="2400" smtClean="0"/>
              <a:t>画面</a:t>
            </a:r>
          </a:p>
          <a:p>
            <a:pPr eaLnBrk="1" hangingPunct="1"/>
            <a:r>
              <a:rPr lang="ja-JP" altLang="en-US" sz="2400" smtClean="0">
                <a:solidFill>
                  <a:srgbClr val="FF0000"/>
                </a:solidFill>
              </a:rPr>
              <a:t>イベントドリブン</a:t>
            </a:r>
            <a:r>
              <a:rPr lang="ja-JP" altLang="en-US" sz="2400" smtClean="0"/>
              <a:t>形式</a:t>
            </a:r>
          </a:p>
        </p:txBody>
      </p:sp>
    </p:spTree>
    <p:extLst>
      <p:ext uri="{BB962C8B-B14F-4D97-AF65-F5344CB8AC3E}">
        <p14:creationId xmlns:p14="http://schemas.microsoft.com/office/powerpoint/2010/main" val="537141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47800"/>
            <a:ext cx="34099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Line 4"/>
          <p:cNvSpPr>
            <a:spLocks noChangeShapeType="1"/>
          </p:cNvSpPr>
          <p:nvPr/>
        </p:nvSpPr>
        <p:spPr bwMode="auto">
          <a:xfrm flipH="1" flipV="1">
            <a:off x="2628900" y="2781300"/>
            <a:ext cx="108108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5"/>
          <p:cNvSpPr>
            <a:spLocks noChangeShapeType="1"/>
          </p:cNvSpPr>
          <p:nvPr/>
        </p:nvSpPr>
        <p:spPr bwMode="auto">
          <a:xfrm flipH="1">
            <a:off x="2916238" y="3502025"/>
            <a:ext cx="720725" cy="573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Text Box 7"/>
          <p:cNvSpPr txBox="1">
            <a:spLocks noChangeArrowheads="1"/>
          </p:cNvSpPr>
          <p:nvPr/>
        </p:nvSpPr>
        <p:spPr bwMode="auto">
          <a:xfrm>
            <a:off x="5003800" y="2822575"/>
            <a:ext cx="30861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これらを、</a:t>
            </a:r>
            <a:r>
              <a:rPr lang="en-US" altLang="ja-JP" sz="2000"/>
              <a:t>VB</a:t>
            </a:r>
            <a:r>
              <a:rPr lang="ja-JP" altLang="en-US" sz="2000"/>
              <a:t>では</a:t>
            </a:r>
          </a:p>
          <a:p>
            <a:pPr eaLnBrk="1" hangingPunct="1">
              <a:spcBef>
                <a:spcPct val="0"/>
              </a:spcBef>
              <a:buFontTx/>
              <a:buNone/>
            </a:pPr>
            <a:r>
              <a:rPr lang="ja-JP" altLang="en-US" sz="2000"/>
              <a:t>「</a:t>
            </a:r>
            <a:r>
              <a:rPr lang="ja-JP" altLang="en-US" sz="2000">
                <a:solidFill>
                  <a:srgbClr val="FF0000"/>
                </a:solidFill>
              </a:rPr>
              <a:t>コントロール</a:t>
            </a:r>
            <a:r>
              <a:rPr lang="ja-JP" altLang="en-US" sz="2000"/>
              <a:t>」といいます。</a:t>
            </a:r>
          </a:p>
        </p:txBody>
      </p:sp>
      <p:sp>
        <p:nvSpPr>
          <p:cNvPr id="24582" name="Text Box 8"/>
          <p:cNvSpPr txBox="1">
            <a:spLocks noChangeArrowheads="1"/>
          </p:cNvSpPr>
          <p:nvPr/>
        </p:nvSpPr>
        <p:spPr bwMode="auto">
          <a:xfrm>
            <a:off x="323850" y="260350"/>
            <a:ext cx="65643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a:t>
            </a:r>
            <a:r>
              <a:rPr lang="en-US" altLang="ja-JP" sz="2000"/>
              <a:t>Form1.vb[</a:t>
            </a:r>
            <a:r>
              <a:rPr lang="ja-JP" altLang="en-US" sz="2000"/>
              <a:t>デザイン</a:t>
            </a:r>
            <a:r>
              <a:rPr lang="en-US" altLang="ja-JP" sz="2000"/>
              <a:t>]</a:t>
            </a:r>
            <a:r>
              <a:rPr lang="ja-JP" altLang="en-US" sz="2000"/>
              <a:t>」と書かれたタブは、</a:t>
            </a:r>
            <a:r>
              <a:rPr lang="en-US" altLang="ja-JP" sz="2000"/>
              <a:t>VisualStudio</a:t>
            </a:r>
            <a:r>
              <a:rPr lang="ja-JP" altLang="en-US" sz="2000"/>
              <a:t>の</a:t>
            </a:r>
          </a:p>
          <a:p>
            <a:pPr eaLnBrk="1" hangingPunct="1">
              <a:spcBef>
                <a:spcPct val="0"/>
              </a:spcBef>
              <a:buFontTx/>
              <a:buNone/>
            </a:pPr>
            <a:r>
              <a:rPr lang="ja-JP" altLang="en-US" sz="2000"/>
              <a:t>「</a:t>
            </a:r>
            <a:r>
              <a:rPr lang="ja-JP" altLang="en-US" sz="2000">
                <a:solidFill>
                  <a:srgbClr val="FF0000"/>
                </a:solidFill>
              </a:rPr>
              <a:t>フォームデザイナ</a:t>
            </a:r>
            <a:r>
              <a:rPr lang="ja-JP" altLang="en-US" sz="2000"/>
              <a:t>」画面といいます。</a:t>
            </a:r>
          </a:p>
          <a:p>
            <a:pPr eaLnBrk="1" hangingPunct="1">
              <a:spcBef>
                <a:spcPct val="0"/>
              </a:spcBef>
              <a:buFontTx/>
              <a:buNone/>
            </a:pPr>
            <a:r>
              <a:rPr lang="ja-JP" altLang="en-US" sz="2000"/>
              <a:t>この画面で、ソフトウェアのインタフェースをデザインします。</a:t>
            </a:r>
          </a:p>
        </p:txBody>
      </p:sp>
      <p:sp>
        <p:nvSpPr>
          <p:cNvPr id="24583" name="Rectangle 9"/>
          <p:cNvSpPr>
            <a:spLocks noChangeArrowheads="1"/>
          </p:cNvSpPr>
          <p:nvPr/>
        </p:nvSpPr>
        <p:spPr bwMode="auto">
          <a:xfrm>
            <a:off x="468313" y="5157788"/>
            <a:ext cx="86407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それぞれのコントロールは、その</a:t>
            </a:r>
            <a:r>
              <a:rPr lang="ja-JP" altLang="en-US" sz="2000">
                <a:solidFill>
                  <a:srgbClr val="0066FF"/>
                </a:solidFill>
              </a:rPr>
              <a:t>形</a:t>
            </a:r>
            <a:r>
              <a:rPr lang="ja-JP" altLang="en-US" sz="2000"/>
              <a:t>、</a:t>
            </a:r>
            <a:r>
              <a:rPr lang="ja-JP" altLang="en-US" sz="2000">
                <a:solidFill>
                  <a:srgbClr val="0066FF"/>
                </a:solidFill>
              </a:rPr>
              <a:t>大きさ</a:t>
            </a:r>
            <a:r>
              <a:rPr lang="ja-JP" altLang="en-US" sz="2000"/>
              <a:t>、</a:t>
            </a:r>
            <a:r>
              <a:rPr lang="ja-JP" altLang="en-US" sz="2000">
                <a:solidFill>
                  <a:srgbClr val="0066FF"/>
                </a:solidFill>
              </a:rPr>
              <a:t>位置</a:t>
            </a:r>
            <a:r>
              <a:rPr lang="ja-JP" altLang="en-US" sz="2000"/>
              <a:t>、</a:t>
            </a:r>
            <a:r>
              <a:rPr lang="ja-JP" altLang="en-US" sz="2000">
                <a:solidFill>
                  <a:srgbClr val="0066FF"/>
                </a:solidFill>
              </a:rPr>
              <a:t>テキスト</a:t>
            </a:r>
            <a:r>
              <a:rPr lang="ja-JP" altLang="en-US" sz="2000"/>
              <a:t>など、</a:t>
            </a:r>
          </a:p>
          <a:p>
            <a:pPr eaLnBrk="1" hangingPunct="1">
              <a:spcBef>
                <a:spcPct val="0"/>
              </a:spcBef>
              <a:buFontTx/>
              <a:buNone/>
            </a:pPr>
            <a:r>
              <a:rPr lang="ja-JP" altLang="en-US" sz="2000"/>
              <a:t>さまざまな情報を持っています。</a:t>
            </a:r>
          </a:p>
          <a:p>
            <a:pPr eaLnBrk="1" hangingPunct="1">
              <a:spcBef>
                <a:spcPct val="0"/>
              </a:spcBef>
              <a:buFontTx/>
              <a:buNone/>
            </a:pPr>
            <a:r>
              <a:rPr lang="ja-JP" altLang="en-US" sz="2000"/>
              <a:t>これらを「</a:t>
            </a:r>
            <a:r>
              <a:rPr lang="ja-JP" altLang="en-US" sz="2000">
                <a:solidFill>
                  <a:srgbClr val="FF0000"/>
                </a:solidFill>
              </a:rPr>
              <a:t>プロパティ（属性）</a:t>
            </a:r>
            <a:r>
              <a:rPr lang="ja-JP" altLang="en-US" sz="2000"/>
              <a:t>」といいます。</a:t>
            </a:r>
          </a:p>
        </p:txBody>
      </p:sp>
      <p:sp>
        <p:nvSpPr>
          <p:cNvPr id="24584" name="Text Box 2"/>
          <p:cNvSpPr txBox="1">
            <a:spLocks noChangeArrowheads="1"/>
          </p:cNvSpPr>
          <p:nvPr/>
        </p:nvSpPr>
        <p:spPr bwMode="auto">
          <a:xfrm>
            <a:off x="3563938" y="2565400"/>
            <a:ext cx="10652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400"/>
              <a:t>Label</a:t>
            </a:r>
          </a:p>
          <a:p>
            <a:pPr eaLnBrk="1" hangingPunct="1">
              <a:spcBef>
                <a:spcPct val="0"/>
              </a:spcBef>
              <a:buFontTx/>
              <a:buNone/>
            </a:pPr>
            <a:endParaRPr lang="en-US" altLang="ja-JP" sz="2400"/>
          </a:p>
          <a:p>
            <a:pPr eaLnBrk="1" hangingPunct="1">
              <a:spcBef>
                <a:spcPct val="0"/>
              </a:spcBef>
              <a:buFontTx/>
              <a:buNone/>
            </a:pPr>
            <a:r>
              <a:rPr lang="en-US" altLang="ja-JP" sz="2400"/>
              <a:t>Button</a:t>
            </a:r>
          </a:p>
        </p:txBody>
      </p:sp>
    </p:spTree>
    <p:extLst>
      <p:ext uri="{BB962C8B-B14F-4D97-AF65-F5344CB8AC3E}">
        <p14:creationId xmlns:p14="http://schemas.microsoft.com/office/powerpoint/2010/main" val="1035182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00500"/>
            <a:ext cx="20002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Text Box 6"/>
          <p:cNvSpPr txBox="1">
            <a:spLocks noChangeArrowheads="1"/>
          </p:cNvSpPr>
          <p:nvPr/>
        </p:nvSpPr>
        <p:spPr bwMode="auto">
          <a:xfrm>
            <a:off x="109538" y="188913"/>
            <a:ext cx="65436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a:t>
            </a:r>
            <a:r>
              <a:rPr lang="en-US" altLang="ja-JP" sz="2000"/>
              <a:t>Form1.vb</a:t>
            </a:r>
            <a:r>
              <a:rPr lang="ja-JP" altLang="en-US" sz="2000"/>
              <a:t>」と書かれたタブは、</a:t>
            </a:r>
          </a:p>
          <a:p>
            <a:pPr eaLnBrk="1" hangingPunct="1">
              <a:spcBef>
                <a:spcPct val="0"/>
              </a:spcBef>
              <a:buFontTx/>
              <a:buNone/>
            </a:pPr>
            <a:r>
              <a:rPr lang="en-US" altLang="ja-JP" sz="2000"/>
              <a:t>VB</a:t>
            </a:r>
            <a:r>
              <a:rPr lang="ja-JP" altLang="en-US" sz="2000"/>
              <a:t>のプログラム（ソースコード）を書く「</a:t>
            </a:r>
            <a:r>
              <a:rPr lang="ja-JP" altLang="en-US" sz="2000">
                <a:solidFill>
                  <a:srgbClr val="FF0000"/>
                </a:solidFill>
              </a:rPr>
              <a:t>コードエディタ</a:t>
            </a:r>
            <a:r>
              <a:rPr lang="ja-JP" altLang="en-US" sz="2000"/>
              <a:t>」画面。</a:t>
            </a:r>
          </a:p>
          <a:p>
            <a:pPr eaLnBrk="1" hangingPunct="1">
              <a:spcBef>
                <a:spcPct val="0"/>
              </a:spcBef>
              <a:buFontTx/>
              <a:buNone/>
            </a:pPr>
            <a:r>
              <a:rPr lang="ja-JP" altLang="en-US" sz="2000"/>
              <a:t>この画面で、プログラムの内容を書きます。</a:t>
            </a:r>
          </a:p>
        </p:txBody>
      </p:sp>
      <p:sp>
        <p:nvSpPr>
          <p:cNvPr id="25604" name="Text Box 8"/>
          <p:cNvSpPr txBox="1">
            <a:spLocks noChangeArrowheads="1"/>
          </p:cNvSpPr>
          <p:nvPr/>
        </p:nvSpPr>
        <p:spPr bwMode="auto">
          <a:xfrm>
            <a:off x="109538" y="3429000"/>
            <a:ext cx="35766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ＶＢプログラムを</a:t>
            </a:r>
            <a:r>
              <a:rPr lang="ja-JP" altLang="en-US" sz="2000">
                <a:solidFill>
                  <a:srgbClr val="FF0000"/>
                </a:solidFill>
              </a:rPr>
              <a:t>実行</a:t>
            </a:r>
            <a:r>
              <a:rPr lang="ja-JP" altLang="en-US" sz="2000"/>
              <a:t>するボタン</a:t>
            </a:r>
            <a:endParaRPr lang="ja-JP" altLang="en-US" sz="2000">
              <a:solidFill>
                <a:srgbClr val="0066FF"/>
              </a:solidFill>
            </a:endParaRPr>
          </a:p>
        </p:txBody>
      </p:sp>
      <p:sp>
        <p:nvSpPr>
          <p:cNvPr id="25605" name="Oval 11"/>
          <p:cNvSpPr>
            <a:spLocks noChangeArrowheads="1"/>
          </p:cNvSpPr>
          <p:nvPr/>
        </p:nvSpPr>
        <p:spPr bwMode="auto">
          <a:xfrm>
            <a:off x="1331913" y="4149725"/>
            <a:ext cx="431800" cy="288925"/>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2400"/>
          </a:p>
        </p:txBody>
      </p:sp>
      <p:sp>
        <p:nvSpPr>
          <p:cNvPr id="26630" name="Text Box 12"/>
          <p:cNvSpPr txBox="1">
            <a:spLocks noChangeArrowheads="1"/>
          </p:cNvSpPr>
          <p:nvPr/>
        </p:nvSpPr>
        <p:spPr bwMode="auto">
          <a:xfrm>
            <a:off x="827088" y="5229225"/>
            <a:ext cx="6772275" cy="14779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1800" dirty="0" smtClean="0">
                <a:solidFill>
                  <a:srgbClr val="0066FF"/>
                </a:solidFill>
              </a:rPr>
              <a:t>実際には、プロジェクト内の全てのファイルを整理して、</a:t>
            </a:r>
          </a:p>
          <a:p>
            <a:pPr eaLnBrk="1" hangingPunct="1">
              <a:defRPr/>
            </a:pPr>
            <a:r>
              <a:rPr lang="ja-JP" altLang="en-US" sz="1800" dirty="0" smtClean="0">
                <a:solidFill>
                  <a:srgbClr val="0066FF"/>
                </a:solidFill>
              </a:rPr>
              <a:t>プログラムを機械語に翻訳（コンパイル）し、実行ファイルを作って</a:t>
            </a:r>
          </a:p>
          <a:p>
            <a:pPr eaLnBrk="1" hangingPunct="1">
              <a:defRPr/>
            </a:pPr>
            <a:r>
              <a:rPr lang="ja-JP" altLang="en-US" sz="1800" dirty="0" smtClean="0">
                <a:solidFill>
                  <a:srgbClr val="0066FF"/>
                </a:solidFill>
              </a:rPr>
              <a:t>この実行ファイルを起動しています。</a:t>
            </a:r>
          </a:p>
          <a:p>
            <a:pPr eaLnBrk="1" hangingPunct="1">
              <a:defRPr/>
            </a:pPr>
            <a:r>
              <a:rPr lang="ja-JP" altLang="en-US" sz="1800" dirty="0" smtClean="0">
                <a:solidFill>
                  <a:srgbClr val="0066FF"/>
                </a:solidFill>
              </a:rPr>
              <a:t>実行ファイルの位置：</a:t>
            </a:r>
          </a:p>
          <a:p>
            <a:pPr eaLnBrk="1" hangingPunct="1">
              <a:defRPr/>
            </a:pPr>
            <a:r>
              <a:rPr lang="en-US" altLang="ja-JP" sz="1800" dirty="0" smtClean="0">
                <a:solidFill>
                  <a:srgbClr val="0066FF"/>
                </a:solidFill>
              </a:rPr>
              <a:t>\My Documents\Visual </a:t>
            </a:r>
            <a:r>
              <a:rPr lang="en-US" altLang="ja-JP" sz="1800" smtClean="0">
                <a:solidFill>
                  <a:srgbClr val="0066FF"/>
                </a:solidFill>
              </a:rPr>
              <a:t>Studio 2013\Projects</a:t>
            </a:r>
            <a:r>
              <a:rPr lang="en-US" altLang="ja-JP" sz="1800" dirty="0" smtClean="0">
                <a:solidFill>
                  <a:srgbClr val="0066FF"/>
                </a:solidFill>
              </a:rPr>
              <a:t>\</a:t>
            </a:r>
            <a:r>
              <a:rPr lang="ja-JP" altLang="en-US" sz="1800" dirty="0" smtClean="0">
                <a:solidFill>
                  <a:srgbClr val="0066FF"/>
                </a:solidFill>
              </a:rPr>
              <a:t>プロジェクト名</a:t>
            </a:r>
            <a:r>
              <a:rPr lang="en-US" altLang="ja-JP" sz="1800" dirty="0" smtClean="0">
                <a:solidFill>
                  <a:srgbClr val="0066FF"/>
                </a:solidFill>
              </a:rPr>
              <a:t>\bin</a:t>
            </a:r>
          </a:p>
        </p:txBody>
      </p:sp>
      <p:pic>
        <p:nvPicPr>
          <p:cNvPr id="2560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557338"/>
            <a:ext cx="83534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406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55650" y="2925763"/>
            <a:ext cx="72009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solidFill>
                  <a:srgbClr val="FF0000"/>
                </a:solidFill>
              </a:rPr>
              <a:t>代入演算子「＝」：</a:t>
            </a:r>
          </a:p>
          <a:p>
            <a:pPr eaLnBrk="1" hangingPunct="1">
              <a:spcBef>
                <a:spcPct val="0"/>
              </a:spcBef>
              <a:buFontTx/>
              <a:buNone/>
            </a:pPr>
            <a:r>
              <a:rPr lang="ja-JP" altLang="en-US" sz="2400">
                <a:solidFill>
                  <a:srgbClr val="FF0000"/>
                </a:solidFill>
              </a:rPr>
              <a:t>イコールの右辺をイコールの左辺に代入せよ</a:t>
            </a:r>
          </a:p>
          <a:p>
            <a:pPr eaLnBrk="1" hangingPunct="1">
              <a:spcBef>
                <a:spcPct val="0"/>
              </a:spcBef>
              <a:buFontTx/>
              <a:buNone/>
            </a:pPr>
            <a:endParaRPr lang="ja-JP" altLang="en-US" sz="2400"/>
          </a:p>
          <a:p>
            <a:pPr eaLnBrk="1" hangingPunct="1">
              <a:spcBef>
                <a:spcPct val="0"/>
              </a:spcBef>
              <a:buFontTx/>
              <a:buNone/>
            </a:pPr>
            <a:r>
              <a:rPr lang="ja-JP" altLang="en-US" sz="2400"/>
              <a:t>　①右辺の　「</a:t>
            </a:r>
            <a:r>
              <a:rPr lang="en-US" altLang="ja-JP" sz="2400"/>
              <a:t>Hello World!</a:t>
            </a:r>
            <a:r>
              <a:rPr lang="ja-JP" altLang="en-US" sz="2400"/>
              <a:t>」という文字列を、 </a:t>
            </a:r>
          </a:p>
          <a:p>
            <a:pPr eaLnBrk="1" hangingPunct="1">
              <a:spcBef>
                <a:spcPct val="0"/>
              </a:spcBef>
              <a:buFontTx/>
              <a:buNone/>
            </a:pPr>
            <a:r>
              <a:rPr lang="ja-JP" altLang="en-US" sz="2400"/>
              <a:t>　②左辺の　</a:t>
            </a:r>
            <a:r>
              <a:rPr lang="en-US" altLang="ja-JP" sz="2400">
                <a:solidFill>
                  <a:srgbClr val="FF0000"/>
                </a:solidFill>
              </a:rPr>
              <a:t>Label1</a:t>
            </a:r>
            <a:r>
              <a:rPr lang="ja-JP" altLang="en-US" sz="2400">
                <a:solidFill>
                  <a:srgbClr val="FF0000"/>
                </a:solidFill>
              </a:rPr>
              <a:t>という</a:t>
            </a:r>
            <a:r>
              <a:rPr lang="ja-JP" altLang="en-US" sz="2400" u="sng">
                <a:solidFill>
                  <a:srgbClr val="FF0000"/>
                </a:solidFill>
              </a:rPr>
              <a:t>コントロール</a:t>
            </a:r>
            <a:r>
              <a:rPr lang="ja-JP" altLang="en-US" sz="2400">
                <a:solidFill>
                  <a:srgbClr val="FF0000"/>
                </a:solidFill>
              </a:rPr>
              <a:t>の、</a:t>
            </a:r>
          </a:p>
          <a:p>
            <a:pPr eaLnBrk="1" hangingPunct="1">
              <a:spcBef>
                <a:spcPct val="0"/>
              </a:spcBef>
              <a:buFontTx/>
              <a:buNone/>
            </a:pPr>
            <a:r>
              <a:rPr lang="ja-JP" altLang="en-US" sz="2400">
                <a:solidFill>
                  <a:srgbClr val="FF0066"/>
                </a:solidFill>
              </a:rPr>
              <a:t>　　　　　　　　</a:t>
            </a:r>
            <a:r>
              <a:rPr lang="en-US" altLang="ja-JP" sz="2400">
                <a:solidFill>
                  <a:srgbClr val="FF0000"/>
                </a:solidFill>
              </a:rPr>
              <a:t>Text</a:t>
            </a:r>
            <a:r>
              <a:rPr lang="ja-JP" altLang="en-US" sz="2400">
                <a:solidFill>
                  <a:srgbClr val="FF0000"/>
                </a:solidFill>
              </a:rPr>
              <a:t>という</a:t>
            </a:r>
            <a:r>
              <a:rPr lang="ja-JP" altLang="en-US" sz="2400" u="sng">
                <a:solidFill>
                  <a:srgbClr val="FF0000"/>
                </a:solidFill>
              </a:rPr>
              <a:t>プロパティ</a:t>
            </a:r>
            <a:r>
              <a:rPr lang="ja-JP" altLang="en-US" sz="2400"/>
              <a:t>に、</a:t>
            </a:r>
          </a:p>
          <a:p>
            <a:pPr eaLnBrk="1" hangingPunct="1">
              <a:spcBef>
                <a:spcPct val="0"/>
              </a:spcBef>
              <a:buFontTx/>
              <a:buNone/>
            </a:pPr>
            <a:r>
              <a:rPr lang="ja-JP" altLang="en-US" sz="2400"/>
              <a:t>　③代入しなさい。</a:t>
            </a:r>
          </a:p>
        </p:txBody>
      </p:sp>
      <p:sp>
        <p:nvSpPr>
          <p:cNvPr id="27651" name="Text Box 4"/>
          <p:cNvSpPr txBox="1">
            <a:spLocks noChangeArrowheads="1"/>
          </p:cNvSpPr>
          <p:nvPr/>
        </p:nvSpPr>
        <p:spPr bwMode="auto">
          <a:xfrm>
            <a:off x="1835150" y="1916113"/>
            <a:ext cx="5248275" cy="579437"/>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3200" dirty="0" smtClean="0"/>
              <a:t>Label1.Text = “Hello World!”</a:t>
            </a:r>
          </a:p>
        </p:txBody>
      </p:sp>
      <p:sp>
        <p:nvSpPr>
          <p:cNvPr id="26628" name="Rectangle 6"/>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4400">
                <a:solidFill>
                  <a:schemeClr val="tx2"/>
                </a:solidFill>
              </a:rPr>
              <a:t>今回の命令コードの意味</a:t>
            </a:r>
          </a:p>
        </p:txBody>
      </p:sp>
    </p:spTree>
    <p:extLst>
      <p:ext uri="{BB962C8B-B14F-4D97-AF65-F5344CB8AC3E}">
        <p14:creationId xmlns:p14="http://schemas.microsoft.com/office/powerpoint/2010/main" val="1798725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5372100"/>
            <a:ext cx="607377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175895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 Box 2"/>
          <p:cNvSpPr txBox="1">
            <a:spLocks noChangeArrowheads="1"/>
          </p:cNvSpPr>
          <p:nvPr/>
        </p:nvSpPr>
        <p:spPr bwMode="auto">
          <a:xfrm>
            <a:off x="1331913" y="476250"/>
            <a:ext cx="52736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ユーザがボタンをクリックすると、</a:t>
            </a:r>
          </a:p>
          <a:p>
            <a:pPr eaLnBrk="1" hangingPunct="1">
              <a:spcBef>
                <a:spcPct val="0"/>
              </a:spcBef>
              <a:buFontTx/>
              <a:buNone/>
            </a:pPr>
            <a:r>
              <a:rPr lang="ja-JP" altLang="en-US" sz="2000"/>
              <a:t>該当するイベントを呼び出し、</a:t>
            </a:r>
          </a:p>
          <a:p>
            <a:pPr eaLnBrk="1" hangingPunct="1">
              <a:spcBef>
                <a:spcPct val="0"/>
              </a:spcBef>
              <a:buFontTx/>
              <a:buNone/>
            </a:pPr>
            <a:r>
              <a:rPr lang="ja-JP" altLang="en-US" sz="2000"/>
              <a:t>そのイベントに書かれているプログラムを実行。</a:t>
            </a:r>
          </a:p>
        </p:txBody>
      </p:sp>
      <p:sp>
        <p:nvSpPr>
          <p:cNvPr id="27653" name="Text Box 3"/>
          <p:cNvSpPr txBox="1">
            <a:spLocks noChangeArrowheads="1"/>
          </p:cNvSpPr>
          <p:nvPr/>
        </p:nvSpPr>
        <p:spPr bwMode="auto">
          <a:xfrm>
            <a:off x="179388" y="476250"/>
            <a:ext cx="1196975" cy="46672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ポイント</a:t>
            </a:r>
          </a:p>
        </p:txBody>
      </p:sp>
      <p:sp>
        <p:nvSpPr>
          <p:cNvPr id="27654" name="Text Box 5"/>
          <p:cNvSpPr txBox="1">
            <a:spLocks noChangeArrowheads="1"/>
          </p:cNvSpPr>
          <p:nvPr/>
        </p:nvSpPr>
        <p:spPr bwMode="auto">
          <a:xfrm>
            <a:off x="1258888" y="3860800"/>
            <a:ext cx="793750" cy="45720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solidFill>
                  <a:srgbClr val="66FF33"/>
                </a:solidFill>
              </a:rPr>
              <a:t>入力</a:t>
            </a:r>
          </a:p>
        </p:txBody>
      </p:sp>
      <p:sp>
        <p:nvSpPr>
          <p:cNvPr id="27655" name="Line 6"/>
          <p:cNvSpPr>
            <a:spLocks noChangeShapeType="1"/>
          </p:cNvSpPr>
          <p:nvPr/>
        </p:nvSpPr>
        <p:spPr bwMode="auto">
          <a:xfrm>
            <a:off x="2195513" y="40767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6" name="Text Box 7"/>
          <p:cNvSpPr txBox="1">
            <a:spLocks noChangeArrowheads="1"/>
          </p:cNvSpPr>
          <p:nvPr/>
        </p:nvSpPr>
        <p:spPr bwMode="auto">
          <a:xfrm>
            <a:off x="6588125" y="2347913"/>
            <a:ext cx="793750" cy="45720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solidFill>
                  <a:srgbClr val="66FF33"/>
                </a:solidFill>
              </a:rPr>
              <a:t>出力</a:t>
            </a:r>
          </a:p>
        </p:txBody>
      </p:sp>
      <p:sp>
        <p:nvSpPr>
          <p:cNvPr id="27657" name="Line 8"/>
          <p:cNvSpPr>
            <a:spLocks noChangeShapeType="1"/>
          </p:cNvSpPr>
          <p:nvPr/>
        </p:nvSpPr>
        <p:spPr bwMode="auto">
          <a:xfrm>
            <a:off x="4859338" y="2563813"/>
            <a:ext cx="1657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8" name="Line 10"/>
          <p:cNvSpPr>
            <a:spLocks noChangeShapeType="1"/>
          </p:cNvSpPr>
          <p:nvPr/>
        </p:nvSpPr>
        <p:spPr bwMode="auto">
          <a:xfrm flipH="1">
            <a:off x="4284663" y="4365625"/>
            <a:ext cx="142875" cy="15113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9" name="Line 11"/>
          <p:cNvSpPr>
            <a:spLocks noChangeShapeType="1"/>
          </p:cNvSpPr>
          <p:nvPr/>
        </p:nvSpPr>
        <p:spPr bwMode="auto">
          <a:xfrm flipV="1">
            <a:off x="2555875" y="2708275"/>
            <a:ext cx="1295400" cy="338455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0" name="Text Box 12"/>
          <p:cNvSpPr txBox="1">
            <a:spLocks noChangeArrowheads="1"/>
          </p:cNvSpPr>
          <p:nvPr/>
        </p:nvSpPr>
        <p:spPr bwMode="auto">
          <a:xfrm>
            <a:off x="4427538" y="4581525"/>
            <a:ext cx="2609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solidFill>
                  <a:srgbClr val="0066FF"/>
                </a:solidFill>
              </a:rPr>
              <a:t>「イベント」といいます。</a:t>
            </a:r>
          </a:p>
        </p:txBody>
      </p:sp>
      <p:sp>
        <p:nvSpPr>
          <p:cNvPr id="27661" name="Text Box 13"/>
          <p:cNvSpPr txBox="1">
            <a:spLocks noChangeArrowheads="1"/>
          </p:cNvSpPr>
          <p:nvPr/>
        </p:nvSpPr>
        <p:spPr bwMode="auto">
          <a:xfrm>
            <a:off x="4335463" y="4959350"/>
            <a:ext cx="3924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000">
                <a:solidFill>
                  <a:srgbClr val="FF0000"/>
                </a:solidFill>
              </a:rPr>
              <a:t>Button1</a:t>
            </a:r>
            <a:r>
              <a:rPr lang="ja-JP" altLang="en-US" sz="2000">
                <a:solidFill>
                  <a:srgbClr val="FF0000"/>
                </a:solidFill>
              </a:rPr>
              <a:t>を</a:t>
            </a:r>
            <a:r>
              <a:rPr lang="en-US" altLang="ja-JP" sz="2000">
                <a:solidFill>
                  <a:srgbClr val="FF0000"/>
                </a:solidFill>
              </a:rPr>
              <a:t>Click</a:t>
            </a:r>
            <a:r>
              <a:rPr lang="ja-JP" altLang="en-US" sz="2000">
                <a:solidFill>
                  <a:srgbClr val="FF0000"/>
                </a:solidFill>
              </a:rPr>
              <a:t>するイベント発生！</a:t>
            </a:r>
          </a:p>
        </p:txBody>
      </p:sp>
      <p:sp>
        <p:nvSpPr>
          <p:cNvPr id="27662" name="Text Box 14"/>
          <p:cNvSpPr txBox="1">
            <a:spLocks noChangeArrowheads="1"/>
          </p:cNvSpPr>
          <p:nvPr/>
        </p:nvSpPr>
        <p:spPr bwMode="auto">
          <a:xfrm>
            <a:off x="1554163" y="6400800"/>
            <a:ext cx="6380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000">
                <a:solidFill>
                  <a:srgbClr val="FF0000"/>
                </a:solidFill>
              </a:rPr>
              <a:t>Label1</a:t>
            </a:r>
            <a:r>
              <a:rPr lang="ja-JP" altLang="en-US" sz="2000">
                <a:solidFill>
                  <a:srgbClr val="FF0000"/>
                </a:solidFill>
              </a:rPr>
              <a:t>の</a:t>
            </a:r>
            <a:r>
              <a:rPr lang="en-US" altLang="ja-JP" sz="2000">
                <a:solidFill>
                  <a:srgbClr val="FF0000"/>
                </a:solidFill>
              </a:rPr>
              <a:t>Text</a:t>
            </a:r>
            <a:r>
              <a:rPr lang="ja-JP" altLang="en-US" sz="2000">
                <a:solidFill>
                  <a:srgbClr val="FF0000"/>
                </a:solidFill>
              </a:rPr>
              <a:t>プロパティを</a:t>
            </a:r>
            <a:r>
              <a:rPr lang="en-US" altLang="ja-JP" sz="2000">
                <a:solidFill>
                  <a:srgbClr val="FF0000"/>
                </a:solidFill>
              </a:rPr>
              <a:t>HelloWorld</a:t>
            </a:r>
            <a:r>
              <a:rPr lang="ja-JP" altLang="en-US" sz="2000">
                <a:solidFill>
                  <a:srgbClr val="FF0000"/>
                </a:solidFill>
              </a:rPr>
              <a:t>に書き換えなさい！</a:t>
            </a:r>
          </a:p>
        </p:txBody>
      </p:sp>
      <p:sp>
        <p:nvSpPr>
          <p:cNvPr id="27663" name="Text Box 16"/>
          <p:cNvSpPr txBox="1">
            <a:spLocks noChangeArrowheads="1"/>
          </p:cNvSpPr>
          <p:nvPr/>
        </p:nvSpPr>
        <p:spPr bwMode="auto">
          <a:xfrm>
            <a:off x="971550" y="3429000"/>
            <a:ext cx="138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ユーザの</a:t>
            </a:r>
          </a:p>
        </p:txBody>
      </p:sp>
      <p:sp>
        <p:nvSpPr>
          <p:cNvPr id="27664" name="Text Box 17"/>
          <p:cNvSpPr txBox="1">
            <a:spLocks noChangeArrowheads="1"/>
          </p:cNvSpPr>
          <p:nvPr/>
        </p:nvSpPr>
        <p:spPr bwMode="auto">
          <a:xfrm>
            <a:off x="6300788" y="1916113"/>
            <a:ext cx="185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t>プログラムの</a:t>
            </a:r>
          </a:p>
        </p:txBody>
      </p:sp>
    </p:spTree>
    <p:extLst>
      <p:ext uri="{BB962C8B-B14F-4D97-AF65-F5344CB8AC3E}">
        <p14:creationId xmlns:p14="http://schemas.microsoft.com/office/powerpoint/2010/main" val="2057140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初等・中等教育における</a:t>
            </a:r>
            <a:r>
              <a:rPr lang="en-US" altLang="ja-JP" dirty="0" smtClean="0"/>
              <a:t/>
            </a:r>
            <a:br>
              <a:rPr lang="en-US" altLang="ja-JP" dirty="0" smtClean="0"/>
            </a:br>
            <a:r>
              <a:rPr lang="ja-JP" altLang="en-US" dirty="0" smtClean="0"/>
              <a:t>プログラミング教育</a:t>
            </a:r>
            <a:endParaRPr kumimoji="1" lang="ja-JP" altLang="en-US" dirty="0"/>
          </a:p>
        </p:txBody>
      </p:sp>
      <p:sp>
        <p:nvSpPr>
          <p:cNvPr id="3" name="正方形/長方形 2"/>
          <p:cNvSpPr/>
          <p:nvPr/>
        </p:nvSpPr>
        <p:spPr>
          <a:xfrm>
            <a:off x="423954" y="1600918"/>
            <a:ext cx="6336704" cy="646331"/>
          </a:xfrm>
          <a:prstGeom prst="rect">
            <a:avLst/>
          </a:prstGeom>
        </p:spPr>
        <p:txBody>
          <a:bodyPr wrap="square">
            <a:spAutoFit/>
          </a:bodyPr>
          <a:lstStyle/>
          <a:p>
            <a:r>
              <a:rPr lang="ja-JP" altLang="en-US" dirty="0" smtClean="0"/>
              <a:t>文部科学省　学校教育 </a:t>
            </a:r>
            <a:r>
              <a:rPr lang="en-US" altLang="ja-JP" dirty="0" smtClean="0"/>
              <a:t>– </a:t>
            </a:r>
            <a:r>
              <a:rPr lang="ja-JP" altLang="en-US" dirty="0" smtClean="0"/>
              <a:t>プログラミング教育実践ガイドhttp</a:t>
            </a:r>
            <a:r>
              <a:rPr lang="ja-JP" altLang="en-US" dirty="0"/>
              <a:t>://jouhouka.mext.go.jp/school/programming_zirei/</a:t>
            </a:r>
          </a:p>
        </p:txBody>
      </p:sp>
      <p:pic>
        <p:nvPicPr>
          <p:cNvPr id="6" name="図 5"/>
          <p:cNvPicPr>
            <a:picLocks noChangeAspect="1"/>
          </p:cNvPicPr>
          <p:nvPr/>
        </p:nvPicPr>
        <p:blipFill>
          <a:blip r:embed="rId2"/>
          <a:stretch>
            <a:fillRect/>
          </a:stretch>
        </p:blipFill>
        <p:spPr>
          <a:xfrm>
            <a:off x="5022594" y="2694417"/>
            <a:ext cx="3435718" cy="3785282"/>
          </a:xfrm>
          <a:prstGeom prst="rect">
            <a:avLst/>
          </a:prstGeom>
        </p:spPr>
      </p:pic>
      <p:sp>
        <p:nvSpPr>
          <p:cNvPr id="7" name="正方形/長方形 6"/>
          <p:cNvSpPr/>
          <p:nvPr/>
        </p:nvSpPr>
        <p:spPr>
          <a:xfrm>
            <a:off x="323528" y="2940292"/>
            <a:ext cx="4572000" cy="20313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ja-JP" altLang="en-US" dirty="0"/>
              <a:t>実践事例の中で行われている</a:t>
            </a:r>
            <a:r>
              <a:rPr lang="en-US" altLang="ja-JP" dirty="0"/>
              <a:t>ICT </a:t>
            </a:r>
            <a:r>
              <a:rPr lang="ja-JP" altLang="en-US" dirty="0"/>
              <a:t>機器・ネットワークを利用</a:t>
            </a:r>
            <a:r>
              <a:rPr lang="ja-JP" altLang="en-US" dirty="0" smtClean="0"/>
              <a:t>した</a:t>
            </a:r>
            <a:r>
              <a:rPr lang="ja-JP" altLang="en-US" dirty="0">
                <a:solidFill>
                  <a:srgbClr val="FF0000"/>
                </a:solidFill>
              </a:rPr>
              <a:t>問題解決の過程において評価し改善する活動</a:t>
            </a:r>
            <a:r>
              <a:rPr lang="ja-JP" altLang="en-US" dirty="0"/>
              <a:t>は，今後の社会を生きる児童生徒の，</a:t>
            </a:r>
            <a:r>
              <a:rPr lang="ja-JP" altLang="en-US" dirty="0">
                <a:solidFill>
                  <a:srgbClr val="FF0000"/>
                </a:solidFill>
              </a:rPr>
              <a:t>論理的な思考力や問題解決</a:t>
            </a:r>
            <a:r>
              <a:rPr lang="ja-JP" altLang="en-US" dirty="0" smtClean="0">
                <a:solidFill>
                  <a:srgbClr val="FF0000"/>
                </a:solidFill>
              </a:rPr>
              <a:t>能力</a:t>
            </a:r>
            <a:r>
              <a:rPr lang="ja-JP" altLang="en-US" dirty="0">
                <a:solidFill>
                  <a:srgbClr val="FF0000"/>
                </a:solidFill>
              </a:rPr>
              <a:t>などを育むために不可欠</a:t>
            </a:r>
            <a:r>
              <a:rPr lang="ja-JP" altLang="en-US" dirty="0"/>
              <a:t>であり，それらのための実践が積み重ねられていることがおわかりいただけると</a:t>
            </a:r>
            <a:r>
              <a:rPr lang="ja-JP" altLang="en-US" dirty="0" smtClean="0"/>
              <a:t>思います</a:t>
            </a:r>
            <a:r>
              <a:rPr lang="ja-JP" altLang="en-US" dirty="0"/>
              <a:t>。</a:t>
            </a:r>
          </a:p>
        </p:txBody>
      </p:sp>
      <p:pic>
        <p:nvPicPr>
          <p:cNvPr id="8" name="図 7"/>
          <p:cNvPicPr>
            <a:picLocks noChangeAspect="1"/>
          </p:cNvPicPr>
          <p:nvPr/>
        </p:nvPicPr>
        <p:blipFill>
          <a:blip r:embed="rId3"/>
          <a:stretch>
            <a:fillRect/>
          </a:stretch>
        </p:blipFill>
        <p:spPr>
          <a:xfrm>
            <a:off x="6300192" y="1556792"/>
            <a:ext cx="2463830" cy="3441011"/>
          </a:xfrm>
          <a:prstGeom prst="rect">
            <a:avLst/>
          </a:prstGeom>
        </p:spPr>
      </p:pic>
    </p:spTree>
    <p:extLst>
      <p:ext uri="{BB962C8B-B14F-4D97-AF65-F5344CB8AC3E}">
        <p14:creationId xmlns:p14="http://schemas.microsoft.com/office/powerpoint/2010/main" val="2616306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258888" y="1484313"/>
            <a:ext cx="5888037" cy="830262"/>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2400"/>
              <a:t>Visual Basic</a:t>
            </a:r>
            <a:r>
              <a:rPr lang="ja-JP" altLang="en-US" sz="2400"/>
              <a:t>のようなプログラム形式を、</a:t>
            </a:r>
          </a:p>
          <a:p>
            <a:pPr eaLnBrk="1" hangingPunct="1">
              <a:spcBef>
                <a:spcPct val="0"/>
              </a:spcBef>
              <a:buFontTx/>
              <a:buNone/>
            </a:pPr>
            <a:r>
              <a:rPr lang="ja-JP" altLang="en-US" sz="2400"/>
              <a:t>「</a:t>
            </a:r>
            <a:r>
              <a:rPr lang="ja-JP" altLang="en-US" sz="2400">
                <a:solidFill>
                  <a:srgbClr val="FF0000"/>
                </a:solidFill>
              </a:rPr>
              <a:t>イベントドリブン</a:t>
            </a:r>
            <a:r>
              <a:rPr lang="en-US" altLang="ja-JP" sz="2400">
                <a:solidFill>
                  <a:srgbClr val="FF0000"/>
                </a:solidFill>
              </a:rPr>
              <a:t>(</a:t>
            </a:r>
            <a:r>
              <a:rPr lang="ja-JP" altLang="en-US" sz="2400">
                <a:solidFill>
                  <a:srgbClr val="FF0000"/>
                </a:solidFill>
              </a:rPr>
              <a:t>イベント駆動</a:t>
            </a:r>
            <a:r>
              <a:rPr lang="en-US" altLang="ja-JP" sz="2400">
                <a:solidFill>
                  <a:srgbClr val="FF0000"/>
                </a:solidFill>
              </a:rPr>
              <a:t>)</a:t>
            </a:r>
            <a:r>
              <a:rPr lang="ja-JP" altLang="en-US" sz="2400">
                <a:solidFill>
                  <a:srgbClr val="FF0000"/>
                </a:solidFill>
              </a:rPr>
              <a:t>形式</a:t>
            </a:r>
            <a:r>
              <a:rPr lang="ja-JP" altLang="en-US" sz="2400"/>
              <a:t>」という。</a:t>
            </a:r>
          </a:p>
        </p:txBody>
      </p:sp>
      <p:sp>
        <p:nvSpPr>
          <p:cNvPr id="28675" name="Text Box 3"/>
          <p:cNvSpPr txBox="1">
            <a:spLocks noChangeArrowheads="1"/>
          </p:cNvSpPr>
          <p:nvPr/>
        </p:nvSpPr>
        <p:spPr bwMode="auto">
          <a:xfrm>
            <a:off x="1187450" y="2636838"/>
            <a:ext cx="63007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つまり、</a:t>
            </a:r>
            <a:r>
              <a:rPr lang="en-US" altLang="ja-JP" sz="2000"/>
              <a:t>『</a:t>
            </a:r>
            <a:r>
              <a:rPr lang="ja-JP" altLang="en-US" sz="2000"/>
              <a:t>あるイベント（ユーザからの入力）が発生した際、</a:t>
            </a:r>
          </a:p>
          <a:p>
            <a:pPr eaLnBrk="1" hangingPunct="1">
              <a:spcBef>
                <a:spcPct val="0"/>
              </a:spcBef>
              <a:buFontTx/>
              <a:buNone/>
            </a:pPr>
            <a:r>
              <a:rPr lang="ja-JP" altLang="en-US" sz="2000"/>
              <a:t>その場合にどうするか</a:t>
            </a:r>
            <a:r>
              <a:rPr lang="en-US" altLang="ja-JP" sz="2000"/>
              <a:t>』</a:t>
            </a:r>
            <a:r>
              <a:rPr lang="ja-JP" altLang="en-US" sz="2000"/>
              <a:t>をあらかじめコードに書いておき、</a:t>
            </a:r>
          </a:p>
          <a:p>
            <a:pPr eaLnBrk="1" hangingPunct="1">
              <a:spcBef>
                <a:spcPct val="0"/>
              </a:spcBef>
              <a:buFontTx/>
              <a:buNone/>
            </a:pPr>
            <a:r>
              <a:rPr lang="ja-JP" altLang="en-US" sz="2000"/>
              <a:t>対応した内容を</a:t>
            </a:r>
            <a:r>
              <a:rPr lang="ja-JP" altLang="en-US" sz="2000">
                <a:solidFill>
                  <a:srgbClr val="FF0000"/>
                </a:solidFill>
              </a:rPr>
              <a:t>部分的に実行する</a:t>
            </a:r>
            <a:r>
              <a:rPr lang="ja-JP" altLang="en-US" sz="2000"/>
              <a:t>。</a:t>
            </a:r>
          </a:p>
        </p:txBody>
      </p:sp>
      <p:sp>
        <p:nvSpPr>
          <p:cNvPr id="28676" name="Rectangle 5"/>
          <p:cNvSpPr>
            <a:spLocks noGrp="1" noChangeArrowheads="1"/>
          </p:cNvSpPr>
          <p:nvPr>
            <p:ph type="title"/>
          </p:nvPr>
        </p:nvSpPr>
        <p:spPr/>
        <p:txBody>
          <a:bodyPr/>
          <a:lstStyle/>
          <a:p>
            <a:pPr eaLnBrk="1" hangingPunct="1"/>
            <a:r>
              <a:rPr lang="ja-JP" altLang="en-US" smtClean="0"/>
              <a:t>イベントドリブン</a:t>
            </a:r>
          </a:p>
        </p:txBody>
      </p:sp>
      <p:sp>
        <p:nvSpPr>
          <p:cNvPr id="29701" name="Rectangle 6"/>
          <p:cNvSpPr>
            <a:spLocks noChangeArrowheads="1"/>
          </p:cNvSpPr>
          <p:nvPr/>
        </p:nvSpPr>
        <p:spPr bwMode="auto">
          <a:xfrm>
            <a:off x="550863" y="4249738"/>
            <a:ext cx="8037778" cy="461665"/>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altLang="ja-JP" sz="2400" dirty="0"/>
              <a:t>VB</a:t>
            </a:r>
            <a:r>
              <a:rPr lang="ja-JP" altLang="en-US" sz="2400" dirty="0"/>
              <a:t>のプログラミングでは、イベントドリブン形式が基本になる。</a:t>
            </a:r>
          </a:p>
        </p:txBody>
      </p:sp>
      <p:sp>
        <p:nvSpPr>
          <p:cNvPr id="28678" name="Rectangle 7"/>
          <p:cNvSpPr>
            <a:spLocks noChangeArrowheads="1"/>
          </p:cNvSpPr>
          <p:nvPr/>
        </p:nvSpPr>
        <p:spPr bwMode="auto">
          <a:xfrm>
            <a:off x="857250" y="5095875"/>
            <a:ext cx="77057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000"/>
              <a:t>イベントドリブン形式を使うと、</a:t>
            </a:r>
          </a:p>
          <a:p>
            <a:pPr eaLnBrk="1" hangingPunct="1">
              <a:spcBef>
                <a:spcPct val="0"/>
              </a:spcBef>
              <a:buFontTx/>
              <a:buNone/>
            </a:pPr>
            <a:r>
              <a:rPr lang="ja-JP" altLang="en-US" sz="2000"/>
              <a:t>ユーザとシステムとの対話を考慮した、「ユーザーインターフェース」を第一とするアプリケーション、ソフトウェアの開発を手軽に行える。</a:t>
            </a:r>
          </a:p>
        </p:txBody>
      </p:sp>
    </p:spTree>
    <p:extLst>
      <p:ext uri="{BB962C8B-B14F-4D97-AF65-F5344CB8AC3E}">
        <p14:creationId xmlns:p14="http://schemas.microsoft.com/office/powerpoint/2010/main" val="1908304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260350"/>
            <a:ext cx="8229600" cy="1143000"/>
          </a:xfrm>
        </p:spPr>
        <p:txBody>
          <a:bodyPr/>
          <a:lstStyle/>
          <a:p>
            <a:pPr eaLnBrk="1" hangingPunct="1"/>
            <a:r>
              <a:rPr lang="ja-JP" altLang="en-US" smtClean="0"/>
              <a:t>例題</a:t>
            </a:r>
          </a:p>
        </p:txBody>
      </p:sp>
      <p:sp>
        <p:nvSpPr>
          <p:cNvPr id="29699" name="Rectangle 3"/>
          <p:cNvSpPr>
            <a:spLocks noGrp="1" noChangeArrowheads="1"/>
          </p:cNvSpPr>
          <p:nvPr>
            <p:ph type="body" idx="1"/>
          </p:nvPr>
        </p:nvSpPr>
        <p:spPr/>
        <p:txBody>
          <a:bodyPr/>
          <a:lstStyle/>
          <a:p>
            <a:pPr eaLnBrk="1" hangingPunct="1">
              <a:buFontTx/>
              <a:buNone/>
            </a:pPr>
            <a:r>
              <a:rPr lang="ja-JP" altLang="en-US" smtClean="0"/>
              <a:t>コードの</a:t>
            </a:r>
            <a:r>
              <a:rPr lang="en-US" altLang="ja-JP" smtClean="0"/>
              <a:t>2</a:t>
            </a:r>
            <a:r>
              <a:rPr lang="ja-JP" altLang="en-US" smtClean="0"/>
              <a:t>行目に、下記を追加してみよう。</a:t>
            </a:r>
          </a:p>
          <a:p>
            <a:pPr eaLnBrk="1" hangingPunct="1">
              <a:buFontTx/>
              <a:buNone/>
            </a:pPr>
            <a:endParaRPr lang="ja-JP" altLang="en-US" smtClean="0"/>
          </a:p>
          <a:p>
            <a:pPr eaLnBrk="1" hangingPunct="1">
              <a:buFontTx/>
              <a:buNone/>
            </a:pPr>
            <a:r>
              <a:rPr lang="en-US" altLang="ja-JP" smtClean="0"/>
              <a:t>Button1.Text = “</a:t>
            </a:r>
            <a:r>
              <a:rPr lang="ja-JP" altLang="en-US" smtClean="0"/>
              <a:t>はい。こんにちは。”</a:t>
            </a:r>
          </a:p>
          <a:p>
            <a:pPr eaLnBrk="1" hangingPunct="1">
              <a:buFontTx/>
              <a:buNone/>
            </a:pPr>
            <a:endParaRPr lang="ja-JP" altLang="en-US" smtClean="0"/>
          </a:p>
          <a:p>
            <a:pPr eaLnBrk="1" hangingPunct="1">
              <a:buFontTx/>
              <a:buNone/>
            </a:pPr>
            <a:r>
              <a:rPr lang="ja-JP" altLang="en-US" smtClean="0"/>
              <a:t>実行してみよう。</a:t>
            </a:r>
          </a:p>
        </p:txBody>
      </p:sp>
    </p:spTree>
    <p:extLst>
      <p:ext uri="{BB962C8B-B14F-4D97-AF65-F5344CB8AC3E}">
        <p14:creationId xmlns:p14="http://schemas.microsoft.com/office/powerpoint/2010/main" val="802119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260350"/>
            <a:ext cx="8229600" cy="1143000"/>
          </a:xfrm>
        </p:spPr>
        <p:txBody>
          <a:bodyPr/>
          <a:lstStyle/>
          <a:p>
            <a:pPr eaLnBrk="1" hangingPunct="1"/>
            <a:r>
              <a:rPr lang="ja-JP" altLang="en-US" smtClean="0"/>
              <a:t>コンピュータへの命令：文</a:t>
            </a:r>
          </a:p>
        </p:txBody>
      </p:sp>
      <p:sp>
        <p:nvSpPr>
          <p:cNvPr id="30723" name="Rectangle 3"/>
          <p:cNvSpPr>
            <a:spLocks noGrp="1" noChangeArrowheads="1"/>
          </p:cNvSpPr>
          <p:nvPr>
            <p:ph type="body" idx="1"/>
          </p:nvPr>
        </p:nvSpPr>
        <p:spPr>
          <a:xfrm>
            <a:off x="457200" y="1600200"/>
            <a:ext cx="8507413" cy="4276725"/>
          </a:xfrm>
        </p:spPr>
        <p:txBody>
          <a:bodyPr/>
          <a:lstStyle/>
          <a:p>
            <a:pPr eaLnBrk="1" hangingPunct="1">
              <a:lnSpc>
                <a:spcPct val="80000"/>
              </a:lnSpc>
            </a:pPr>
            <a:r>
              <a:rPr lang="ja-JP" altLang="en-US" sz="2400" dirty="0" smtClean="0"/>
              <a:t>コンピュータにさせる命令のことを、「文（</a:t>
            </a:r>
            <a:r>
              <a:rPr lang="en-US" altLang="ja-JP" sz="2400" dirty="0" smtClean="0"/>
              <a:t>statement</a:t>
            </a:r>
            <a:r>
              <a:rPr lang="ja-JP" altLang="en-US" sz="2400" dirty="0" smtClean="0"/>
              <a:t>）」と言います。１つの文は、沢山の連続する命令において、手続き</a:t>
            </a:r>
            <a:r>
              <a:rPr lang="en-US" altLang="ja-JP" sz="2400" dirty="0" smtClean="0"/>
              <a:t>(procedure)</a:t>
            </a:r>
            <a:r>
              <a:rPr lang="ja-JP" altLang="en-US" sz="2400" dirty="0" smtClean="0"/>
              <a:t>の一区切りになります。</a:t>
            </a:r>
          </a:p>
          <a:p>
            <a:pPr lvl="1" eaLnBrk="1" hangingPunct="1">
              <a:lnSpc>
                <a:spcPct val="80000"/>
              </a:lnSpc>
            </a:pPr>
            <a:r>
              <a:rPr lang="ja-JP" altLang="en-US" sz="2400" dirty="0" smtClean="0">
                <a:solidFill>
                  <a:srgbClr val="0070C0"/>
                </a:solidFill>
              </a:rPr>
              <a:t>今回の場合、文がそのまま値の代入になっていて、コントロールに文字を代入していますが、こういった文のことを特別に「式</a:t>
            </a:r>
            <a:r>
              <a:rPr lang="en-US" altLang="ja-JP" sz="2400" dirty="0" smtClean="0">
                <a:solidFill>
                  <a:srgbClr val="0070C0"/>
                </a:solidFill>
              </a:rPr>
              <a:t>(expression)</a:t>
            </a:r>
            <a:r>
              <a:rPr lang="ja-JP" altLang="en-US" sz="2400" dirty="0" smtClean="0">
                <a:solidFill>
                  <a:srgbClr val="0070C0"/>
                </a:solidFill>
              </a:rPr>
              <a:t>」といいます。</a:t>
            </a:r>
          </a:p>
          <a:p>
            <a:pPr eaLnBrk="1" hangingPunct="1">
              <a:lnSpc>
                <a:spcPct val="80000"/>
              </a:lnSpc>
            </a:pPr>
            <a:endParaRPr lang="en-US" altLang="ja-JP" sz="2400" dirty="0" smtClean="0"/>
          </a:p>
          <a:p>
            <a:pPr eaLnBrk="1" hangingPunct="1">
              <a:lnSpc>
                <a:spcPct val="80000"/>
              </a:lnSpc>
            </a:pPr>
            <a:r>
              <a:rPr lang="en-US" altLang="ja-JP" sz="2400" dirty="0" smtClean="0"/>
              <a:t>VB</a:t>
            </a:r>
            <a:r>
              <a:rPr lang="ja-JP" altLang="en-US" sz="2400" dirty="0" smtClean="0"/>
              <a:t>では、基本的に、</a:t>
            </a:r>
            <a:r>
              <a:rPr lang="en-US" altLang="ja-JP" sz="2400" dirty="0" smtClean="0">
                <a:solidFill>
                  <a:srgbClr val="FF0000"/>
                </a:solidFill>
              </a:rPr>
              <a:t>1</a:t>
            </a:r>
            <a:r>
              <a:rPr lang="ja-JP" altLang="en-US" sz="2400" dirty="0" smtClean="0">
                <a:solidFill>
                  <a:srgbClr val="FF0000"/>
                </a:solidFill>
              </a:rPr>
              <a:t>行に対して１つの文</a:t>
            </a:r>
            <a:r>
              <a:rPr lang="ja-JP" altLang="en-US" sz="2400" dirty="0" smtClean="0"/>
              <a:t>を書きます。</a:t>
            </a:r>
            <a:endParaRPr lang="en-US" altLang="ja-JP" sz="2400" dirty="0" smtClean="0"/>
          </a:p>
          <a:p>
            <a:pPr eaLnBrk="1" hangingPunct="1">
              <a:lnSpc>
                <a:spcPct val="80000"/>
              </a:lnSpc>
            </a:pPr>
            <a:endParaRPr lang="en-US" altLang="ja-JP" sz="2400" dirty="0" smtClean="0"/>
          </a:p>
          <a:p>
            <a:pPr eaLnBrk="1" hangingPunct="1">
              <a:lnSpc>
                <a:spcPct val="80000"/>
              </a:lnSpc>
            </a:pPr>
            <a:endParaRPr lang="en-US" altLang="ja-JP" sz="2400" dirty="0" smtClean="0"/>
          </a:p>
          <a:p>
            <a:pPr eaLnBrk="1" hangingPunct="1">
              <a:lnSpc>
                <a:spcPct val="80000"/>
              </a:lnSpc>
            </a:pPr>
            <a:r>
              <a:rPr lang="ja-JP" altLang="en-US" sz="2400" dirty="0" smtClean="0"/>
              <a:t>プログラムに、文を複数順番に書くと、</a:t>
            </a:r>
            <a:r>
              <a:rPr lang="ja-JP" altLang="en-US" sz="2400" u="sng" dirty="0" smtClean="0">
                <a:solidFill>
                  <a:srgbClr val="FF0000"/>
                </a:solidFill>
              </a:rPr>
              <a:t>書かれた順に、命令が実行されます</a:t>
            </a:r>
            <a:r>
              <a:rPr lang="ja-JP" altLang="en-US" sz="2400" dirty="0" smtClean="0">
                <a:solidFill>
                  <a:srgbClr val="FF0000"/>
                </a:solidFill>
              </a:rPr>
              <a:t>。</a:t>
            </a:r>
            <a:endParaRPr lang="ja-JP" altLang="en-US" sz="2400" dirty="0" smtClean="0"/>
          </a:p>
        </p:txBody>
      </p:sp>
      <p:sp>
        <p:nvSpPr>
          <p:cNvPr id="30724" name="Text Box 4"/>
          <p:cNvSpPr txBox="1">
            <a:spLocks noChangeArrowheads="1"/>
          </p:cNvSpPr>
          <p:nvPr/>
        </p:nvSpPr>
        <p:spPr bwMode="auto">
          <a:xfrm>
            <a:off x="1995488" y="4221163"/>
            <a:ext cx="65742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1800" dirty="0" smtClean="0">
                <a:solidFill>
                  <a:srgbClr val="0066FF"/>
                </a:solidFill>
                <a:latin typeface="+mj-ea"/>
                <a:ea typeface="+mj-ea"/>
              </a:rPr>
              <a:t>(</a:t>
            </a:r>
            <a:r>
              <a:rPr lang="ja-JP" altLang="en-US" sz="1800" dirty="0" smtClean="0">
                <a:solidFill>
                  <a:srgbClr val="0066FF"/>
                </a:solidFill>
                <a:latin typeface="+mj-ea"/>
                <a:ea typeface="+mj-ea"/>
              </a:rPr>
              <a:t>あまり用いられ</a:t>
            </a:r>
            <a:r>
              <a:rPr lang="ja-JP" altLang="en-US" sz="1800" dirty="0">
                <a:solidFill>
                  <a:srgbClr val="0066FF"/>
                </a:solidFill>
                <a:latin typeface="+mj-ea"/>
                <a:ea typeface="+mj-ea"/>
              </a:rPr>
              <a:t>ませんが、</a:t>
            </a:r>
            <a:r>
              <a:rPr lang="en-US" altLang="ja-JP" sz="1800" dirty="0" smtClean="0">
                <a:solidFill>
                  <a:srgbClr val="0066FF"/>
                </a:solidFill>
                <a:latin typeface="+mj-ea"/>
                <a:ea typeface="+mj-ea"/>
              </a:rPr>
              <a:t>1</a:t>
            </a:r>
            <a:r>
              <a:rPr lang="ja-JP" altLang="en-US" sz="1800" dirty="0" smtClean="0">
                <a:solidFill>
                  <a:srgbClr val="0066FF"/>
                </a:solidFill>
                <a:latin typeface="+mj-ea"/>
                <a:ea typeface="+mj-ea"/>
              </a:rPr>
              <a:t>行に複数の命令を書く方法もあります</a:t>
            </a:r>
            <a:r>
              <a:rPr lang="en-US" altLang="ja-JP" sz="1800" dirty="0" smtClean="0">
                <a:solidFill>
                  <a:srgbClr val="0066FF"/>
                </a:solidFill>
                <a:latin typeface="+mj-ea"/>
                <a:ea typeface="+mj-ea"/>
              </a:rPr>
              <a:t>)</a:t>
            </a:r>
            <a:endParaRPr lang="ja-JP" altLang="en-US" sz="1800" dirty="0" smtClean="0">
              <a:solidFill>
                <a:srgbClr val="0066FF"/>
              </a:solidFill>
              <a:latin typeface="+mj-ea"/>
              <a:ea typeface="+mj-ea"/>
            </a:endParaRPr>
          </a:p>
        </p:txBody>
      </p:sp>
    </p:spTree>
    <p:extLst>
      <p:ext uri="{BB962C8B-B14F-4D97-AF65-F5344CB8AC3E}">
        <p14:creationId xmlns:p14="http://schemas.microsoft.com/office/powerpoint/2010/main" val="196682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5840" y="303838"/>
            <a:ext cx="8928992" cy="67403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ja-JP" altLang="en-US" sz="1600" dirty="0">
                <a:solidFill>
                  <a:srgbClr val="0070C0"/>
                </a:solidFill>
              </a:rPr>
              <a:t>小学校</a:t>
            </a:r>
          </a:p>
          <a:p>
            <a:r>
              <a:rPr lang="ja-JP" altLang="en-US" sz="1600" dirty="0">
                <a:solidFill>
                  <a:srgbClr val="FF0000"/>
                </a:solidFill>
              </a:rPr>
              <a:t>自ら物事を順序立てて考えられるようになった。論理的に説明できるようになった。</a:t>
            </a:r>
          </a:p>
          <a:p>
            <a:r>
              <a:rPr lang="ja-JP" altLang="en-US" sz="1600" dirty="0"/>
              <a:t>自分にもコンピュータを動かせるという自信を持つようになった。</a:t>
            </a:r>
          </a:p>
          <a:p>
            <a:r>
              <a:rPr lang="ja-JP" altLang="en-US" sz="1600" dirty="0"/>
              <a:t>英語を使ったプログラミングによって，英語とプログラミングがつながるようになった</a:t>
            </a:r>
            <a:r>
              <a:rPr lang="ja-JP" altLang="en-US" sz="1600" dirty="0" smtClean="0"/>
              <a:t>。</a:t>
            </a:r>
            <a:endParaRPr lang="ja-JP" altLang="en-US" sz="1600" dirty="0"/>
          </a:p>
          <a:p>
            <a:r>
              <a:rPr lang="ja-JP" altLang="en-US" sz="1600" dirty="0" smtClean="0">
                <a:solidFill>
                  <a:srgbClr val="0070C0"/>
                </a:solidFill>
              </a:rPr>
              <a:t>中学校</a:t>
            </a:r>
            <a:endParaRPr lang="ja-JP" altLang="en-US" sz="1600" dirty="0">
              <a:solidFill>
                <a:srgbClr val="0070C0"/>
              </a:solidFill>
            </a:endParaRPr>
          </a:p>
          <a:p>
            <a:r>
              <a:rPr lang="ja-JP" altLang="en-US" sz="1600" dirty="0">
                <a:solidFill>
                  <a:srgbClr val="FF0000"/>
                </a:solidFill>
              </a:rPr>
              <a:t>物事の手順や効率を意識して考えられるようになった。</a:t>
            </a:r>
            <a:r>
              <a:rPr lang="ja-JP" altLang="en-US" sz="1600" dirty="0"/>
              <a:t>生活の行為をフローチャートで考えられる</a:t>
            </a:r>
            <a:r>
              <a:rPr lang="ja-JP" altLang="en-US" sz="1600" dirty="0" smtClean="0"/>
              <a:t>よう</a:t>
            </a:r>
            <a:r>
              <a:rPr lang="ja-JP" altLang="en-US" sz="1600" dirty="0"/>
              <a:t>になった。</a:t>
            </a:r>
          </a:p>
          <a:p>
            <a:r>
              <a:rPr lang="ja-JP" altLang="en-US" sz="1600" dirty="0">
                <a:solidFill>
                  <a:srgbClr val="FF0000"/>
                </a:solidFill>
              </a:rPr>
              <a:t>大きな課題を小さな課題に分解</a:t>
            </a:r>
            <a:r>
              <a:rPr lang="ja-JP" altLang="en-US" sz="1600" dirty="0"/>
              <a:t>して理解できるようになった。</a:t>
            </a:r>
          </a:p>
          <a:p>
            <a:r>
              <a:rPr lang="ja-JP" altLang="en-US" sz="1600" dirty="0"/>
              <a:t>コンピュータそのものの動き・働きに興味を持つようになった。コンピュータに対する興味，</a:t>
            </a:r>
            <a:r>
              <a:rPr lang="ja-JP" altLang="en-US" sz="1600" dirty="0" smtClean="0"/>
              <a:t>プログラミング</a:t>
            </a:r>
            <a:r>
              <a:rPr lang="ja-JP" altLang="en-US" sz="1600" dirty="0"/>
              <a:t>に対するモチベーションが高くなった。</a:t>
            </a:r>
          </a:p>
          <a:p>
            <a:r>
              <a:rPr lang="ja-JP" altLang="en-US" sz="1600" dirty="0"/>
              <a:t>作る側の意識を持つことができるようになった。</a:t>
            </a:r>
          </a:p>
          <a:p>
            <a:r>
              <a:rPr lang="ja-JP" altLang="en-US" sz="1600" dirty="0">
                <a:solidFill>
                  <a:srgbClr val="FF0000"/>
                </a:solidFill>
              </a:rPr>
              <a:t>利用者側のことを考える必要性</a:t>
            </a:r>
            <a:r>
              <a:rPr lang="ja-JP" altLang="en-US" sz="1600" dirty="0"/>
              <a:t>が実感できるようになった。</a:t>
            </a:r>
          </a:p>
          <a:p>
            <a:r>
              <a:rPr lang="ja-JP" altLang="en-US" sz="1600" dirty="0"/>
              <a:t>ミスを受け入れられるようになった。間違いを恐れなくなった。</a:t>
            </a:r>
          </a:p>
          <a:p>
            <a:r>
              <a:rPr lang="ja-JP" altLang="en-US" sz="1600" dirty="0"/>
              <a:t>すぐに先生に聞くのではなくて，友達同士で解決しようとする姿勢が見られるようになった。</a:t>
            </a:r>
          </a:p>
          <a:p>
            <a:r>
              <a:rPr lang="ja-JP" altLang="en-US" sz="1600" dirty="0"/>
              <a:t>自ら修正を重ねて作り上げていく姿勢が見られるようになった。 </a:t>
            </a:r>
          </a:p>
          <a:p>
            <a:r>
              <a:rPr lang="ja-JP" altLang="en-US" sz="1600" dirty="0">
                <a:solidFill>
                  <a:srgbClr val="0070C0"/>
                </a:solidFill>
              </a:rPr>
              <a:t>高等学校</a:t>
            </a:r>
          </a:p>
          <a:p>
            <a:r>
              <a:rPr lang="ja-JP" altLang="en-US" sz="1600" dirty="0"/>
              <a:t>コンピュータアニメーション等，コンピュータ処理されている仕組みが理解できるようになった。</a:t>
            </a:r>
          </a:p>
          <a:p>
            <a:r>
              <a:rPr lang="ja-JP" altLang="en-US" sz="1600" dirty="0"/>
              <a:t>生活の中で用いられているコンピュータに施されているチューニング（パラメータ設定）の妥当性</a:t>
            </a:r>
            <a:r>
              <a:rPr lang="ja-JP" altLang="en-US" sz="1600" dirty="0" smtClean="0"/>
              <a:t>に気</a:t>
            </a:r>
            <a:r>
              <a:rPr lang="ja-JP" altLang="en-US" sz="1600" dirty="0"/>
              <a:t>が付くようになった。</a:t>
            </a:r>
          </a:p>
          <a:p>
            <a:r>
              <a:rPr lang="ja-JP" altLang="en-US" sz="1600" dirty="0"/>
              <a:t>専門性が高いコンピュータ処理に興味・関心が高まってきた。</a:t>
            </a:r>
          </a:p>
          <a:p>
            <a:r>
              <a:rPr lang="ja-JP" altLang="en-US" sz="1600" dirty="0"/>
              <a:t>ものづくりの楽しさを実感できるようになった。</a:t>
            </a:r>
          </a:p>
          <a:p>
            <a:r>
              <a:rPr lang="ja-JP" altLang="en-US" sz="1600" dirty="0">
                <a:solidFill>
                  <a:srgbClr val="FF0000"/>
                </a:solidFill>
              </a:rPr>
              <a:t>作る側での立場で考えられる</a:t>
            </a:r>
            <a:r>
              <a:rPr lang="ja-JP" altLang="en-US" sz="1600" dirty="0"/>
              <a:t>ようになった。</a:t>
            </a:r>
          </a:p>
          <a:p>
            <a:r>
              <a:rPr lang="ja-JP" altLang="en-US" sz="1600" dirty="0"/>
              <a:t>自然発生的に生徒同士での教え合いの場面が生まれ，生徒同士のコミュニケーションが促進される</a:t>
            </a:r>
            <a:r>
              <a:rPr lang="ja-JP" altLang="en-US" sz="1600" dirty="0" smtClean="0"/>
              <a:t>よう</a:t>
            </a:r>
            <a:r>
              <a:rPr lang="ja-JP" altLang="en-US" sz="1600" dirty="0"/>
              <a:t>になった。</a:t>
            </a:r>
          </a:p>
          <a:p>
            <a:r>
              <a:rPr lang="ja-JP" altLang="en-US" sz="1600" dirty="0"/>
              <a:t>先生が指示しなくても，生徒自ら工夫や改良を試みるようになった。</a:t>
            </a:r>
          </a:p>
          <a:p>
            <a:r>
              <a:rPr lang="ja-JP" altLang="en-US" sz="1600" dirty="0"/>
              <a:t>コンピュータで処理する方法を理解できると，自分たちで考え・取り組む姿勢が高まるようになった</a:t>
            </a:r>
            <a:r>
              <a:rPr lang="ja-JP" altLang="en-US" sz="1600" dirty="0" smtClean="0"/>
              <a:t>。</a:t>
            </a:r>
            <a:endParaRPr lang="ja-JP" altLang="en-US" sz="1600" dirty="0"/>
          </a:p>
        </p:txBody>
      </p:sp>
      <p:sp>
        <p:nvSpPr>
          <p:cNvPr id="2" name="タイトル 1"/>
          <p:cNvSpPr>
            <a:spLocks noGrp="1"/>
          </p:cNvSpPr>
          <p:nvPr>
            <p:ph type="title"/>
          </p:nvPr>
        </p:nvSpPr>
        <p:spPr>
          <a:xfrm>
            <a:off x="395536" y="18601"/>
            <a:ext cx="8229600" cy="602087"/>
          </a:xfrm>
        </p:spPr>
        <p:txBody>
          <a:bodyPr>
            <a:normAutofit fontScale="90000"/>
          </a:bodyPr>
          <a:lstStyle/>
          <a:p>
            <a:r>
              <a:rPr kumimoji="1" lang="ja-JP" altLang="en-US" dirty="0" smtClean="0"/>
              <a:t>プログラミング教育の効果</a:t>
            </a:r>
            <a:endParaRPr kumimoji="1" lang="ja-JP" altLang="en-US" dirty="0"/>
          </a:p>
        </p:txBody>
      </p:sp>
    </p:spTree>
    <p:extLst>
      <p:ext uri="{BB962C8B-B14F-4D97-AF65-F5344CB8AC3E}">
        <p14:creationId xmlns:p14="http://schemas.microsoft.com/office/powerpoint/2010/main" val="12919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34801"/>
            <a:ext cx="4392488" cy="1143000"/>
          </a:xfrm>
        </p:spPr>
        <p:txBody>
          <a:bodyPr>
            <a:normAutofit fontScale="90000"/>
          </a:bodyPr>
          <a:lstStyle/>
          <a:p>
            <a:r>
              <a:rPr kumimoji="1" lang="ja-JP" altLang="en-US" dirty="0" smtClean="0"/>
              <a:t>プログラミング教育実践事例</a:t>
            </a:r>
            <a:endParaRPr kumimoji="1" lang="ja-JP" altLang="en-US" dirty="0"/>
          </a:p>
        </p:txBody>
      </p:sp>
      <p:sp>
        <p:nvSpPr>
          <p:cNvPr id="6" name="テキスト ボックス 5"/>
          <p:cNvSpPr txBox="1"/>
          <p:nvPr/>
        </p:nvSpPr>
        <p:spPr>
          <a:xfrm>
            <a:off x="132625" y="1548767"/>
            <a:ext cx="5735519" cy="3693319"/>
          </a:xfrm>
          <a:prstGeom prst="rect">
            <a:avLst/>
          </a:prstGeom>
          <a:noFill/>
        </p:spPr>
        <p:txBody>
          <a:bodyPr wrap="square" rtlCol="0">
            <a:spAutoFit/>
          </a:bodyPr>
          <a:lstStyle/>
          <a:p>
            <a:r>
              <a:rPr lang="en-US" altLang="ja-JP" dirty="0"/>
              <a:t>Scratch</a:t>
            </a:r>
          </a:p>
          <a:p>
            <a:r>
              <a:rPr lang="en-US" altLang="ja-JP" dirty="0"/>
              <a:t>MIT</a:t>
            </a:r>
            <a:r>
              <a:rPr lang="ja-JP" altLang="en-US" dirty="0"/>
              <a:t>作成　プログラミング学習用言語</a:t>
            </a:r>
            <a:endParaRPr lang="en-US" altLang="ja-JP" dirty="0"/>
          </a:p>
          <a:p>
            <a:endParaRPr kumimoji="1" lang="en-US" altLang="ja-JP" dirty="0" smtClean="0"/>
          </a:p>
          <a:p>
            <a:r>
              <a:rPr kumimoji="1" lang="ja-JP" altLang="en-US" dirty="0" smtClean="0"/>
              <a:t>プログラミン</a:t>
            </a:r>
            <a:endParaRPr kumimoji="1" lang="en-US" altLang="ja-JP" dirty="0" smtClean="0"/>
          </a:p>
          <a:p>
            <a:r>
              <a:rPr kumimoji="1" lang="ja-JP" altLang="en-US" dirty="0" smtClean="0"/>
              <a:t>文部科学省作成　プログラミング学習用言語</a:t>
            </a:r>
            <a:endParaRPr lang="en-US" altLang="ja-JP" dirty="0" smtClean="0"/>
          </a:p>
          <a:p>
            <a:endParaRPr kumimoji="1" lang="en-US" altLang="ja-JP" dirty="0" smtClean="0"/>
          </a:p>
          <a:p>
            <a:r>
              <a:rPr lang="en-US" altLang="ja-JP" dirty="0" smtClean="0"/>
              <a:t>Arduino</a:t>
            </a:r>
          </a:p>
          <a:p>
            <a:r>
              <a:rPr lang="ja-JP" altLang="en-US" dirty="0" smtClean="0"/>
              <a:t>超小型統合コンピュータシステム</a:t>
            </a:r>
            <a:endParaRPr lang="en-US" altLang="ja-JP" dirty="0" smtClean="0"/>
          </a:p>
          <a:p>
            <a:r>
              <a:rPr lang="ja-JP" altLang="en-US" dirty="0" smtClean="0"/>
              <a:t>（汎用ハードウェア＋ソフトウェア＋入出力機構）</a:t>
            </a:r>
            <a:endParaRPr kumimoji="1" lang="en-US" altLang="ja-JP" dirty="0" smtClean="0"/>
          </a:p>
          <a:p>
            <a:endParaRPr kumimoji="1" lang="en-US" altLang="ja-JP" dirty="0" smtClean="0"/>
          </a:p>
          <a:p>
            <a:r>
              <a:rPr lang="ja-JP" altLang="en-US" dirty="0" smtClean="0"/>
              <a:t>レゴ マインドストーム</a:t>
            </a:r>
            <a:endParaRPr lang="en-US" altLang="ja-JP" dirty="0" smtClean="0"/>
          </a:p>
          <a:p>
            <a:r>
              <a:rPr lang="en-US" altLang="ja-JP" dirty="0"/>
              <a:t>LEGO</a:t>
            </a:r>
            <a:r>
              <a:rPr lang="ja-JP" altLang="en-US" dirty="0" smtClean="0"/>
              <a:t>社　マイコンセンサ・モーターによるロボット</a:t>
            </a:r>
            <a:r>
              <a:rPr lang="ja-JP" altLang="en-US" dirty="0"/>
              <a:t>作成</a:t>
            </a:r>
            <a:r>
              <a:rPr lang="ja-JP" altLang="en-US" dirty="0" smtClean="0"/>
              <a:t>環境</a:t>
            </a:r>
            <a:endParaRPr lang="en-US" altLang="ja-JP" dirty="0" smtClean="0"/>
          </a:p>
          <a:p>
            <a:r>
              <a:rPr lang="ja-JP" altLang="en-US" dirty="0" smtClean="0"/>
              <a:t>＋そのための</a:t>
            </a:r>
            <a:r>
              <a:rPr kumimoji="1" lang="ja-JP" altLang="en-US" dirty="0" smtClean="0"/>
              <a:t>プログラミング環境</a:t>
            </a:r>
            <a:endParaRPr kumimoji="1" lang="en-US" altLang="ja-JP" dirty="0" smtClean="0"/>
          </a:p>
        </p:txBody>
      </p:sp>
      <p:pic>
        <p:nvPicPr>
          <p:cNvPr id="7" name="図 6"/>
          <p:cNvPicPr>
            <a:picLocks noChangeAspect="1"/>
          </p:cNvPicPr>
          <p:nvPr/>
        </p:nvPicPr>
        <p:blipFill>
          <a:blip r:embed="rId2"/>
          <a:stretch>
            <a:fillRect/>
          </a:stretch>
        </p:blipFill>
        <p:spPr>
          <a:xfrm>
            <a:off x="6444501" y="3614360"/>
            <a:ext cx="2019401" cy="1494221"/>
          </a:xfrm>
          <a:prstGeom prst="rect">
            <a:avLst/>
          </a:prstGeom>
        </p:spPr>
      </p:pic>
      <p:pic>
        <p:nvPicPr>
          <p:cNvPr id="8" name="図 7"/>
          <p:cNvPicPr>
            <a:picLocks noChangeAspect="1"/>
          </p:cNvPicPr>
          <p:nvPr/>
        </p:nvPicPr>
        <p:blipFill>
          <a:blip r:embed="rId3"/>
          <a:stretch>
            <a:fillRect/>
          </a:stretch>
        </p:blipFill>
        <p:spPr>
          <a:xfrm>
            <a:off x="6012160" y="5013176"/>
            <a:ext cx="3024336" cy="1800347"/>
          </a:xfrm>
          <a:prstGeom prst="rect">
            <a:avLst/>
          </a:prstGeom>
        </p:spPr>
      </p:pic>
      <p:pic>
        <p:nvPicPr>
          <p:cNvPr id="9" name="図 8"/>
          <p:cNvPicPr>
            <a:picLocks noChangeAspect="1"/>
          </p:cNvPicPr>
          <p:nvPr/>
        </p:nvPicPr>
        <p:blipFill>
          <a:blip r:embed="rId4"/>
          <a:stretch>
            <a:fillRect/>
          </a:stretch>
        </p:blipFill>
        <p:spPr>
          <a:xfrm>
            <a:off x="5520401" y="2121939"/>
            <a:ext cx="3435552" cy="1484932"/>
          </a:xfrm>
          <a:prstGeom prst="rect">
            <a:avLst/>
          </a:prstGeom>
        </p:spPr>
      </p:pic>
      <p:pic>
        <p:nvPicPr>
          <p:cNvPr id="10" name="図 9"/>
          <p:cNvPicPr>
            <a:picLocks noChangeAspect="1"/>
          </p:cNvPicPr>
          <p:nvPr/>
        </p:nvPicPr>
        <p:blipFill>
          <a:blip r:embed="rId5"/>
          <a:stretch>
            <a:fillRect/>
          </a:stretch>
        </p:blipFill>
        <p:spPr>
          <a:xfrm>
            <a:off x="5436095" y="200528"/>
            <a:ext cx="3604165" cy="1860319"/>
          </a:xfrm>
          <a:prstGeom prst="rect">
            <a:avLst/>
          </a:prstGeom>
        </p:spPr>
      </p:pic>
    </p:spTree>
    <p:extLst>
      <p:ext uri="{BB962C8B-B14F-4D97-AF65-F5344CB8AC3E}">
        <p14:creationId xmlns:p14="http://schemas.microsoft.com/office/powerpoint/2010/main" val="349059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高等教育における</a:t>
            </a:r>
            <a:r>
              <a:rPr kumimoji="1" lang="en-US" altLang="ja-JP" dirty="0" smtClean="0"/>
              <a:t/>
            </a:r>
            <a:br>
              <a:rPr kumimoji="1" lang="en-US" altLang="ja-JP" dirty="0" smtClean="0"/>
            </a:br>
            <a:r>
              <a:rPr kumimoji="1" lang="ja-JP" altLang="en-US" dirty="0" smtClean="0"/>
              <a:t>プログラミング教育のねらい</a:t>
            </a:r>
            <a:endParaRPr kumimoji="1" lang="ja-JP" altLang="en-US" dirty="0"/>
          </a:p>
        </p:txBody>
      </p:sp>
      <p:sp>
        <p:nvSpPr>
          <p:cNvPr id="3" name="Rectangle 15"/>
          <p:cNvSpPr>
            <a:spLocks noChangeArrowheads="1"/>
          </p:cNvSpPr>
          <p:nvPr/>
        </p:nvSpPr>
        <p:spPr bwMode="auto">
          <a:xfrm>
            <a:off x="539553" y="1700808"/>
            <a:ext cx="7885310" cy="181588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800" dirty="0" smtClean="0"/>
              <a:t>実際に情報システム開発の現場で用いられて</a:t>
            </a:r>
            <a:r>
              <a:rPr lang="ja-JP" altLang="en-US" sz="2800" dirty="0"/>
              <a:t>いる実用的なプログラミング</a:t>
            </a:r>
            <a:r>
              <a:rPr lang="ja-JP" altLang="en-US" sz="2800" dirty="0" smtClean="0"/>
              <a:t>言語を用いて、コンピュータとプログラミングの関係、および、プログラミング言語の知識と基本的なシステム開発をマスターする。</a:t>
            </a:r>
            <a:endParaRPr lang="ja-JP" altLang="en-US" sz="2800" dirty="0"/>
          </a:p>
        </p:txBody>
      </p:sp>
    </p:spTree>
    <p:extLst>
      <p:ext uri="{BB962C8B-B14F-4D97-AF65-F5344CB8AC3E}">
        <p14:creationId xmlns:p14="http://schemas.microsoft.com/office/powerpoint/2010/main" val="332606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kumimoji="1" lang="ja-JP" altLang="en-US" dirty="0" smtClean="0"/>
              <a:t>コンピュータの５つの基本動作</a:t>
            </a:r>
            <a:endParaRPr kumimoji="1" lang="ja-JP" altLang="en-US" dirty="0"/>
          </a:p>
        </p:txBody>
      </p:sp>
      <p:sp>
        <p:nvSpPr>
          <p:cNvPr id="8" name="コンテンツ プレースホルダー 7"/>
          <p:cNvSpPr>
            <a:spLocks noGrp="1"/>
          </p:cNvSpPr>
          <p:nvPr>
            <p:ph idx="1"/>
          </p:nvPr>
        </p:nvSpPr>
        <p:spPr/>
        <p:txBody>
          <a:bodyPr>
            <a:normAutofit lnSpcReduction="10000"/>
          </a:bodyPr>
          <a:lstStyle/>
          <a:p>
            <a:pPr marL="0" indent="0">
              <a:buNone/>
            </a:pPr>
            <a:r>
              <a:rPr kumimoji="1" lang="ja-JP" altLang="en-US" dirty="0" smtClean="0"/>
              <a:t>コンピュータは何をする機械？</a:t>
            </a:r>
            <a:endParaRPr kumimoji="1" lang="en-US" altLang="ja-JP" dirty="0" smtClean="0"/>
          </a:p>
          <a:p>
            <a:r>
              <a:rPr lang="ja-JP" altLang="en-US" dirty="0" smtClean="0"/>
              <a:t>データを入力する。</a:t>
            </a:r>
            <a:endParaRPr lang="en-US" altLang="ja-JP" dirty="0" smtClean="0"/>
          </a:p>
          <a:p>
            <a:r>
              <a:rPr kumimoji="1" lang="ja-JP" altLang="en-US" dirty="0" smtClean="0"/>
              <a:t>データを演算する。</a:t>
            </a:r>
            <a:endParaRPr kumimoji="1" lang="en-US" altLang="ja-JP" dirty="0" smtClean="0"/>
          </a:p>
          <a:p>
            <a:r>
              <a:rPr lang="ja-JP" altLang="en-US" dirty="0"/>
              <a:t>データ</a:t>
            </a:r>
            <a:r>
              <a:rPr lang="ja-JP" altLang="en-US" dirty="0" smtClean="0"/>
              <a:t>を出力する。</a:t>
            </a:r>
            <a:endParaRPr lang="en-US" altLang="ja-JP" dirty="0" smtClean="0"/>
          </a:p>
          <a:p>
            <a:r>
              <a:rPr kumimoji="1" lang="ja-JP" altLang="en-US" dirty="0"/>
              <a:t>データ</a:t>
            </a:r>
            <a:r>
              <a:rPr kumimoji="1" lang="ja-JP" altLang="en-US" dirty="0" smtClean="0"/>
              <a:t>を記憶する。</a:t>
            </a:r>
            <a:endParaRPr kumimoji="1" lang="en-US" altLang="ja-JP" dirty="0" smtClean="0"/>
          </a:p>
          <a:p>
            <a:r>
              <a:rPr lang="ja-JP" altLang="en-US" dirty="0"/>
              <a:t>処理</a:t>
            </a:r>
            <a:r>
              <a:rPr lang="ja-JP" altLang="en-US" dirty="0" smtClean="0"/>
              <a:t>の</a:t>
            </a:r>
            <a:r>
              <a:rPr lang="ja-JP" altLang="en-US" dirty="0"/>
              <a:t>流れ</a:t>
            </a:r>
            <a:r>
              <a:rPr lang="ja-JP" altLang="en-US" dirty="0" smtClean="0"/>
              <a:t>を制御</a:t>
            </a:r>
            <a:r>
              <a:rPr lang="ja-JP" altLang="en-US" dirty="0"/>
              <a:t>する</a:t>
            </a:r>
            <a:r>
              <a:rPr lang="ja-JP" altLang="en-US" dirty="0" smtClean="0"/>
              <a:t>。</a:t>
            </a:r>
            <a:endParaRPr lang="en-US" altLang="ja-JP" dirty="0" smtClean="0"/>
          </a:p>
          <a:p>
            <a:pPr marL="0" indent="0">
              <a:buNone/>
            </a:pPr>
            <a:r>
              <a:rPr kumimoji="1" lang="ja-JP" altLang="en-US" dirty="0" smtClean="0"/>
              <a:t>機械。</a:t>
            </a:r>
            <a:endParaRPr kumimoji="1" lang="en-US" altLang="ja-JP" dirty="0" smtClean="0"/>
          </a:p>
          <a:p>
            <a:pPr marL="0" indent="0">
              <a:buNone/>
            </a:pPr>
            <a:r>
              <a:rPr lang="ja-JP" altLang="en-US" dirty="0"/>
              <a:t>これらを</a:t>
            </a:r>
            <a:r>
              <a:rPr lang="ja-JP" altLang="en-US" dirty="0" smtClean="0"/>
              <a:t>、</a:t>
            </a:r>
            <a:r>
              <a:rPr lang="ja-JP" altLang="en-US" dirty="0" smtClean="0">
                <a:solidFill>
                  <a:srgbClr val="FF0000"/>
                </a:solidFill>
              </a:rPr>
              <a:t>コンピュータの５つの基本動作</a:t>
            </a:r>
            <a:r>
              <a:rPr lang="ja-JP" altLang="en-US" dirty="0" smtClean="0"/>
              <a:t>という。</a:t>
            </a:r>
            <a:endParaRPr kumimoji="1" lang="ja-JP" altLang="en-US" dirty="0"/>
          </a:p>
        </p:txBody>
      </p:sp>
    </p:spTree>
    <p:extLst>
      <p:ext uri="{BB962C8B-B14F-4D97-AF65-F5344CB8AC3E}">
        <p14:creationId xmlns:p14="http://schemas.microsoft.com/office/powerpoint/2010/main" val="86889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ハードウェアとソフトウェアによる</a:t>
            </a:r>
            <a:r>
              <a:rPr kumimoji="1" lang="en-US" altLang="ja-JP" dirty="0" smtClean="0"/>
              <a:t/>
            </a:r>
            <a:br>
              <a:rPr kumimoji="1" lang="en-US" altLang="ja-JP" dirty="0" smtClean="0"/>
            </a:br>
            <a:r>
              <a:rPr lang="en-US" altLang="ja-JP" dirty="0" smtClean="0"/>
              <a:t>5</a:t>
            </a:r>
            <a:r>
              <a:rPr lang="ja-JP" altLang="en-US" dirty="0" err="1" smtClean="0"/>
              <a:t>つの</a:t>
            </a:r>
            <a:r>
              <a:rPr kumimoji="1" lang="ja-JP" altLang="en-US" dirty="0" smtClean="0"/>
              <a:t>基本動作</a:t>
            </a:r>
            <a:endParaRPr kumimoji="1" lang="ja-JP" altLang="en-US" dirty="0"/>
          </a:p>
        </p:txBody>
      </p:sp>
      <p:sp>
        <p:nvSpPr>
          <p:cNvPr id="3" name="コンテンツ プレースホルダー 2"/>
          <p:cNvSpPr>
            <a:spLocks noGrp="1"/>
          </p:cNvSpPr>
          <p:nvPr>
            <p:ph idx="1"/>
          </p:nvPr>
        </p:nvSpPr>
        <p:spPr>
          <a:xfrm>
            <a:off x="457200" y="4322342"/>
            <a:ext cx="8229600" cy="2275010"/>
          </a:xfrm>
        </p:spPr>
        <p:txBody>
          <a:bodyPr>
            <a:normAutofit fontScale="62500" lnSpcReduction="20000"/>
          </a:bodyPr>
          <a:lstStyle/>
          <a:p>
            <a:pPr marL="0" indent="0">
              <a:buNone/>
            </a:pPr>
            <a:r>
              <a:rPr lang="en-US" altLang="ja-JP" dirty="0" smtClean="0"/>
              <a:t>Word</a:t>
            </a:r>
            <a:r>
              <a:rPr lang="ja-JP" altLang="en-US" dirty="0" smtClean="0"/>
              <a:t>などで文書作成作業をする場合</a:t>
            </a:r>
            <a:endParaRPr lang="en-US" altLang="ja-JP" dirty="0" smtClean="0"/>
          </a:p>
          <a:p>
            <a:r>
              <a:rPr kumimoji="1" lang="ja-JP" altLang="en-US" dirty="0" smtClean="0"/>
              <a:t>かな文字のデータが、キーボードからコンピュータ本体に入力される</a:t>
            </a:r>
            <a:endParaRPr kumimoji="1" lang="en-US" altLang="ja-JP" dirty="0" smtClean="0"/>
          </a:p>
          <a:p>
            <a:r>
              <a:rPr lang="ja-JP" altLang="en-US" dirty="0" smtClean="0"/>
              <a:t>コンピュータ本体のなかで、かな文字が漢字に変換される（演算）</a:t>
            </a:r>
            <a:endParaRPr lang="en-US" altLang="ja-JP" dirty="0" smtClean="0"/>
          </a:p>
          <a:p>
            <a:r>
              <a:rPr lang="ja-JP" altLang="en-US" dirty="0" smtClean="0"/>
              <a:t>変換前</a:t>
            </a:r>
            <a:r>
              <a:rPr lang="ja-JP" altLang="en-US" dirty="0"/>
              <a:t>の</a:t>
            </a:r>
            <a:r>
              <a:rPr kumimoji="1" lang="ja-JP" altLang="en-US" dirty="0" smtClean="0"/>
              <a:t>かな文字と変換後の漢字が、ディスプレイに出力される</a:t>
            </a:r>
            <a:endParaRPr kumimoji="1" lang="en-US" altLang="ja-JP" dirty="0" smtClean="0"/>
          </a:p>
          <a:p>
            <a:r>
              <a:rPr lang="ja-JP" altLang="en-US" dirty="0"/>
              <a:t>作成</a:t>
            </a:r>
            <a:r>
              <a:rPr lang="ja-JP" altLang="en-US" dirty="0" smtClean="0"/>
              <a:t>された文書が本体内の一次メモリやファイル（不揮発メモリ）に記憶される</a:t>
            </a:r>
            <a:endParaRPr lang="en-US" altLang="ja-JP" dirty="0" smtClean="0"/>
          </a:p>
          <a:p>
            <a:r>
              <a:rPr kumimoji="1" lang="ja-JP" altLang="en-US" dirty="0" smtClean="0"/>
              <a:t>一連の処理の流れ（動作を行う順序）が制御される</a:t>
            </a:r>
            <a:endParaRPr kumimoji="1" lang="ja-JP" altLang="en-US" dirty="0"/>
          </a:p>
        </p:txBody>
      </p:sp>
      <p:pic>
        <p:nvPicPr>
          <p:cNvPr id="4" name="図 3"/>
          <p:cNvPicPr>
            <a:picLocks noChangeAspect="1"/>
          </p:cNvPicPr>
          <p:nvPr/>
        </p:nvPicPr>
        <p:blipFill rotWithShape="1">
          <a:blip r:embed="rId2"/>
          <a:srcRect t="1242" b="-1242"/>
          <a:stretch/>
        </p:blipFill>
        <p:spPr>
          <a:xfrm>
            <a:off x="1759186" y="1548000"/>
            <a:ext cx="5625628" cy="2809175"/>
          </a:xfrm>
          <a:prstGeom prst="rect">
            <a:avLst/>
          </a:prstGeom>
        </p:spPr>
      </p:pic>
    </p:spTree>
    <p:extLst>
      <p:ext uri="{BB962C8B-B14F-4D97-AF65-F5344CB8AC3E}">
        <p14:creationId xmlns:p14="http://schemas.microsoft.com/office/powerpoint/2010/main" val="3216722226"/>
      </p:ext>
    </p:extLst>
  </p:cSld>
  <p:clrMapOvr>
    <a:masterClrMapping/>
  </p:clrMapOvr>
</p:sld>
</file>

<file path=ppt/theme/theme1.xml><?xml version="1.0" encoding="utf-8"?>
<a:theme xmlns:a="http://schemas.openxmlformats.org/drawingml/2006/main" name="Office テーマ">
  <a:themeElements>
    <a:clrScheme name="MU配色２">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3168</Words>
  <Application>Microsoft Office PowerPoint</Application>
  <PresentationFormat>画面に合わせる (4:3)</PresentationFormat>
  <Paragraphs>375</Paragraphs>
  <Slides>42</Slides>
  <Notes>1</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Office テーマ</vt:lpstr>
      <vt:lpstr>PowerPoint プレゼンテーション</vt:lpstr>
      <vt:lpstr>「情報リテラシー」とは</vt:lpstr>
      <vt:lpstr>プログラミング言語を学ぶ理由</vt:lpstr>
      <vt:lpstr>初等・中等教育における プログラミング教育</vt:lpstr>
      <vt:lpstr>プログラミング教育の効果</vt:lpstr>
      <vt:lpstr>プログラミング教育実践事例</vt:lpstr>
      <vt:lpstr>高等教育における プログラミング教育のねらい</vt:lpstr>
      <vt:lpstr>コンピュータの５つの基本動作</vt:lpstr>
      <vt:lpstr>ハードウェアとソフトウェアによる 5つの基本動作</vt:lpstr>
      <vt:lpstr>ソフトウェアとプログラム</vt:lpstr>
      <vt:lpstr>ソフトウェア</vt:lpstr>
      <vt:lpstr>命令文の種類</vt:lpstr>
      <vt:lpstr>プログラムの例</vt:lpstr>
      <vt:lpstr>コンピュータの記憶・処理は「数値」</vt:lpstr>
      <vt:lpstr>機械語</vt:lpstr>
      <vt:lpstr>機械語のプログラム</vt:lpstr>
      <vt:lpstr>コンピュータ内の動作</vt:lpstr>
      <vt:lpstr>機械語とプログラミング言語</vt:lpstr>
      <vt:lpstr>コンパイラとコンパイル</vt:lpstr>
      <vt:lpstr>多様なプログラミング言語</vt:lpstr>
      <vt:lpstr>情報リテラシーIIにおける プログラミング教育のねらい</vt:lpstr>
      <vt:lpstr>BASIC</vt:lpstr>
      <vt:lpstr>Microsoft Visual Basic(VB)</vt:lpstr>
      <vt:lpstr>PowerPoint プレゼンテーション</vt:lpstr>
      <vt:lpstr>Microsoft .NET Frameworkと Microsoft Visual Studio</vt:lpstr>
      <vt:lpstr>Visual Studioの動作確認</vt:lpstr>
      <vt:lpstr>初回設定</vt:lpstr>
      <vt:lpstr>Hello World</vt:lpstr>
      <vt:lpstr>ツールボックスの設定</vt:lpstr>
      <vt:lpstr>PowerPoint プレゼンテーション</vt:lpstr>
      <vt:lpstr>PowerPoint プレゼンテーション</vt:lpstr>
      <vt:lpstr>PowerPoint プレゼンテーション</vt:lpstr>
      <vt:lpstr>プロジェクトの保存</vt:lpstr>
      <vt:lpstr>プロジェクトの読み込み</vt:lpstr>
      <vt:lpstr>Hello Worldプログラムの仕組み</vt:lpstr>
      <vt:lpstr>PowerPoint プレゼンテーション</vt:lpstr>
      <vt:lpstr>PowerPoint プレゼンテーション</vt:lpstr>
      <vt:lpstr>PowerPoint プレゼンテーション</vt:lpstr>
      <vt:lpstr>PowerPoint プレゼンテーション</vt:lpstr>
      <vt:lpstr>イベントドリブン</vt:lpstr>
      <vt:lpstr>例題</vt:lpstr>
      <vt:lpstr>コンピュータへの命令：文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unehara</dc:creator>
  <cp:lastModifiedBy>Windows ユーザー</cp:lastModifiedBy>
  <cp:revision>45</cp:revision>
  <dcterms:created xsi:type="dcterms:W3CDTF">2015-04-10T04:26:01Z</dcterms:created>
  <dcterms:modified xsi:type="dcterms:W3CDTF">2018-04-10T01:14:59Z</dcterms:modified>
</cp:coreProperties>
</file>