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84" r:id="rId2"/>
    <p:sldId id="257" r:id="rId3"/>
    <p:sldId id="283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8" r:id="rId23"/>
    <p:sldId id="279" r:id="rId24"/>
    <p:sldId id="280" r:id="rId25"/>
    <p:sldId id="281" r:id="rId26"/>
    <p:sldId id="282" r:id="rId27"/>
    <p:sldId id="277" r:id="rId28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167F78-BF17-4A38-B3B1-5C6D73632648}" type="datetimeFigureOut">
              <a:rPr kumimoji="1" lang="ja-JP" altLang="en-US" smtClean="0"/>
              <a:t>2018/4/9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111FF6-E022-4705-95FE-0B7A2F399B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31221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2018/4/9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2018/4/9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2018/4/9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2018/4/9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2018/4/9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2018/4/9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2018/4/9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2018/4/9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2018/4/9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2018/4/9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2018/4/9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2018/4/9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4"/>
          <p:cNvSpPr txBox="1">
            <a:spLocks noChangeArrowheads="1"/>
          </p:cNvSpPr>
          <p:nvPr/>
        </p:nvSpPr>
        <p:spPr bwMode="auto">
          <a:xfrm>
            <a:off x="3536950" y="485775"/>
            <a:ext cx="2686050" cy="954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2800" dirty="0">
                <a:latin typeface="Times New Roman" panose="02020603050405020304" pitchFamily="18" charset="0"/>
              </a:rPr>
              <a:t>情報リテラシー</a:t>
            </a:r>
            <a:r>
              <a:rPr lang="en-US" altLang="ja-JP" sz="2800" dirty="0">
                <a:latin typeface="Times New Roman" panose="02020603050405020304" pitchFamily="18" charset="0"/>
              </a:rPr>
              <a:t>II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800" dirty="0">
                <a:latin typeface="Times New Roman" panose="02020603050405020304" pitchFamily="18" charset="0"/>
              </a:rPr>
              <a:t>(</a:t>
            </a:r>
            <a:r>
              <a:rPr lang="ja-JP" altLang="en-US" sz="2800" dirty="0" smtClean="0">
                <a:latin typeface="Times New Roman" panose="02020603050405020304" pitchFamily="18" charset="0"/>
              </a:rPr>
              <a:t>第</a:t>
            </a:r>
            <a:r>
              <a:rPr lang="en-US" altLang="ja-JP" sz="2800" dirty="0" smtClean="0">
                <a:latin typeface="Times New Roman" panose="02020603050405020304" pitchFamily="18" charset="0"/>
              </a:rPr>
              <a:t>10</a:t>
            </a:r>
            <a:r>
              <a:rPr lang="ja-JP" altLang="en-US" sz="2800" dirty="0" smtClean="0">
                <a:latin typeface="Times New Roman" panose="02020603050405020304" pitchFamily="18" charset="0"/>
              </a:rPr>
              <a:t>回</a:t>
            </a:r>
            <a:r>
              <a:rPr lang="en-US" altLang="ja-JP" sz="2800" dirty="0"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3075" name="Text Box 5"/>
          <p:cNvSpPr txBox="1">
            <a:spLocks noChangeArrowheads="1"/>
          </p:cNvSpPr>
          <p:nvPr/>
        </p:nvSpPr>
        <p:spPr bwMode="auto">
          <a:xfrm>
            <a:off x="1961547" y="2016125"/>
            <a:ext cx="5838458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4000" dirty="0" smtClean="0">
                <a:latin typeface="Times New Roman" panose="02020603050405020304" pitchFamily="18" charset="0"/>
              </a:rPr>
              <a:t>ユーザー</a:t>
            </a:r>
            <a:r>
              <a:rPr lang="ja-JP" altLang="en-US" sz="4000" dirty="0">
                <a:latin typeface="Times New Roman" panose="02020603050405020304" pitchFamily="18" charset="0"/>
              </a:rPr>
              <a:t>・</a:t>
            </a:r>
            <a:r>
              <a:rPr lang="ja-JP" altLang="en-US" sz="4000" dirty="0" smtClean="0">
                <a:latin typeface="Times New Roman" panose="02020603050405020304" pitchFamily="18" charset="0"/>
              </a:rPr>
              <a:t>インタフェースと</a:t>
            </a:r>
            <a:endParaRPr lang="en-US" altLang="ja-JP" sz="4000" dirty="0" smtClean="0">
              <a:latin typeface="Times New Roman" panose="02020603050405020304" pitchFamily="18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4000" dirty="0" smtClean="0">
                <a:latin typeface="Times New Roman" panose="02020603050405020304" pitchFamily="18" charset="0"/>
              </a:rPr>
              <a:t>VB.NET</a:t>
            </a:r>
            <a:r>
              <a:rPr lang="ja-JP" altLang="en-US" sz="4000" dirty="0" smtClean="0">
                <a:latin typeface="Times New Roman" panose="02020603050405020304" pitchFamily="18" charset="0"/>
              </a:rPr>
              <a:t>コントロール技術</a:t>
            </a:r>
            <a:endParaRPr lang="ja-JP" altLang="en-US" sz="4000" dirty="0">
              <a:latin typeface="Times New Roman" panose="02020603050405020304" pitchFamily="18" charset="0"/>
            </a:endParaRPr>
          </a:p>
        </p:txBody>
      </p:sp>
      <p:sp>
        <p:nvSpPr>
          <p:cNvPr id="3076" name="Text Box 6"/>
          <p:cNvSpPr txBox="1">
            <a:spLocks noChangeArrowheads="1"/>
          </p:cNvSpPr>
          <p:nvPr/>
        </p:nvSpPr>
        <p:spPr bwMode="auto">
          <a:xfrm>
            <a:off x="2914650" y="5240338"/>
            <a:ext cx="3930650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2400" dirty="0">
                <a:latin typeface="Times New Roman" panose="02020603050405020304" pitchFamily="18" charset="0"/>
              </a:rPr>
              <a:t>情報・経営システム工学専攻</a:t>
            </a:r>
            <a:endParaRPr lang="en-US" altLang="ja-JP" sz="2400" dirty="0">
              <a:latin typeface="Times New Roman" panose="02020603050405020304" pitchFamily="18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2400" smtClean="0">
                <a:latin typeface="Times New Roman" panose="02020603050405020304" pitchFamily="18" charset="0"/>
              </a:rPr>
              <a:t>秋元　頼孝</a:t>
            </a:r>
            <a:endParaRPr lang="ja-JP" altLang="en-US" sz="2400" dirty="0">
              <a:latin typeface="Times New Roman" panose="02020603050405020304" pitchFamily="18" charset="0"/>
            </a:endParaRPr>
          </a:p>
        </p:txBody>
      </p:sp>
      <p:pic>
        <p:nvPicPr>
          <p:cNvPr id="3077" name="Picture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9925" y="4049713"/>
            <a:ext cx="1905000" cy="1604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04427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513" y="1828800"/>
            <a:ext cx="7353300" cy="216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21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 smtClean="0"/>
              <a:t>イベントプロシージャの追加</a:t>
            </a:r>
          </a:p>
        </p:txBody>
      </p:sp>
      <p:sp>
        <p:nvSpPr>
          <p:cNvPr id="9220" name="Text Box 10"/>
          <p:cNvSpPr txBox="1">
            <a:spLocks noChangeArrowheads="1"/>
          </p:cNvSpPr>
          <p:nvPr/>
        </p:nvSpPr>
        <p:spPr bwMode="auto">
          <a:xfrm>
            <a:off x="5487988" y="6248400"/>
            <a:ext cx="24050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400" b="0"/>
              <a:t>②</a:t>
            </a:r>
            <a:r>
              <a:rPr lang="ja-JP" altLang="en-US" sz="2400" b="0"/>
              <a:t>イベントの選択</a:t>
            </a:r>
          </a:p>
        </p:txBody>
      </p:sp>
      <p:sp>
        <p:nvSpPr>
          <p:cNvPr id="9221" name="Text Box 11"/>
          <p:cNvSpPr txBox="1">
            <a:spLocks noChangeArrowheads="1"/>
          </p:cNvSpPr>
          <p:nvPr/>
        </p:nvSpPr>
        <p:spPr bwMode="auto">
          <a:xfrm>
            <a:off x="944563" y="6172200"/>
            <a:ext cx="29702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400" b="0"/>
              <a:t>①</a:t>
            </a:r>
            <a:r>
              <a:rPr lang="ja-JP" altLang="en-US" sz="2400" b="0"/>
              <a:t>コントロールの選択</a:t>
            </a:r>
          </a:p>
        </p:txBody>
      </p:sp>
      <p:sp>
        <p:nvSpPr>
          <p:cNvPr id="9222" name="Text Box 12"/>
          <p:cNvSpPr txBox="1">
            <a:spLocks noChangeArrowheads="1"/>
          </p:cNvSpPr>
          <p:nvPr/>
        </p:nvSpPr>
        <p:spPr bwMode="auto">
          <a:xfrm>
            <a:off x="1468438" y="1295400"/>
            <a:ext cx="59642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400" b="0"/>
              <a:t>コードエディタ画面上部のドロップダウンリスト</a:t>
            </a:r>
          </a:p>
        </p:txBody>
      </p:sp>
      <p:pic>
        <p:nvPicPr>
          <p:cNvPr id="9223" name="Picture 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3783013"/>
            <a:ext cx="3895725" cy="2305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4" name="Picture 1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51906"/>
          <a:stretch>
            <a:fillRect/>
          </a:stretch>
        </p:blipFill>
        <p:spPr bwMode="auto">
          <a:xfrm>
            <a:off x="4572000" y="3868738"/>
            <a:ext cx="4238625" cy="2303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225" name="Line 9"/>
          <p:cNvSpPr>
            <a:spLocks noChangeShapeType="1"/>
          </p:cNvSpPr>
          <p:nvPr/>
        </p:nvSpPr>
        <p:spPr bwMode="auto">
          <a:xfrm flipV="1">
            <a:off x="3763963" y="4267200"/>
            <a:ext cx="1371600" cy="914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9226" name="Line 8"/>
          <p:cNvSpPr>
            <a:spLocks noChangeShapeType="1"/>
          </p:cNvSpPr>
          <p:nvPr/>
        </p:nvSpPr>
        <p:spPr bwMode="auto">
          <a:xfrm flipH="1">
            <a:off x="1401763" y="2590800"/>
            <a:ext cx="1219200" cy="1752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9227" name="Line 8"/>
          <p:cNvSpPr>
            <a:spLocks noChangeShapeType="1"/>
          </p:cNvSpPr>
          <p:nvPr/>
        </p:nvSpPr>
        <p:spPr bwMode="auto">
          <a:xfrm>
            <a:off x="5592763" y="2590800"/>
            <a:ext cx="609600" cy="1676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891963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smtClean="0"/>
              <a:t>Me.Load</a:t>
            </a:r>
            <a:r>
              <a:rPr lang="ja-JP" altLang="en-US" smtClean="0"/>
              <a:t>イベント</a:t>
            </a:r>
          </a:p>
        </p:txBody>
      </p:sp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769938" y="1600200"/>
            <a:ext cx="5756704" cy="923330"/>
          </a:xfrm>
          <a:prstGeom prst="rect">
            <a:avLst/>
          </a:prstGeom>
          <a:ln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 b="0" dirty="0"/>
              <a:t>Private Sub </a:t>
            </a:r>
            <a:r>
              <a:rPr lang="en-US" altLang="ja-JP" sz="1800" b="0" dirty="0">
                <a:solidFill>
                  <a:srgbClr val="3399FF"/>
                </a:solidFill>
              </a:rPr>
              <a:t>Form1_Load</a:t>
            </a:r>
            <a:r>
              <a:rPr lang="en-US" altLang="ja-JP" sz="1800" b="0" dirty="0"/>
              <a:t>(…) </a:t>
            </a:r>
            <a:r>
              <a:rPr lang="en-US" altLang="ja-JP" sz="1800" b="0" dirty="0">
                <a:solidFill>
                  <a:srgbClr val="FF0000"/>
                </a:solidFill>
              </a:rPr>
              <a:t>Handles </a:t>
            </a:r>
            <a:r>
              <a:rPr lang="en-US" altLang="ja-JP" sz="1800" b="0" dirty="0" err="1">
                <a:solidFill>
                  <a:srgbClr val="FF0000"/>
                </a:solidFill>
              </a:rPr>
              <a:t>Me.Load</a:t>
            </a:r>
            <a:endParaRPr lang="en-US" altLang="ja-JP" sz="1800" b="0" dirty="0">
              <a:solidFill>
                <a:srgbClr val="FF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b="0" dirty="0"/>
              <a:t>　</a:t>
            </a:r>
            <a:r>
              <a:rPr lang="en-US" altLang="ja-JP" sz="1800" b="0" dirty="0"/>
              <a:t>Form</a:t>
            </a:r>
            <a:r>
              <a:rPr lang="ja-JP" altLang="en-US" sz="1800" b="0" dirty="0"/>
              <a:t>を呼び出したとき、最初に実行する。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b="0" dirty="0"/>
              <a:t>　</a:t>
            </a:r>
            <a:r>
              <a:rPr lang="en-US" altLang="ja-JP" sz="1800" b="0" dirty="0"/>
              <a:t>Form</a:t>
            </a:r>
            <a:r>
              <a:rPr lang="ja-JP" altLang="en-US" sz="1800" b="0" dirty="0"/>
              <a:t>内のコントロールのプロパティの初期化などに利用</a:t>
            </a:r>
          </a:p>
        </p:txBody>
      </p:sp>
      <p:pic>
        <p:nvPicPr>
          <p:cNvPr id="102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128963"/>
            <a:ext cx="3895725" cy="2343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3276600"/>
            <a:ext cx="3829050" cy="204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246" name="テキスト ボックス 1"/>
          <p:cNvSpPr txBox="1">
            <a:spLocks noChangeArrowheads="1"/>
          </p:cNvSpPr>
          <p:nvPr/>
        </p:nvSpPr>
        <p:spPr bwMode="auto">
          <a:xfrm>
            <a:off x="457200" y="5480050"/>
            <a:ext cx="3606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400" b="0"/>
              <a:t>Form1 – (Form1 </a:t>
            </a:r>
            <a:r>
              <a:rPr lang="ja-JP" altLang="en-US" sz="2400" b="0"/>
              <a:t>イベント</a:t>
            </a:r>
            <a:r>
              <a:rPr lang="en-US" altLang="ja-JP" sz="2400" b="0"/>
              <a:t>)</a:t>
            </a:r>
            <a:endParaRPr lang="ja-JP" altLang="en-US" sz="2400" b="0"/>
          </a:p>
        </p:txBody>
      </p:sp>
      <p:sp>
        <p:nvSpPr>
          <p:cNvPr id="10247" name="テキスト ボックス 9"/>
          <p:cNvSpPr txBox="1">
            <a:spLocks noChangeArrowheads="1"/>
          </p:cNvSpPr>
          <p:nvPr/>
        </p:nvSpPr>
        <p:spPr bwMode="auto">
          <a:xfrm>
            <a:off x="6280150" y="5489575"/>
            <a:ext cx="8699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400" b="0"/>
              <a:t>Load</a:t>
            </a:r>
            <a:endParaRPr lang="ja-JP" altLang="en-US" sz="2400" b="0"/>
          </a:p>
        </p:txBody>
      </p:sp>
      <p:sp>
        <p:nvSpPr>
          <p:cNvPr id="10249" name="Line 9"/>
          <p:cNvSpPr>
            <a:spLocks noChangeShapeType="1"/>
          </p:cNvSpPr>
          <p:nvPr/>
        </p:nvSpPr>
        <p:spPr bwMode="auto">
          <a:xfrm flipV="1">
            <a:off x="3962400" y="4300538"/>
            <a:ext cx="1066800" cy="10318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206179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3568" y="260648"/>
            <a:ext cx="7772400" cy="1470025"/>
          </a:xfrm>
        </p:spPr>
        <p:txBody>
          <a:bodyPr/>
          <a:lstStyle/>
          <a:p>
            <a:pPr eaLnBrk="1" hangingPunct="1"/>
            <a:r>
              <a:rPr lang="ja-JP" altLang="en-US" dirty="0" smtClean="0"/>
              <a:t>コントロール</a:t>
            </a: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2466736" y="2009458"/>
            <a:ext cx="4635756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arenBoth"/>
            </a:pPr>
            <a:r>
              <a:rPr lang="en-US" altLang="ja-JP" sz="3200" dirty="0" err="1" smtClean="0"/>
              <a:t>CheckBox</a:t>
            </a:r>
            <a:endParaRPr lang="en-US" altLang="ja-JP" sz="3200" dirty="0" smtClean="0"/>
          </a:p>
          <a:p>
            <a:pPr marL="457200" indent="-457200">
              <a:buAutoNum type="arabicParenBoth"/>
            </a:pPr>
            <a:r>
              <a:rPr lang="en-US" altLang="ja-JP" sz="3200" dirty="0" err="1" smtClean="0"/>
              <a:t>RadioButton</a:t>
            </a:r>
            <a:r>
              <a:rPr lang="en-US" altLang="ja-JP" sz="3200" dirty="0" smtClean="0"/>
              <a:t>(</a:t>
            </a:r>
            <a:r>
              <a:rPr lang="en-US" altLang="ja-JP" sz="3200" dirty="0" err="1" smtClean="0"/>
              <a:t>GroupBox</a:t>
            </a:r>
            <a:r>
              <a:rPr lang="en-US" altLang="ja-JP" sz="3200" dirty="0" smtClean="0"/>
              <a:t>)</a:t>
            </a:r>
          </a:p>
          <a:p>
            <a:pPr marL="457200" indent="-457200">
              <a:buAutoNum type="arabicParenBoth"/>
            </a:pPr>
            <a:r>
              <a:rPr kumimoji="1" lang="en-US" altLang="ja-JP" sz="3200" dirty="0" err="1" smtClean="0"/>
              <a:t>ComboBox</a:t>
            </a:r>
            <a:endParaRPr kumimoji="1" lang="en-US" altLang="ja-JP" sz="3200" dirty="0" smtClean="0"/>
          </a:p>
          <a:p>
            <a:pPr marL="457200" indent="-457200">
              <a:buAutoNum type="arabicParenBoth"/>
            </a:pPr>
            <a:r>
              <a:rPr lang="en-US" altLang="ja-JP" sz="3200" dirty="0" err="1" smtClean="0"/>
              <a:t>ListBox</a:t>
            </a:r>
            <a:endParaRPr lang="en-US" altLang="ja-JP" sz="3200" dirty="0" smtClean="0"/>
          </a:p>
          <a:p>
            <a:pPr marL="457200" indent="-457200">
              <a:buAutoNum type="arabicParenBoth"/>
            </a:pPr>
            <a:r>
              <a:rPr lang="en-US" altLang="ja-JP" sz="3200" dirty="0" err="1" smtClean="0"/>
              <a:t>PictureBox</a:t>
            </a:r>
            <a:endParaRPr lang="en-US" altLang="ja-JP" sz="3200" dirty="0" smtClean="0"/>
          </a:p>
          <a:p>
            <a:pPr marL="457200" indent="-457200">
              <a:buAutoNum type="arabicParenBoth"/>
            </a:pPr>
            <a:r>
              <a:rPr lang="en-US" altLang="ja-JP" sz="3200" dirty="0" err="1" smtClean="0"/>
              <a:t>NumericUpDown</a:t>
            </a:r>
            <a:endParaRPr lang="en-US" altLang="ja-JP" sz="3200" dirty="0" smtClean="0"/>
          </a:p>
        </p:txBody>
      </p:sp>
    </p:spTree>
    <p:extLst>
      <p:ext uri="{BB962C8B-B14F-4D97-AF65-F5344CB8AC3E}">
        <p14:creationId xmlns:p14="http://schemas.microsoft.com/office/powerpoint/2010/main" val="424287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dirty="0" smtClean="0"/>
              <a:t>(1) </a:t>
            </a:r>
            <a:r>
              <a:rPr lang="en-US" altLang="ja-JP" dirty="0" err="1" smtClean="0"/>
              <a:t>CheckBox</a:t>
            </a:r>
            <a:endParaRPr lang="en-US" altLang="ja-JP" dirty="0" smtClean="0"/>
          </a:p>
        </p:txBody>
      </p:sp>
      <p:pic>
        <p:nvPicPr>
          <p:cNvPr id="13315" name="Picture 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94" b="36061"/>
          <a:stretch>
            <a:fillRect/>
          </a:stretch>
        </p:blipFill>
        <p:spPr bwMode="auto">
          <a:xfrm>
            <a:off x="304800" y="1260475"/>
            <a:ext cx="2724150" cy="172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316" name="テキスト ボックス 2"/>
          <p:cNvSpPr txBox="1">
            <a:spLocks noChangeArrowheads="1"/>
          </p:cNvSpPr>
          <p:nvPr/>
        </p:nvSpPr>
        <p:spPr bwMode="auto">
          <a:xfrm>
            <a:off x="381000" y="3470275"/>
            <a:ext cx="3991221" cy="1200329"/>
          </a:xfrm>
          <a:prstGeom prst="rect">
            <a:avLst/>
          </a:prstGeom>
          <a:ln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b="0" dirty="0"/>
              <a:t>よく使うプロパティ</a:t>
            </a:r>
            <a:endParaRPr lang="en-US" altLang="ja-JP" sz="1800" b="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 b="0" dirty="0"/>
              <a:t>If </a:t>
            </a:r>
            <a:r>
              <a:rPr lang="en-US" altLang="ja-JP" sz="1800" b="0" dirty="0">
                <a:solidFill>
                  <a:srgbClr val="FF0000"/>
                </a:solidFill>
              </a:rPr>
              <a:t>CheckBox1.Checked = True </a:t>
            </a:r>
            <a:r>
              <a:rPr lang="en-US" altLang="ja-JP" sz="1800" b="0" dirty="0"/>
              <a:t>Then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b="0" dirty="0"/>
              <a:t>　</a:t>
            </a:r>
            <a:r>
              <a:rPr lang="en-US" altLang="ja-JP" sz="1800" b="0" dirty="0">
                <a:solidFill>
                  <a:srgbClr val="3399FF"/>
                </a:solidFill>
              </a:rPr>
              <a:t> ’CheckBox1</a:t>
            </a:r>
            <a:r>
              <a:rPr lang="ja-JP" altLang="en-US" sz="1800" b="0" dirty="0">
                <a:solidFill>
                  <a:srgbClr val="3399FF"/>
                </a:solidFill>
              </a:rPr>
              <a:t>のチェックが</a:t>
            </a:r>
            <a:r>
              <a:rPr lang="en-US" altLang="ja-JP" sz="1800" b="0" dirty="0">
                <a:solidFill>
                  <a:srgbClr val="3399FF"/>
                </a:solidFill>
              </a:rPr>
              <a:t>True</a:t>
            </a:r>
            <a:r>
              <a:rPr lang="ja-JP" altLang="en-US" sz="1800" b="0" dirty="0">
                <a:solidFill>
                  <a:srgbClr val="3399FF"/>
                </a:solidFill>
              </a:rPr>
              <a:t>の場合</a:t>
            </a:r>
            <a:endParaRPr lang="en-US" altLang="ja-JP" sz="1800" b="0" dirty="0">
              <a:solidFill>
                <a:srgbClr val="3399FF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 b="0" dirty="0"/>
              <a:t>End If</a:t>
            </a:r>
          </a:p>
        </p:txBody>
      </p:sp>
      <p:sp>
        <p:nvSpPr>
          <p:cNvPr id="13317" name="正方形/長方形 3"/>
          <p:cNvSpPr>
            <a:spLocks noChangeArrowheads="1"/>
          </p:cNvSpPr>
          <p:nvPr/>
        </p:nvSpPr>
        <p:spPr bwMode="auto">
          <a:xfrm>
            <a:off x="381000" y="4800600"/>
            <a:ext cx="6553200" cy="1754326"/>
          </a:xfrm>
          <a:prstGeom prst="rect">
            <a:avLst/>
          </a:prstGeom>
          <a:ln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b="0"/>
              <a:t>よく使うイベント</a:t>
            </a:r>
            <a:endParaRPr lang="en-US" altLang="ja-JP" sz="1800" b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 b="0"/>
              <a:t>Private Sub CheckBox1_CheckedChanged(…) </a:t>
            </a:r>
            <a:r>
              <a:rPr lang="en-US" altLang="ja-JP" sz="1800" b="0">
                <a:solidFill>
                  <a:srgbClr val="FF0000"/>
                </a:solidFill>
              </a:rPr>
              <a:t>Handles CheckBox1.CheckedChanged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b="0">
                <a:solidFill>
                  <a:srgbClr val="3399FF"/>
                </a:solidFill>
              </a:rPr>
              <a:t>　　</a:t>
            </a:r>
            <a:r>
              <a:rPr lang="en-US" altLang="ja-JP" sz="1800" b="0">
                <a:solidFill>
                  <a:srgbClr val="3399FF"/>
                </a:solidFill>
              </a:rPr>
              <a:t>’CheckBox1</a:t>
            </a:r>
            <a:r>
              <a:rPr lang="ja-JP" altLang="en-US" sz="1800" b="0">
                <a:solidFill>
                  <a:srgbClr val="3399FF"/>
                </a:solidFill>
              </a:rPr>
              <a:t>のチェック状態が</a:t>
            </a:r>
            <a:r>
              <a:rPr lang="en-US" altLang="ja-JP" sz="1800" b="0">
                <a:solidFill>
                  <a:srgbClr val="3399FF"/>
                </a:solidFill>
              </a:rPr>
              <a:t>ON</a:t>
            </a:r>
            <a:r>
              <a:rPr lang="ja-JP" altLang="en-US" sz="1800" b="0">
                <a:solidFill>
                  <a:srgbClr val="3399FF"/>
                </a:solidFill>
              </a:rPr>
              <a:t>→</a:t>
            </a:r>
            <a:r>
              <a:rPr lang="en-US" altLang="ja-JP" sz="1800" b="0">
                <a:solidFill>
                  <a:srgbClr val="3399FF"/>
                </a:solidFill>
              </a:rPr>
              <a:t>OFF</a:t>
            </a:r>
            <a:r>
              <a:rPr lang="ja-JP" altLang="en-US" sz="1800" b="0">
                <a:solidFill>
                  <a:srgbClr val="3399FF"/>
                </a:solidFill>
              </a:rPr>
              <a:t>か</a:t>
            </a:r>
            <a:r>
              <a:rPr lang="en-US" altLang="ja-JP" sz="1800" b="0">
                <a:solidFill>
                  <a:srgbClr val="3399FF"/>
                </a:solidFill>
              </a:rPr>
              <a:t>OFF</a:t>
            </a:r>
            <a:r>
              <a:rPr lang="ja-JP" altLang="en-US" sz="1800" b="0">
                <a:solidFill>
                  <a:srgbClr val="3399FF"/>
                </a:solidFill>
              </a:rPr>
              <a:t>→</a:t>
            </a:r>
            <a:r>
              <a:rPr lang="en-US" altLang="ja-JP" sz="1800" b="0">
                <a:solidFill>
                  <a:srgbClr val="3399FF"/>
                </a:solidFill>
              </a:rPr>
              <a:t>ON</a:t>
            </a:r>
            <a:r>
              <a:rPr lang="ja-JP" altLang="en-US" sz="1800" b="0">
                <a:solidFill>
                  <a:srgbClr val="3399FF"/>
                </a:solidFill>
              </a:rPr>
              <a:t>と</a:t>
            </a:r>
            <a:endParaRPr lang="en-US" altLang="ja-JP" sz="1800" b="0">
              <a:solidFill>
                <a:srgbClr val="3399FF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b="0">
                <a:solidFill>
                  <a:srgbClr val="3399FF"/>
                </a:solidFill>
              </a:rPr>
              <a:t>　　変わったら呼び出される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 b="0"/>
              <a:t>End Sub</a:t>
            </a:r>
            <a:endParaRPr lang="ja-JP" altLang="en-US" sz="1800" b="0"/>
          </a:p>
        </p:txBody>
      </p:sp>
      <p:sp>
        <p:nvSpPr>
          <p:cNvPr id="13318" name="Text Box 3"/>
          <p:cNvSpPr txBox="1">
            <a:spLocks noChangeArrowheads="1"/>
          </p:cNvSpPr>
          <p:nvPr/>
        </p:nvSpPr>
        <p:spPr bwMode="auto">
          <a:xfrm>
            <a:off x="3429000" y="1292225"/>
            <a:ext cx="5181600" cy="708025"/>
          </a:xfrm>
          <a:prstGeom prst="rect">
            <a:avLst/>
          </a:prstGeom>
          <a:noFill/>
          <a:ln w="9525">
            <a:solidFill>
              <a:srgbClr val="3399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 b="0"/>
              <a:t>利用者は、クリックしてチェックを付けたり外したりできる</a:t>
            </a:r>
          </a:p>
        </p:txBody>
      </p:sp>
    </p:spTree>
    <p:extLst>
      <p:ext uri="{BB962C8B-B14F-4D97-AF65-F5344CB8AC3E}">
        <p14:creationId xmlns:p14="http://schemas.microsoft.com/office/powerpoint/2010/main" val="81819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ja-JP" dirty="0" smtClean="0"/>
              <a:t>(2) </a:t>
            </a:r>
            <a:r>
              <a:rPr lang="en-US" altLang="ja-JP" dirty="0" err="1" smtClean="0"/>
              <a:t>GroupBox</a:t>
            </a:r>
            <a:r>
              <a:rPr lang="en-US" altLang="ja-JP" dirty="0" smtClean="0"/>
              <a:t>, </a:t>
            </a:r>
            <a:r>
              <a:rPr lang="en-US" altLang="ja-JP" dirty="0" err="1" smtClean="0"/>
              <a:t>RadioButton</a:t>
            </a:r>
            <a:endParaRPr lang="en-US" altLang="ja-JP" dirty="0" smtClean="0"/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3581400" y="1476375"/>
            <a:ext cx="5181600" cy="708025"/>
          </a:xfrm>
          <a:prstGeom prst="rect">
            <a:avLst/>
          </a:prstGeom>
          <a:noFill/>
          <a:ln w="9525">
            <a:solidFill>
              <a:srgbClr val="3399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 b="0"/>
              <a:t>利用者は、</a:t>
            </a:r>
            <a:r>
              <a:rPr lang="en-US" altLang="ja-JP" sz="2000" b="0"/>
              <a:t>GroupBox</a:t>
            </a:r>
            <a:r>
              <a:rPr lang="ja-JP" altLang="en-US" sz="2000" b="0"/>
              <a:t>内にある複数の</a:t>
            </a:r>
            <a:r>
              <a:rPr lang="en-US" altLang="ja-JP" sz="2000" b="0"/>
              <a:t>RadioButton</a:t>
            </a:r>
            <a:r>
              <a:rPr lang="ja-JP" altLang="en-US" sz="2000" b="0"/>
              <a:t>の中で</a:t>
            </a:r>
            <a:r>
              <a:rPr lang="ja-JP" altLang="en-US" sz="2000" b="0">
                <a:solidFill>
                  <a:srgbClr val="FF0000"/>
                </a:solidFill>
              </a:rPr>
              <a:t>１つだけ</a:t>
            </a:r>
            <a:r>
              <a:rPr lang="ja-JP" altLang="en-US" sz="2000" b="0"/>
              <a:t>選択できる</a:t>
            </a:r>
          </a:p>
        </p:txBody>
      </p:sp>
      <p:pic>
        <p:nvPicPr>
          <p:cNvPr id="14340" name="Picture 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768"/>
          <a:stretch>
            <a:fillRect/>
          </a:stretch>
        </p:blipFill>
        <p:spPr bwMode="auto">
          <a:xfrm>
            <a:off x="228600" y="1219200"/>
            <a:ext cx="3162300" cy="2195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341" name="テキスト ボックス 18"/>
          <p:cNvSpPr txBox="1">
            <a:spLocks noChangeArrowheads="1"/>
          </p:cNvSpPr>
          <p:nvPr/>
        </p:nvSpPr>
        <p:spPr bwMode="auto">
          <a:xfrm>
            <a:off x="381000" y="3470275"/>
            <a:ext cx="4209229" cy="1200329"/>
          </a:xfrm>
          <a:prstGeom prst="rect">
            <a:avLst/>
          </a:prstGeom>
          <a:ln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b="0" dirty="0"/>
              <a:t>よく使うプロパティ</a:t>
            </a:r>
            <a:endParaRPr lang="en-US" altLang="ja-JP" sz="1800" b="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 b="0" dirty="0"/>
              <a:t>If </a:t>
            </a:r>
            <a:r>
              <a:rPr lang="en-US" altLang="ja-JP" sz="1800" b="0" dirty="0">
                <a:solidFill>
                  <a:srgbClr val="FF0000"/>
                </a:solidFill>
              </a:rPr>
              <a:t>RadioButton1.Checked = True </a:t>
            </a:r>
            <a:r>
              <a:rPr lang="en-US" altLang="ja-JP" sz="1800" b="0" dirty="0"/>
              <a:t>Then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b="0" dirty="0"/>
              <a:t>　</a:t>
            </a:r>
            <a:r>
              <a:rPr lang="en-US" altLang="ja-JP" sz="1800" b="0" dirty="0">
                <a:solidFill>
                  <a:srgbClr val="3399FF"/>
                </a:solidFill>
              </a:rPr>
              <a:t> ’RadioButton1</a:t>
            </a:r>
            <a:r>
              <a:rPr lang="ja-JP" altLang="en-US" sz="1800" b="0" dirty="0">
                <a:solidFill>
                  <a:srgbClr val="3399FF"/>
                </a:solidFill>
              </a:rPr>
              <a:t>のチェックが</a:t>
            </a:r>
            <a:r>
              <a:rPr lang="en-US" altLang="ja-JP" sz="1800" b="0" dirty="0">
                <a:solidFill>
                  <a:srgbClr val="3399FF"/>
                </a:solidFill>
              </a:rPr>
              <a:t>True</a:t>
            </a:r>
            <a:r>
              <a:rPr lang="ja-JP" altLang="en-US" sz="1800" b="0" dirty="0">
                <a:solidFill>
                  <a:srgbClr val="3399FF"/>
                </a:solidFill>
              </a:rPr>
              <a:t>の場合</a:t>
            </a:r>
            <a:endParaRPr lang="en-US" altLang="ja-JP" sz="1800" b="0" dirty="0">
              <a:solidFill>
                <a:srgbClr val="3399FF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 b="0" dirty="0"/>
              <a:t>End If</a:t>
            </a:r>
          </a:p>
        </p:txBody>
      </p:sp>
      <p:sp>
        <p:nvSpPr>
          <p:cNvPr id="14342" name="正方形/長方形 19"/>
          <p:cNvSpPr>
            <a:spLocks noChangeArrowheads="1"/>
          </p:cNvSpPr>
          <p:nvPr/>
        </p:nvSpPr>
        <p:spPr bwMode="auto">
          <a:xfrm>
            <a:off x="381000" y="4800600"/>
            <a:ext cx="8583488" cy="1477328"/>
          </a:xfrm>
          <a:prstGeom prst="rect">
            <a:avLst/>
          </a:prstGeom>
          <a:ln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b="0" dirty="0"/>
              <a:t>よく使うイベント</a:t>
            </a:r>
            <a:endParaRPr lang="en-US" altLang="ja-JP" sz="1800" b="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 b="0" dirty="0"/>
              <a:t>Private Sub RadioButton1_CheckedChanged(…) </a:t>
            </a:r>
            <a:r>
              <a:rPr lang="en-US" altLang="ja-JP" sz="1800" b="0" dirty="0">
                <a:solidFill>
                  <a:srgbClr val="FF0000"/>
                </a:solidFill>
              </a:rPr>
              <a:t>Handles RadioButton1.CheckedChanged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b="0" dirty="0">
                <a:solidFill>
                  <a:srgbClr val="3399FF"/>
                </a:solidFill>
              </a:rPr>
              <a:t>　　</a:t>
            </a:r>
            <a:r>
              <a:rPr lang="en-US" altLang="ja-JP" sz="1800" b="0" dirty="0">
                <a:solidFill>
                  <a:srgbClr val="3399FF"/>
                </a:solidFill>
              </a:rPr>
              <a:t>’RadioButton1</a:t>
            </a:r>
            <a:r>
              <a:rPr lang="ja-JP" altLang="en-US" sz="1800" b="0" dirty="0">
                <a:solidFill>
                  <a:srgbClr val="3399FF"/>
                </a:solidFill>
              </a:rPr>
              <a:t>のチェック状態が</a:t>
            </a:r>
            <a:r>
              <a:rPr lang="en-US" altLang="ja-JP" sz="1800" b="0" dirty="0">
                <a:solidFill>
                  <a:srgbClr val="3399FF"/>
                </a:solidFill>
              </a:rPr>
              <a:t>ON</a:t>
            </a:r>
            <a:r>
              <a:rPr lang="ja-JP" altLang="en-US" sz="1800" b="0" dirty="0">
                <a:solidFill>
                  <a:srgbClr val="3399FF"/>
                </a:solidFill>
              </a:rPr>
              <a:t>→</a:t>
            </a:r>
            <a:r>
              <a:rPr lang="en-US" altLang="ja-JP" sz="1800" b="0" dirty="0">
                <a:solidFill>
                  <a:srgbClr val="3399FF"/>
                </a:solidFill>
              </a:rPr>
              <a:t>OFF</a:t>
            </a:r>
            <a:r>
              <a:rPr lang="ja-JP" altLang="en-US" sz="1800" b="0" dirty="0" smtClean="0">
                <a:solidFill>
                  <a:srgbClr val="3399FF"/>
                </a:solidFill>
              </a:rPr>
              <a:t>か</a:t>
            </a:r>
            <a:r>
              <a:rPr lang="ja-JP" altLang="en-US" sz="1800" dirty="0">
                <a:solidFill>
                  <a:srgbClr val="3399FF"/>
                </a:solidFill>
              </a:rPr>
              <a:t>、</a:t>
            </a:r>
            <a:r>
              <a:rPr lang="en-US" altLang="ja-JP" sz="1800" b="0" dirty="0" smtClean="0">
                <a:solidFill>
                  <a:srgbClr val="3399FF"/>
                </a:solidFill>
              </a:rPr>
              <a:t>OFF</a:t>
            </a:r>
            <a:r>
              <a:rPr lang="ja-JP" altLang="en-US" sz="1800" b="0" dirty="0">
                <a:solidFill>
                  <a:srgbClr val="3399FF"/>
                </a:solidFill>
              </a:rPr>
              <a:t>→</a:t>
            </a:r>
            <a:r>
              <a:rPr lang="en-US" altLang="ja-JP" sz="1800" b="0" dirty="0">
                <a:solidFill>
                  <a:srgbClr val="3399FF"/>
                </a:solidFill>
              </a:rPr>
              <a:t>ON</a:t>
            </a:r>
            <a:r>
              <a:rPr lang="ja-JP" altLang="en-US" sz="1800" b="0" dirty="0" smtClean="0">
                <a:solidFill>
                  <a:srgbClr val="3399FF"/>
                </a:solidFill>
              </a:rPr>
              <a:t>と変化したら呼び出される</a:t>
            </a:r>
            <a:endParaRPr lang="ja-JP" altLang="en-US" sz="1800" b="0" dirty="0">
              <a:solidFill>
                <a:srgbClr val="3399FF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 b="0" dirty="0"/>
              <a:t>End Sub</a:t>
            </a:r>
            <a:endParaRPr lang="ja-JP" altLang="en-US" sz="1800" b="0" dirty="0"/>
          </a:p>
        </p:txBody>
      </p:sp>
    </p:spTree>
    <p:extLst>
      <p:ext uri="{BB962C8B-B14F-4D97-AF65-F5344CB8AC3E}">
        <p14:creationId xmlns:p14="http://schemas.microsoft.com/office/powerpoint/2010/main" val="142795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dirty="0" smtClean="0"/>
              <a:t>(3) </a:t>
            </a:r>
            <a:r>
              <a:rPr lang="en-US" altLang="ja-JP" dirty="0" err="1" smtClean="0"/>
              <a:t>ComboBox</a:t>
            </a:r>
            <a:endParaRPr lang="en-US" altLang="ja-JP" dirty="0" smtClean="0"/>
          </a:p>
        </p:txBody>
      </p:sp>
      <p:pic>
        <p:nvPicPr>
          <p:cNvPr id="15363" name="Picture 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388" y="1219200"/>
            <a:ext cx="2524125" cy="199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4" name="Picture 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917950"/>
            <a:ext cx="2800350" cy="273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5" name="Picture 1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5284788"/>
            <a:ext cx="1981200" cy="100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6" name="Picture 1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3765550"/>
            <a:ext cx="3524250" cy="273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367" name="Line 9"/>
          <p:cNvSpPr>
            <a:spLocks noChangeShapeType="1"/>
          </p:cNvSpPr>
          <p:nvPr/>
        </p:nvSpPr>
        <p:spPr bwMode="auto">
          <a:xfrm flipH="1">
            <a:off x="2667000" y="5132388"/>
            <a:ext cx="76200" cy="152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5368" name="テキスト ボックス 2"/>
          <p:cNvSpPr txBox="1">
            <a:spLocks noChangeArrowheads="1"/>
          </p:cNvSpPr>
          <p:nvPr/>
        </p:nvSpPr>
        <p:spPr bwMode="auto">
          <a:xfrm>
            <a:off x="2579688" y="4725988"/>
            <a:ext cx="4937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400"/>
              <a:t>①</a:t>
            </a:r>
          </a:p>
        </p:txBody>
      </p:sp>
      <p:sp>
        <p:nvSpPr>
          <p:cNvPr id="15369" name="テキスト ボックス 21"/>
          <p:cNvSpPr txBox="1">
            <a:spLocks noChangeArrowheads="1"/>
          </p:cNvSpPr>
          <p:nvPr/>
        </p:nvSpPr>
        <p:spPr bwMode="auto">
          <a:xfrm>
            <a:off x="6553200" y="5895975"/>
            <a:ext cx="4937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400"/>
              <a:t>③</a:t>
            </a:r>
          </a:p>
        </p:txBody>
      </p:sp>
      <p:sp>
        <p:nvSpPr>
          <p:cNvPr id="15370" name="Line 9"/>
          <p:cNvSpPr>
            <a:spLocks noChangeShapeType="1"/>
          </p:cNvSpPr>
          <p:nvPr/>
        </p:nvSpPr>
        <p:spPr bwMode="auto">
          <a:xfrm flipV="1">
            <a:off x="3562350" y="4146550"/>
            <a:ext cx="2076450" cy="1981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5371" name="テキスト ボックス 3"/>
          <p:cNvSpPr txBox="1">
            <a:spLocks noChangeArrowheads="1"/>
          </p:cNvSpPr>
          <p:nvPr/>
        </p:nvSpPr>
        <p:spPr bwMode="auto">
          <a:xfrm>
            <a:off x="228600" y="3444875"/>
            <a:ext cx="23510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400" b="0"/>
              <a:t>初期項目の編集</a:t>
            </a:r>
          </a:p>
        </p:txBody>
      </p:sp>
      <p:sp>
        <p:nvSpPr>
          <p:cNvPr id="15372" name="Text Box 3"/>
          <p:cNvSpPr txBox="1">
            <a:spLocks noChangeArrowheads="1"/>
          </p:cNvSpPr>
          <p:nvPr/>
        </p:nvSpPr>
        <p:spPr bwMode="auto">
          <a:xfrm>
            <a:off x="3581400" y="1247775"/>
            <a:ext cx="5181600" cy="1631950"/>
          </a:xfrm>
          <a:prstGeom prst="rect">
            <a:avLst/>
          </a:prstGeom>
          <a:noFill/>
          <a:ln w="9525">
            <a:solidFill>
              <a:srgbClr val="3399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 b="0"/>
              <a:t>利用者は、</a:t>
            </a:r>
            <a:r>
              <a:rPr lang="en-US" altLang="ja-JP" sz="2000" b="0"/>
              <a:t>ComboBox</a:t>
            </a:r>
            <a:r>
              <a:rPr lang="ja-JP" altLang="en-US" sz="2000" b="0"/>
              <a:t>の選択肢（リスト）から</a:t>
            </a:r>
            <a:r>
              <a:rPr lang="ja-JP" altLang="en-US" sz="2000" b="0">
                <a:solidFill>
                  <a:srgbClr val="FF0000"/>
                </a:solidFill>
              </a:rPr>
              <a:t>１つだけ</a:t>
            </a:r>
            <a:r>
              <a:rPr lang="ja-JP" altLang="en-US" sz="2000" b="0"/>
              <a:t>選択できる。</a:t>
            </a:r>
            <a:endParaRPr lang="en-US" altLang="ja-JP" sz="2000" b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 b="0"/>
              <a:t>また、「</a:t>
            </a:r>
            <a:r>
              <a:rPr lang="en-US" altLang="ja-JP" sz="2000" b="0"/>
              <a:t>DropDownStyle</a:t>
            </a:r>
            <a:r>
              <a:rPr lang="ja-JP" altLang="en-US" sz="2000" b="0"/>
              <a:t>」プロパティの設定によっては、上部の</a:t>
            </a:r>
            <a:r>
              <a:rPr lang="en-US" altLang="ja-JP" sz="2000" b="0"/>
              <a:t>TextBox</a:t>
            </a:r>
            <a:r>
              <a:rPr lang="ja-JP" altLang="en-US" sz="2000" b="0"/>
              <a:t>にユーザが文字列を直接入力することもできる。</a:t>
            </a:r>
          </a:p>
        </p:txBody>
      </p:sp>
      <p:sp>
        <p:nvSpPr>
          <p:cNvPr id="15373" name="テキスト ボックス 19"/>
          <p:cNvSpPr txBox="1">
            <a:spLocks noChangeArrowheads="1"/>
          </p:cNvSpPr>
          <p:nvPr/>
        </p:nvSpPr>
        <p:spPr bwMode="auto">
          <a:xfrm>
            <a:off x="3641725" y="5789613"/>
            <a:ext cx="4953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400"/>
              <a:t>②</a:t>
            </a:r>
          </a:p>
        </p:txBody>
      </p:sp>
    </p:spTree>
    <p:extLst>
      <p:ext uri="{BB962C8B-B14F-4D97-AF65-F5344CB8AC3E}">
        <p14:creationId xmlns:p14="http://schemas.microsoft.com/office/powerpoint/2010/main" val="3485611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sz="2400" smtClean="0"/>
              <a:t>ComboBox</a:t>
            </a:r>
            <a:r>
              <a:rPr lang="ja-JP" altLang="en-US" sz="2400" smtClean="0"/>
              <a:t>：</a:t>
            </a:r>
            <a:r>
              <a:rPr lang="en-US" altLang="ja-JP" sz="3600" smtClean="0"/>
              <a:t>DropDownStyle</a:t>
            </a:r>
            <a:r>
              <a:rPr lang="ja-JP" altLang="en-US" sz="3600" smtClean="0"/>
              <a:t>プロパティ</a:t>
            </a:r>
          </a:p>
        </p:txBody>
      </p:sp>
      <p:sp>
        <p:nvSpPr>
          <p:cNvPr id="3" name="Text Box 13"/>
          <p:cNvSpPr txBox="1">
            <a:spLocks noChangeArrowheads="1"/>
          </p:cNvSpPr>
          <p:nvPr/>
        </p:nvSpPr>
        <p:spPr bwMode="auto">
          <a:xfrm>
            <a:off x="152400" y="1524000"/>
            <a:ext cx="8686800" cy="163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>
              <a:buFont typeface="Arial" pitchFamily="34" charset="0"/>
              <a:buChar char="•"/>
              <a:defRPr/>
            </a:pPr>
            <a:r>
              <a:rPr lang="en-US" altLang="ja-JP" sz="2000" b="0" dirty="0">
                <a:solidFill>
                  <a:schemeClr val="accent1">
                    <a:lumMod val="50000"/>
                  </a:schemeClr>
                </a:solidFill>
              </a:rPr>
              <a:t>Simple</a:t>
            </a:r>
            <a:r>
              <a:rPr lang="ja-JP" altLang="en-US" sz="2000" b="0" dirty="0">
                <a:solidFill>
                  <a:schemeClr val="accent1">
                    <a:lumMod val="50000"/>
                  </a:schemeClr>
                </a:solidFill>
              </a:rPr>
              <a:t>：</a:t>
            </a:r>
            <a:r>
              <a:rPr lang="ja-JP" altLang="en-US" sz="2000" b="0" dirty="0"/>
              <a:t>利用者はリストから選択するか、文字を直接入力できる。リストが直接表示される。</a:t>
            </a:r>
            <a:endParaRPr lang="en-US" altLang="ja-JP" sz="2000" b="0" dirty="0"/>
          </a:p>
          <a:p>
            <a:pPr marL="342900" indent="-342900">
              <a:buFont typeface="Arial" pitchFamily="34" charset="0"/>
              <a:buChar char="•"/>
              <a:defRPr/>
            </a:pPr>
            <a:r>
              <a:rPr lang="en-US" altLang="ja-JP" sz="2000" b="0" dirty="0" err="1">
                <a:solidFill>
                  <a:schemeClr val="accent1">
                    <a:lumMod val="50000"/>
                  </a:schemeClr>
                </a:solidFill>
              </a:rPr>
              <a:t>DropDown</a:t>
            </a:r>
            <a:r>
              <a:rPr lang="ja-JP" altLang="en-US" sz="2000" b="0" dirty="0">
                <a:solidFill>
                  <a:schemeClr val="accent1">
                    <a:lumMod val="50000"/>
                  </a:schemeClr>
                </a:solidFill>
              </a:rPr>
              <a:t>：</a:t>
            </a:r>
            <a:r>
              <a:rPr lang="ja-JP" altLang="en-US" sz="2000" b="0" dirty="0"/>
              <a:t>利用者はリストから選択するか、文字を直接入力できる。</a:t>
            </a:r>
            <a:endParaRPr lang="en-US" altLang="ja-JP" sz="2000" b="0" dirty="0"/>
          </a:p>
          <a:p>
            <a:pPr marL="342900" indent="-342900">
              <a:buFont typeface="Arial" pitchFamily="34" charset="0"/>
              <a:buChar char="•"/>
              <a:defRPr/>
            </a:pPr>
            <a:r>
              <a:rPr lang="en-US" altLang="ja-JP" sz="2000" b="0" dirty="0" err="1">
                <a:solidFill>
                  <a:schemeClr val="accent1">
                    <a:lumMod val="50000"/>
                  </a:schemeClr>
                </a:solidFill>
              </a:rPr>
              <a:t>DropDownList</a:t>
            </a:r>
            <a:r>
              <a:rPr lang="ja-JP" altLang="en-US" sz="2000" b="0" dirty="0">
                <a:solidFill>
                  <a:schemeClr val="accent1">
                    <a:lumMod val="50000"/>
                  </a:schemeClr>
                </a:solidFill>
              </a:rPr>
              <a:t>：</a:t>
            </a:r>
            <a:r>
              <a:rPr lang="ja-JP" altLang="en-US" sz="2000" b="0" dirty="0"/>
              <a:t>利用者は直接入力はできない。ドロップダウンリストから選択する。</a:t>
            </a:r>
            <a:endParaRPr lang="en-US" altLang="ja-JP" sz="2000" b="0" dirty="0"/>
          </a:p>
        </p:txBody>
      </p:sp>
      <p:pic>
        <p:nvPicPr>
          <p:cNvPr id="1638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1263" y="3798888"/>
            <a:ext cx="4333875" cy="223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0100" y="5691188"/>
            <a:ext cx="1752600" cy="608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390" name="右矢印 5"/>
          <p:cNvSpPr>
            <a:spLocks noChangeArrowheads="1"/>
          </p:cNvSpPr>
          <p:nvPr/>
        </p:nvSpPr>
        <p:spPr bwMode="auto">
          <a:xfrm>
            <a:off x="2459038" y="5241925"/>
            <a:ext cx="381000" cy="609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2400"/>
          </a:p>
        </p:txBody>
      </p:sp>
      <p:sp>
        <p:nvSpPr>
          <p:cNvPr id="16391" name="右矢印 6"/>
          <p:cNvSpPr>
            <a:spLocks noChangeArrowheads="1"/>
          </p:cNvSpPr>
          <p:nvPr/>
        </p:nvSpPr>
        <p:spPr bwMode="auto">
          <a:xfrm>
            <a:off x="4114800" y="5689600"/>
            <a:ext cx="381000" cy="609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287855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sz="2400" smtClean="0"/>
              <a:t>ComboBox</a:t>
            </a:r>
            <a:r>
              <a:rPr lang="ja-JP" altLang="en-US" sz="2400" smtClean="0"/>
              <a:t>：</a:t>
            </a:r>
            <a:r>
              <a:rPr lang="ja-JP" altLang="en-US" sz="3600" smtClean="0"/>
              <a:t>リストとアイテム操作</a:t>
            </a:r>
          </a:p>
        </p:txBody>
      </p:sp>
      <p:sp>
        <p:nvSpPr>
          <p:cNvPr id="38925" name="Text Box 13"/>
          <p:cNvSpPr txBox="1">
            <a:spLocks noChangeArrowheads="1"/>
          </p:cNvSpPr>
          <p:nvPr/>
        </p:nvSpPr>
        <p:spPr bwMode="auto">
          <a:xfrm>
            <a:off x="179512" y="4187130"/>
            <a:ext cx="7871194" cy="2585323"/>
          </a:xfrm>
          <a:prstGeom prst="rect">
            <a:avLst/>
          </a:prstGeom>
          <a:ln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altLang="ja-JP" sz="1800" b="0" dirty="0" smtClean="0"/>
              <a:t>Dim </a:t>
            </a:r>
            <a:r>
              <a:rPr lang="en-US" altLang="ja-JP" sz="1800" b="0" dirty="0" err="1" smtClean="0"/>
              <a:t>selectedItem</a:t>
            </a:r>
            <a:r>
              <a:rPr lang="en-US" altLang="ja-JP" sz="1800" b="0" dirty="0" smtClean="0"/>
              <a:t> As String = ComboBox1.Text</a:t>
            </a:r>
            <a:endParaRPr lang="en-US" altLang="ja-JP" sz="1800" b="0" dirty="0"/>
          </a:p>
          <a:p>
            <a:pPr>
              <a:defRPr/>
            </a:pPr>
            <a:endParaRPr lang="en-US" altLang="ja-JP" sz="900" b="0" dirty="0" smtClean="0">
              <a:solidFill>
                <a:srgbClr val="FF0000"/>
              </a:solidFill>
            </a:endParaRPr>
          </a:p>
          <a:p>
            <a:pPr>
              <a:defRPr/>
            </a:pPr>
            <a:endParaRPr lang="en-US" altLang="ja-JP" sz="900" b="0" dirty="0" smtClean="0">
              <a:solidFill>
                <a:srgbClr val="FF0000"/>
              </a:solidFill>
            </a:endParaRPr>
          </a:p>
          <a:p>
            <a:pPr>
              <a:defRPr/>
            </a:pPr>
            <a:endParaRPr lang="en-US" altLang="ja-JP" sz="900" b="0" dirty="0">
              <a:solidFill>
                <a:srgbClr val="FF0000"/>
              </a:solidFill>
            </a:endParaRPr>
          </a:p>
          <a:p>
            <a:pPr>
              <a:defRPr/>
            </a:pPr>
            <a:r>
              <a:rPr lang="en-US" altLang="ja-JP" sz="1800" b="0" dirty="0" smtClean="0"/>
              <a:t>ComboBox1.Items.</a:t>
            </a:r>
            <a:r>
              <a:rPr lang="en-US" altLang="ja-JP" sz="1800" b="0" dirty="0" smtClean="0">
                <a:solidFill>
                  <a:srgbClr val="FF0000"/>
                </a:solidFill>
              </a:rPr>
              <a:t>Add</a:t>
            </a:r>
            <a:r>
              <a:rPr lang="en-US" altLang="ja-JP" sz="1800" b="0" dirty="0"/>
              <a:t>(“</a:t>
            </a:r>
            <a:r>
              <a:rPr lang="ja-JP" altLang="en-US" sz="1800" b="0" dirty="0"/>
              <a:t>ビッグマック”</a:t>
            </a:r>
            <a:r>
              <a:rPr lang="en-US" altLang="ja-JP" sz="1800" b="0" dirty="0"/>
              <a:t>)</a:t>
            </a:r>
            <a:r>
              <a:rPr lang="ja-JP" altLang="en-US" sz="1800" b="0" dirty="0"/>
              <a:t>　</a:t>
            </a:r>
            <a:r>
              <a:rPr lang="ja-JP" altLang="en-US" sz="1800" b="0" dirty="0">
                <a:solidFill>
                  <a:srgbClr val="3399FF"/>
                </a:solidFill>
              </a:rPr>
              <a:t>「ビッグマック」を</a:t>
            </a:r>
            <a:r>
              <a:rPr lang="en-US" altLang="ja-JP" sz="1800" b="0" dirty="0">
                <a:solidFill>
                  <a:srgbClr val="3399FF"/>
                </a:solidFill>
              </a:rPr>
              <a:t>Index</a:t>
            </a:r>
            <a:r>
              <a:rPr lang="ja-JP" altLang="en-US" sz="1800" b="0" dirty="0">
                <a:solidFill>
                  <a:srgbClr val="3399FF"/>
                </a:solidFill>
              </a:rPr>
              <a:t>の最後に追加</a:t>
            </a:r>
          </a:p>
          <a:p>
            <a:pPr>
              <a:defRPr/>
            </a:pPr>
            <a:r>
              <a:rPr lang="en-US" altLang="ja-JP" sz="1800" b="0" dirty="0"/>
              <a:t>ComboBox1.Items.</a:t>
            </a:r>
            <a:r>
              <a:rPr lang="en-US" altLang="ja-JP" sz="1800" b="0" dirty="0">
                <a:solidFill>
                  <a:srgbClr val="FF0000"/>
                </a:solidFill>
              </a:rPr>
              <a:t>Insert</a:t>
            </a:r>
            <a:r>
              <a:rPr lang="en-US" altLang="ja-JP" sz="1800" b="0" dirty="0"/>
              <a:t>(2,”</a:t>
            </a:r>
            <a:r>
              <a:rPr lang="ja-JP" altLang="en-US" sz="1800" b="0" dirty="0"/>
              <a:t>ジュース”</a:t>
            </a:r>
            <a:r>
              <a:rPr lang="en-US" altLang="ja-JP" sz="1800" b="0" dirty="0"/>
              <a:t>) </a:t>
            </a:r>
            <a:r>
              <a:rPr lang="ja-JP" altLang="en-US" sz="1800" b="0" dirty="0"/>
              <a:t>　　</a:t>
            </a:r>
            <a:r>
              <a:rPr lang="en-US" altLang="ja-JP" sz="1800" b="0" dirty="0">
                <a:solidFill>
                  <a:srgbClr val="3399FF"/>
                </a:solidFill>
              </a:rPr>
              <a:t>Index=2</a:t>
            </a:r>
            <a:r>
              <a:rPr lang="ja-JP" altLang="en-US" sz="1800" b="0" dirty="0">
                <a:solidFill>
                  <a:srgbClr val="3399FF"/>
                </a:solidFill>
              </a:rPr>
              <a:t>の場所に「ジュース」を挿入</a:t>
            </a:r>
          </a:p>
          <a:p>
            <a:pPr>
              <a:defRPr/>
            </a:pPr>
            <a:endParaRPr lang="en-US" altLang="ja-JP" sz="900" b="0" dirty="0" smtClean="0"/>
          </a:p>
          <a:p>
            <a:pPr>
              <a:defRPr/>
            </a:pPr>
            <a:endParaRPr lang="en-US" altLang="ja-JP" sz="900" b="0" dirty="0" smtClean="0"/>
          </a:p>
          <a:p>
            <a:pPr>
              <a:defRPr/>
            </a:pPr>
            <a:endParaRPr lang="ja-JP" altLang="en-US" sz="900" b="0" dirty="0"/>
          </a:p>
          <a:p>
            <a:pPr>
              <a:defRPr/>
            </a:pPr>
            <a:r>
              <a:rPr lang="en-US" altLang="ja-JP" sz="1800" b="0" dirty="0" smtClean="0"/>
              <a:t>ComboBox1.Items.</a:t>
            </a:r>
            <a:r>
              <a:rPr lang="en-US" altLang="ja-JP" sz="1800" b="0" dirty="0" smtClean="0">
                <a:solidFill>
                  <a:srgbClr val="FF0000"/>
                </a:solidFill>
              </a:rPr>
              <a:t>Remove</a:t>
            </a:r>
            <a:r>
              <a:rPr lang="en-US" altLang="ja-JP" sz="1800" b="0" dirty="0"/>
              <a:t>(“</a:t>
            </a:r>
            <a:r>
              <a:rPr lang="ja-JP" altLang="en-US" sz="1800" b="0" dirty="0"/>
              <a:t>ビッグマック”</a:t>
            </a:r>
            <a:r>
              <a:rPr lang="en-US" altLang="ja-JP" sz="1800" b="0" dirty="0"/>
              <a:t>)</a:t>
            </a:r>
            <a:r>
              <a:rPr lang="ja-JP" altLang="en-US" sz="1800" b="0" dirty="0"/>
              <a:t>　</a:t>
            </a:r>
            <a:r>
              <a:rPr lang="ja-JP" altLang="en-US" sz="1800" b="0" dirty="0">
                <a:solidFill>
                  <a:srgbClr val="3399FF"/>
                </a:solidFill>
              </a:rPr>
              <a:t>リストに「ビッグマック」があれば削除</a:t>
            </a:r>
          </a:p>
          <a:p>
            <a:pPr>
              <a:defRPr/>
            </a:pPr>
            <a:r>
              <a:rPr lang="en-US" altLang="ja-JP" sz="1800" b="0" dirty="0"/>
              <a:t>ComboBox1.Items.</a:t>
            </a:r>
            <a:r>
              <a:rPr lang="en-US" altLang="ja-JP" sz="1800" b="0" dirty="0">
                <a:solidFill>
                  <a:srgbClr val="FF0000"/>
                </a:solidFill>
              </a:rPr>
              <a:t>RemoveAt</a:t>
            </a:r>
            <a:r>
              <a:rPr lang="en-US" altLang="ja-JP" sz="1800" b="0" dirty="0"/>
              <a:t>(3) </a:t>
            </a:r>
            <a:r>
              <a:rPr lang="en-US" altLang="ja-JP" sz="1800" b="0" dirty="0">
                <a:solidFill>
                  <a:srgbClr val="3399FF"/>
                </a:solidFill>
              </a:rPr>
              <a:t>Index=3</a:t>
            </a:r>
            <a:r>
              <a:rPr lang="ja-JP" altLang="en-US" sz="1800" b="0" dirty="0">
                <a:solidFill>
                  <a:srgbClr val="3399FF"/>
                </a:solidFill>
              </a:rPr>
              <a:t>の</a:t>
            </a:r>
            <a:r>
              <a:rPr lang="en-US" altLang="ja-JP" sz="1800" b="0" dirty="0">
                <a:solidFill>
                  <a:srgbClr val="3399FF"/>
                </a:solidFill>
              </a:rPr>
              <a:t>Item</a:t>
            </a:r>
            <a:r>
              <a:rPr lang="ja-JP" altLang="en-US" sz="1800" b="0" dirty="0">
                <a:solidFill>
                  <a:srgbClr val="3399FF"/>
                </a:solidFill>
              </a:rPr>
              <a:t>を削除</a:t>
            </a:r>
          </a:p>
          <a:p>
            <a:pPr>
              <a:defRPr/>
            </a:pPr>
            <a:r>
              <a:rPr lang="en-US" altLang="ja-JP" sz="1800" b="0" dirty="0"/>
              <a:t>ComboBox1.Items.</a:t>
            </a:r>
            <a:r>
              <a:rPr lang="en-US" altLang="ja-JP" sz="1800" b="0" dirty="0">
                <a:solidFill>
                  <a:srgbClr val="FF0000"/>
                </a:solidFill>
              </a:rPr>
              <a:t>Clear</a:t>
            </a:r>
            <a:r>
              <a:rPr lang="en-US" altLang="ja-JP" sz="1800" b="0" dirty="0"/>
              <a:t>() </a:t>
            </a:r>
            <a:r>
              <a:rPr lang="ja-JP" altLang="en-US" sz="1800" b="0" dirty="0">
                <a:solidFill>
                  <a:srgbClr val="3399FF"/>
                </a:solidFill>
              </a:rPr>
              <a:t>全リストの全項目を削除</a:t>
            </a:r>
            <a:endParaRPr lang="en-US" altLang="ja-JP" sz="1800" b="0" dirty="0">
              <a:solidFill>
                <a:srgbClr val="3399FF"/>
              </a:solidFill>
            </a:endParaRPr>
          </a:p>
        </p:txBody>
      </p:sp>
      <p:graphicFrame>
        <p:nvGraphicFramePr>
          <p:cNvPr id="7" name="表 6"/>
          <p:cNvGraphicFramePr>
            <a:graphicFrameLocks noGrp="1"/>
          </p:cNvGraphicFramePr>
          <p:nvPr/>
        </p:nvGraphicFramePr>
        <p:xfrm>
          <a:off x="3381375" y="1604963"/>
          <a:ext cx="2362200" cy="1854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Item</a:t>
                      </a:r>
                      <a:endParaRPr kumimoji="1" lang="en-US" altLang="ja-JP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Index</a:t>
                      </a:r>
                      <a:endParaRPr kumimoji="1" lang="ja-JP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パン</a:t>
                      </a:r>
                      <a:endParaRPr kumimoji="1" lang="en-US" altLang="ja-JP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0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ジュース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ポテト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2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ご飯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3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17432" name="テキスト ボックス 1"/>
          <p:cNvSpPr txBox="1">
            <a:spLocks noChangeArrowheads="1"/>
          </p:cNvSpPr>
          <p:nvPr/>
        </p:nvSpPr>
        <p:spPr bwMode="auto">
          <a:xfrm>
            <a:off x="3200400" y="1143000"/>
            <a:ext cx="27241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400" b="0"/>
              <a:t>ComboBox</a:t>
            </a:r>
            <a:r>
              <a:rPr lang="ja-JP" altLang="en-US" sz="2400" b="0"/>
              <a:t>のリスト</a:t>
            </a:r>
          </a:p>
        </p:txBody>
      </p:sp>
      <p:sp>
        <p:nvSpPr>
          <p:cNvPr id="3" name="正方形/長方形 2"/>
          <p:cNvSpPr/>
          <p:nvPr/>
        </p:nvSpPr>
        <p:spPr>
          <a:xfrm>
            <a:off x="327618" y="3836891"/>
            <a:ext cx="3687933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ja-JP" altLang="en-US" dirty="0" smtClean="0">
                <a:solidFill>
                  <a:schemeClr val="tx1"/>
                </a:solidFill>
              </a:rPr>
              <a:t>利用者</a:t>
            </a:r>
            <a:r>
              <a:rPr lang="ja-JP" altLang="en-US" dirty="0">
                <a:solidFill>
                  <a:schemeClr val="tx1"/>
                </a:solidFill>
              </a:rPr>
              <a:t>に選択された</a:t>
            </a:r>
            <a:r>
              <a:rPr lang="en-US" altLang="ja-JP" dirty="0">
                <a:solidFill>
                  <a:schemeClr val="tx1"/>
                </a:solidFill>
              </a:rPr>
              <a:t>Item</a:t>
            </a:r>
            <a:r>
              <a:rPr lang="ja-JP" altLang="en-US" dirty="0">
                <a:solidFill>
                  <a:schemeClr val="tx1"/>
                </a:solidFill>
              </a:rPr>
              <a:t>を取得</a:t>
            </a:r>
            <a:r>
              <a:rPr lang="ja-JP" altLang="en-US" dirty="0" smtClean="0">
                <a:solidFill>
                  <a:schemeClr val="tx1"/>
                </a:solidFill>
              </a:rPr>
              <a:t>する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323528" y="4551134"/>
            <a:ext cx="1393330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ja-JP" altLang="en-US" dirty="0" smtClean="0">
                <a:solidFill>
                  <a:schemeClr val="tx1"/>
                </a:solidFill>
              </a:rPr>
              <a:t>リスト</a:t>
            </a:r>
            <a:r>
              <a:rPr lang="ja-JP" altLang="en-US" dirty="0">
                <a:solidFill>
                  <a:schemeClr val="tx1"/>
                </a:solidFill>
              </a:rPr>
              <a:t>に</a:t>
            </a:r>
            <a:r>
              <a:rPr lang="ja-JP" altLang="en-US" dirty="0" smtClean="0">
                <a:solidFill>
                  <a:schemeClr val="tx1"/>
                </a:solidFill>
              </a:rPr>
              <a:t>追加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323528" y="5482860"/>
            <a:ext cx="1592103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ja-JP" altLang="en-US" dirty="0" smtClean="0">
                <a:solidFill>
                  <a:schemeClr val="tx1"/>
                </a:solidFill>
              </a:rPr>
              <a:t>リスト</a:t>
            </a:r>
            <a:r>
              <a:rPr lang="ja-JP" altLang="en-US" dirty="0">
                <a:solidFill>
                  <a:schemeClr val="tx1"/>
                </a:solidFill>
              </a:rPr>
              <a:t>から</a:t>
            </a:r>
            <a:r>
              <a:rPr lang="ja-JP" altLang="en-US" dirty="0" smtClean="0">
                <a:solidFill>
                  <a:schemeClr val="tx1"/>
                </a:solidFill>
              </a:rPr>
              <a:t>削除</a:t>
            </a:r>
            <a:endParaRPr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5580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dirty="0" smtClean="0"/>
              <a:t>(4) </a:t>
            </a:r>
            <a:r>
              <a:rPr lang="en-US" altLang="ja-JP" dirty="0" err="1" smtClean="0"/>
              <a:t>ListBox</a:t>
            </a:r>
            <a:endParaRPr lang="en-US" altLang="ja-JP" dirty="0" smtClean="0"/>
          </a:p>
        </p:txBody>
      </p:sp>
      <p:pic>
        <p:nvPicPr>
          <p:cNvPr id="18435" name="Picture 3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476375"/>
            <a:ext cx="2524125" cy="199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9" name="表 18"/>
          <p:cNvGraphicFramePr>
            <a:graphicFrameLocks noGrp="1"/>
          </p:cNvGraphicFramePr>
          <p:nvPr/>
        </p:nvGraphicFramePr>
        <p:xfrm>
          <a:off x="3484563" y="4191000"/>
          <a:ext cx="2362200" cy="1854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Item</a:t>
                      </a:r>
                      <a:endParaRPr kumimoji="1" lang="en-US" altLang="ja-JP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Index</a:t>
                      </a:r>
                      <a:endParaRPr kumimoji="1" lang="ja-JP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パン</a:t>
                      </a:r>
                      <a:endParaRPr kumimoji="1" lang="en-US" altLang="ja-JP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0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ジュース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ポテト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2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ご飯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3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18456" name="テキスト ボックス 19"/>
          <p:cNvSpPr txBox="1">
            <a:spLocks noChangeArrowheads="1"/>
          </p:cNvSpPr>
          <p:nvPr/>
        </p:nvSpPr>
        <p:spPr bwMode="auto">
          <a:xfrm>
            <a:off x="3505200" y="3729038"/>
            <a:ext cx="2209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400" b="0"/>
              <a:t>ListBox</a:t>
            </a:r>
            <a:r>
              <a:rPr lang="ja-JP" altLang="en-US" sz="2400" b="0"/>
              <a:t>のリスト</a:t>
            </a:r>
          </a:p>
        </p:txBody>
      </p:sp>
      <p:sp>
        <p:nvSpPr>
          <p:cNvPr id="18457" name="Text Box 3"/>
          <p:cNvSpPr txBox="1">
            <a:spLocks noChangeArrowheads="1"/>
          </p:cNvSpPr>
          <p:nvPr/>
        </p:nvSpPr>
        <p:spPr bwMode="auto">
          <a:xfrm>
            <a:off x="3581400" y="1476375"/>
            <a:ext cx="5181600" cy="1938338"/>
          </a:xfrm>
          <a:prstGeom prst="rect">
            <a:avLst/>
          </a:prstGeom>
          <a:noFill/>
          <a:ln w="9525">
            <a:solidFill>
              <a:srgbClr val="3399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400" b="0"/>
              <a:t>利用者は、</a:t>
            </a:r>
            <a:r>
              <a:rPr lang="en-US" altLang="ja-JP" sz="2400" b="0"/>
              <a:t>ListBox</a:t>
            </a:r>
            <a:r>
              <a:rPr lang="ja-JP" altLang="en-US" sz="2400" b="0"/>
              <a:t>の選択肢（リスト）から項目（</a:t>
            </a:r>
            <a:r>
              <a:rPr lang="en-US" altLang="ja-JP" sz="2400" b="0"/>
              <a:t>Item)</a:t>
            </a:r>
            <a:r>
              <a:rPr lang="ja-JP" altLang="en-US" sz="2400" b="0"/>
              <a:t>を１つ選択できる。</a:t>
            </a:r>
            <a:endParaRPr lang="en-US" altLang="ja-JP" sz="2400" b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400" b="0"/>
              <a:t>また、「</a:t>
            </a:r>
            <a:r>
              <a:rPr lang="en-US" altLang="ja-JP" sz="2400" b="0"/>
              <a:t>SelectionMode</a:t>
            </a:r>
            <a:r>
              <a:rPr lang="ja-JP" altLang="en-US" sz="2400" b="0"/>
              <a:t>」プロパティの設定によっては、ユーザが複数の</a:t>
            </a:r>
            <a:r>
              <a:rPr lang="en-US" altLang="ja-JP" sz="2400" b="0"/>
              <a:t>Item</a:t>
            </a:r>
            <a:r>
              <a:rPr lang="ja-JP" altLang="en-US" sz="2400" b="0"/>
              <a:t>を選択できるように設定することも可能。</a:t>
            </a:r>
          </a:p>
        </p:txBody>
      </p:sp>
    </p:spTree>
    <p:extLst>
      <p:ext uri="{BB962C8B-B14F-4D97-AF65-F5344CB8AC3E}">
        <p14:creationId xmlns:p14="http://schemas.microsoft.com/office/powerpoint/2010/main" val="1540939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sz="2400" smtClean="0"/>
              <a:t>ListBox</a:t>
            </a:r>
            <a:r>
              <a:rPr lang="ja-JP" altLang="en-US" sz="2400" smtClean="0"/>
              <a:t>：</a:t>
            </a:r>
            <a:r>
              <a:rPr lang="ja-JP" altLang="en-US" sz="3600" smtClean="0"/>
              <a:t>リストとアイテム操作</a:t>
            </a:r>
          </a:p>
        </p:txBody>
      </p:sp>
      <p:sp>
        <p:nvSpPr>
          <p:cNvPr id="19460" name="テキスト ボックス 2"/>
          <p:cNvSpPr txBox="1">
            <a:spLocks noChangeArrowheads="1"/>
          </p:cNvSpPr>
          <p:nvPr/>
        </p:nvSpPr>
        <p:spPr bwMode="auto">
          <a:xfrm>
            <a:off x="283229" y="1154206"/>
            <a:ext cx="3679825" cy="368300"/>
          </a:xfrm>
          <a:prstGeom prst="rect">
            <a:avLst/>
          </a:prstGeom>
          <a:noFill/>
          <a:ln w="9525">
            <a:solidFill>
              <a:srgbClr val="3399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b="0"/>
              <a:t>以下は全て</a:t>
            </a:r>
            <a:r>
              <a:rPr lang="en-US" altLang="ja-JP" sz="1800" b="0"/>
              <a:t>ComboBox</a:t>
            </a:r>
            <a:r>
              <a:rPr lang="ja-JP" altLang="en-US" sz="1800" b="0"/>
              <a:t>と共通です。</a:t>
            </a:r>
          </a:p>
        </p:txBody>
      </p:sp>
      <p:sp>
        <p:nvSpPr>
          <p:cNvPr id="5" name="Text Box 13"/>
          <p:cNvSpPr txBox="1">
            <a:spLocks noChangeArrowheads="1"/>
          </p:cNvSpPr>
          <p:nvPr/>
        </p:nvSpPr>
        <p:spPr bwMode="auto">
          <a:xfrm>
            <a:off x="283229" y="1556792"/>
            <a:ext cx="7600479" cy="5078313"/>
          </a:xfrm>
          <a:prstGeom prst="rect">
            <a:avLst/>
          </a:prstGeom>
          <a:ln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endParaRPr lang="en-US" altLang="ja-JP" sz="1800" b="0" dirty="0" smtClean="0"/>
          </a:p>
          <a:p>
            <a:pPr>
              <a:defRPr/>
            </a:pPr>
            <a:endParaRPr lang="en-US" altLang="ja-JP" dirty="0"/>
          </a:p>
          <a:p>
            <a:pPr>
              <a:defRPr/>
            </a:pPr>
            <a:r>
              <a:rPr lang="en-US" altLang="ja-JP" sz="1800" b="0" dirty="0" smtClean="0"/>
              <a:t>Dim </a:t>
            </a:r>
            <a:r>
              <a:rPr lang="en-US" altLang="ja-JP" sz="1800" b="0" dirty="0" err="1" smtClean="0"/>
              <a:t>selectedItem</a:t>
            </a:r>
            <a:r>
              <a:rPr lang="en-US" altLang="ja-JP" sz="1800" b="0" dirty="0" smtClean="0"/>
              <a:t> As String = ListBox1.Text</a:t>
            </a:r>
            <a:endParaRPr lang="en-US" altLang="ja-JP" sz="1800" b="0" dirty="0"/>
          </a:p>
          <a:p>
            <a:pPr>
              <a:defRPr/>
            </a:pPr>
            <a:endParaRPr lang="en-US" altLang="ja-JP" sz="900" b="0" dirty="0" smtClean="0">
              <a:solidFill>
                <a:srgbClr val="FF0000"/>
              </a:solidFill>
            </a:endParaRPr>
          </a:p>
          <a:p>
            <a:pPr>
              <a:defRPr/>
            </a:pPr>
            <a:endParaRPr lang="en-US" altLang="ja-JP" sz="900" b="0" dirty="0" smtClean="0">
              <a:solidFill>
                <a:srgbClr val="FF0000"/>
              </a:solidFill>
            </a:endParaRPr>
          </a:p>
          <a:p>
            <a:pPr>
              <a:defRPr/>
            </a:pPr>
            <a:endParaRPr lang="en-US" altLang="ja-JP" sz="900" b="0" dirty="0">
              <a:solidFill>
                <a:srgbClr val="FF0000"/>
              </a:solidFill>
            </a:endParaRPr>
          </a:p>
          <a:p>
            <a:pPr>
              <a:defRPr/>
            </a:pPr>
            <a:r>
              <a:rPr lang="en-US" altLang="ja-JP" sz="1800" b="0" dirty="0" smtClean="0"/>
              <a:t>ListBox1.Items.</a:t>
            </a:r>
            <a:r>
              <a:rPr lang="en-US" altLang="ja-JP" sz="1800" b="0" dirty="0" smtClean="0">
                <a:solidFill>
                  <a:srgbClr val="FF0000"/>
                </a:solidFill>
              </a:rPr>
              <a:t>Add</a:t>
            </a:r>
            <a:r>
              <a:rPr lang="en-US" altLang="ja-JP" sz="1800" b="0" dirty="0"/>
              <a:t>(“</a:t>
            </a:r>
            <a:r>
              <a:rPr lang="ja-JP" altLang="en-US" sz="1800" b="0" dirty="0"/>
              <a:t>ビッグマック”</a:t>
            </a:r>
            <a:r>
              <a:rPr lang="en-US" altLang="ja-JP" sz="1800" b="0" dirty="0"/>
              <a:t>)</a:t>
            </a:r>
            <a:r>
              <a:rPr lang="ja-JP" altLang="en-US" sz="1800" b="0" dirty="0"/>
              <a:t>　</a:t>
            </a:r>
            <a:r>
              <a:rPr lang="ja-JP" altLang="en-US" sz="1800" b="0" dirty="0">
                <a:solidFill>
                  <a:srgbClr val="3399FF"/>
                </a:solidFill>
              </a:rPr>
              <a:t>「ビッグマック」を</a:t>
            </a:r>
            <a:r>
              <a:rPr lang="en-US" altLang="ja-JP" sz="1800" b="0" dirty="0">
                <a:solidFill>
                  <a:srgbClr val="3399FF"/>
                </a:solidFill>
              </a:rPr>
              <a:t>Index</a:t>
            </a:r>
            <a:r>
              <a:rPr lang="ja-JP" altLang="en-US" sz="1800" b="0" dirty="0">
                <a:solidFill>
                  <a:srgbClr val="3399FF"/>
                </a:solidFill>
              </a:rPr>
              <a:t>の最後に追加</a:t>
            </a:r>
          </a:p>
          <a:p>
            <a:pPr>
              <a:defRPr/>
            </a:pPr>
            <a:r>
              <a:rPr lang="en-US" altLang="ja-JP" sz="1800" b="0" dirty="0" smtClean="0"/>
              <a:t>ListBox1.Items.</a:t>
            </a:r>
            <a:r>
              <a:rPr lang="en-US" altLang="ja-JP" sz="1800" b="0" dirty="0" smtClean="0">
                <a:solidFill>
                  <a:srgbClr val="FF0000"/>
                </a:solidFill>
              </a:rPr>
              <a:t>Insert</a:t>
            </a:r>
            <a:r>
              <a:rPr lang="en-US" altLang="ja-JP" sz="1800" b="0" dirty="0" smtClean="0"/>
              <a:t>(2</a:t>
            </a:r>
            <a:r>
              <a:rPr lang="en-US" altLang="ja-JP" sz="1800" b="0" dirty="0"/>
              <a:t>,”</a:t>
            </a:r>
            <a:r>
              <a:rPr lang="ja-JP" altLang="en-US" sz="1800" b="0" dirty="0"/>
              <a:t>ジュース”</a:t>
            </a:r>
            <a:r>
              <a:rPr lang="en-US" altLang="ja-JP" sz="1800" b="0" dirty="0"/>
              <a:t>) </a:t>
            </a:r>
            <a:r>
              <a:rPr lang="ja-JP" altLang="en-US" sz="1800" b="0" dirty="0"/>
              <a:t>　　</a:t>
            </a:r>
            <a:r>
              <a:rPr lang="en-US" altLang="ja-JP" sz="1800" b="0" dirty="0">
                <a:solidFill>
                  <a:srgbClr val="3399FF"/>
                </a:solidFill>
              </a:rPr>
              <a:t>Index=2</a:t>
            </a:r>
            <a:r>
              <a:rPr lang="ja-JP" altLang="en-US" sz="1800" b="0" dirty="0">
                <a:solidFill>
                  <a:srgbClr val="3399FF"/>
                </a:solidFill>
              </a:rPr>
              <a:t>の場所に「ジュース」を挿入</a:t>
            </a:r>
          </a:p>
          <a:p>
            <a:pPr>
              <a:defRPr/>
            </a:pPr>
            <a:endParaRPr lang="en-US" altLang="ja-JP" sz="900" b="0" dirty="0" smtClean="0"/>
          </a:p>
          <a:p>
            <a:pPr>
              <a:defRPr/>
            </a:pPr>
            <a:endParaRPr lang="en-US" altLang="ja-JP" sz="900" b="0" dirty="0" smtClean="0"/>
          </a:p>
          <a:p>
            <a:pPr>
              <a:defRPr/>
            </a:pPr>
            <a:endParaRPr lang="ja-JP" altLang="en-US" sz="900" b="0" dirty="0"/>
          </a:p>
          <a:p>
            <a:pPr>
              <a:defRPr/>
            </a:pPr>
            <a:r>
              <a:rPr lang="en-US" altLang="ja-JP" sz="1800" b="0" dirty="0" smtClean="0"/>
              <a:t>ListBox1.Items.</a:t>
            </a:r>
            <a:r>
              <a:rPr lang="en-US" altLang="ja-JP" sz="1800" b="0" dirty="0" smtClean="0">
                <a:solidFill>
                  <a:srgbClr val="FF0000"/>
                </a:solidFill>
              </a:rPr>
              <a:t>Remove</a:t>
            </a:r>
            <a:r>
              <a:rPr lang="en-US" altLang="ja-JP" sz="1800" b="0" dirty="0"/>
              <a:t>(“</a:t>
            </a:r>
            <a:r>
              <a:rPr lang="ja-JP" altLang="en-US" sz="1800" b="0" dirty="0"/>
              <a:t>ビッグマック”</a:t>
            </a:r>
            <a:r>
              <a:rPr lang="en-US" altLang="ja-JP" sz="1800" b="0" dirty="0"/>
              <a:t>)</a:t>
            </a:r>
            <a:r>
              <a:rPr lang="ja-JP" altLang="en-US" sz="1800" b="0" dirty="0"/>
              <a:t>　</a:t>
            </a:r>
            <a:r>
              <a:rPr lang="ja-JP" altLang="en-US" sz="1800" b="0" dirty="0">
                <a:solidFill>
                  <a:srgbClr val="3399FF"/>
                </a:solidFill>
              </a:rPr>
              <a:t>リストに「ビッグマック」があれば削除</a:t>
            </a:r>
          </a:p>
          <a:p>
            <a:pPr>
              <a:defRPr/>
            </a:pPr>
            <a:r>
              <a:rPr lang="en-US" altLang="ja-JP" sz="1800" b="0" dirty="0" smtClean="0"/>
              <a:t>ListBox1.Items.</a:t>
            </a:r>
            <a:r>
              <a:rPr lang="en-US" altLang="ja-JP" sz="1800" b="0" dirty="0" smtClean="0">
                <a:solidFill>
                  <a:srgbClr val="FF0000"/>
                </a:solidFill>
              </a:rPr>
              <a:t>RemoveAt</a:t>
            </a:r>
            <a:r>
              <a:rPr lang="en-US" altLang="ja-JP" sz="1800" b="0" dirty="0" smtClean="0"/>
              <a:t>(3</a:t>
            </a:r>
            <a:r>
              <a:rPr lang="en-US" altLang="ja-JP" sz="1800" b="0" dirty="0"/>
              <a:t>) </a:t>
            </a:r>
            <a:r>
              <a:rPr lang="en-US" altLang="ja-JP" sz="1800" b="0" dirty="0">
                <a:solidFill>
                  <a:srgbClr val="3399FF"/>
                </a:solidFill>
              </a:rPr>
              <a:t>Index=3</a:t>
            </a:r>
            <a:r>
              <a:rPr lang="ja-JP" altLang="en-US" sz="1800" b="0" dirty="0">
                <a:solidFill>
                  <a:srgbClr val="3399FF"/>
                </a:solidFill>
              </a:rPr>
              <a:t>の</a:t>
            </a:r>
            <a:r>
              <a:rPr lang="en-US" altLang="ja-JP" sz="1800" b="0" dirty="0">
                <a:solidFill>
                  <a:srgbClr val="3399FF"/>
                </a:solidFill>
              </a:rPr>
              <a:t>Item</a:t>
            </a:r>
            <a:r>
              <a:rPr lang="ja-JP" altLang="en-US" sz="1800" b="0" dirty="0">
                <a:solidFill>
                  <a:srgbClr val="3399FF"/>
                </a:solidFill>
              </a:rPr>
              <a:t>を削除</a:t>
            </a:r>
          </a:p>
          <a:p>
            <a:pPr>
              <a:defRPr/>
            </a:pPr>
            <a:r>
              <a:rPr lang="en-US" altLang="ja-JP" dirty="0" smtClean="0"/>
              <a:t>List</a:t>
            </a:r>
            <a:r>
              <a:rPr lang="en-US" altLang="ja-JP" sz="1800" b="0" dirty="0" smtClean="0"/>
              <a:t>Box1.Items.</a:t>
            </a:r>
            <a:r>
              <a:rPr lang="en-US" altLang="ja-JP" sz="1800" b="0" dirty="0" smtClean="0">
                <a:solidFill>
                  <a:srgbClr val="FF0000"/>
                </a:solidFill>
              </a:rPr>
              <a:t>Clear</a:t>
            </a:r>
            <a:r>
              <a:rPr lang="en-US" altLang="ja-JP" sz="1800" b="0" dirty="0"/>
              <a:t>() </a:t>
            </a:r>
            <a:r>
              <a:rPr lang="ja-JP" altLang="en-US" sz="1800" b="0" dirty="0">
                <a:solidFill>
                  <a:srgbClr val="3399FF"/>
                </a:solidFill>
              </a:rPr>
              <a:t>全リストの全項目を</a:t>
            </a:r>
            <a:r>
              <a:rPr lang="ja-JP" altLang="en-US" sz="1800" b="0" dirty="0" smtClean="0">
                <a:solidFill>
                  <a:srgbClr val="3399FF"/>
                </a:solidFill>
              </a:rPr>
              <a:t>削除</a:t>
            </a:r>
            <a:endParaRPr lang="en-US" altLang="ja-JP" sz="1800" b="0" dirty="0" smtClean="0">
              <a:solidFill>
                <a:srgbClr val="3399FF"/>
              </a:solidFill>
            </a:endParaRPr>
          </a:p>
          <a:p>
            <a:pPr>
              <a:defRPr/>
            </a:pPr>
            <a:endParaRPr lang="en-US" altLang="ja-JP" dirty="0" smtClean="0">
              <a:solidFill>
                <a:srgbClr val="3399FF"/>
              </a:solidFill>
            </a:endParaRPr>
          </a:p>
          <a:p>
            <a:pPr>
              <a:defRPr/>
            </a:pPr>
            <a:endParaRPr lang="en-US" altLang="ja-JP" dirty="0">
              <a:solidFill>
                <a:srgbClr val="3399FF"/>
              </a:solidFill>
            </a:endParaRPr>
          </a:p>
          <a:p>
            <a:pPr>
              <a:defRPr/>
            </a:pPr>
            <a:r>
              <a:rPr lang="en-US" altLang="ja-JP" dirty="0" smtClean="0">
                <a:solidFill>
                  <a:schemeClr val="tx1"/>
                </a:solidFill>
              </a:rPr>
              <a:t>Dim </a:t>
            </a:r>
            <a:r>
              <a:rPr lang="en-US" altLang="ja-JP" dirty="0" err="1" smtClean="0">
                <a:solidFill>
                  <a:schemeClr val="tx1"/>
                </a:solidFill>
              </a:rPr>
              <a:t>isJuice</a:t>
            </a:r>
            <a:r>
              <a:rPr lang="en-US" altLang="ja-JP" dirty="0" smtClean="0">
                <a:solidFill>
                  <a:schemeClr val="tx1"/>
                </a:solidFill>
              </a:rPr>
              <a:t> As Boolean = ListBox1.Items.Contains(“</a:t>
            </a:r>
            <a:r>
              <a:rPr lang="ja-JP" altLang="en-US" dirty="0" smtClean="0">
                <a:solidFill>
                  <a:schemeClr val="tx1"/>
                </a:solidFill>
              </a:rPr>
              <a:t>ジュース</a:t>
            </a:r>
            <a:r>
              <a:rPr lang="en-US" altLang="ja-JP" dirty="0" smtClean="0">
                <a:solidFill>
                  <a:schemeClr val="tx1"/>
                </a:solidFill>
              </a:rPr>
              <a:t>”)</a:t>
            </a:r>
          </a:p>
          <a:p>
            <a:pPr>
              <a:defRPr/>
            </a:pPr>
            <a:r>
              <a:rPr lang="ja-JP" altLang="en-US" dirty="0" smtClean="0">
                <a:solidFill>
                  <a:srgbClr val="3399FF"/>
                </a:solidFill>
              </a:rPr>
              <a:t>                                    リスト</a:t>
            </a:r>
            <a:r>
              <a:rPr lang="ja-JP" altLang="en-US" dirty="0">
                <a:solidFill>
                  <a:srgbClr val="3399FF"/>
                </a:solidFill>
              </a:rPr>
              <a:t>に「ジュース」があれば、</a:t>
            </a:r>
            <a:r>
              <a:rPr lang="en-US" altLang="ja-JP" dirty="0" err="1">
                <a:solidFill>
                  <a:srgbClr val="3399FF"/>
                </a:solidFill>
              </a:rPr>
              <a:t>isJuice</a:t>
            </a:r>
            <a:r>
              <a:rPr lang="en-US" altLang="ja-JP" dirty="0">
                <a:solidFill>
                  <a:srgbClr val="3399FF"/>
                </a:solidFill>
              </a:rPr>
              <a:t>=True</a:t>
            </a:r>
            <a:r>
              <a:rPr lang="ja-JP" altLang="en-US" dirty="0" err="1">
                <a:solidFill>
                  <a:srgbClr val="3399FF"/>
                </a:solidFill>
              </a:rPr>
              <a:t>、</a:t>
            </a:r>
            <a:r>
              <a:rPr lang="ja-JP" altLang="en-US" dirty="0">
                <a:solidFill>
                  <a:srgbClr val="3399FF"/>
                </a:solidFill>
              </a:rPr>
              <a:t>なければ</a:t>
            </a:r>
            <a:r>
              <a:rPr lang="en-US" altLang="ja-JP" dirty="0">
                <a:solidFill>
                  <a:srgbClr val="3399FF"/>
                </a:solidFill>
              </a:rPr>
              <a:t>False</a:t>
            </a:r>
            <a:endParaRPr lang="en-US" altLang="ja-JP" sz="1800" b="0" dirty="0">
              <a:solidFill>
                <a:schemeClr val="tx1"/>
              </a:solidFill>
            </a:endParaRPr>
          </a:p>
          <a:p>
            <a:pPr>
              <a:defRPr/>
            </a:pPr>
            <a:endParaRPr lang="en-US" altLang="ja-JP" dirty="0" smtClean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ja-JP" sz="1800" b="0" dirty="0" smtClean="0">
                <a:solidFill>
                  <a:schemeClr val="tx1"/>
                </a:solidFill>
              </a:rPr>
              <a:t>Dim </a:t>
            </a:r>
            <a:r>
              <a:rPr lang="en-US" altLang="ja-JP" sz="1800" b="0" dirty="0" err="1" smtClean="0">
                <a:solidFill>
                  <a:schemeClr val="tx1"/>
                </a:solidFill>
              </a:rPr>
              <a:t>listCount</a:t>
            </a:r>
            <a:r>
              <a:rPr lang="en-US" altLang="ja-JP" sz="1800" b="0" dirty="0" smtClean="0">
                <a:solidFill>
                  <a:schemeClr val="tx1"/>
                </a:solidFill>
              </a:rPr>
              <a:t> As Integer = ListBox1.Items.Count</a:t>
            </a:r>
          </a:p>
          <a:p>
            <a:pPr>
              <a:defRPr/>
            </a:pPr>
            <a:r>
              <a:rPr lang="ja-JP" altLang="en-US" dirty="0" smtClean="0">
                <a:solidFill>
                  <a:srgbClr val="3399FF"/>
                </a:solidFill>
              </a:rPr>
              <a:t>                                リスト</a:t>
            </a:r>
            <a:r>
              <a:rPr lang="ja-JP" altLang="en-US" dirty="0">
                <a:solidFill>
                  <a:srgbClr val="3399FF"/>
                </a:solidFill>
              </a:rPr>
              <a:t>の項目数（リストの最後の</a:t>
            </a:r>
            <a:r>
              <a:rPr lang="en-US" altLang="ja-JP" dirty="0">
                <a:solidFill>
                  <a:srgbClr val="3399FF"/>
                </a:solidFill>
              </a:rPr>
              <a:t>Index</a:t>
            </a:r>
            <a:r>
              <a:rPr lang="ja-JP" altLang="en-US" dirty="0">
                <a:solidFill>
                  <a:srgbClr val="3399FF"/>
                </a:solidFill>
              </a:rPr>
              <a:t>が</a:t>
            </a:r>
            <a:r>
              <a:rPr lang="en-US" altLang="ja-JP" dirty="0">
                <a:solidFill>
                  <a:srgbClr val="3399FF"/>
                </a:solidFill>
              </a:rPr>
              <a:t>3</a:t>
            </a:r>
            <a:r>
              <a:rPr lang="ja-JP" altLang="en-US" dirty="0">
                <a:solidFill>
                  <a:srgbClr val="3399FF"/>
                </a:solidFill>
              </a:rPr>
              <a:t>なら、</a:t>
            </a:r>
            <a:r>
              <a:rPr lang="en-US" altLang="ja-JP" dirty="0" err="1">
                <a:solidFill>
                  <a:srgbClr val="3399FF"/>
                </a:solidFill>
              </a:rPr>
              <a:t>listCount</a:t>
            </a:r>
            <a:r>
              <a:rPr lang="en-US" altLang="ja-JP" dirty="0">
                <a:solidFill>
                  <a:srgbClr val="3399FF"/>
                </a:solidFill>
              </a:rPr>
              <a:t>=4</a:t>
            </a:r>
            <a:r>
              <a:rPr lang="ja-JP" altLang="en-US" dirty="0" smtClean="0">
                <a:solidFill>
                  <a:srgbClr val="3399FF"/>
                </a:solidFill>
              </a:rPr>
              <a:t>）</a:t>
            </a:r>
            <a:endParaRPr lang="en-US" altLang="ja-JP" dirty="0">
              <a:solidFill>
                <a:srgbClr val="3399FF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395536" y="1772816"/>
            <a:ext cx="3687933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ja-JP" altLang="en-US" dirty="0" smtClean="0">
                <a:solidFill>
                  <a:schemeClr val="tx1"/>
                </a:solidFill>
              </a:rPr>
              <a:t>利用者</a:t>
            </a:r>
            <a:r>
              <a:rPr lang="ja-JP" altLang="en-US" dirty="0">
                <a:solidFill>
                  <a:schemeClr val="tx1"/>
                </a:solidFill>
              </a:rPr>
              <a:t>に選択された</a:t>
            </a:r>
            <a:r>
              <a:rPr lang="en-US" altLang="ja-JP" dirty="0">
                <a:solidFill>
                  <a:schemeClr val="tx1"/>
                </a:solidFill>
              </a:rPr>
              <a:t>Item</a:t>
            </a:r>
            <a:r>
              <a:rPr lang="ja-JP" altLang="en-US" dirty="0">
                <a:solidFill>
                  <a:schemeClr val="tx1"/>
                </a:solidFill>
              </a:rPr>
              <a:t>を取得</a:t>
            </a:r>
            <a:r>
              <a:rPr lang="ja-JP" altLang="en-US" dirty="0" smtClean="0">
                <a:solidFill>
                  <a:schemeClr val="tx1"/>
                </a:solidFill>
              </a:rPr>
              <a:t>する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391446" y="2487059"/>
            <a:ext cx="1393330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ja-JP" altLang="en-US" dirty="0" smtClean="0">
                <a:solidFill>
                  <a:schemeClr val="tx1"/>
                </a:solidFill>
              </a:rPr>
              <a:t>リスト</a:t>
            </a:r>
            <a:r>
              <a:rPr lang="ja-JP" altLang="en-US" dirty="0">
                <a:solidFill>
                  <a:schemeClr val="tx1"/>
                </a:solidFill>
              </a:rPr>
              <a:t>に</a:t>
            </a:r>
            <a:r>
              <a:rPr lang="ja-JP" altLang="en-US" dirty="0" smtClean="0">
                <a:solidFill>
                  <a:schemeClr val="tx1"/>
                </a:solidFill>
              </a:rPr>
              <a:t>追加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391446" y="3418785"/>
            <a:ext cx="1592103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ja-JP" altLang="en-US" dirty="0" smtClean="0">
                <a:solidFill>
                  <a:schemeClr val="tx1"/>
                </a:solidFill>
              </a:rPr>
              <a:t>リスト</a:t>
            </a:r>
            <a:r>
              <a:rPr lang="ja-JP" altLang="en-US" dirty="0">
                <a:solidFill>
                  <a:schemeClr val="tx1"/>
                </a:solidFill>
              </a:rPr>
              <a:t>から</a:t>
            </a:r>
            <a:r>
              <a:rPr lang="ja-JP" altLang="en-US" dirty="0" smtClean="0">
                <a:solidFill>
                  <a:schemeClr val="tx1"/>
                </a:solidFill>
              </a:rPr>
              <a:t>削除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391446" y="4773638"/>
            <a:ext cx="1592103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ja-JP" altLang="en-US" dirty="0" smtClean="0">
                <a:solidFill>
                  <a:schemeClr val="tx1"/>
                </a:solidFill>
              </a:rPr>
              <a:t>リストから検索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395193" y="5663721"/>
            <a:ext cx="2295821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ja-JP" altLang="en-US" dirty="0" smtClean="0">
                <a:solidFill>
                  <a:schemeClr val="tx1"/>
                </a:solidFill>
              </a:rPr>
              <a:t>リストの項目数を取得</a:t>
            </a:r>
            <a:endParaRPr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1009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プログラミングと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ユーザー・インタフェース</a:t>
            </a:r>
            <a:endParaRPr kumimoji="1" lang="ja-JP" altLang="en-US" dirty="0"/>
          </a:p>
        </p:txBody>
      </p:sp>
      <p:sp>
        <p:nvSpPr>
          <p:cNvPr id="3" name="正方形/長方形 2"/>
          <p:cNvSpPr/>
          <p:nvPr/>
        </p:nvSpPr>
        <p:spPr>
          <a:xfrm>
            <a:off x="1475656" y="2852865"/>
            <a:ext cx="6534472" cy="83099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ja-JP" altLang="en-US" sz="2400" dirty="0">
                <a:latin typeface="+mn-ea"/>
              </a:rPr>
              <a:t>人とコンピュータが接する</a:t>
            </a:r>
            <a:r>
              <a:rPr lang="ja-JP" altLang="en-US" sz="2400" dirty="0" smtClean="0">
                <a:latin typeface="+mn-ea"/>
              </a:rPr>
              <a:t>部分</a:t>
            </a:r>
            <a:endParaRPr lang="en-US" altLang="ja-JP" sz="2400" dirty="0" smtClean="0">
              <a:latin typeface="+mn-ea"/>
            </a:endParaRPr>
          </a:p>
          <a:p>
            <a:r>
              <a:rPr lang="ja-JP" altLang="en-US" sz="2400" dirty="0" smtClean="0">
                <a:latin typeface="+mn-ea"/>
              </a:rPr>
              <a:t>＝ユーザー・インタフェース</a:t>
            </a:r>
            <a:r>
              <a:rPr lang="ja-JP" altLang="en-US" sz="2400" dirty="0">
                <a:latin typeface="+mn-ea"/>
              </a:rPr>
              <a:t>をどう設計するのか</a:t>
            </a:r>
            <a:endParaRPr lang="ja-JP" altLang="en-US" sz="2400" dirty="0"/>
          </a:p>
        </p:txBody>
      </p:sp>
      <p:sp>
        <p:nvSpPr>
          <p:cNvPr id="7" name="爆発 1 6"/>
          <p:cNvSpPr/>
          <p:nvPr/>
        </p:nvSpPr>
        <p:spPr>
          <a:xfrm rot="19973472">
            <a:off x="118710" y="2348810"/>
            <a:ext cx="2020416" cy="1008112"/>
          </a:xfrm>
          <a:prstGeom prst="irregularSeal1">
            <a:avLst/>
          </a:prstGeom>
          <a:solidFill>
            <a:srgbClr val="FFFF0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重要！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1726122" y="4166467"/>
            <a:ext cx="63367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400" dirty="0" smtClean="0">
                <a:latin typeface="+mn-ea"/>
              </a:rPr>
              <a:t>もはやプログラムできるだけ</a:t>
            </a:r>
            <a:r>
              <a:rPr lang="ja-JP" altLang="en-US" sz="2400" dirty="0">
                <a:latin typeface="+mn-ea"/>
              </a:rPr>
              <a:t>で</a:t>
            </a:r>
            <a:r>
              <a:rPr lang="ja-JP" altLang="en-US" sz="2400" dirty="0" smtClean="0">
                <a:latin typeface="+mn-ea"/>
              </a:rPr>
              <a:t>は十分</a:t>
            </a:r>
            <a:r>
              <a:rPr lang="ja-JP" altLang="en-US" sz="2400" dirty="0">
                <a:latin typeface="+mn-ea"/>
              </a:rPr>
              <a:t>でない</a:t>
            </a:r>
            <a:r>
              <a:rPr lang="ja-JP" altLang="en-US" sz="2400" dirty="0" smtClean="0">
                <a:latin typeface="+mn-ea"/>
              </a:rPr>
              <a:t>！</a:t>
            </a:r>
            <a:endParaRPr lang="en-US" altLang="ja-JP" sz="2400" dirty="0">
              <a:latin typeface="+mn-ea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2339752" y="1738447"/>
            <a:ext cx="432048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000" dirty="0">
                <a:latin typeface="+mn-ea"/>
              </a:rPr>
              <a:t>アプリケーションをプログラミングする能力が社会で必須とされてきている</a:t>
            </a:r>
            <a:endParaRPr lang="en-US" altLang="ja-JP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713185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3429000"/>
            <a:ext cx="3438525" cy="300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483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sz="2400" smtClean="0"/>
              <a:t>ListBox</a:t>
            </a:r>
            <a:r>
              <a:rPr lang="ja-JP" altLang="en-US" sz="2400" smtClean="0"/>
              <a:t>：</a:t>
            </a:r>
            <a:r>
              <a:rPr lang="en-US" altLang="ja-JP" sz="3600" smtClean="0"/>
              <a:t>SelectionMode</a:t>
            </a:r>
            <a:r>
              <a:rPr lang="ja-JP" altLang="en-US" sz="3600" smtClean="0"/>
              <a:t>プロパティ</a:t>
            </a:r>
          </a:p>
        </p:txBody>
      </p:sp>
      <p:sp>
        <p:nvSpPr>
          <p:cNvPr id="3" name="Text Box 13"/>
          <p:cNvSpPr txBox="1">
            <a:spLocks noChangeArrowheads="1"/>
          </p:cNvSpPr>
          <p:nvPr/>
        </p:nvSpPr>
        <p:spPr bwMode="auto">
          <a:xfrm>
            <a:off x="152400" y="1524000"/>
            <a:ext cx="8686800" cy="1754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>
              <a:buFont typeface="Arial" pitchFamily="34" charset="0"/>
              <a:buChar char="•"/>
              <a:defRPr/>
            </a:pPr>
            <a:r>
              <a:rPr lang="en-US" altLang="ja-JP" sz="2200" b="1" dirty="0">
                <a:solidFill>
                  <a:schemeClr val="accent1">
                    <a:lumMod val="50000"/>
                  </a:schemeClr>
                </a:solidFill>
              </a:rPr>
              <a:t>None</a:t>
            </a:r>
            <a:r>
              <a:rPr lang="ja-JP" altLang="en-US" sz="2200" b="0" dirty="0">
                <a:solidFill>
                  <a:schemeClr val="accent1">
                    <a:lumMod val="50000"/>
                  </a:schemeClr>
                </a:solidFill>
              </a:rPr>
              <a:t>：</a:t>
            </a:r>
            <a:r>
              <a:rPr lang="ja-JP" altLang="en-US" sz="2000" b="0" dirty="0"/>
              <a:t>リストから</a:t>
            </a:r>
            <a:r>
              <a:rPr lang="en-US" altLang="ja-JP" sz="2000" b="0" dirty="0"/>
              <a:t>Item</a:t>
            </a:r>
            <a:r>
              <a:rPr lang="ja-JP" altLang="en-US" sz="2000" b="0" dirty="0"/>
              <a:t>を選択できない。</a:t>
            </a:r>
            <a:endParaRPr lang="en-US" altLang="ja-JP" sz="2000" b="0" dirty="0"/>
          </a:p>
          <a:p>
            <a:pPr marL="342900" indent="-342900">
              <a:buFont typeface="Arial" pitchFamily="34" charset="0"/>
              <a:buChar char="•"/>
              <a:defRPr/>
            </a:pPr>
            <a:r>
              <a:rPr lang="en-US" altLang="ja-JP" sz="2200" b="1" dirty="0">
                <a:solidFill>
                  <a:schemeClr val="accent1">
                    <a:lumMod val="50000"/>
                  </a:schemeClr>
                </a:solidFill>
              </a:rPr>
              <a:t>One</a:t>
            </a:r>
            <a:r>
              <a:rPr lang="ja-JP" altLang="en-US" sz="2200" b="0" dirty="0">
                <a:solidFill>
                  <a:schemeClr val="accent1">
                    <a:lumMod val="50000"/>
                  </a:schemeClr>
                </a:solidFill>
              </a:rPr>
              <a:t>：</a:t>
            </a:r>
            <a:r>
              <a:rPr lang="ja-JP" altLang="en-US" sz="2000" b="0" dirty="0"/>
              <a:t>リストから</a:t>
            </a:r>
            <a:r>
              <a:rPr lang="en-US" altLang="ja-JP" sz="2000" b="0" dirty="0"/>
              <a:t>Item</a:t>
            </a:r>
            <a:r>
              <a:rPr lang="ja-JP" altLang="en-US" sz="2000" b="0" dirty="0"/>
              <a:t>を１つだけ選択できる。</a:t>
            </a:r>
            <a:endParaRPr lang="en-US" altLang="ja-JP" sz="2000" b="0" dirty="0"/>
          </a:p>
          <a:p>
            <a:pPr marL="342900" indent="-342900">
              <a:buFont typeface="Arial" pitchFamily="34" charset="0"/>
              <a:buChar char="•"/>
              <a:defRPr/>
            </a:pPr>
            <a:r>
              <a:rPr lang="en-US" altLang="ja-JP" sz="2200" b="1" dirty="0" err="1">
                <a:solidFill>
                  <a:schemeClr val="accent1">
                    <a:lumMod val="50000"/>
                  </a:schemeClr>
                </a:solidFill>
              </a:rPr>
              <a:t>MultiSimple</a:t>
            </a:r>
            <a:r>
              <a:rPr lang="ja-JP" altLang="en-US" sz="2200" b="0" dirty="0">
                <a:solidFill>
                  <a:schemeClr val="accent1">
                    <a:lumMod val="50000"/>
                  </a:schemeClr>
                </a:solidFill>
              </a:rPr>
              <a:t>：</a:t>
            </a:r>
            <a:r>
              <a:rPr lang="ja-JP" altLang="en-US" sz="2000" b="0" dirty="0"/>
              <a:t>リストから</a:t>
            </a:r>
            <a:r>
              <a:rPr lang="en-US" altLang="ja-JP" sz="2000" b="0" dirty="0"/>
              <a:t>Item</a:t>
            </a:r>
            <a:r>
              <a:rPr lang="ja-JP" altLang="en-US" sz="2000" b="0" dirty="0"/>
              <a:t>をいくつでも選択できる。</a:t>
            </a:r>
            <a:endParaRPr lang="en-US" altLang="ja-JP" sz="2000" b="0" dirty="0"/>
          </a:p>
          <a:p>
            <a:pPr marL="342900" indent="-342900">
              <a:buFont typeface="Arial" pitchFamily="34" charset="0"/>
              <a:buChar char="•"/>
              <a:defRPr/>
            </a:pPr>
            <a:r>
              <a:rPr lang="en-US" altLang="ja-JP" sz="2200" b="1" dirty="0" err="1">
                <a:solidFill>
                  <a:schemeClr val="accent1">
                    <a:lumMod val="50000"/>
                  </a:schemeClr>
                </a:solidFill>
              </a:rPr>
              <a:t>MultiExtended</a:t>
            </a:r>
            <a:r>
              <a:rPr lang="ja-JP" altLang="en-US" sz="2200" b="0" dirty="0">
                <a:solidFill>
                  <a:schemeClr val="accent1">
                    <a:lumMod val="50000"/>
                  </a:schemeClr>
                </a:solidFill>
              </a:rPr>
              <a:t>：</a:t>
            </a:r>
            <a:r>
              <a:rPr lang="ja-JP" altLang="en-US" sz="2000" b="0" dirty="0"/>
              <a:t>リストから</a:t>
            </a:r>
            <a:r>
              <a:rPr lang="en-US" altLang="ja-JP" sz="2000" b="0" dirty="0"/>
              <a:t>Item</a:t>
            </a:r>
            <a:r>
              <a:rPr lang="ja-JP" altLang="en-US" sz="2000" b="0" dirty="0"/>
              <a:t>をいくつでも選択できる。</a:t>
            </a:r>
            <a:r>
              <a:rPr lang="en-US" altLang="ja-JP" sz="2000" b="0" dirty="0"/>
              <a:t>Shift</a:t>
            </a:r>
            <a:r>
              <a:rPr lang="ja-JP" altLang="en-US" sz="2000" b="0" dirty="0"/>
              <a:t>キーを押しながら</a:t>
            </a:r>
            <a:r>
              <a:rPr lang="en-US" altLang="ja-JP" sz="2000" b="0" dirty="0"/>
              <a:t>2</a:t>
            </a:r>
            <a:r>
              <a:rPr lang="ja-JP" altLang="en-US" sz="2000" b="0" dirty="0"/>
              <a:t>箇所選択すると、範囲で選択できる。</a:t>
            </a:r>
            <a:endParaRPr lang="en-US" altLang="ja-JP" sz="2000" b="0" dirty="0"/>
          </a:p>
        </p:txBody>
      </p:sp>
      <p:pic>
        <p:nvPicPr>
          <p:cNvPr id="2048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5715000"/>
            <a:ext cx="1362075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486" name="右矢印 3"/>
          <p:cNvSpPr>
            <a:spLocks noChangeArrowheads="1"/>
          </p:cNvSpPr>
          <p:nvPr/>
        </p:nvSpPr>
        <p:spPr bwMode="auto">
          <a:xfrm>
            <a:off x="2667000" y="5257800"/>
            <a:ext cx="381000" cy="609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2400"/>
          </a:p>
        </p:txBody>
      </p:sp>
      <p:sp>
        <p:nvSpPr>
          <p:cNvPr id="20487" name="右矢印 8"/>
          <p:cNvSpPr>
            <a:spLocks noChangeArrowheads="1"/>
          </p:cNvSpPr>
          <p:nvPr/>
        </p:nvSpPr>
        <p:spPr bwMode="auto">
          <a:xfrm>
            <a:off x="3886200" y="5819775"/>
            <a:ext cx="381000" cy="609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3354795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sz="2400" smtClean="0"/>
              <a:t>ListBox</a:t>
            </a:r>
            <a:r>
              <a:rPr lang="ja-JP" altLang="en-US" sz="2400" smtClean="0"/>
              <a:t>：</a:t>
            </a:r>
            <a:r>
              <a:rPr lang="ja-JP" altLang="en-US" sz="3600" smtClean="0"/>
              <a:t>複数の選択アイテムの取り扱い</a:t>
            </a: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283229" y="1556792"/>
            <a:ext cx="7845930" cy="4524315"/>
          </a:xfrm>
          <a:prstGeom prst="rect">
            <a:avLst/>
          </a:prstGeom>
          <a:ln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endParaRPr lang="en-US" altLang="ja-JP" sz="1800" b="0" dirty="0" smtClean="0"/>
          </a:p>
          <a:p>
            <a:pPr>
              <a:spcBef>
                <a:spcPct val="0"/>
              </a:spcBef>
            </a:pPr>
            <a:endParaRPr lang="en-US" altLang="ja-JP" dirty="0">
              <a:solidFill>
                <a:srgbClr val="FF0000"/>
              </a:solidFill>
            </a:endParaRPr>
          </a:p>
          <a:p>
            <a:pPr>
              <a:spcBef>
                <a:spcPct val="0"/>
              </a:spcBef>
            </a:pPr>
            <a:r>
              <a:rPr lang="ja-JP" altLang="en-US" dirty="0"/>
              <a:t>（例）</a:t>
            </a:r>
            <a:r>
              <a:rPr lang="en-US" altLang="ja-JP" dirty="0"/>
              <a:t>ListBox1</a:t>
            </a:r>
            <a:r>
              <a:rPr lang="ja-JP" altLang="en-US" dirty="0"/>
              <a:t>で選択されたアイテムを、配列</a:t>
            </a:r>
            <a:r>
              <a:rPr lang="en-US" altLang="ja-JP" dirty="0" err="1"/>
              <a:t>ItemName</a:t>
            </a:r>
            <a:r>
              <a:rPr lang="en-US" altLang="ja-JP" dirty="0"/>
              <a:t>()</a:t>
            </a:r>
            <a:r>
              <a:rPr lang="ja-JP" altLang="en-US" dirty="0"/>
              <a:t>と</a:t>
            </a:r>
            <a:r>
              <a:rPr lang="en-US" altLang="ja-JP" dirty="0" err="1"/>
              <a:t>ItemIndex</a:t>
            </a:r>
            <a:r>
              <a:rPr lang="en-US" altLang="ja-JP" dirty="0"/>
              <a:t>()</a:t>
            </a:r>
            <a:r>
              <a:rPr lang="ja-JP" altLang="en-US" dirty="0" err="1"/>
              <a:t>に保</a:t>
            </a:r>
            <a:r>
              <a:rPr lang="ja-JP" altLang="en-US" dirty="0"/>
              <a:t>存する</a:t>
            </a:r>
            <a:endParaRPr lang="en-US" altLang="ja-JP" dirty="0"/>
          </a:p>
          <a:p>
            <a:pPr>
              <a:spcBef>
                <a:spcPct val="0"/>
              </a:spcBef>
            </a:pPr>
            <a:endParaRPr lang="en-US" altLang="ja-JP" dirty="0"/>
          </a:p>
          <a:p>
            <a:pPr>
              <a:spcBef>
                <a:spcPct val="0"/>
              </a:spcBef>
            </a:pPr>
            <a:r>
              <a:rPr lang="en-US" altLang="ja-JP" dirty="0"/>
              <a:t> </a:t>
            </a:r>
            <a:r>
              <a:rPr lang="ja-JP" altLang="en-US" dirty="0"/>
              <a:t>　　</a:t>
            </a:r>
            <a:r>
              <a:rPr lang="en-US" altLang="ja-JP" dirty="0"/>
              <a:t>Dim </a:t>
            </a:r>
            <a:r>
              <a:rPr lang="en-US" altLang="ja-JP" dirty="0" err="1"/>
              <a:t>ItemName</a:t>
            </a:r>
            <a:r>
              <a:rPr lang="en-US" altLang="ja-JP" dirty="0"/>
              <a:t>(</a:t>
            </a:r>
            <a:r>
              <a:rPr lang="en-US" altLang="ja-JP" dirty="0">
                <a:solidFill>
                  <a:srgbClr val="FF0000"/>
                </a:solidFill>
              </a:rPr>
              <a:t>ListBox1.SelectedItems.Count</a:t>
            </a:r>
            <a:r>
              <a:rPr lang="en-US" altLang="ja-JP" dirty="0"/>
              <a:t> - 1) As String</a:t>
            </a:r>
          </a:p>
          <a:p>
            <a:pPr>
              <a:spcBef>
                <a:spcPct val="0"/>
              </a:spcBef>
            </a:pPr>
            <a:r>
              <a:rPr lang="en-US" altLang="ja-JP" dirty="0"/>
              <a:t> </a:t>
            </a:r>
            <a:r>
              <a:rPr lang="ja-JP" altLang="en-US" dirty="0"/>
              <a:t>　　</a:t>
            </a:r>
            <a:r>
              <a:rPr lang="en-US" altLang="ja-JP" dirty="0"/>
              <a:t>Dim </a:t>
            </a:r>
            <a:r>
              <a:rPr lang="en-US" altLang="ja-JP" dirty="0" err="1"/>
              <a:t>ItemIndex</a:t>
            </a:r>
            <a:r>
              <a:rPr lang="en-US" altLang="ja-JP" dirty="0"/>
              <a:t>(</a:t>
            </a:r>
            <a:r>
              <a:rPr lang="en-US" altLang="ja-JP" dirty="0">
                <a:solidFill>
                  <a:srgbClr val="FF0000"/>
                </a:solidFill>
              </a:rPr>
              <a:t>ListBox1.SelectedIndices.Count</a:t>
            </a:r>
            <a:r>
              <a:rPr lang="en-US" altLang="ja-JP" dirty="0"/>
              <a:t> - 1) As Integer</a:t>
            </a:r>
          </a:p>
          <a:p>
            <a:pPr>
              <a:spcBef>
                <a:spcPct val="0"/>
              </a:spcBef>
            </a:pPr>
            <a:r>
              <a:rPr lang="en-US" altLang="ja-JP" dirty="0"/>
              <a:t> </a:t>
            </a:r>
            <a:r>
              <a:rPr lang="ja-JP" altLang="en-US" dirty="0"/>
              <a:t>　　</a:t>
            </a:r>
            <a:r>
              <a:rPr lang="en-US" altLang="ja-JP" dirty="0"/>
              <a:t>For </a:t>
            </a:r>
            <a:r>
              <a:rPr lang="en-US" altLang="ja-JP" dirty="0" err="1"/>
              <a:t>i</a:t>
            </a:r>
            <a:r>
              <a:rPr lang="en-US" altLang="ja-JP" dirty="0"/>
              <a:t> As Integer = 0 To </a:t>
            </a:r>
            <a:r>
              <a:rPr lang="en-US" altLang="ja-JP" dirty="0" err="1"/>
              <a:t>ItemName.Count</a:t>
            </a:r>
            <a:r>
              <a:rPr lang="en-US" altLang="ja-JP" dirty="0"/>
              <a:t> - 1</a:t>
            </a:r>
          </a:p>
          <a:p>
            <a:pPr>
              <a:spcBef>
                <a:spcPct val="0"/>
              </a:spcBef>
            </a:pPr>
            <a:r>
              <a:rPr lang="en-US" altLang="ja-JP" dirty="0"/>
              <a:t>    </a:t>
            </a:r>
            <a:r>
              <a:rPr lang="ja-JP" altLang="en-US" dirty="0"/>
              <a:t>　　</a:t>
            </a:r>
            <a:r>
              <a:rPr lang="en-US" altLang="ja-JP" dirty="0" err="1"/>
              <a:t>ItemName</a:t>
            </a:r>
            <a:r>
              <a:rPr lang="en-US" altLang="ja-JP" dirty="0"/>
              <a:t>(</a:t>
            </a:r>
            <a:r>
              <a:rPr lang="en-US" altLang="ja-JP" dirty="0" err="1"/>
              <a:t>i</a:t>
            </a:r>
            <a:r>
              <a:rPr lang="en-US" altLang="ja-JP" dirty="0"/>
              <a:t>) = </a:t>
            </a:r>
            <a:r>
              <a:rPr lang="en-US" altLang="ja-JP" dirty="0">
                <a:solidFill>
                  <a:srgbClr val="FF0000"/>
                </a:solidFill>
              </a:rPr>
              <a:t>ListBox1.SelectedItems(</a:t>
            </a:r>
            <a:r>
              <a:rPr lang="en-US" altLang="ja-JP" dirty="0" err="1">
                <a:solidFill>
                  <a:srgbClr val="FF0000"/>
                </a:solidFill>
              </a:rPr>
              <a:t>i</a:t>
            </a:r>
            <a:r>
              <a:rPr lang="en-US" altLang="ja-JP" dirty="0">
                <a:solidFill>
                  <a:srgbClr val="FF0000"/>
                </a:solidFill>
              </a:rPr>
              <a:t>)</a:t>
            </a:r>
          </a:p>
          <a:p>
            <a:pPr>
              <a:spcBef>
                <a:spcPct val="0"/>
              </a:spcBef>
            </a:pPr>
            <a:r>
              <a:rPr lang="en-US" altLang="ja-JP" dirty="0"/>
              <a:t>    </a:t>
            </a:r>
            <a:r>
              <a:rPr lang="ja-JP" altLang="en-US" dirty="0"/>
              <a:t>　　</a:t>
            </a:r>
            <a:r>
              <a:rPr lang="en-US" altLang="ja-JP" dirty="0" err="1"/>
              <a:t>ItemIndex</a:t>
            </a:r>
            <a:r>
              <a:rPr lang="en-US" altLang="ja-JP" dirty="0"/>
              <a:t>(</a:t>
            </a:r>
            <a:r>
              <a:rPr lang="en-US" altLang="ja-JP" dirty="0" err="1"/>
              <a:t>i</a:t>
            </a:r>
            <a:r>
              <a:rPr lang="en-US" altLang="ja-JP" dirty="0"/>
              <a:t>) = </a:t>
            </a:r>
            <a:r>
              <a:rPr lang="en-US" altLang="ja-JP" dirty="0">
                <a:solidFill>
                  <a:srgbClr val="FF0000"/>
                </a:solidFill>
              </a:rPr>
              <a:t>ListBox1.SelectedIndices(</a:t>
            </a:r>
            <a:r>
              <a:rPr lang="en-US" altLang="ja-JP" dirty="0" err="1">
                <a:solidFill>
                  <a:srgbClr val="FF0000"/>
                </a:solidFill>
              </a:rPr>
              <a:t>i</a:t>
            </a:r>
            <a:r>
              <a:rPr lang="en-US" altLang="ja-JP" dirty="0">
                <a:solidFill>
                  <a:srgbClr val="FF0000"/>
                </a:solidFill>
              </a:rPr>
              <a:t>)</a:t>
            </a:r>
          </a:p>
          <a:p>
            <a:pPr>
              <a:spcBef>
                <a:spcPct val="0"/>
              </a:spcBef>
            </a:pPr>
            <a:r>
              <a:rPr lang="en-US" altLang="ja-JP" dirty="0"/>
              <a:t> </a:t>
            </a:r>
            <a:r>
              <a:rPr lang="ja-JP" altLang="en-US" dirty="0"/>
              <a:t>　　</a:t>
            </a:r>
            <a:r>
              <a:rPr lang="en-US" altLang="ja-JP" dirty="0"/>
              <a:t>Next</a:t>
            </a:r>
          </a:p>
          <a:p>
            <a:pPr>
              <a:spcBef>
                <a:spcPct val="0"/>
              </a:spcBef>
            </a:pPr>
            <a:endParaRPr lang="en-US" altLang="ja-JP" dirty="0" smtClean="0"/>
          </a:p>
          <a:p>
            <a:pPr>
              <a:spcBef>
                <a:spcPct val="0"/>
              </a:spcBef>
            </a:pPr>
            <a:endParaRPr lang="en-US" altLang="ja-JP" dirty="0"/>
          </a:p>
          <a:p>
            <a:pPr>
              <a:spcBef>
                <a:spcPct val="0"/>
              </a:spcBef>
              <a:buFontTx/>
              <a:buNone/>
            </a:pPr>
            <a:endParaRPr lang="en-US" altLang="ja-JP" dirty="0"/>
          </a:p>
          <a:p>
            <a:pPr>
              <a:spcBef>
                <a:spcPct val="0"/>
              </a:spcBef>
              <a:buFontTx/>
              <a:buNone/>
            </a:pPr>
            <a:r>
              <a:rPr lang="ja-JP" altLang="en-US" dirty="0"/>
              <a:t>　　</a:t>
            </a:r>
            <a:r>
              <a:rPr lang="en-US" altLang="ja-JP" dirty="0"/>
              <a:t>While ListBox1.</a:t>
            </a:r>
            <a:r>
              <a:rPr lang="en-US" altLang="ja-JP" dirty="0">
                <a:solidFill>
                  <a:srgbClr val="FF0000"/>
                </a:solidFill>
              </a:rPr>
              <a:t>SelectedIndex</a:t>
            </a:r>
            <a:r>
              <a:rPr lang="en-US" altLang="ja-JP" dirty="0"/>
              <a:t> &lt;&gt; -1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ja-JP" dirty="0"/>
              <a:t>           ListBox1.</a:t>
            </a:r>
            <a:r>
              <a:rPr lang="en-US" altLang="ja-JP" dirty="0">
                <a:solidFill>
                  <a:srgbClr val="FF0000"/>
                </a:solidFill>
              </a:rPr>
              <a:t>Items.RemoveAt </a:t>
            </a:r>
            <a:r>
              <a:rPr lang="en-US" altLang="ja-JP" dirty="0"/>
              <a:t>( ListBox1.SelectedIndex)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ja-JP" dirty="0"/>
              <a:t>     End While</a:t>
            </a:r>
          </a:p>
        </p:txBody>
      </p:sp>
      <p:sp>
        <p:nvSpPr>
          <p:cNvPr id="16" name="正方形/長方形 15"/>
          <p:cNvSpPr/>
          <p:nvPr/>
        </p:nvSpPr>
        <p:spPr>
          <a:xfrm>
            <a:off x="395536" y="1772816"/>
            <a:ext cx="4380430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ja-JP" altLang="en-US" dirty="0" smtClean="0">
                <a:solidFill>
                  <a:schemeClr val="tx1"/>
                </a:solidFill>
              </a:rPr>
              <a:t>利用者</a:t>
            </a:r>
            <a:r>
              <a:rPr lang="ja-JP" altLang="en-US" dirty="0">
                <a:solidFill>
                  <a:schemeClr val="tx1"/>
                </a:solidFill>
              </a:rPr>
              <a:t>に選択</a:t>
            </a:r>
            <a:r>
              <a:rPr lang="ja-JP" altLang="en-US" dirty="0" smtClean="0">
                <a:solidFill>
                  <a:schemeClr val="tx1"/>
                </a:solidFill>
              </a:rPr>
              <a:t>された複数の</a:t>
            </a:r>
            <a:r>
              <a:rPr lang="en-US" altLang="ja-JP" dirty="0" smtClean="0">
                <a:solidFill>
                  <a:schemeClr val="tx1"/>
                </a:solidFill>
              </a:rPr>
              <a:t>Item</a:t>
            </a:r>
            <a:r>
              <a:rPr lang="ja-JP" altLang="en-US" dirty="0">
                <a:solidFill>
                  <a:schemeClr val="tx1"/>
                </a:solidFill>
              </a:rPr>
              <a:t>を取得</a:t>
            </a:r>
            <a:r>
              <a:rPr lang="ja-JP" altLang="en-US" dirty="0" smtClean="0">
                <a:solidFill>
                  <a:schemeClr val="tx1"/>
                </a:solidFill>
              </a:rPr>
              <a:t>する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419927" y="4725144"/>
            <a:ext cx="4819653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ja-JP" altLang="en-US" dirty="0" smtClean="0">
                <a:solidFill>
                  <a:schemeClr val="tx1"/>
                </a:solidFill>
              </a:rPr>
              <a:t>利用者</a:t>
            </a:r>
            <a:r>
              <a:rPr lang="ja-JP" altLang="en-US" dirty="0">
                <a:solidFill>
                  <a:schemeClr val="tx1"/>
                </a:solidFill>
              </a:rPr>
              <a:t>に選択</a:t>
            </a:r>
            <a:r>
              <a:rPr lang="ja-JP" altLang="en-US" dirty="0" smtClean="0">
                <a:solidFill>
                  <a:schemeClr val="tx1"/>
                </a:solidFill>
              </a:rPr>
              <a:t>された</a:t>
            </a:r>
            <a:r>
              <a:rPr lang="ja-JP" altLang="en-US" dirty="0">
                <a:solidFill>
                  <a:schemeClr val="tx1"/>
                </a:solidFill>
              </a:rPr>
              <a:t>複数</a:t>
            </a:r>
            <a:r>
              <a:rPr lang="ja-JP" altLang="en-US" dirty="0" smtClean="0">
                <a:solidFill>
                  <a:schemeClr val="tx1"/>
                </a:solidFill>
              </a:rPr>
              <a:t>の</a:t>
            </a:r>
            <a:r>
              <a:rPr lang="en-US" altLang="ja-JP" dirty="0" smtClean="0">
                <a:solidFill>
                  <a:schemeClr val="tx1"/>
                </a:solidFill>
              </a:rPr>
              <a:t>Item</a:t>
            </a:r>
            <a:r>
              <a:rPr lang="ja-JP" altLang="en-US" dirty="0" smtClean="0">
                <a:solidFill>
                  <a:schemeClr val="tx1"/>
                </a:solidFill>
              </a:rPr>
              <a:t>を全て消去する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18" name="テキスト ボックス 1"/>
          <p:cNvSpPr txBox="1">
            <a:spLocks noChangeArrowheads="1"/>
          </p:cNvSpPr>
          <p:nvPr/>
        </p:nvSpPr>
        <p:spPr bwMode="auto">
          <a:xfrm>
            <a:off x="5591306" y="3319366"/>
            <a:ext cx="2638864" cy="646331"/>
          </a:xfrm>
          <a:prstGeom prst="rect">
            <a:avLst/>
          </a:prstGeom>
          <a:ln/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b="0" dirty="0"/>
              <a:t>選択された</a:t>
            </a:r>
            <a:r>
              <a:rPr lang="en-US" altLang="ja-JP" sz="1800" b="0" dirty="0"/>
              <a:t>Item</a:t>
            </a:r>
            <a:r>
              <a:rPr lang="ja-JP" altLang="en-US" sz="1800" b="0" dirty="0"/>
              <a:t>の</a:t>
            </a:r>
            <a:r>
              <a:rPr lang="ja-JP" altLang="en-US" sz="1800" b="0" dirty="0" smtClean="0"/>
              <a:t>総数＝</a:t>
            </a:r>
            <a:endParaRPr lang="en-US" altLang="ja-JP" sz="1800" b="0" dirty="0" smtClean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/>
              <a:t>選択</a:t>
            </a:r>
            <a:r>
              <a:rPr lang="ja-JP" altLang="en-US" sz="1800" dirty="0" smtClean="0"/>
              <a:t>された</a:t>
            </a:r>
            <a:r>
              <a:rPr lang="en-US" altLang="ja-JP" sz="1800" dirty="0" smtClean="0"/>
              <a:t>Index</a:t>
            </a:r>
            <a:r>
              <a:rPr lang="ja-JP" altLang="en-US" sz="1800" dirty="0" smtClean="0"/>
              <a:t>の総数</a:t>
            </a:r>
            <a:endParaRPr lang="ja-JP" altLang="en-US" sz="1800" b="0" dirty="0"/>
          </a:p>
        </p:txBody>
      </p:sp>
      <p:cxnSp>
        <p:nvCxnSpPr>
          <p:cNvPr id="20" name="直線矢印コネクタ 3"/>
          <p:cNvCxnSpPr>
            <a:cxnSpLocks noChangeShapeType="1"/>
          </p:cNvCxnSpPr>
          <p:nvPr/>
        </p:nvCxnSpPr>
        <p:spPr bwMode="auto">
          <a:xfrm flipH="1" flipV="1">
            <a:off x="4959482" y="2970116"/>
            <a:ext cx="631824" cy="468640"/>
          </a:xfrm>
          <a:prstGeom prst="straightConnector1">
            <a:avLst/>
          </a:prstGeom>
          <a:ln>
            <a:headEnd/>
            <a:tailEnd type="arrow" w="med" len="med"/>
          </a:ln>
          <a:ex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1" name="直線矢印コネクタ 10"/>
          <p:cNvCxnSpPr>
            <a:cxnSpLocks noChangeShapeType="1"/>
          </p:cNvCxnSpPr>
          <p:nvPr/>
        </p:nvCxnSpPr>
        <p:spPr bwMode="auto">
          <a:xfrm flipH="1" flipV="1">
            <a:off x="4959482" y="3236816"/>
            <a:ext cx="631824" cy="537929"/>
          </a:xfrm>
          <a:prstGeom prst="straightConnector1">
            <a:avLst/>
          </a:prstGeom>
          <a:ln>
            <a:headEnd/>
            <a:tailEnd type="arrow" w="med" len="med"/>
          </a:ln>
          <a:ex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3" name="テキスト ボックス 13"/>
          <p:cNvSpPr txBox="1">
            <a:spLocks noChangeArrowheads="1"/>
          </p:cNvSpPr>
          <p:nvPr/>
        </p:nvSpPr>
        <p:spPr bwMode="auto">
          <a:xfrm>
            <a:off x="5398021" y="4081672"/>
            <a:ext cx="2446337" cy="369888"/>
          </a:xfrm>
          <a:prstGeom prst="rect">
            <a:avLst/>
          </a:prstGeom>
          <a:ln/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 b="0"/>
              <a:t>i</a:t>
            </a:r>
            <a:r>
              <a:rPr lang="ja-JP" altLang="en-US" sz="1800" b="0"/>
              <a:t>番目に選択された</a:t>
            </a:r>
            <a:r>
              <a:rPr lang="en-US" altLang="ja-JP" sz="1800" b="0"/>
              <a:t>Item</a:t>
            </a:r>
            <a:endParaRPr lang="ja-JP" altLang="en-US" sz="1800" b="0"/>
          </a:p>
        </p:txBody>
      </p:sp>
      <p:sp>
        <p:nvSpPr>
          <p:cNvPr id="24" name="テキスト ボックス 14"/>
          <p:cNvSpPr txBox="1">
            <a:spLocks noChangeArrowheads="1"/>
          </p:cNvSpPr>
          <p:nvPr/>
        </p:nvSpPr>
        <p:spPr bwMode="auto">
          <a:xfrm>
            <a:off x="5635136" y="4689326"/>
            <a:ext cx="2562225" cy="368300"/>
          </a:xfrm>
          <a:prstGeom prst="rect">
            <a:avLst/>
          </a:prstGeom>
          <a:ln/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 b="0"/>
              <a:t>i</a:t>
            </a:r>
            <a:r>
              <a:rPr lang="ja-JP" altLang="en-US" sz="1800" b="0"/>
              <a:t>番目に選択された</a:t>
            </a:r>
            <a:r>
              <a:rPr lang="en-US" altLang="ja-JP" sz="1800" b="0"/>
              <a:t>Index</a:t>
            </a:r>
            <a:endParaRPr lang="ja-JP" altLang="en-US" sz="1800" b="0"/>
          </a:p>
        </p:txBody>
      </p:sp>
      <p:cxnSp>
        <p:nvCxnSpPr>
          <p:cNvPr id="25" name="直線矢印コネクタ 15"/>
          <p:cNvCxnSpPr>
            <a:cxnSpLocks noChangeShapeType="1"/>
          </p:cNvCxnSpPr>
          <p:nvPr/>
        </p:nvCxnSpPr>
        <p:spPr bwMode="auto">
          <a:xfrm flipH="1" flipV="1">
            <a:off x="4695956" y="3667805"/>
            <a:ext cx="676789" cy="572886"/>
          </a:xfrm>
          <a:prstGeom prst="straightConnector1">
            <a:avLst/>
          </a:prstGeom>
          <a:ln>
            <a:headEnd/>
            <a:tailEnd type="arrow" w="med" len="med"/>
          </a:ln>
          <a:ex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6" name="直線矢印コネクタ 16"/>
          <p:cNvCxnSpPr>
            <a:cxnSpLocks noChangeShapeType="1"/>
          </p:cNvCxnSpPr>
          <p:nvPr/>
        </p:nvCxnSpPr>
        <p:spPr bwMode="auto">
          <a:xfrm flipH="1" flipV="1">
            <a:off x="4725973" y="3994930"/>
            <a:ext cx="917575" cy="849313"/>
          </a:xfrm>
          <a:prstGeom prst="straightConnector1">
            <a:avLst/>
          </a:prstGeom>
          <a:ln>
            <a:headEnd/>
            <a:tailEnd type="arrow" w="med" len="med"/>
          </a:ln>
          <a:ex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7" name="直線矢印コネクタ 16"/>
          <p:cNvCxnSpPr>
            <a:cxnSpLocks noChangeShapeType="1"/>
          </p:cNvCxnSpPr>
          <p:nvPr/>
        </p:nvCxnSpPr>
        <p:spPr bwMode="auto">
          <a:xfrm flipH="1" flipV="1">
            <a:off x="3419872" y="5432204"/>
            <a:ext cx="222250" cy="423863"/>
          </a:xfrm>
          <a:prstGeom prst="straightConnector1">
            <a:avLst/>
          </a:prstGeom>
          <a:ln>
            <a:headEnd/>
            <a:tailEnd type="arrow" w="med" len="med"/>
          </a:ln>
          <a:ex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8" name="テキスト ボックス 14"/>
          <p:cNvSpPr txBox="1">
            <a:spLocks noChangeArrowheads="1"/>
          </p:cNvSpPr>
          <p:nvPr/>
        </p:nvSpPr>
        <p:spPr bwMode="auto">
          <a:xfrm>
            <a:off x="3316763" y="5925644"/>
            <a:ext cx="5584825" cy="647700"/>
          </a:xfrm>
          <a:prstGeom prst="rect">
            <a:avLst/>
          </a:prstGeom>
          <a:ln/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 b="0" dirty="0" err="1"/>
              <a:t>SelectedIndex</a:t>
            </a:r>
            <a:r>
              <a:rPr lang="ja-JP" altLang="en-US" sz="1800" b="0" dirty="0"/>
              <a:t>には、選択されている</a:t>
            </a:r>
            <a:r>
              <a:rPr lang="en-US" altLang="ja-JP" sz="1800" b="0" dirty="0"/>
              <a:t>Index</a:t>
            </a:r>
            <a:r>
              <a:rPr lang="ja-JP" altLang="en-US" sz="1800" b="0" dirty="0"/>
              <a:t>番号が入る。</a:t>
            </a:r>
            <a:endParaRPr lang="en-US" altLang="ja-JP" sz="1800" b="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b="0" dirty="0"/>
              <a:t>これが</a:t>
            </a:r>
            <a:r>
              <a:rPr lang="en-US" altLang="ja-JP" sz="1800" b="0" dirty="0"/>
              <a:t>-1</a:t>
            </a:r>
            <a:r>
              <a:rPr lang="ja-JP" altLang="en-US" sz="1800" b="0" dirty="0"/>
              <a:t>（選択されていない状態）になるまで繰り返す</a:t>
            </a:r>
          </a:p>
        </p:txBody>
      </p:sp>
    </p:spTree>
    <p:extLst>
      <p:ext uri="{BB962C8B-B14F-4D97-AF65-F5344CB8AC3E}">
        <p14:creationId xmlns:p14="http://schemas.microsoft.com/office/powerpoint/2010/main" val="241094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dirty="0" smtClean="0"/>
              <a:t>(5) </a:t>
            </a:r>
            <a:r>
              <a:rPr lang="en-US" altLang="ja-JP" dirty="0" err="1" smtClean="0"/>
              <a:t>PictureBox</a:t>
            </a:r>
            <a:endParaRPr lang="ja-JP" altLang="en-US" dirty="0" smtClean="0"/>
          </a:p>
        </p:txBody>
      </p:sp>
      <p:pic>
        <p:nvPicPr>
          <p:cNvPr id="2355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454150"/>
            <a:ext cx="2295525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556" name="Text Box 3"/>
          <p:cNvSpPr txBox="1">
            <a:spLocks noChangeArrowheads="1"/>
          </p:cNvSpPr>
          <p:nvPr/>
        </p:nvSpPr>
        <p:spPr bwMode="auto">
          <a:xfrm>
            <a:off x="3581400" y="1476375"/>
            <a:ext cx="5181600" cy="461963"/>
          </a:xfrm>
          <a:prstGeom prst="rect">
            <a:avLst/>
          </a:prstGeom>
          <a:noFill/>
          <a:ln w="9525">
            <a:solidFill>
              <a:srgbClr val="3399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400" b="0"/>
              <a:t>画像、グラフィック、文字列を表示する。</a:t>
            </a:r>
          </a:p>
        </p:txBody>
      </p:sp>
      <p:pic>
        <p:nvPicPr>
          <p:cNvPr id="2355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114800"/>
            <a:ext cx="2295525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558" name="テキスト ボックス 2"/>
          <p:cNvSpPr txBox="1">
            <a:spLocks noChangeArrowheads="1"/>
          </p:cNvSpPr>
          <p:nvPr/>
        </p:nvSpPr>
        <p:spPr bwMode="auto">
          <a:xfrm>
            <a:off x="3200400" y="3124200"/>
            <a:ext cx="15716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 b="0"/>
              <a:t>画像イメージ</a:t>
            </a:r>
          </a:p>
        </p:txBody>
      </p:sp>
      <p:sp>
        <p:nvSpPr>
          <p:cNvPr id="23559" name="テキスト ボックス 6"/>
          <p:cNvSpPr txBox="1">
            <a:spLocks noChangeArrowheads="1"/>
          </p:cNvSpPr>
          <p:nvPr/>
        </p:nvSpPr>
        <p:spPr bwMode="auto">
          <a:xfrm>
            <a:off x="3216275" y="5181600"/>
            <a:ext cx="33988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 b="0"/>
              <a:t>グラフィック（直線や楕円など）</a:t>
            </a:r>
          </a:p>
        </p:txBody>
      </p:sp>
      <p:sp>
        <p:nvSpPr>
          <p:cNvPr id="23560" name="テキスト ボックス 7"/>
          <p:cNvSpPr txBox="1">
            <a:spLocks noChangeArrowheads="1"/>
          </p:cNvSpPr>
          <p:nvPr/>
        </p:nvSpPr>
        <p:spPr bwMode="auto">
          <a:xfrm>
            <a:off x="3255963" y="5867400"/>
            <a:ext cx="9540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 b="0"/>
              <a:t>文字列</a:t>
            </a:r>
          </a:p>
        </p:txBody>
      </p:sp>
      <p:cxnSp>
        <p:nvCxnSpPr>
          <p:cNvPr id="23561" name="直線矢印コネクタ 5"/>
          <p:cNvCxnSpPr>
            <a:cxnSpLocks noChangeShapeType="1"/>
            <a:stCxn id="23559" idx="1"/>
          </p:cNvCxnSpPr>
          <p:nvPr/>
        </p:nvCxnSpPr>
        <p:spPr bwMode="auto">
          <a:xfrm flipH="1" flipV="1">
            <a:off x="2667000" y="5181600"/>
            <a:ext cx="549275" cy="2000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562" name="直線矢印コネクタ 9"/>
          <p:cNvCxnSpPr>
            <a:cxnSpLocks noChangeShapeType="1"/>
            <a:stCxn id="23560" idx="1"/>
          </p:cNvCxnSpPr>
          <p:nvPr/>
        </p:nvCxnSpPr>
        <p:spPr bwMode="auto">
          <a:xfrm flipH="1" flipV="1">
            <a:off x="2438400" y="5715000"/>
            <a:ext cx="817563" cy="3524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563" name="直線矢印コネクタ 11"/>
          <p:cNvCxnSpPr>
            <a:cxnSpLocks noChangeShapeType="1"/>
            <a:stCxn id="23558" idx="1"/>
          </p:cNvCxnSpPr>
          <p:nvPr/>
        </p:nvCxnSpPr>
        <p:spPr bwMode="auto">
          <a:xfrm flipH="1" flipV="1">
            <a:off x="2743200" y="3124200"/>
            <a:ext cx="457200" cy="2000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314826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sz="2400" smtClean="0"/>
              <a:t>PictureBox</a:t>
            </a:r>
            <a:r>
              <a:rPr lang="ja-JP" altLang="en-US" sz="2400" smtClean="0"/>
              <a:t>：</a:t>
            </a:r>
            <a:r>
              <a:rPr lang="ja-JP" altLang="en-US" sz="3600" smtClean="0"/>
              <a:t>画像のインポート</a:t>
            </a:r>
          </a:p>
        </p:txBody>
      </p:sp>
      <p:pic>
        <p:nvPicPr>
          <p:cNvPr id="2457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701800"/>
            <a:ext cx="2695575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2159000"/>
            <a:ext cx="4038600" cy="263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1" name="Line 7"/>
          <p:cNvSpPr>
            <a:spLocks noChangeShapeType="1"/>
          </p:cNvSpPr>
          <p:nvPr/>
        </p:nvSpPr>
        <p:spPr bwMode="auto">
          <a:xfrm>
            <a:off x="2133600" y="2311400"/>
            <a:ext cx="2133600" cy="304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4582" name="Text Box 8"/>
          <p:cNvSpPr txBox="1">
            <a:spLocks noChangeArrowheads="1"/>
          </p:cNvSpPr>
          <p:nvPr/>
        </p:nvSpPr>
        <p:spPr bwMode="auto">
          <a:xfrm>
            <a:off x="1173163" y="1577975"/>
            <a:ext cx="44132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 b="0"/>
              <a:t>①</a:t>
            </a:r>
          </a:p>
        </p:txBody>
      </p:sp>
      <p:sp>
        <p:nvSpPr>
          <p:cNvPr id="52233" name="Text Box 9"/>
          <p:cNvSpPr txBox="1">
            <a:spLocks noChangeArrowheads="1"/>
          </p:cNvSpPr>
          <p:nvPr/>
        </p:nvSpPr>
        <p:spPr bwMode="auto">
          <a:xfrm>
            <a:off x="563563" y="5715000"/>
            <a:ext cx="7118350" cy="10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sz="2000" b="0" dirty="0" err="1">
                <a:solidFill>
                  <a:srgbClr val="FF0000"/>
                </a:solidFill>
              </a:rPr>
              <a:t>SizeMode</a:t>
            </a:r>
            <a:r>
              <a:rPr lang="ja-JP" altLang="en-US" sz="2000" b="0" dirty="0">
                <a:solidFill>
                  <a:srgbClr val="FF0000"/>
                </a:solidFill>
              </a:rPr>
              <a:t>プロパティの設定</a:t>
            </a:r>
          </a:p>
          <a:p>
            <a:pPr marL="342900" indent="-342900">
              <a:buFont typeface="Arial" pitchFamily="34" charset="0"/>
              <a:buChar char="•"/>
              <a:defRPr/>
            </a:pPr>
            <a:r>
              <a:rPr lang="en-US" altLang="ja-JP" sz="2000" b="0" dirty="0" err="1">
                <a:solidFill>
                  <a:schemeClr val="accent1">
                    <a:lumMod val="50000"/>
                  </a:schemeClr>
                </a:solidFill>
              </a:rPr>
              <a:t>AutoSize</a:t>
            </a:r>
            <a:r>
              <a:rPr lang="ja-JP" altLang="en-US" sz="2000" b="0" dirty="0"/>
              <a:t>：ピクチャボックスの大きさを変える</a:t>
            </a:r>
          </a:p>
          <a:p>
            <a:pPr marL="342900" indent="-342900">
              <a:buFont typeface="Arial" pitchFamily="34" charset="0"/>
              <a:buChar char="•"/>
              <a:defRPr/>
            </a:pPr>
            <a:r>
              <a:rPr lang="en-US" altLang="ja-JP" sz="2000" b="0" dirty="0" err="1">
                <a:solidFill>
                  <a:schemeClr val="accent1">
                    <a:lumMod val="50000"/>
                  </a:schemeClr>
                </a:solidFill>
              </a:rPr>
              <a:t>StretchImage</a:t>
            </a:r>
            <a:r>
              <a:rPr lang="en-US" altLang="ja-JP" sz="2000" b="0" dirty="0"/>
              <a:t>:</a:t>
            </a:r>
            <a:r>
              <a:rPr lang="ja-JP" altLang="en-US" sz="2000" b="0" dirty="0"/>
              <a:t>イメージをピクチャボックスの大きさに合わせる</a:t>
            </a:r>
          </a:p>
        </p:txBody>
      </p:sp>
      <p:sp>
        <p:nvSpPr>
          <p:cNvPr id="24584" name="Line 10"/>
          <p:cNvSpPr>
            <a:spLocks noChangeShapeType="1"/>
          </p:cNvSpPr>
          <p:nvPr/>
        </p:nvSpPr>
        <p:spPr bwMode="auto">
          <a:xfrm>
            <a:off x="1371600" y="2616200"/>
            <a:ext cx="0" cy="3098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4585" name="Text Box 14"/>
          <p:cNvSpPr txBox="1">
            <a:spLocks noChangeArrowheads="1"/>
          </p:cNvSpPr>
          <p:nvPr/>
        </p:nvSpPr>
        <p:spPr bwMode="auto">
          <a:xfrm>
            <a:off x="4522788" y="4768850"/>
            <a:ext cx="41211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 b="0">
                <a:solidFill>
                  <a:srgbClr val="FF0000"/>
                </a:solidFill>
              </a:rPr>
              <a:t>「プロジェクトリソースファイル」を選択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 b="0">
                <a:solidFill>
                  <a:srgbClr val="FF0000"/>
                </a:solidFill>
              </a:rPr>
              <a:t>「インポート」ボタンをクリック</a:t>
            </a:r>
          </a:p>
        </p:txBody>
      </p:sp>
      <p:sp>
        <p:nvSpPr>
          <p:cNvPr id="24586" name="Oval 15"/>
          <p:cNvSpPr>
            <a:spLocks noChangeArrowheads="1"/>
          </p:cNvSpPr>
          <p:nvPr/>
        </p:nvSpPr>
        <p:spPr bwMode="auto">
          <a:xfrm>
            <a:off x="4419600" y="2921000"/>
            <a:ext cx="1600200" cy="4572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2400"/>
          </a:p>
        </p:txBody>
      </p:sp>
      <p:sp>
        <p:nvSpPr>
          <p:cNvPr id="24587" name="Oval 16"/>
          <p:cNvSpPr>
            <a:spLocks noChangeArrowheads="1"/>
          </p:cNvSpPr>
          <p:nvPr/>
        </p:nvSpPr>
        <p:spPr bwMode="auto">
          <a:xfrm>
            <a:off x="4648200" y="3987800"/>
            <a:ext cx="838200" cy="5334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2400"/>
          </a:p>
        </p:txBody>
      </p:sp>
      <p:sp>
        <p:nvSpPr>
          <p:cNvPr id="24588" name="Text Box 8"/>
          <p:cNvSpPr txBox="1">
            <a:spLocks noChangeArrowheads="1"/>
          </p:cNvSpPr>
          <p:nvPr/>
        </p:nvSpPr>
        <p:spPr bwMode="auto">
          <a:xfrm>
            <a:off x="1912938" y="2065338"/>
            <a:ext cx="44132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 b="0"/>
              <a:t>②</a:t>
            </a:r>
          </a:p>
        </p:txBody>
      </p:sp>
      <p:sp>
        <p:nvSpPr>
          <p:cNvPr id="24589" name="Text Box 8"/>
          <p:cNvSpPr txBox="1">
            <a:spLocks noChangeArrowheads="1"/>
          </p:cNvSpPr>
          <p:nvPr/>
        </p:nvSpPr>
        <p:spPr bwMode="auto">
          <a:xfrm>
            <a:off x="4122738" y="4829175"/>
            <a:ext cx="44132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 b="0"/>
              <a:t>③</a:t>
            </a:r>
          </a:p>
        </p:txBody>
      </p:sp>
      <p:sp>
        <p:nvSpPr>
          <p:cNvPr id="24590" name="Text Box 8"/>
          <p:cNvSpPr txBox="1">
            <a:spLocks noChangeArrowheads="1"/>
          </p:cNvSpPr>
          <p:nvPr/>
        </p:nvSpPr>
        <p:spPr bwMode="auto">
          <a:xfrm>
            <a:off x="122238" y="6022975"/>
            <a:ext cx="44132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 b="0"/>
              <a:t>④</a:t>
            </a:r>
          </a:p>
        </p:txBody>
      </p:sp>
      <p:sp>
        <p:nvSpPr>
          <p:cNvPr id="24591" name="Line 9"/>
          <p:cNvSpPr>
            <a:spLocks noChangeShapeType="1"/>
          </p:cNvSpPr>
          <p:nvPr/>
        </p:nvSpPr>
        <p:spPr bwMode="auto">
          <a:xfrm flipH="1">
            <a:off x="1219200" y="1901825"/>
            <a:ext cx="76200" cy="152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895196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sz="2400" smtClean="0"/>
              <a:t>PictureBox</a:t>
            </a:r>
            <a:r>
              <a:rPr lang="ja-JP" altLang="en-US" sz="2400" smtClean="0"/>
              <a:t>：</a:t>
            </a:r>
            <a:r>
              <a:rPr lang="ja-JP" altLang="en-US" sz="3600" smtClean="0"/>
              <a:t>インポートした画像の表示</a:t>
            </a:r>
          </a:p>
        </p:txBody>
      </p:sp>
      <p:sp>
        <p:nvSpPr>
          <p:cNvPr id="25603" name="Rectangle 4"/>
          <p:cNvSpPr>
            <a:spLocks noChangeArrowheads="1"/>
          </p:cNvSpPr>
          <p:nvPr/>
        </p:nvSpPr>
        <p:spPr bwMode="auto">
          <a:xfrm>
            <a:off x="782638" y="1600200"/>
            <a:ext cx="5597525" cy="70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 b="0">
                <a:solidFill>
                  <a:srgbClr val="FF0000"/>
                </a:solidFill>
              </a:rPr>
              <a:t>（画像を表示する）</a:t>
            </a:r>
            <a:endParaRPr lang="ja-JP" altLang="en-US" sz="2000" b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 b="0"/>
              <a:t>　</a:t>
            </a:r>
            <a:r>
              <a:rPr lang="en-US" altLang="ja-JP" sz="2000" b="0" noProof="1"/>
              <a:t>PictureBox1.Image = </a:t>
            </a:r>
            <a:r>
              <a:rPr lang="en-US" altLang="ja-JP" sz="2000" b="0" noProof="1">
                <a:solidFill>
                  <a:srgbClr val="FF0000"/>
                </a:solidFill>
              </a:rPr>
              <a:t>My.Resources</a:t>
            </a:r>
            <a:r>
              <a:rPr lang="en-US" altLang="ja-JP" sz="2000" b="0" noProof="1"/>
              <a:t>.misosoup</a:t>
            </a:r>
            <a:endParaRPr lang="en-US" altLang="ja-JP" sz="2000" b="0"/>
          </a:p>
        </p:txBody>
      </p:sp>
      <p:pic>
        <p:nvPicPr>
          <p:cNvPr id="2560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362200"/>
            <a:ext cx="2676525" cy="1952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605" name="正方形/長方形 1"/>
          <p:cNvSpPr>
            <a:spLocks noChangeArrowheads="1"/>
          </p:cNvSpPr>
          <p:nvPr/>
        </p:nvSpPr>
        <p:spPr bwMode="auto">
          <a:xfrm>
            <a:off x="914400" y="5486400"/>
            <a:ext cx="7754938" cy="1262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 b="0">
                <a:solidFill>
                  <a:srgbClr val="FF0000"/>
                </a:solidFill>
              </a:rPr>
              <a:t>（インポートしていない外部の画像を直接指定する）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 b="0"/>
              <a:t>　　</a:t>
            </a:r>
            <a:r>
              <a:rPr lang="en-US" altLang="ja-JP" sz="2000" b="0"/>
              <a:t>PictureBox1.Image = </a:t>
            </a:r>
            <a:r>
              <a:rPr lang="en-US" altLang="ja-JP" sz="2000" b="0">
                <a:solidFill>
                  <a:srgbClr val="FF0000"/>
                </a:solidFill>
              </a:rPr>
              <a:t>Image.FromFile(</a:t>
            </a:r>
            <a:r>
              <a:rPr lang="en-US" altLang="ja-JP" sz="2000" b="0"/>
              <a:t>“c:\juice.bmp”</a:t>
            </a:r>
            <a:r>
              <a:rPr lang="en-US" altLang="ja-JP" sz="2000" b="0">
                <a:solidFill>
                  <a:srgbClr val="FF0000"/>
                </a:solidFill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600" b="0"/>
              <a:t>　　</a:t>
            </a:r>
            <a:r>
              <a:rPr lang="en-US" altLang="ja-JP" sz="1600" b="0"/>
              <a:t>※</a:t>
            </a:r>
            <a:r>
              <a:rPr lang="ja-JP" altLang="en-US" sz="1600" b="0"/>
              <a:t>実行ファイルと同じフォルダに置いている画像の場合は、以下のように書けばよい。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 b="0"/>
              <a:t>　　</a:t>
            </a:r>
            <a:r>
              <a:rPr lang="en-US" altLang="ja-JP" sz="2000" b="0"/>
              <a:t>PictureBox1.Image = Image.FromFile(“juice.bmp”)</a:t>
            </a:r>
            <a:r>
              <a:rPr lang="ja-JP" altLang="en-US" sz="2000" b="0"/>
              <a:t>　 </a:t>
            </a:r>
            <a:r>
              <a:rPr lang="ja-JP" altLang="en-US" sz="2000" b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25606" name="正方形/長方形 1"/>
          <p:cNvSpPr>
            <a:spLocks noChangeArrowheads="1"/>
          </p:cNvSpPr>
          <p:nvPr/>
        </p:nvSpPr>
        <p:spPr bwMode="auto">
          <a:xfrm>
            <a:off x="990600" y="4572000"/>
            <a:ext cx="775493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 b="0">
                <a:solidFill>
                  <a:srgbClr val="FF0000"/>
                </a:solidFill>
              </a:rPr>
              <a:t>（画像の表示を消す）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 b="0"/>
              <a:t>　　</a:t>
            </a:r>
            <a:r>
              <a:rPr lang="en-US" altLang="ja-JP" sz="2000" b="0"/>
              <a:t>PictureBox1.Image = </a:t>
            </a:r>
            <a:r>
              <a:rPr lang="en-US" altLang="ja-JP" sz="2000" b="0">
                <a:solidFill>
                  <a:srgbClr val="FF0000"/>
                </a:solidFill>
              </a:rPr>
              <a:t>Nothing</a:t>
            </a:r>
          </a:p>
        </p:txBody>
      </p:sp>
    </p:spTree>
    <p:extLst>
      <p:ext uri="{BB962C8B-B14F-4D97-AF65-F5344CB8AC3E}">
        <p14:creationId xmlns:p14="http://schemas.microsoft.com/office/powerpoint/2010/main" val="401771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2489200"/>
            <a:ext cx="8915400" cy="429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sz="2400" smtClean="0"/>
              <a:t>PictureBox:</a:t>
            </a:r>
            <a:r>
              <a:rPr lang="ja-JP" altLang="en-US" sz="3600" smtClean="0"/>
              <a:t>画像の管理と修正</a:t>
            </a:r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1181100" y="1295400"/>
            <a:ext cx="7742238" cy="70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 b="0"/>
              <a:t>ソリューションエクスプローラで、プロジェクト名を右クリック→プロパティ</a:t>
            </a:r>
            <a:endParaRPr lang="en-US" altLang="ja-JP" sz="2000" b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 b="0"/>
              <a:t>「リソース」タブ</a:t>
            </a:r>
          </a:p>
        </p:txBody>
      </p:sp>
      <p:sp>
        <p:nvSpPr>
          <p:cNvPr id="26629" name="Oval 5"/>
          <p:cNvSpPr>
            <a:spLocks noChangeArrowheads="1"/>
          </p:cNvSpPr>
          <p:nvPr/>
        </p:nvSpPr>
        <p:spPr bwMode="auto">
          <a:xfrm>
            <a:off x="7353300" y="3387725"/>
            <a:ext cx="876300" cy="3429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2400"/>
          </a:p>
        </p:txBody>
      </p:sp>
      <p:sp>
        <p:nvSpPr>
          <p:cNvPr id="26630" name="Line 6"/>
          <p:cNvSpPr>
            <a:spLocks noChangeShapeType="1"/>
          </p:cNvSpPr>
          <p:nvPr/>
        </p:nvSpPr>
        <p:spPr bwMode="auto">
          <a:xfrm flipH="1">
            <a:off x="1219200" y="3578225"/>
            <a:ext cx="6019800" cy="7620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6631" name="Oval 7"/>
          <p:cNvSpPr>
            <a:spLocks noChangeArrowheads="1"/>
          </p:cNvSpPr>
          <p:nvPr/>
        </p:nvSpPr>
        <p:spPr bwMode="auto">
          <a:xfrm>
            <a:off x="6934200" y="2930525"/>
            <a:ext cx="1600200" cy="3810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4171510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274638"/>
            <a:ext cx="8763000" cy="1143000"/>
          </a:xfrm>
        </p:spPr>
        <p:txBody>
          <a:bodyPr/>
          <a:lstStyle/>
          <a:p>
            <a:pPr eaLnBrk="1" hangingPunct="1"/>
            <a:r>
              <a:rPr lang="en-US" altLang="ja-JP" sz="2400" smtClean="0"/>
              <a:t>PictureBox</a:t>
            </a:r>
            <a:r>
              <a:rPr lang="ja-JP" altLang="en-US" sz="2400" smtClean="0"/>
              <a:t>：</a:t>
            </a:r>
            <a:r>
              <a:rPr lang="ja-JP" altLang="en-US" sz="3600" smtClean="0"/>
              <a:t>絵や文字列の表示</a:t>
            </a:r>
          </a:p>
        </p:txBody>
      </p:sp>
      <p:sp>
        <p:nvSpPr>
          <p:cNvPr id="27651" name="Text Box 3"/>
          <p:cNvSpPr txBox="1">
            <a:spLocks noChangeArrowheads="1"/>
          </p:cNvSpPr>
          <p:nvPr/>
        </p:nvSpPr>
        <p:spPr bwMode="auto">
          <a:xfrm>
            <a:off x="304800" y="1371600"/>
            <a:ext cx="8575675" cy="381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b="0"/>
              <a:t>例）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600" b="0"/>
              <a:t> </a:t>
            </a:r>
            <a:r>
              <a:rPr lang="ja-JP" altLang="en-US" sz="1600" b="0"/>
              <a:t>　　　</a:t>
            </a:r>
            <a:r>
              <a:rPr lang="en-US" altLang="ja-JP" sz="1600" b="0"/>
              <a:t>Dim g As Graphics = PictureBox1.CreateGraphics() </a:t>
            </a:r>
            <a:r>
              <a:rPr lang="en-US" altLang="ja-JP" sz="1600" b="0">
                <a:solidFill>
                  <a:srgbClr val="3399FF"/>
                </a:solidFill>
              </a:rPr>
              <a:t>'</a:t>
            </a:r>
            <a:r>
              <a:rPr lang="ja-JP" altLang="en-US" sz="1600" b="0">
                <a:solidFill>
                  <a:srgbClr val="3399FF"/>
                </a:solidFill>
              </a:rPr>
              <a:t>最初に実行。</a:t>
            </a:r>
            <a:r>
              <a:rPr lang="en-US" altLang="ja-JP" sz="1600" b="0">
                <a:solidFill>
                  <a:srgbClr val="3399FF"/>
                </a:solidFill>
              </a:rPr>
              <a:t>PictureBox1</a:t>
            </a:r>
            <a:r>
              <a:rPr lang="ja-JP" altLang="en-US" sz="1600" b="0">
                <a:solidFill>
                  <a:srgbClr val="3399FF"/>
                </a:solidFill>
              </a:rPr>
              <a:t>に絵を描く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600" b="0"/>
              <a:t>        </a:t>
            </a:r>
            <a:r>
              <a:rPr lang="en-US" altLang="ja-JP" sz="1600" b="0"/>
              <a:t>Dim myPen = New Pen(System.Drawing.Color.Blue, 2) </a:t>
            </a:r>
            <a:r>
              <a:rPr lang="en-US" altLang="ja-JP" sz="1600" b="0">
                <a:solidFill>
                  <a:srgbClr val="3399FF"/>
                </a:solidFill>
              </a:rPr>
              <a:t>'</a:t>
            </a:r>
            <a:r>
              <a:rPr lang="ja-JP" altLang="en-US" sz="1600" b="0">
                <a:solidFill>
                  <a:srgbClr val="3399FF"/>
                </a:solidFill>
              </a:rPr>
              <a:t>ペンの色と太さを設定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600" b="0"/>
              <a:t>        </a:t>
            </a:r>
            <a:r>
              <a:rPr lang="en-US" altLang="ja-JP" sz="1600" b="0"/>
              <a:t>Dim myBrush As New SolidBrush(Color.Green)  </a:t>
            </a:r>
            <a:r>
              <a:rPr lang="en-US" altLang="ja-JP" sz="1600" b="0">
                <a:solidFill>
                  <a:srgbClr val="3399FF"/>
                </a:solidFill>
              </a:rPr>
              <a:t>'</a:t>
            </a:r>
            <a:r>
              <a:rPr lang="ja-JP" altLang="en-US" sz="1600" b="0">
                <a:solidFill>
                  <a:srgbClr val="3399FF"/>
                </a:solidFill>
              </a:rPr>
              <a:t>ブラシの色を設定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600" b="0"/>
              <a:t>        </a:t>
            </a:r>
            <a:r>
              <a:rPr lang="en-US" altLang="ja-JP" sz="1600" b="0"/>
              <a:t>Dim myFont = New Font("</a:t>
            </a:r>
            <a:r>
              <a:rPr lang="ja-JP" altLang="en-US" sz="1600" b="0"/>
              <a:t>ＭＳ Ｐゴシック</a:t>
            </a:r>
            <a:r>
              <a:rPr lang="en-US" altLang="ja-JP" sz="1600" b="0"/>
              <a:t>", 15) </a:t>
            </a:r>
            <a:r>
              <a:rPr lang="en-US" altLang="ja-JP" sz="1600" b="0">
                <a:solidFill>
                  <a:srgbClr val="3399FF"/>
                </a:solidFill>
              </a:rPr>
              <a:t>'</a:t>
            </a:r>
            <a:r>
              <a:rPr lang="ja-JP" altLang="en-US" sz="1600" b="0">
                <a:solidFill>
                  <a:srgbClr val="3399FF"/>
                </a:solidFill>
              </a:rPr>
              <a:t>フォントの種類を設定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600" b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600" b="0"/>
              <a:t>        </a:t>
            </a:r>
            <a:r>
              <a:rPr lang="en-US" altLang="ja-JP" sz="1600" b="0"/>
              <a:t>g.DrawLine(myPen, 20, 20, 200, 200) </a:t>
            </a:r>
            <a:r>
              <a:rPr lang="en-US" altLang="ja-JP" sz="1600" b="0">
                <a:solidFill>
                  <a:srgbClr val="3399FF"/>
                </a:solidFill>
              </a:rPr>
              <a:t>'</a:t>
            </a:r>
            <a:r>
              <a:rPr lang="ja-JP" altLang="en-US" sz="1600" b="0">
                <a:solidFill>
                  <a:srgbClr val="3399FF"/>
                </a:solidFill>
              </a:rPr>
              <a:t>直線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600" b="0"/>
              <a:t>        </a:t>
            </a:r>
            <a:r>
              <a:rPr lang="en-US" altLang="ja-JP" sz="1600" b="0"/>
              <a:t>g.DrawEllipse(myPen, 10, 15, 170, 150) </a:t>
            </a:r>
            <a:r>
              <a:rPr lang="en-US" altLang="ja-JP" sz="1600" b="0">
                <a:solidFill>
                  <a:srgbClr val="3399FF"/>
                </a:solidFill>
              </a:rPr>
              <a:t>'</a:t>
            </a:r>
            <a:r>
              <a:rPr lang="ja-JP" altLang="en-US" sz="1600" b="0">
                <a:solidFill>
                  <a:srgbClr val="3399FF"/>
                </a:solidFill>
              </a:rPr>
              <a:t>楕円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600" b="0"/>
              <a:t>        </a:t>
            </a:r>
            <a:r>
              <a:rPr lang="en-US" altLang="ja-JP" sz="1600" b="0"/>
              <a:t>g.DrawString("</a:t>
            </a:r>
            <a:r>
              <a:rPr lang="ja-JP" altLang="en-US" sz="1600" b="0"/>
              <a:t>文字も書けます</a:t>
            </a:r>
            <a:r>
              <a:rPr lang="en-US" altLang="ja-JP" sz="1600" b="0"/>
              <a:t>", myFont, myBrush, 45, 100) </a:t>
            </a:r>
            <a:r>
              <a:rPr lang="en-US" altLang="ja-JP" sz="1600" b="0">
                <a:solidFill>
                  <a:srgbClr val="3399FF"/>
                </a:solidFill>
              </a:rPr>
              <a:t>'</a:t>
            </a:r>
            <a:r>
              <a:rPr lang="ja-JP" altLang="en-US" sz="1600" b="0">
                <a:solidFill>
                  <a:srgbClr val="3399FF"/>
                </a:solidFill>
              </a:rPr>
              <a:t>文字列の表示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600" b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600" b="0">
                <a:solidFill>
                  <a:srgbClr val="3399FF"/>
                </a:solidFill>
              </a:rPr>
              <a:t>        </a:t>
            </a:r>
            <a:r>
              <a:rPr lang="en-US" altLang="ja-JP" sz="1600" b="0">
                <a:solidFill>
                  <a:srgbClr val="3399FF"/>
                </a:solidFill>
              </a:rPr>
              <a:t>‘</a:t>
            </a:r>
            <a:r>
              <a:rPr lang="ja-JP" altLang="en-US" sz="1600" b="0">
                <a:solidFill>
                  <a:srgbClr val="3399FF"/>
                </a:solidFill>
              </a:rPr>
              <a:t>以下はリソースを解放するために最後に必ず実行してください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600" b="0"/>
              <a:t>        </a:t>
            </a:r>
            <a:r>
              <a:rPr lang="en-US" altLang="ja-JP" sz="1600" b="0"/>
              <a:t>myPen.Dispose()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600" b="0"/>
              <a:t>        myBrush.Dispose()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600" b="0"/>
              <a:t>        myFont.Dispose()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600" b="0"/>
              <a:t>        g.Dispose()</a:t>
            </a:r>
            <a:endParaRPr lang="ja-JP" altLang="en-US" sz="1600" b="0">
              <a:solidFill>
                <a:srgbClr val="FF0000"/>
              </a:solidFill>
            </a:endParaRPr>
          </a:p>
        </p:txBody>
      </p:sp>
      <p:sp>
        <p:nvSpPr>
          <p:cNvPr id="27652" name="Rectangle 5"/>
          <p:cNvSpPr>
            <a:spLocks noChangeArrowheads="1"/>
          </p:cNvSpPr>
          <p:nvPr/>
        </p:nvSpPr>
        <p:spPr bwMode="auto">
          <a:xfrm>
            <a:off x="457200" y="6248400"/>
            <a:ext cx="8240713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 b="0"/>
              <a:t>http://msdn.microsoft.com/ja-jp/library/system.drawing.graphics(v=vs.110).aspx</a:t>
            </a:r>
          </a:p>
        </p:txBody>
      </p:sp>
      <p:sp>
        <p:nvSpPr>
          <p:cNvPr id="27653" name="Text Box 6"/>
          <p:cNvSpPr txBox="1">
            <a:spLocks noChangeArrowheads="1"/>
          </p:cNvSpPr>
          <p:nvPr/>
        </p:nvSpPr>
        <p:spPr bwMode="auto">
          <a:xfrm>
            <a:off x="533400" y="5945188"/>
            <a:ext cx="1320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b="0">
                <a:solidFill>
                  <a:srgbClr val="9933FF"/>
                </a:solidFill>
              </a:rPr>
              <a:t>参考サイト：</a:t>
            </a:r>
          </a:p>
        </p:txBody>
      </p:sp>
    </p:spTree>
    <p:extLst>
      <p:ext uri="{BB962C8B-B14F-4D97-AF65-F5344CB8AC3E}">
        <p14:creationId xmlns:p14="http://schemas.microsoft.com/office/powerpoint/2010/main" val="2686983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dirty="0" smtClean="0"/>
              <a:t>(6) </a:t>
            </a:r>
            <a:r>
              <a:rPr lang="en-US" altLang="ja-JP" dirty="0" err="1" smtClean="0"/>
              <a:t>NumericUpDown</a:t>
            </a:r>
            <a:r>
              <a:rPr lang="en-US" altLang="ja-JP" sz="2000" dirty="0" smtClean="0"/>
              <a:t> (</a:t>
            </a:r>
            <a:r>
              <a:rPr lang="ja-JP" altLang="en-US" sz="2000" smtClean="0"/>
              <a:t>旧名スピンボタン</a:t>
            </a:r>
            <a:r>
              <a:rPr lang="ja-JP" altLang="en-US" sz="2000" dirty="0" smtClean="0"/>
              <a:t>）</a:t>
            </a:r>
          </a:p>
        </p:txBody>
      </p:sp>
      <p:pic>
        <p:nvPicPr>
          <p:cNvPr id="2253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371600"/>
            <a:ext cx="2295525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532" name="Text Box 3"/>
          <p:cNvSpPr txBox="1">
            <a:spLocks noChangeArrowheads="1"/>
          </p:cNvSpPr>
          <p:nvPr/>
        </p:nvSpPr>
        <p:spPr bwMode="auto">
          <a:xfrm>
            <a:off x="3581400" y="1476375"/>
            <a:ext cx="5181600" cy="1631950"/>
          </a:xfrm>
          <a:prstGeom prst="rect">
            <a:avLst/>
          </a:prstGeom>
          <a:noFill/>
          <a:ln w="9525">
            <a:solidFill>
              <a:srgbClr val="3399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 b="0"/>
              <a:t>利用者は、上下のボタンで</a:t>
            </a:r>
            <a:r>
              <a:rPr lang="en-US" altLang="ja-JP" sz="2000" b="0"/>
              <a:t>TextBox</a:t>
            </a:r>
            <a:r>
              <a:rPr lang="ja-JP" altLang="en-US" sz="2000" b="0"/>
              <a:t>の数値を上下させる。</a:t>
            </a:r>
            <a:endParaRPr lang="en-US" altLang="ja-JP" sz="2000" b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 b="0"/>
              <a:t>上限値、下限値、ボタンのクリック</a:t>
            </a:r>
            <a:r>
              <a:rPr lang="en-US" altLang="ja-JP" sz="2000" b="0"/>
              <a:t>1</a:t>
            </a:r>
            <a:r>
              <a:rPr lang="ja-JP" altLang="en-US" sz="2000" b="0"/>
              <a:t>回で数値をどれだけ上下させるかなどをあらかじめ設定できる。</a:t>
            </a:r>
          </a:p>
        </p:txBody>
      </p:sp>
      <p:sp>
        <p:nvSpPr>
          <p:cNvPr id="22533" name="正方形/長方形 4"/>
          <p:cNvSpPr>
            <a:spLocks noChangeArrowheads="1"/>
          </p:cNvSpPr>
          <p:nvPr/>
        </p:nvSpPr>
        <p:spPr bwMode="auto">
          <a:xfrm>
            <a:off x="741363" y="3822700"/>
            <a:ext cx="7754937" cy="293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 b="0">
                <a:solidFill>
                  <a:srgbClr val="FF0000"/>
                </a:solidFill>
              </a:rPr>
              <a:t>（上限値、下限値の設定）</a:t>
            </a:r>
            <a:endParaRPr lang="en-US" altLang="ja-JP" sz="2000" b="0">
              <a:solidFill>
                <a:srgbClr val="FF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 b="0"/>
              <a:t>Maximum</a:t>
            </a:r>
            <a:r>
              <a:rPr lang="ja-JP" altLang="en-US" sz="2000" b="0"/>
              <a:t> </a:t>
            </a:r>
            <a:r>
              <a:rPr lang="en-US" altLang="ja-JP" sz="2000" b="0"/>
              <a:t>, Minimum</a:t>
            </a:r>
            <a:r>
              <a:rPr lang="ja-JP" altLang="en-US" sz="2000" b="0"/>
              <a:t>の各プロパティに整数を設定</a:t>
            </a:r>
            <a:endParaRPr lang="en-US" altLang="ja-JP" sz="2000" b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ja-JP" sz="800" b="0">
              <a:solidFill>
                <a:srgbClr val="FF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 b="0">
                <a:solidFill>
                  <a:srgbClr val="FF0000"/>
                </a:solidFill>
              </a:rPr>
              <a:t>（クリック</a:t>
            </a:r>
            <a:r>
              <a:rPr lang="en-US" altLang="ja-JP" sz="2000" b="0">
                <a:solidFill>
                  <a:srgbClr val="FF0000"/>
                </a:solidFill>
              </a:rPr>
              <a:t>1</a:t>
            </a:r>
            <a:r>
              <a:rPr lang="ja-JP" altLang="en-US" sz="2000" b="0">
                <a:solidFill>
                  <a:srgbClr val="FF0000"/>
                </a:solidFill>
              </a:rPr>
              <a:t>回で数値をいくつ上下させるかの設定）</a:t>
            </a:r>
            <a:endParaRPr lang="en-US" altLang="ja-JP" sz="2000" b="0">
              <a:solidFill>
                <a:srgbClr val="FF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 b="0"/>
              <a:t>Increment</a:t>
            </a:r>
            <a:r>
              <a:rPr lang="ja-JP" altLang="en-US" sz="2000" b="0"/>
              <a:t>プロパティに整数を設定</a:t>
            </a:r>
            <a:endParaRPr lang="en-US" altLang="ja-JP" sz="2000" b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ja-JP" sz="900" b="0">
              <a:solidFill>
                <a:srgbClr val="FF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 b="0">
                <a:solidFill>
                  <a:srgbClr val="FF0000"/>
                </a:solidFill>
              </a:rPr>
              <a:t>（数値の取得）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 b="0"/>
              <a:t>　　</a:t>
            </a:r>
            <a:r>
              <a:rPr lang="en-US" altLang="ja-JP" sz="2000" b="0"/>
              <a:t>Dim num1 As Integer = NumericUpDown1.Value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ja-JP" sz="800" b="0">
              <a:solidFill>
                <a:srgbClr val="FF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 b="0">
                <a:solidFill>
                  <a:srgbClr val="FF0000"/>
                </a:solidFill>
              </a:rPr>
              <a:t>（数値のセット）</a:t>
            </a:r>
            <a:endParaRPr lang="en-US" altLang="ja-JP" sz="2000" b="0">
              <a:solidFill>
                <a:srgbClr val="FF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 b="0"/>
              <a:t>　　</a:t>
            </a:r>
            <a:r>
              <a:rPr lang="en-US" altLang="ja-JP" sz="2000" b="0"/>
              <a:t>NumericUpDown1.Value = 30</a:t>
            </a:r>
          </a:p>
        </p:txBody>
      </p:sp>
    </p:spTree>
    <p:extLst>
      <p:ext uri="{BB962C8B-B14F-4D97-AF65-F5344CB8AC3E}">
        <p14:creationId xmlns:p14="http://schemas.microsoft.com/office/powerpoint/2010/main" val="2814606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フローチャート: 処理 28"/>
          <p:cNvSpPr/>
          <p:nvPr/>
        </p:nvSpPr>
        <p:spPr>
          <a:xfrm>
            <a:off x="3108184" y="2863863"/>
            <a:ext cx="5688632" cy="200374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86278" y="15551"/>
            <a:ext cx="8229600" cy="1143000"/>
          </a:xfrm>
        </p:spPr>
        <p:txBody>
          <a:bodyPr/>
          <a:lstStyle/>
          <a:p>
            <a:r>
              <a:rPr kumimoji="1" lang="ja-JP" altLang="en-US" dirty="0" smtClean="0"/>
              <a:t>フロントエンドエンジニア</a:t>
            </a:r>
            <a:endParaRPr kumimoji="1" lang="ja-JP" altLang="en-US" dirty="0"/>
          </a:p>
        </p:txBody>
      </p:sp>
      <p:sp>
        <p:nvSpPr>
          <p:cNvPr id="5" name="二等辺三角形 4"/>
          <p:cNvSpPr/>
          <p:nvPr/>
        </p:nvSpPr>
        <p:spPr>
          <a:xfrm>
            <a:off x="407884" y="3408866"/>
            <a:ext cx="684076" cy="1080120"/>
          </a:xfrm>
          <a:prstGeom prst="triangl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人</a:t>
            </a:r>
            <a:endParaRPr kumimoji="1" lang="ja-JP" altLang="en-US" dirty="0"/>
          </a:p>
        </p:txBody>
      </p:sp>
      <p:sp>
        <p:nvSpPr>
          <p:cNvPr id="4" name="円/楕円 3"/>
          <p:cNvSpPr/>
          <p:nvPr/>
        </p:nvSpPr>
        <p:spPr>
          <a:xfrm>
            <a:off x="443888" y="3084830"/>
            <a:ext cx="648072" cy="64807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左右矢印 5"/>
          <p:cNvSpPr/>
          <p:nvPr/>
        </p:nvSpPr>
        <p:spPr>
          <a:xfrm>
            <a:off x="1524008" y="3408866"/>
            <a:ext cx="1584176" cy="828092"/>
          </a:xfrm>
          <a:prstGeom prst="left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角丸四角形 6"/>
          <p:cNvSpPr/>
          <p:nvPr/>
        </p:nvSpPr>
        <p:spPr>
          <a:xfrm>
            <a:off x="3252200" y="2940814"/>
            <a:ext cx="2016224" cy="172819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67194" y="5355904"/>
            <a:ext cx="42146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 smtClean="0"/>
              <a:t>人とつなぐ＝どう情報を提示するか？</a:t>
            </a:r>
            <a:endParaRPr kumimoji="1" lang="ja-JP" altLang="en-US" sz="2000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67043" y="5811823"/>
            <a:ext cx="4924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/>
              <a:t>バックとつなぐ＝どう情報を集める</a:t>
            </a:r>
            <a:r>
              <a:rPr kumimoji="1" lang="en-US" altLang="ja-JP" sz="2000" dirty="0" smtClean="0"/>
              <a:t>/</a:t>
            </a:r>
            <a:r>
              <a:rPr kumimoji="1" lang="ja-JP" altLang="en-US" sz="2000" dirty="0" smtClean="0"/>
              <a:t>使うか？</a:t>
            </a:r>
            <a:endParaRPr kumimoji="1" lang="ja-JP" altLang="en-US" sz="2000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3601355" y="4470984"/>
            <a:ext cx="15376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 smtClean="0">
                <a:solidFill>
                  <a:srgbClr val="FF0000"/>
                </a:solidFill>
              </a:rPr>
              <a:t>ユーザー・</a:t>
            </a:r>
            <a:endParaRPr kumimoji="1" lang="en-US" altLang="ja-JP" dirty="0" smtClean="0">
              <a:solidFill>
                <a:srgbClr val="FF0000"/>
              </a:solidFill>
            </a:endParaRPr>
          </a:p>
          <a:p>
            <a:pPr algn="ctr"/>
            <a:r>
              <a:rPr kumimoji="1" lang="ja-JP" altLang="en-US" dirty="0" smtClean="0">
                <a:solidFill>
                  <a:srgbClr val="FF0000"/>
                </a:solidFill>
              </a:rPr>
              <a:t>インタフェース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6492560" y="2977688"/>
            <a:ext cx="2160240" cy="172819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左右矢印 14"/>
          <p:cNvSpPr/>
          <p:nvPr/>
        </p:nvSpPr>
        <p:spPr>
          <a:xfrm>
            <a:off x="5052400" y="3436769"/>
            <a:ext cx="1584176" cy="828092"/>
          </a:xfrm>
          <a:prstGeom prst="left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/>
          <p:cNvSpPr/>
          <p:nvPr/>
        </p:nvSpPr>
        <p:spPr>
          <a:xfrm>
            <a:off x="3668052" y="3211420"/>
            <a:ext cx="1096316" cy="73750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額縁 21"/>
          <p:cNvSpPr/>
          <p:nvPr/>
        </p:nvSpPr>
        <p:spPr>
          <a:xfrm>
            <a:off x="4307586" y="4098147"/>
            <a:ext cx="389364" cy="252028"/>
          </a:xfrm>
          <a:prstGeom prst="bevel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フローチャート: 処理 22"/>
          <p:cNvSpPr/>
          <p:nvPr/>
        </p:nvSpPr>
        <p:spPr>
          <a:xfrm>
            <a:off x="3634780" y="4181787"/>
            <a:ext cx="288032" cy="307199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円/楕円 23"/>
          <p:cNvSpPr/>
          <p:nvPr/>
        </p:nvSpPr>
        <p:spPr>
          <a:xfrm>
            <a:off x="3756256" y="3297529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円/楕円 24"/>
          <p:cNvSpPr/>
          <p:nvPr/>
        </p:nvSpPr>
        <p:spPr>
          <a:xfrm>
            <a:off x="3756256" y="3518776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円/楕円 25"/>
          <p:cNvSpPr/>
          <p:nvPr/>
        </p:nvSpPr>
        <p:spPr>
          <a:xfrm>
            <a:off x="3756256" y="3732902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6682704" y="2011683"/>
            <a:ext cx="1726755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バックエンド</a:t>
            </a:r>
            <a:endParaRPr kumimoji="1" lang="ja-JP" altLang="en-US" sz="2400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3126873" y="2032866"/>
            <a:ext cx="1925527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フロントエンド</a:t>
            </a:r>
            <a:endParaRPr kumimoji="1" lang="ja-JP" altLang="en-US" sz="2400" dirty="0"/>
          </a:p>
        </p:txBody>
      </p:sp>
      <p:sp>
        <p:nvSpPr>
          <p:cNvPr id="19" name="雲形吹き出し 18"/>
          <p:cNvSpPr/>
          <p:nvPr/>
        </p:nvSpPr>
        <p:spPr>
          <a:xfrm>
            <a:off x="5422931" y="5015448"/>
            <a:ext cx="3528392" cy="1796742"/>
          </a:xfrm>
          <a:prstGeom prst="cloudCallout">
            <a:avLst>
              <a:gd name="adj1" fmla="val 8556"/>
              <a:gd name="adj2" fmla="val -71812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円柱 16"/>
          <p:cNvSpPr/>
          <p:nvPr/>
        </p:nvSpPr>
        <p:spPr>
          <a:xfrm>
            <a:off x="7187127" y="5324329"/>
            <a:ext cx="1368152" cy="1296144"/>
          </a:xfrm>
          <a:prstGeom prst="ca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6786622" y="4990833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データベース</a:t>
            </a:r>
            <a:endParaRPr kumimoji="1" lang="ja-JP" altLang="en-US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5856387" y="5787735"/>
            <a:ext cx="938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クラウド</a:t>
            </a:r>
            <a:endParaRPr kumimoji="1" lang="ja-JP" altLang="en-US" dirty="0"/>
          </a:p>
        </p:txBody>
      </p:sp>
      <p:sp>
        <p:nvSpPr>
          <p:cNvPr id="30" name="正方形/長方形 29"/>
          <p:cNvSpPr/>
          <p:nvPr/>
        </p:nvSpPr>
        <p:spPr>
          <a:xfrm>
            <a:off x="6774886" y="3130205"/>
            <a:ext cx="737255" cy="47866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/>
          <p:cNvSpPr/>
          <p:nvPr/>
        </p:nvSpPr>
        <p:spPr>
          <a:xfrm>
            <a:off x="7724334" y="3250046"/>
            <a:ext cx="830945" cy="5597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/>
          <p:cNvSpPr/>
          <p:nvPr/>
        </p:nvSpPr>
        <p:spPr>
          <a:xfrm>
            <a:off x="6649783" y="3804910"/>
            <a:ext cx="1012289" cy="66607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円/楕円 32"/>
          <p:cNvSpPr/>
          <p:nvPr/>
        </p:nvSpPr>
        <p:spPr>
          <a:xfrm>
            <a:off x="1403648" y="2473348"/>
            <a:ext cx="5371238" cy="2702151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/>
          <p:cNvSpPr/>
          <p:nvPr/>
        </p:nvSpPr>
        <p:spPr>
          <a:xfrm>
            <a:off x="896326" y="1124743"/>
            <a:ext cx="7266060" cy="64633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ja-JP" dirty="0" smtClean="0"/>
              <a:t>ICT</a:t>
            </a:r>
            <a:r>
              <a:rPr lang="ja-JP" altLang="en-US" dirty="0" smtClean="0"/>
              <a:t>システム、</a:t>
            </a:r>
            <a:r>
              <a:rPr lang="en-US" altLang="ja-JP" dirty="0" smtClean="0"/>
              <a:t>Web</a:t>
            </a:r>
            <a:r>
              <a:rPr lang="ja-JP" altLang="en-US" dirty="0"/>
              <a:t>サイトを開発する技術者のうち</a:t>
            </a:r>
            <a:r>
              <a:rPr lang="ja-JP" altLang="en-US" dirty="0" smtClean="0"/>
              <a:t>、利用者</a:t>
            </a:r>
            <a:r>
              <a:rPr lang="ja-JP" altLang="en-US" dirty="0"/>
              <a:t>が</a:t>
            </a:r>
            <a:r>
              <a:rPr lang="ja-JP" altLang="en-US" dirty="0" smtClean="0"/>
              <a:t>直接、接する（見聞き</a:t>
            </a:r>
            <a:r>
              <a:rPr lang="ja-JP" altLang="en-US" dirty="0"/>
              <a:t>したり操作</a:t>
            </a:r>
            <a:r>
              <a:rPr lang="ja-JP" altLang="en-US" dirty="0" smtClean="0"/>
              <a:t>する）部分</a:t>
            </a:r>
            <a:r>
              <a:rPr lang="ja-JP" altLang="en-US" dirty="0"/>
              <a:t>を担当</a:t>
            </a:r>
            <a:r>
              <a:rPr lang="ja-JP" altLang="en-US" dirty="0" smtClean="0"/>
              <a:t>する。</a:t>
            </a:r>
            <a:r>
              <a:rPr lang="en-US" altLang="ja-JP" dirty="0" smtClean="0"/>
              <a:t>2010</a:t>
            </a:r>
            <a:r>
              <a:rPr lang="ja-JP" altLang="en-US" dirty="0" smtClean="0"/>
              <a:t>年頃からのキーワード。</a:t>
            </a:r>
            <a:endParaRPr lang="ja-JP" altLang="en-US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5725454" y="2473348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システム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646682" y="4382715"/>
            <a:ext cx="133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情報の提示</a:t>
            </a:r>
            <a:endParaRPr kumimoji="1" lang="en-US" altLang="ja-JP" dirty="0" smtClean="0"/>
          </a:p>
          <a:p>
            <a:r>
              <a:rPr lang="ja-JP" altLang="en-US" dirty="0" smtClean="0"/>
              <a:t>入力・出力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61924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dirty="0" smtClean="0"/>
              <a:t>VB.NET</a:t>
            </a:r>
            <a:r>
              <a:rPr lang="ja-JP" altLang="en-US" dirty="0" smtClean="0"/>
              <a:t>コントロール</a:t>
            </a:r>
          </a:p>
        </p:txBody>
      </p:sp>
      <p:sp>
        <p:nvSpPr>
          <p:cNvPr id="3075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691680" y="3789040"/>
            <a:ext cx="5472608" cy="2121099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70000" lnSpcReduction="20000"/>
          </a:bodyPr>
          <a:lstStyle/>
          <a:p>
            <a:pPr eaLnBrk="1" hangingPunct="1">
              <a:buFontTx/>
              <a:buNone/>
            </a:pPr>
            <a:r>
              <a:rPr lang="en-US" altLang="ja-JP" dirty="0" smtClean="0"/>
              <a:t>VB.NET</a:t>
            </a:r>
            <a:r>
              <a:rPr lang="ja-JP" altLang="en-US" dirty="0" smtClean="0"/>
              <a:t>コントロールとイベント、プロパティ</a:t>
            </a:r>
          </a:p>
          <a:p>
            <a:pPr eaLnBrk="1" hangingPunct="1"/>
            <a:r>
              <a:rPr lang="en-US" altLang="ja-JP" dirty="0" err="1" smtClean="0"/>
              <a:t>CheckBox</a:t>
            </a:r>
            <a:endParaRPr lang="en-US" altLang="ja-JP" dirty="0" smtClean="0"/>
          </a:p>
          <a:p>
            <a:pPr eaLnBrk="1" hangingPunct="1"/>
            <a:r>
              <a:rPr lang="en-US" altLang="ja-JP" dirty="0" err="1" smtClean="0"/>
              <a:t>RadioButton</a:t>
            </a:r>
            <a:r>
              <a:rPr lang="en-US" altLang="ja-JP" dirty="0" smtClean="0"/>
              <a:t> (</a:t>
            </a:r>
            <a:r>
              <a:rPr lang="en-US" altLang="ja-JP" dirty="0" err="1" smtClean="0"/>
              <a:t>GroupBox</a:t>
            </a:r>
            <a:r>
              <a:rPr lang="en-US" altLang="ja-JP" dirty="0" smtClean="0"/>
              <a:t>)</a:t>
            </a:r>
          </a:p>
          <a:p>
            <a:pPr eaLnBrk="1" hangingPunct="1"/>
            <a:r>
              <a:rPr lang="en-US" altLang="ja-JP" dirty="0" err="1" smtClean="0"/>
              <a:t>ListBox</a:t>
            </a:r>
            <a:endParaRPr lang="en-US" altLang="ja-JP" dirty="0" smtClean="0"/>
          </a:p>
          <a:p>
            <a:pPr eaLnBrk="1" hangingPunct="1"/>
            <a:r>
              <a:rPr lang="en-US" altLang="ja-JP" dirty="0" err="1" smtClean="0"/>
              <a:t>ComboBox</a:t>
            </a:r>
            <a:endParaRPr lang="en-US" altLang="ja-JP" dirty="0" smtClean="0"/>
          </a:p>
          <a:p>
            <a:pPr eaLnBrk="1" hangingPunct="1"/>
            <a:r>
              <a:rPr lang="en-US" altLang="ja-JP" dirty="0" err="1" smtClean="0"/>
              <a:t>PictureBox</a:t>
            </a:r>
            <a:endParaRPr lang="en-US" altLang="ja-JP" dirty="0" smtClean="0"/>
          </a:p>
          <a:p>
            <a:pPr eaLnBrk="1" hangingPunct="1"/>
            <a:endParaRPr lang="en-US" altLang="ja-JP" dirty="0" smtClean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151112" y="1556792"/>
            <a:ext cx="694928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 smtClean="0">
                <a:latin typeface="+mn-ea"/>
              </a:rPr>
              <a:t>VB</a:t>
            </a:r>
            <a:r>
              <a:rPr lang="ja-JP" altLang="en-US" sz="2000" dirty="0" smtClean="0">
                <a:latin typeface="+mn-ea"/>
              </a:rPr>
              <a:t>の各種コントロールとイベント</a:t>
            </a:r>
            <a:r>
              <a:rPr lang="ja-JP" altLang="en-US" sz="2000" dirty="0">
                <a:latin typeface="+mn-ea"/>
              </a:rPr>
              <a:t>・</a:t>
            </a:r>
            <a:r>
              <a:rPr lang="ja-JP" altLang="en-US" sz="2000" dirty="0" smtClean="0">
                <a:latin typeface="+mn-ea"/>
              </a:rPr>
              <a:t>ドリブンについて学び、</a:t>
            </a:r>
            <a:endParaRPr lang="en-US" altLang="ja-JP" sz="2000" dirty="0" smtClean="0">
              <a:latin typeface="+mn-ea"/>
            </a:endParaRPr>
          </a:p>
          <a:p>
            <a:r>
              <a:rPr lang="ja-JP" altLang="en-US" sz="2000" dirty="0" smtClean="0">
                <a:solidFill>
                  <a:srgbClr val="FF0000"/>
                </a:solidFill>
                <a:latin typeface="+mn-ea"/>
              </a:rPr>
              <a:t>どの</a:t>
            </a:r>
            <a:r>
              <a:rPr lang="ja-JP" altLang="en-US" sz="2000" dirty="0">
                <a:solidFill>
                  <a:srgbClr val="FF0000"/>
                </a:solidFill>
                <a:latin typeface="+mn-ea"/>
              </a:rPr>
              <a:t>ような情報の提示や</a:t>
            </a:r>
            <a:r>
              <a:rPr lang="ja-JP" altLang="en-US" sz="2000" dirty="0" smtClean="0">
                <a:solidFill>
                  <a:srgbClr val="FF0000"/>
                </a:solidFill>
                <a:latin typeface="+mn-ea"/>
              </a:rPr>
              <a:t>操作方法</a:t>
            </a:r>
            <a:r>
              <a:rPr lang="ja-JP" altLang="en-US" sz="2000" dirty="0" smtClean="0">
                <a:latin typeface="+mn-ea"/>
              </a:rPr>
              <a:t>が利用者に</a:t>
            </a:r>
            <a:r>
              <a:rPr lang="ja-JP" altLang="en-US" sz="2000" dirty="0">
                <a:latin typeface="+mn-ea"/>
              </a:rPr>
              <a:t>とって</a:t>
            </a:r>
            <a:endParaRPr lang="en-US" altLang="ja-JP" sz="2000" dirty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000" dirty="0">
                <a:latin typeface="+mn-ea"/>
              </a:rPr>
              <a:t>見やすいか</a:t>
            </a:r>
            <a:endParaRPr lang="en-US" altLang="ja-JP" sz="2000" dirty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000" dirty="0">
                <a:latin typeface="+mn-ea"/>
              </a:rPr>
              <a:t>使いやすいか</a:t>
            </a:r>
            <a:endParaRPr lang="en-US" altLang="ja-JP" sz="2000" dirty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000" dirty="0">
                <a:latin typeface="+mn-ea"/>
              </a:rPr>
              <a:t>役に立つか</a:t>
            </a:r>
            <a:endParaRPr lang="en-US" altLang="ja-JP" sz="2000" dirty="0">
              <a:latin typeface="+mn-ea"/>
            </a:endParaRPr>
          </a:p>
          <a:p>
            <a:r>
              <a:rPr lang="ja-JP" altLang="en-US" sz="2000" dirty="0">
                <a:latin typeface="+mn-ea"/>
              </a:rPr>
              <a:t>を体験することを通じて</a:t>
            </a:r>
            <a:r>
              <a:rPr lang="ja-JP" altLang="en-US" sz="2000" dirty="0" smtClean="0">
                <a:latin typeface="+mn-ea"/>
              </a:rPr>
              <a:t>、</a:t>
            </a:r>
            <a:r>
              <a:rPr lang="ja-JP" altLang="en-US" sz="2000" u="sng" dirty="0" smtClean="0">
                <a:latin typeface="+mn-ea"/>
              </a:rPr>
              <a:t>フロントエンドの基礎</a:t>
            </a:r>
            <a:r>
              <a:rPr lang="ja-JP" altLang="en-US" sz="2000" dirty="0">
                <a:latin typeface="+mn-ea"/>
              </a:rPr>
              <a:t>を身に</a:t>
            </a:r>
            <a:r>
              <a:rPr lang="ja-JP" altLang="en-US" sz="2000" dirty="0" smtClean="0">
                <a:latin typeface="+mn-ea"/>
              </a:rPr>
              <a:t>つける</a:t>
            </a:r>
            <a:endParaRPr lang="en-US" altLang="ja-JP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17873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120775"/>
            <a:ext cx="4152900" cy="3876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99" name="Line 3"/>
          <p:cNvSpPr>
            <a:spLocks noChangeShapeType="1"/>
          </p:cNvSpPr>
          <p:nvPr/>
        </p:nvSpPr>
        <p:spPr bwMode="auto">
          <a:xfrm flipH="1">
            <a:off x="2362200" y="2133600"/>
            <a:ext cx="1643063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100" name="Line 4"/>
          <p:cNvSpPr>
            <a:spLocks noChangeShapeType="1"/>
          </p:cNvSpPr>
          <p:nvPr/>
        </p:nvSpPr>
        <p:spPr bwMode="auto">
          <a:xfrm flipH="1">
            <a:off x="2822575" y="2667000"/>
            <a:ext cx="1182688" cy="257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5486400" y="2238375"/>
            <a:ext cx="3025775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400" b="0"/>
              <a:t>これらを、</a:t>
            </a:r>
            <a:r>
              <a:rPr lang="en-US" altLang="ja-JP" sz="2400" b="0"/>
              <a:t>VB</a:t>
            </a:r>
            <a:r>
              <a:rPr lang="ja-JP" altLang="en-US" sz="2400" b="0"/>
              <a:t>では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400" b="0"/>
              <a:t>「</a:t>
            </a:r>
            <a:r>
              <a:rPr lang="ja-JP" altLang="en-US" sz="2400" b="0">
                <a:solidFill>
                  <a:srgbClr val="FF0066"/>
                </a:solidFill>
              </a:rPr>
              <a:t>コントロール</a:t>
            </a:r>
            <a:r>
              <a:rPr lang="ja-JP" altLang="en-US" sz="2400" b="0"/>
              <a:t>」という。</a:t>
            </a:r>
            <a:endParaRPr lang="en-US" altLang="ja-JP" sz="2400" b="0"/>
          </a:p>
        </p:txBody>
      </p:sp>
      <p:sp>
        <p:nvSpPr>
          <p:cNvPr id="4102" name="Rectangle 7"/>
          <p:cNvSpPr>
            <a:spLocks noChangeArrowheads="1"/>
          </p:cNvSpPr>
          <p:nvPr/>
        </p:nvSpPr>
        <p:spPr bwMode="auto">
          <a:xfrm>
            <a:off x="323850" y="5013325"/>
            <a:ext cx="8640763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400" b="0" dirty="0"/>
              <a:t>それぞれのコントロールは、その</a:t>
            </a:r>
            <a:r>
              <a:rPr lang="ja-JP" altLang="en-US" sz="2400" b="0" dirty="0">
                <a:solidFill>
                  <a:srgbClr val="0066FF"/>
                </a:solidFill>
              </a:rPr>
              <a:t>形</a:t>
            </a:r>
            <a:r>
              <a:rPr lang="ja-JP" altLang="en-US" sz="2400" b="0" dirty="0"/>
              <a:t>、</a:t>
            </a:r>
            <a:r>
              <a:rPr lang="ja-JP" altLang="en-US" sz="2400" b="0" dirty="0">
                <a:solidFill>
                  <a:srgbClr val="0066FF"/>
                </a:solidFill>
              </a:rPr>
              <a:t>大きさ</a:t>
            </a:r>
            <a:r>
              <a:rPr lang="ja-JP" altLang="en-US" sz="2400" b="0" dirty="0"/>
              <a:t>、</a:t>
            </a:r>
            <a:r>
              <a:rPr lang="ja-JP" altLang="en-US" sz="2400" b="0" dirty="0">
                <a:solidFill>
                  <a:srgbClr val="0066FF"/>
                </a:solidFill>
              </a:rPr>
              <a:t>位置</a:t>
            </a:r>
            <a:r>
              <a:rPr lang="ja-JP" altLang="en-US" sz="2400" b="0" dirty="0"/>
              <a:t>、</a:t>
            </a:r>
            <a:r>
              <a:rPr lang="ja-JP" altLang="en-US" sz="2400" b="0" dirty="0">
                <a:solidFill>
                  <a:srgbClr val="0066FF"/>
                </a:solidFill>
              </a:rPr>
              <a:t>テキスト</a:t>
            </a:r>
            <a:r>
              <a:rPr lang="ja-JP" altLang="en-US" sz="2400" b="0" dirty="0"/>
              <a:t>など、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400" b="0" dirty="0"/>
              <a:t>さまざまな情報を持っている。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400" b="0" dirty="0"/>
              <a:t>これらを「</a:t>
            </a:r>
            <a:r>
              <a:rPr lang="ja-JP" altLang="en-US" sz="2400" b="0" dirty="0">
                <a:solidFill>
                  <a:srgbClr val="FF0066"/>
                </a:solidFill>
              </a:rPr>
              <a:t>プロパティ（属性）</a:t>
            </a:r>
            <a:r>
              <a:rPr lang="ja-JP" altLang="en-US" sz="2400" b="0" dirty="0"/>
              <a:t>」という。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400" b="0" dirty="0">
                <a:solidFill>
                  <a:schemeClr val="bg1">
                    <a:lumMod val="50000"/>
                  </a:schemeClr>
                </a:solidFill>
              </a:rPr>
              <a:t>（プロパティは画面右下に表示され、個別に設定することができる）</a:t>
            </a:r>
          </a:p>
        </p:txBody>
      </p:sp>
      <p:sp>
        <p:nvSpPr>
          <p:cNvPr id="4103" name="Text Box 8"/>
          <p:cNvSpPr txBox="1">
            <a:spLocks noChangeArrowheads="1"/>
          </p:cNvSpPr>
          <p:nvPr/>
        </p:nvSpPr>
        <p:spPr bwMode="auto">
          <a:xfrm>
            <a:off x="4005263" y="1914525"/>
            <a:ext cx="1277937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400" b="0"/>
              <a:t>TextBox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ja-JP" sz="800" b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400" b="0"/>
              <a:t>Button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ja-JP" sz="800" b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400" b="0"/>
              <a:t>Label</a:t>
            </a:r>
          </a:p>
        </p:txBody>
      </p:sp>
      <p:sp>
        <p:nvSpPr>
          <p:cNvPr id="4104" name="Rectangle 9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4400" b="0">
                <a:solidFill>
                  <a:schemeClr val="tx2"/>
                </a:solidFill>
              </a:rPr>
              <a:t>フォームデザイナ画面</a:t>
            </a:r>
          </a:p>
        </p:txBody>
      </p:sp>
      <p:sp>
        <p:nvSpPr>
          <p:cNvPr id="4105" name="Line 4"/>
          <p:cNvSpPr>
            <a:spLocks noChangeShapeType="1"/>
          </p:cNvSpPr>
          <p:nvPr/>
        </p:nvSpPr>
        <p:spPr bwMode="auto">
          <a:xfrm flipH="1">
            <a:off x="1809750" y="3124200"/>
            <a:ext cx="2152650" cy="3667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617314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pPr eaLnBrk="1" hangingPunct="1"/>
            <a:r>
              <a:rPr lang="ja-JP" altLang="en-US" smtClean="0"/>
              <a:t>コントロール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2296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ja-JP" sz="2400" smtClean="0"/>
              <a:t>VB</a:t>
            </a:r>
            <a:r>
              <a:rPr lang="ja-JP" altLang="en-US" sz="2400" smtClean="0"/>
              <a:t>には、あらかじめ沢山のコントロールが用意されている。</a:t>
            </a:r>
          </a:p>
          <a:p>
            <a:pPr eaLnBrk="1" hangingPunct="1">
              <a:lnSpc>
                <a:spcPct val="90000"/>
              </a:lnSpc>
            </a:pPr>
            <a:r>
              <a:rPr lang="en-US" altLang="ja-JP" sz="2400" smtClean="0"/>
              <a:t>Form</a:t>
            </a:r>
          </a:p>
          <a:p>
            <a:pPr eaLnBrk="1" hangingPunct="1">
              <a:lnSpc>
                <a:spcPct val="90000"/>
              </a:lnSpc>
            </a:pPr>
            <a:r>
              <a:rPr lang="en-US" altLang="ja-JP" sz="2400" smtClean="0"/>
              <a:t>Button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ja-JP" sz="2400" smtClean="0"/>
              <a:t>Label</a:t>
            </a:r>
          </a:p>
          <a:p>
            <a:pPr eaLnBrk="1" hangingPunct="1">
              <a:lnSpc>
                <a:spcPct val="90000"/>
              </a:lnSpc>
            </a:pPr>
            <a:r>
              <a:rPr lang="en-US" altLang="ja-JP" sz="2400" smtClean="0"/>
              <a:t>TextBox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ja-JP" altLang="en-US" sz="2400" smtClean="0"/>
              <a:t>他にも・・・</a:t>
            </a:r>
          </a:p>
          <a:p>
            <a:pPr eaLnBrk="1" hangingPunct="1">
              <a:lnSpc>
                <a:spcPct val="90000"/>
              </a:lnSpc>
            </a:pPr>
            <a:r>
              <a:rPr lang="en-US" altLang="ja-JP" sz="2400" smtClean="0">
                <a:solidFill>
                  <a:srgbClr val="FF0000"/>
                </a:solidFill>
              </a:rPr>
              <a:t>CheckBox</a:t>
            </a:r>
          </a:p>
          <a:p>
            <a:pPr eaLnBrk="1" hangingPunct="1">
              <a:lnSpc>
                <a:spcPct val="90000"/>
              </a:lnSpc>
            </a:pPr>
            <a:r>
              <a:rPr lang="en-US" altLang="ja-JP" sz="2400" smtClean="0">
                <a:solidFill>
                  <a:srgbClr val="FF0000"/>
                </a:solidFill>
              </a:rPr>
              <a:t>GroupBox </a:t>
            </a:r>
            <a:r>
              <a:rPr lang="ja-JP" altLang="en-US" sz="2400" smtClean="0">
                <a:solidFill>
                  <a:srgbClr val="FF0000"/>
                </a:solidFill>
              </a:rPr>
              <a:t>と </a:t>
            </a:r>
            <a:r>
              <a:rPr lang="en-US" altLang="ja-JP" sz="2400" smtClean="0">
                <a:solidFill>
                  <a:srgbClr val="FF0000"/>
                </a:solidFill>
              </a:rPr>
              <a:t>RadioButton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ja-JP" sz="2400" smtClean="0">
                <a:solidFill>
                  <a:srgbClr val="FF0000"/>
                </a:solidFill>
              </a:rPr>
              <a:t>ListBox</a:t>
            </a:r>
          </a:p>
          <a:p>
            <a:pPr eaLnBrk="1" hangingPunct="1">
              <a:lnSpc>
                <a:spcPct val="90000"/>
              </a:lnSpc>
            </a:pPr>
            <a:r>
              <a:rPr lang="en-US" altLang="ja-JP" sz="2400" smtClean="0">
                <a:solidFill>
                  <a:srgbClr val="FF0000"/>
                </a:solidFill>
              </a:rPr>
              <a:t>ComboBox</a:t>
            </a:r>
          </a:p>
          <a:p>
            <a:pPr eaLnBrk="1" hangingPunct="1">
              <a:lnSpc>
                <a:spcPct val="90000"/>
              </a:lnSpc>
            </a:pPr>
            <a:r>
              <a:rPr lang="en-US" altLang="ja-JP" sz="2400" smtClean="0">
                <a:solidFill>
                  <a:srgbClr val="FF0000"/>
                </a:solidFill>
              </a:rPr>
              <a:t>Tab, HScrollBar, VScrollBar, Timer, PictureBox,…</a:t>
            </a:r>
          </a:p>
        </p:txBody>
      </p:sp>
    </p:spTree>
    <p:extLst>
      <p:ext uri="{BB962C8B-B14F-4D97-AF65-F5344CB8AC3E}">
        <p14:creationId xmlns:p14="http://schemas.microsoft.com/office/powerpoint/2010/main" val="3770624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 smtClean="0"/>
              <a:t>プロパティ</a:t>
            </a:r>
          </a:p>
        </p:txBody>
      </p:sp>
      <p:sp>
        <p:nvSpPr>
          <p:cNvPr id="6147" name="Rectangle 4"/>
          <p:cNvSpPr>
            <a:spLocks noChangeArrowheads="1"/>
          </p:cNvSpPr>
          <p:nvPr/>
        </p:nvSpPr>
        <p:spPr bwMode="auto">
          <a:xfrm>
            <a:off x="1186149" y="4581128"/>
            <a:ext cx="740201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 b="0" dirty="0"/>
              <a:t>多くのコントロール</a:t>
            </a:r>
            <a:r>
              <a:rPr lang="ja-JP" altLang="en-US" sz="2000" b="0" dirty="0" smtClean="0"/>
              <a:t>で共通</a:t>
            </a:r>
            <a:r>
              <a:rPr lang="ja-JP" altLang="en-US" sz="2000" b="0" dirty="0"/>
              <a:t>の名前で定義</a:t>
            </a:r>
            <a:r>
              <a:rPr lang="ja-JP" altLang="en-US" sz="2000" b="0" dirty="0" smtClean="0"/>
              <a:t>され、使用</a:t>
            </a:r>
            <a:r>
              <a:rPr lang="ja-JP" altLang="en-US" sz="2000" b="0" dirty="0"/>
              <a:t>方法も大体共通。</a:t>
            </a:r>
          </a:p>
        </p:txBody>
      </p:sp>
      <p:sp>
        <p:nvSpPr>
          <p:cNvPr id="6148" name="Rectangle 6"/>
          <p:cNvSpPr>
            <a:spLocks noChangeArrowheads="1"/>
          </p:cNvSpPr>
          <p:nvPr/>
        </p:nvSpPr>
        <p:spPr bwMode="auto">
          <a:xfrm>
            <a:off x="1538300" y="2068028"/>
            <a:ext cx="6067400" cy="230832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altLang="ja-JP" sz="2400" b="0" dirty="0">
                <a:solidFill>
                  <a:srgbClr val="FF0000"/>
                </a:solidFill>
              </a:rPr>
              <a:t>Name</a:t>
            </a:r>
            <a:r>
              <a:rPr lang="ja-JP" altLang="en-US" sz="2400" b="0" dirty="0"/>
              <a:t>：コントロール名</a:t>
            </a:r>
          </a:p>
          <a:p>
            <a:pPr>
              <a:defRPr/>
            </a:pPr>
            <a:r>
              <a:rPr lang="en-US" altLang="ja-JP" sz="2400" b="0" dirty="0">
                <a:solidFill>
                  <a:srgbClr val="FF0000"/>
                </a:solidFill>
              </a:rPr>
              <a:t>Enabled</a:t>
            </a:r>
            <a:r>
              <a:rPr lang="ja-JP" altLang="en-US" sz="2400" b="0" dirty="0"/>
              <a:t>：コントロールが使用可能か不可能か</a:t>
            </a:r>
            <a:endParaRPr lang="ja-JP" altLang="en-US" sz="2400" b="0" dirty="0">
              <a:solidFill>
                <a:srgbClr val="FF0000"/>
              </a:solidFill>
            </a:endParaRPr>
          </a:p>
          <a:p>
            <a:pPr>
              <a:defRPr/>
            </a:pPr>
            <a:r>
              <a:rPr lang="en-US" altLang="ja-JP" sz="2400" b="0" dirty="0">
                <a:solidFill>
                  <a:srgbClr val="FF0000"/>
                </a:solidFill>
              </a:rPr>
              <a:t>Text</a:t>
            </a:r>
            <a:r>
              <a:rPr lang="ja-JP" altLang="en-US" sz="2400" b="0" dirty="0"/>
              <a:t>：表示されるテキスト</a:t>
            </a:r>
          </a:p>
          <a:p>
            <a:pPr>
              <a:defRPr/>
            </a:pPr>
            <a:r>
              <a:rPr lang="en-US" altLang="ja-JP" sz="2400" b="0" dirty="0">
                <a:solidFill>
                  <a:srgbClr val="FF0000"/>
                </a:solidFill>
              </a:rPr>
              <a:t>Visible</a:t>
            </a:r>
            <a:r>
              <a:rPr lang="ja-JP" altLang="en-US" sz="2400" b="0" dirty="0"/>
              <a:t>：コントロールが見えるか見えないか</a:t>
            </a:r>
            <a:endParaRPr lang="ja-JP" altLang="en-US" sz="2400" b="0" dirty="0">
              <a:solidFill>
                <a:srgbClr val="FF0000"/>
              </a:solidFill>
            </a:endParaRPr>
          </a:p>
          <a:p>
            <a:pPr>
              <a:defRPr/>
            </a:pPr>
            <a:r>
              <a:rPr lang="en-US" altLang="ja-JP" sz="2400" b="0" dirty="0" err="1">
                <a:solidFill>
                  <a:srgbClr val="FF0000"/>
                </a:solidFill>
              </a:rPr>
              <a:t>ForeColor</a:t>
            </a:r>
            <a:r>
              <a:rPr lang="ja-JP" altLang="en-US" sz="2400" b="0" dirty="0" err="1"/>
              <a:t>、</a:t>
            </a:r>
            <a:r>
              <a:rPr lang="en-US" altLang="ja-JP" sz="2400" b="0" dirty="0" err="1">
                <a:solidFill>
                  <a:srgbClr val="FF0000"/>
                </a:solidFill>
              </a:rPr>
              <a:t>BackColor</a:t>
            </a:r>
            <a:r>
              <a:rPr lang="ja-JP" altLang="en-US" sz="2400" b="0" dirty="0"/>
              <a:t>：背景色、前景色</a:t>
            </a:r>
          </a:p>
          <a:p>
            <a:pPr>
              <a:defRPr/>
            </a:pPr>
            <a:r>
              <a:rPr lang="en-US" altLang="ja-JP" sz="2400" b="0" dirty="0">
                <a:solidFill>
                  <a:srgbClr val="FF0000"/>
                </a:solidFill>
              </a:rPr>
              <a:t>Tag</a:t>
            </a:r>
            <a:r>
              <a:rPr lang="ja-JP" altLang="en-US" sz="2400" b="0" dirty="0"/>
              <a:t>：表面には現れないパラメータ値</a:t>
            </a:r>
          </a:p>
        </p:txBody>
      </p:sp>
      <p:sp>
        <p:nvSpPr>
          <p:cNvPr id="6149" name="Text Box 7"/>
          <p:cNvSpPr txBox="1">
            <a:spLocks noChangeArrowheads="1"/>
          </p:cNvSpPr>
          <p:nvPr/>
        </p:nvSpPr>
        <p:spPr bwMode="auto">
          <a:xfrm>
            <a:off x="1165848" y="1406052"/>
            <a:ext cx="3263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400" b="0" dirty="0"/>
              <a:t>よく使われるプロパティ：</a:t>
            </a:r>
          </a:p>
        </p:txBody>
      </p:sp>
    </p:spTree>
    <p:extLst>
      <p:ext uri="{BB962C8B-B14F-4D97-AF65-F5344CB8AC3E}">
        <p14:creationId xmlns:p14="http://schemas.microsoft.com/office/powerpoint/2010/main" val="2829251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 smtClean="0"/>
              <a:t>イベント</a:t>
            </a:r>
          </a:p>
        </p:txBody>
      </p:sp>
      <p:sp>
        <p:nvSpPr>
          <p:cNvPr id="7171" name="Text Box 5"/>
          <p:cNvSpPr txBox="1">
            <a:spLocks noChangeArrowheads="1"/>
          </p:cNvSpPr>
          <p:nvPr/>
        </p:nvSpPr>
        <p:spPr bwMode="auto">
          <a:xfrm>
            <a:off x="837359" y="2780928"/>
            <a:ext cx="230864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 b="0"/>
              <a:t>VB</a:t>
            </a:r>
            <a:r>
              <a:rPr lang="ja-JP" altLang="en-US" sz="2000" b="0"/>
              <a:t>で扱えるイベント</a:t>
            </a:r>
          </a:p>
        </p:txBody>
      </p:sp>
      <p:sp>
        <p:nvSpPr>
          <p:cNvPr id="7172" name="Text Box 6"/>
          <p:cNvSpPr txBox="1">
            <a:spLocks noChangeArrowheads="1"/>
          </p:cNvSpPr>
          <p:nvPr/>
        </p:nvSpPr>
        <p:spPr bwMode="auto">
          <a:xfrm>
            <a:off x="1412034" y="3314328"/>
            <a:ext cx="4677884" cy="163121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 marL="342900" indent="-342900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defRPr/>
            </a:pPr>
            <a:r>
              <a:rPr lang="ja-JP" altLang="en-US" sz="2000" b="0" smtClean="0"/>
              <a:t>コントロールが</a:t>
            </a:r>
            <a:r>
              <a:rPr lang="ja-JP" altLang="en-US" sz="2000" b="0" smtClean="0">
                <a:solidFill>
                  <a:srgbClr val="FF0000"/>
                </a:solidFill>
              </a:rPr>
              <a:t>クリック</a:t>
            </a:r>
            <a:r>
              <a:rPr lang="ja-JP" altLang="en-US" sz="2000" b="0" smtClean="0"/>
              <a:t>されたとき</a:t>
            </a:r>
          </a:p>
          <a:p>
            <a:pPr eaLnBrk="1" hangingPunct="1">
              <a:spcBef>
                <a:spcPct val="0"/>
              </a:spcBef>
              <a:defRPr/>
            </a:pPr>
            <a:r>
              <a:rPr lang="ja-JP" altLang="en-US" sz="2000" b="0" smtClean="0"/>
              <a:t>コントロールが</a:t>
            </a:r>
            <a:r>
              <a:rPr lang="ja-JP" altLang="en-US" sz="2000" b="0" smtClean="0">
                <a:solidFill>
                  <a:srgbClr val="FF0000"/>
                </a:solidFill>
              </a:rPr>
              <a:t>ロード</a:t>
            </a:r>
            <a:r>
              <a:rPr lang="ja-JP" altLang="en-US" sz="2000" b="0" smtClean="0"/>
              <a:t>されたとき</a:t>
            </a:r>
          </a:p>
          <a:p>
            <a:pPr eaLnBrk="1" hangingPunct="1">
              <a:spcBef>
                <a:spcPct val="0"/>
              </a:spcBef>
              <a:defRPr/>
            </a:pPr>
            <a:r>
              <a:rPr lang="ja-JP" altLang="en-US" sz="2000" b="0" smtClean="0"/>
              <a:t>コントロールの上に</a:t>
            </a:r>
            <a:r>
              <a:rPr lang="ja-JP" altLang="en-US" sz="2000" b="0" smtClean="0">
                <a:solidFill>
                  <a:srgbClr val="FF0000"/>
                </a:solidFill>
              </a:rPr>
              <a:t>マウスが乗った</a:t>
            </a:r>
            <a:r>
              <a:rPr lang="ja-JP" altLang="en-US" sz="2000" b="0" smtClean="0"/>
              <a:t>とき</a:t>
            </a:r>
          </a:p>
          <a:p>
            <a:pPr eaLnBrk="1" hangingPunct="1">
              <a:spcBef>
                <a:spcPct val="0"/>
              </a:spcBef>
              <a:defRPr/>
            </a:pPr>
            <a:r>
              <a:rPr lang="ja-JP" altLang="en-US" sz="2000" b="0" smtClean="0"/>
              <a:t>○○の</a:t>
            </a:r>
            <a:r>
              <a:rPr lang="ja-JP" altLang="en-US" sz="2000" b="0" smtClean="0">
                <a:solidFill>
                  <a:srgbClr val="FF0000"/>
                </a:solidFill>
              </a:rPr>
              <a:t>キーがタイプ</a:t>
            </a:r>
            <a:r>
              <a:rPr lang="ja-JP" altLang="en-US" sz="2000" b="0" smtClean="0"/>
              <a:t>されたとき</a:t>
            </a:r>
          </a:p>
          <a:p>
            <a:pPr eaLnBrk="1" hangingPunct="1">
              <a:spcBef>
                <a:spcPct val="0"/>
              </a:spcBef>
              <a:defRPr/>
            </a:pPr>
            <a:r>
              <a:rPr lang="ja-JP" altLang="en-US" sz="2000" b="0" smtClean="0"/>
              <a:t>・・・</a:t>
            </a:r>
          </a:p>
        </p:txBody>
      </p:sp>
      <p:sp>
        <p:nvSpPr>
          <p:cNvPr id="7173" name="Text Box 7"/>
          <p:cNvSpPr txBox="1">
            <a:spLocks noChangeArrowheads="1"/>
          </p:cNvSpPr>
          <p:nvPr/>
        </p:nvSpPr>
        <p:spPr bwMode="auto">
          <a:xfrm>
            <a:off x="1187624" y="5409228"/>
            <a:ext cx="6976590" cy="40011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 b="0"/>
              <a:t>「イベントプロシージャ」：イベントが起こった時に実行される関数</a:t>
            </a:r>
          </a:p>
        </p:txBody>
      </p:sp>
      <p:sp>
        <p:nvSpPr>
          <p:cNvPr id="7174" name="Text Box 3"/>
          <p:cNvSpPr txBox="1">
            <a:spLocks noChangeArrowheads="1"/>
          </p:cNvSpPr>
          <p:nvPr/>
        </p:nvSpPr>
        <p:spPr bwMode="auto">
          <a:xfrm>
            <a:off x="827088" y="1327150"/>
            <a:ext cx="6300123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 b="0" dirty="0">
                <a:solidFill>
                  <a:srgbClr val="0066FF"/>
                </a:solidFill>
              </a:rPr>
              <a:t>イベントドリブン形式：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 b="0" dirty="0"/>
              <a:t>『</a:t>
            </a:r>
            <a:r>
              <a:rPr lang="ja-JP" altLang="en-US" sz="2000" b="0" dirty="0"/>
              <a:t>あるイベント（ユーザからの入力）が発生した際、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 b="0" dirty="0"/>
              <a:t>その場合にどうするか</a:t>
            </a:r>
            <a:r>
              <a:rPr lang="en-US" altLang="ja-JP" sz="2000" b="0" dirty="0"/>
              <a:t>』</a:t>
            </a:r>
            <a:r>
              <a:rPr lang="ja-JP" altLang="en-US" sz="2000" b="0" dirty="0"/>
              <a:t>をあらかじめコードに書いておき、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 b="0" dirty="0"/>
              <a:t>イベントに対応した内容を部分的に実行する。</a:t>
            </a:r>
          </a:p>
        </p:txBody>
      </p:sp>
    </p:spTree>
    <p:extLst>
      <p:ext uri="{BB962C8B-B14F-4D97-AF65-F5344CB8AC3E}">
        <p14:creationId xmlns:p14="http://schemas.microsoft.com/office/powerpoint/2010/main" val="147385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458200" cy="1143000"/>
          </a:xfrm>
        </p:spPr>
        <p:txBody>
          <a:bodyPr/>
          <a:lstStyle/>
          <a:p>
            <a:pPr eaLnBrk="1" hangingPunct="1"/>
            <a:r>
              <a:rPr lang="ja-JP" altLang="en-US" sz="4000" smtClean="0"/>
              <a:t>イベントプロシージャ（イベントハンドラ）</a:t>
            </a:r>
          </a:p>
        </p:txBody>
      </p:sp>
      <p:sp>
        <p:nvSpPr>
          <p:cNvPr id="8196" name="正方形/長方形 1"/>
          <p:cNvSpPr>
            <a:spLocks noChangeArrowheads="1"/>
          </p:cNvSpPr>
          <p:nvPr/>
        </p:nvSpPr>
        <p:spPr bwMode="auto">
          <a:xfrm>
            <a:off x="611560" y="5025610"/>
            <a:ext cx="536483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marL="0" indent="0" eaLnBrk="1" hangingPunct="1">
              <a:spcBef>
                <a:spcPct val="0"/>
              </a:spcBef>
              <a:buNone/>
            </a:pPr>
            <a:r>
              <a:rPr lang="ja-JP" altLang="en-US" sz="2000" b="0" dirty="0">
                <a:solidFill>
                  <a:srgbClr val="FF0000"/>
                </a:solidFill>
              </a:rPr>
              <a:t>赤部分</a:t>
            </a:r>
            <a:r>
              <a:rPr lang="ja-JP" altLang="en-US" sz="2000" b="0" dirty="0"/>
              <a:t>で「</a:t>
            </a:r>
            <a:r>
              <a:rPr lang="ja-JP" altLang="en-US" sz="2000" b="0" u="sng" dirty="0"/>
              <a:t>ハンドルする</a:t>
            </a:r>
            <a:r>
              <a:rPr lang="ja-JP" altLang="en-US" sz="2000" b="0" dirty="0"/>
              <a:t>イベント」を指定します。</a:t>
            </a:r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ja-JP" altLang="en-US" sz="2000" b="0" dirty="0">
                <a:solidFill>
                  <a:srgbClr val="0070C0"/>
                </a:solidFill>
              </a:rPr>
              <a:t>青部分</a:t>
            </a:r>
            <a:r>
              <a:rPr lang="ja-JP" altLang="en-US" sz="2000" b="0" dirty="0"/>
              <a:t>は自由な名前を付けられます。</a:t>
            </a:r>
            <a:endParaRPr lang="ja-JP" altLang="en-US" sz="1800" b="0" dirty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476784" y="1484784"/>
            <a:ext cx="5010411" cy="92333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dirty="0" smtClean="0"/>
              <a:t>Private Sub </a:t>
            </a:r>
            <a:r>
              <a:rPr kumimoji="1" lang="en-US" altLang="ja-JP" dirty="0" smtClean="0">
                <a:solidFill>
                  <a:srgbClr val="0070C0"/>
                </a:solidFill>
              </a:rPr>
              <a:t>Button1_Click</a:t>
            </a:r>
            <a:r>
              <a:rPr kumimoji="1" lang="en-US" altLang="ja-JP" dirty="0" smtClean="0"/>
              <a:t>(...) Handles </a:t>
            </a:r>
            <a:r>
              <a:rPr kumimoji="1" lang="en-US" altLang="ja-JP" dirty="0" smtClean="0">
                <a:solidFill>
                  <a:srgbClr val="FF0000"/>
                </a:solidFill>
              </a:rPr>
              <a:t>Button1.Click</a:t>
            </a:r>
          </a:p>
          <a:p>
            <a:r>
              <a:rPr lang="en-US" altLang="ja-JP" dirty="0" smtClean="0"/>
              <a:t>    Button1</a:t>
            </a:r>
            <a:r>
              <a:rPr lang="ja-JP" altLang="en-US" dirty="0" smtClean="0"/>
              <a:t>がクリックされたら実行</a:t>
            </a:r>
            <a:endParaRPr lang="en-US" altLang="ja-JP" dirty="0"/>
          </a:p>
          <a:p>
            <a:r>
              <a:rPr kumimoji="1" lang="en-US" altLang="ja-JP" dirty="0" smtClean="0"/>
              <a:t>End Sub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76784" y="2644710"/>
            <a:ext cx="4346126" cy="92333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dirty="0" smtClean="0"/>
              <a:t>Private Sub </a:t>
            </a:r>
            <a:r>
              <a:rPr kumimoji="1" lang="en-US" altLang="ja-JP" dirty="0" err="1" smtClean="0">
                <a:solidFill>
                  <a:srgbClr val="0070C0"/>
                </a:solidFill>
              </a:rPr>
              <a:t>Form_Load</a:t>
            </a:r>
            <a:r>
              <a:rPr kumimoji="1" lang="en-US" altLang="ja-JP" dirty="0" smtClean="0"/>
              <a:t>(...) Handles </a:t>
            </a:r>
            <a:r>
              <a:rPr kumimoji="1" lang="en-US" altLang="ja-JP" dirty="0" err="1" smtClean="0">
                <a:solidFill>
                  <a:srgbClr val="FF0000"/>
                </a:solidFill>
              </a:rPr>
              <a:t>Me.Load</a:t>
            </a:r>
            <a:endParaRPr kumimoji="1" lang="en-US" altLang="ja-JP" dirty="0" smtClean="0">
              <a:solidFill>
                <a:srgbClr val="FF0000"/>
              </a:solidFill>
            </a:endParaRPr>
          </a:p>
          <a:p>
            <a:r>
              <a:rPr lang="en-US" altLang="ja-JP" dirty="0" smtClean="0"/>
              <a:t>    Form1</a:t>
            </a:r>
            <a:r>
              <a:rPr lang="ja-JP" altLang="en-US" dirty="0" smtClean="0"/>
              <a:t>がロードされたら実行</a:t>
            </a:r>
            <a:endParaRPr lang="en-US" altLang="ja-JP" dirty="0"/>
          </a:p>
          <a:p>
            <a:r>
              <a:rPr kumimoji="1" lang="en-US" altLang="ja-JP" dirty="0" smtClean="0"/>
              <a:t>End Sub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76784" y="3835160"/>
            <a:ext cx="7907999" cy="92333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dirty="0" smtClean="0"/>
              <a:t>Private Sub </a:t>
            </a:r>
            <a:r>
              <a:rPr kumimoji="1" lang="en-US" altLang="ja-JP" dirty="0" smtClean="0">
                <a:solidFill>
                  <a:srgbClr val="0070C0"/>
                </a:solidFill>
              </a:rPr>
              <a:t>CheckBox1_CheckedChanged</a:t>
            </a:r>
            <a:r>
              <a:rPr kumimoji="1" lang="en-US" altLang="ja-JP" dirty="0" smtClean="0"/>
              <a:t>(...) Handles </a:t>
            </a:r>
            <a:r>
              <a:rPr kumimoji="1" lang="en-US" altLang="ja-JP" dirty="0" smtClean="0">
                <a:solidFill>
                  <a:srgbClr val="FF0000"/>
                </a:solidFill>
              </a:rPr>
              <a:t>CheckBox1.CheckedChanged</a:t>
            </a:r>
          </a:p>
          <a:p>
            <a:r>
              <a:rPr lang="en-US" altLang="ja-JP" dirty="0" smtClean="0"/>
              <a:t>    CheckBox1</a:t>
            </a:r>
            <a:r>
              <a:rPr lang="ja-JP" altLang="en-US" dirty="0" smtClean="0"/>
              <a:t>がクリックされたら実行</a:t>
            </a:r>
            <a:endParaRPr lang="en-US" altLang="ja-JP" dirty="0"/>
          </a:p>
          <a:p>
            <a:r>
              <a:rPr kumimoji="1" lang="en-US" altLang="ja-JP" dirty="0" smtClean="0"/>
              <a:t>End Sub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31407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1274</Words>
  <Application>Microsoft Office PowerPoint</Application>
  <PresentationFormat>画面に合わせる (4:3)</PresentationFormat>
  <Paragraphs>303</Paragraphs>
  <Slides>27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27</vt:i4>
      </vt:variant>
    </vt:vector>
  </HeadingPairs>
  <TitlesOfParts>
    <vt:vector size="28" baseType="lpstr">
      <vt:lpstr>Office テーマ</vt:lpstr>
      <vt:lpstr>PowerPoint プレゼンテーション</vt:lpstr>
      <vt:lpstr>プログラミングと ユーザー・インタフェース</vt:lpstr>
      <vt:lpstr>フロントエンドエンジニア</vt:lpstr>
      <vt:lpstr>VB.NETコントロール</vt:lpstr>
      <vt:lpstr>PowerPoint プレゼンテーション</vt:lpstr>
      <vt:lpstr>コントロール</vt:lpstr>
      <vt:lpstr>プロパティ</vt:lpstr>
      <vt:lpstr>イベント</vt:lpstr>
      <vt:lpstr>イベントプロシージャ（イベントハンドラ）</vt:lpstr>
      <vt:lpstr>イベントプロシージャの追加</vt:lpstr>
      <vt:lpstr>Me.Loadイベント</vt:lpstr>
      <vt:lpstr>コントロール</vt:lpstr>
      <vt:lpstr>(1) CheckBox</vt:lpstr>
      <vt:lpstr>(2) GroupBox, RadioButton</vt:lpstr>
      <vt:lpstr>(3) ComboBox</vt:lpstr>
      <vt:lpstr>ComboBox：DropDownStyleプロパティ</vt:lpstr>
      <vt:lpstr>ComboBox：リストとアイテム操作</vt:lpstr>
      <vt:lpstr>(4) ListBox</vt:lpstr>
      <vt:lpstr>ListBox：リストとアイテム操作</vt:lpstr>
      <vt:lpstr>ListBox：SelectionModeプロパティ</vt:lpstr>
      <vt:lpstr>ListBox：複数の選択アイテムの取り扱い</vt:lpstr>
      <vt:lpstr>(5) PictureBox</vt:lpstr>
      <vt:lpstr>PictureBox：画像のインポート</vt:lpstr>
      <vt:lpstr>PictureBox：インポートした画像の表示</vt:lpstr>
      <vt:lpstr>PictureBox:画像の管理と修正</vt:lpstr>
      <vt:lpstr>PictureBox：絵や文字列の表示</vt:lpstr>
      <vt:lpstr>(6) NumericUpDown (旧名スピンボタン）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unehara</dc:creator>
  <cp:lastModifiedBy>Kaiseki</cp:lastModifiedBy>
  <cp:revision>16</cp:revision>
  <dcterms:created xsi:type="dcterms:W3CDTF">2015-06-30T01:50:46Z</dcterms:created>
  <dcterms:modified xsi:type="dcterms:W3CDTF">2018-04-09T00:02:59Z</dcterms:modified>
</cp:coreProperties>
</file>