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0" r:id="rId2"/>
    <p:sldId id="307" r:id="rId3"/>
    <p:sldId id="309" r:id="rId4"/>
    <p:sldId id="310" r:id="rId5"/>
    <p:sldId id="305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58" r:id="rId16"/>
    <p:sldId id="353" r:id="rId17"/>
    <p:sldId id="346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99FF"/>
    <a:srgbClr val="FFFF00"/>
    <a:srgbClr val="993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 autoAdjust="0"/>
    <p:restoredTop sz="94628" autoAdjust="0"/>
  </p:normalViewPr>
  <p:slideViewPr>
    <p:cSldViewPr>
      <p:cViewPr varScale="1">
        <p:scale>
          <a:sx n="115" d="100"/>
          <a:sy n="115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F0A4486-392E-4107-985B-E9106ED74E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2937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47ADC-2B7F-46E1-834C-73963C74712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44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9D7A7-6D6E-437B-80C3-B78C5DA038B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276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D271A-7FFD-4C1A-B91A-945A18548E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472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F06DE-3694-439B-9E0E-733EB686E2F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09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6F8A4-4EB6-479E-B143-82977861F2C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097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1C26F-C7C0-44D9-BF4C-88EBAD6F1D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0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08DA6-683E-441A-A833-3875A14BE13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6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3C0B2-3056-4783-B1B3-E05287086BE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71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1E2B4-3CB2-41BA-B98B-6A8FB1CAC6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91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C496B-83C1-4A9A-99FF-3D297940A4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260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699D5-E750-4679-AA3E-92F83B3F8F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133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EDC2A3E3-B38B-42F3-AD5C-96FEE9DE397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tiff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signprinciplesftw.com/collections/ibm-design-princip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511652" y="485775"/>
            <a:ext cx="273664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b="0" dirty="0">
                <a:latin typeface="Times New Roman" panose="02020603050405020304" pitchFamily="18" charset="0"/>
              </a:rPr>
              <a:t>情報リテラシー</a:t>
            </a:r>
            <a:r>
              <a:rPr lang="en-US" altLang="ja-JP" sz="2800" b="0" dirty="0">
                <a:latin typeface="Times New Roman" panose="02020603050405020304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b="0" dirty="0">
                <a:latin typeface="Times New Roman" panose="02020603050405020304" pitchFamily="18" charset="0"/>
              </a:rPr>
              <a:t>(</a:t>
            </a:r>
            <a:r>
              <a:rPr lang="ja-JP" altLang="en-US" sz="2800" b="0" dirty="0" smtClean="0">
                <a:latin typeface="Times New Roman" panose="02020603050405020304" pitchFamily="18" charset="0"/>
              </a:rPr>
              <a:t>第</a:t>
            </a:r>
            <a:r>
              <a:rPr lang="en-US" altLang="ja-JP" sz="2800" b="0" smtClean="0">
                <a:latin typeface="Times New Roman" panose="02020603050405020304" pitchFamily="18" charset="0"/>
              </a:rPr>
              <a:t>10</a:t>
            </a:r>
            <a:r>
              <a:rPr lang="ja-JP" altLang="en-US" sz="2800" b="0" smtClean="0">
                <a:latin typeface="Times New Roman" panose="02020603050405020304" pitchFamily="18" charset="0"/>
              </a:rPr>
              <a:t>回</a:t>
            </a:r>
            <a:r>
              <a:rPr lang="en-US" altLang="ja-JP" sz="2800" b="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76828" y="2016125"/>
            <a:ext cx="660789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b="0" dirty="0" smtClean="0">
                <a:latin typeface="Times New Roman" panose="02020603050405020304" pitchFamily="18" charset="0"/>
              </a:rPr>
              <a:t>ユーザーインタフェース設計と</a:t>
            </a:r>
            <a:endParaRPr lang="en-US" altLang="ja-JP" sz="4000" b="0" dirty="0" smtClean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b="0" dirty="0" smtClean="0">
                <a:latin typeface="Times New Roman" panose="02020603050405020304" pitchFamily="18" charset="0"/>
              </a:rPr>
              <a:t>ユーザビリティ</a:t>
            </a:r>
            <a:endParaRPr lang="en-US" altLang="ja-JP" sz="4000" b="0" dirty="0" smtClean="0">
              <a:latin typeface="Times New Roman" panose="02020603050405020304" pitchFamily="18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914650" y="5240338"/>
            <a:ext cx="39306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0" dirty="0">
                <a:latin typeface="Times New Roman" panose="02020603050405020304" pitchFamily="18" charset="0"/>
              </a:rPr>
              <a:t>情報・経営システム工学専攻</a:t>
            </a:r>
            <a:endParaRPr lang="en-US" altLang="ja-JP" sz="2400" b="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b="0" smtClean="0">
                <a:latin typeface="Times New Roman" panose="02020603050405020304" pitchFamily="18" charset="0"/>
              </a:rPr>
              <a:t>秋元　頼孝</a:t>
            </a:r>
            <a:endParaRPr lang="ja-JP" altLang="en-US" sz="2400" b="0" dirty="0">
              <a:latin typeface="Times New Roman" panose="02020603050405020304" pitchFamily="18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49713"/>
            <a:ext cx="19050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4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エラー回避</a:t>
            </a:r>
          </a:p>
        </p:txBody>
      </p:sp>
      <p:sp>
        <p:nvSpPr>
          <p:cNvPr id="11267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mtClean="0"/>
              <a:t>適切なエラーメッセージよりも、重要なのは、まずエラーの発生を防止するような慎重なデザインである。</a:t>
            </a:r>
            <a:endParaRPr lang="en-US" altLang="ja-JP" sz="2000" smtClean="0"/>
          </a:p>
          <a:p>
            <a:r>
              <a:rPr lang="ja-JP" altLang="en-US" sz="2000" smtClean="0"/>
              <a:t>例）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デフォルト値を設定する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入力量に制限をつける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入力フォームの必須項目に印をつける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0"/>
            <a:ext cx="5337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09800"/>
            <a:ext cx="24098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</a:t>
            </a:r>
            <a:r>
              <a:rPr lang="ja-JP" altLang="en-US" dirty="0" smtClean="0"/>
              <a:t>再生記憶よりも再認記憶</a:t>
            </a:r>
          </a:p>
        </p:txBody>
      </p:sp>
      <p:sp>
        <p:nvSpPr>
          <p:cNvPr id="1229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mtClean="0"/>
              <a:t>画面で入力処理を行う時、操作方法をいちいち覚えずとも、入力できるようになっている必要がある。</a:t>
            </a:r>
            <a:endParaRPr lang="en-US" altLang="ja-JP" sz="2000" smtClean="0"/>
          </a:p>
          <a:p>
            <a:r>
              <a:rPr lang="ja-JP" altLang="en-US" sz="2000" smtClean="0"/>
              <a:t>例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ステップ制（全ステップと現在のステップの表示）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注文内容の表示と最終確認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276600"/>
            <a:ext cx="6734175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4557713"/>
            <a:ext cx="774223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角丸四角形 3"/>
          <p:cNvSpPr>
            <a:spLocks noChangeArrowheads="1"/>
          </p:cNvSpPr>
          <p:nvPr/>
        </p:nvSpPr>
        <p:spPr bwMode="auto">
          <a:xfrm>
            <a:off x="835025" y="5867400"/>
            <a:ext cx="2365375" cy="609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7.</a:t>
            </a:r>
            <a:r>
              <a:rPr lang="ja-JP" altLang="en-US" dirty="0" smtClean="0"/>
              <a:t>柔軟性と使用効率</a:t>
            </a:r>
          </a:p>
        </p:txBody>
      </p:sp>
      <p:sp>
        <p:nvSpPr>
          <p:cNvPr id="1331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mtClean="0"/>
              <a:t>アクセラレータは初心者ユーザにはあまり利用されないが、熟練ユーザにとってはスピードアップに役立つ。ユーザが頻繁に使用する操作をカスタマイズできるようにする</a:t>
            </a:r>
          </a:p>
          <a:p>
            <a:r>
              <a:rPr lang="ja-JP" altLang="en-US" sz="2000" smtClean="0"/>
              <a:t>例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マイメニューの登録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390900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21" b="21121"/>
          <a:stretch>
            <a:fillRect/>
          </a:stretch>
        </p:blipFill>
        <p:spPr bwMode="auto">
          <a:xfrm>
            <a:off x="1905000" y="2497138"/>
            <a:ext cx="28194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8.</a:t>
            </a:r>
            <a:r>
              <a:rPr lang="ja-JP" altLang="en-US" dirty="0" smtClean="0"/>
              <a:t>美しく必要最小限の設計</a:t>
            </a:r>
          </a:p>
        </p:txBody>
      </p:sp>
      <p:sp>
        <p:nvSpPr>
          <p:cNvPr id="1433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mtClean="0"/>
              <a:t>ダイアログボックスには、無関係な情報やあまり使用しない情報を含めない。ダイアログボックス内に無関係な情報があると、関係のある情報と競合し、それらの存在感が薄れる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4600"/>
            <a:ext cx="29368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6688"/>
            <a:ext cx="53054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2463800"/>
            <a:ext cx="254158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 smtClean="0"/>
              <a:t>9.</a:t>
            </a:r>
            <a:r>
              <a:rPr lang="ja-JP" altLang="en-US" dirty="0" smtClean="0"/>
              <a:t>ユーザ</a:t>
            </a:r>
            <a:r>
              <a:rPr lang="ja-JP" altLang="en-US" dirty="0"/>
              <a:t>の認識や診断、エラーからの回復を助ける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15364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mtClean="0"/>
              <a:t>エラーメッセージでは、わかりやすい言葉を使用し、問題を正確に指摘し、建設的な解決法を簡潔に提示する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92413"/>
            <a:ext cx="4414838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5048250"/>
            <a:ext cx="36099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48250"/>
            <a:ext cx="20574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10.</a:t>
            </a:r>
            <a:r>
              <a:rPr lang="ja-JP" altLang="en-US" dirty="0" smtClean="0"/>
              <a:t>ヘルプとマニュアル</a:t>
            </a:r>
          </a:p>
        </p:txBody>
      </p:sp>
      <p:sp>
        <p:nvSpPr>
          <p:cNvPr id="1638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34442"/>
          </a:xfrm>
        </p:spPr>
        <p:txBody>
          <a:bodyPr/>
          <a:lstStyle/>
          <a:p>
            <a:r>
              <a:rPr lang="ja-JP" altLang="en-US" sz="2000" dirty="0" smtClean="0"/>
              <a:t>マニュアルを使用しなくても使用できるシステムは理想的だが、実際にはヘルプとマニュアルも用意する必要がある。この種の情報は、探しやすく、ユーザの作業に焦点を当て、実行すべき具体的な手順を示し、大きすぎないものがよい。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2" y="2895600"/>
            <a:ext cx="2067535" cy="325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60" y="2713105"/>
            <a:ext cx="2401484" cy="20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s://applian.jp/wp-content/uploads/2014/10/009_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60" y="4544492"/>
            <a:ext cx="2757155" cy="20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84" y="2934643"/>
            <a:ext cx="2426939" cy="2466856"/>
          </a:xfrm>
          <a:prstGeom prst="rect">
            <a:avLst/>
          </a:prstGeom>
        </p:spPr>
      </p:pic>
      <p:pic>
        <p:nvPicPr>
          <p:cNvPr id="1030" name="Picture 6" descr="http://www.lifehacker.jp/assets_c/2015/08/150808_w10_cortana1-thumb-636x358-8929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8" y="5029200"/>
            <a:ext cx="3110739" cy="175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kiru.net/upload_docs/img/20150918_o0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85" y="5006431"/>
            <a:ext cx="2660675" cy="177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その他の分析手法・経験則</a:t>
            </a:r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ja-JP" altLang="en-US" sz="2400" dirty="0" smtClean="0"/>
              <a:t>ノーマンの良いデザインの４原則</a:t>
            </a:r>
            <a:r>
              <a:rPr lang="en-US" altLang="ja-JP" sz="2400" dirty="0" smtClean="0"/>
              <a:t>[1]</a:t>
            </a:r>
          </a:p>
          <a:p>
            <a:r>
              <a:rPr lang="ja-JP" altLang="en-US" sz="2400" dirty="0" smtClean="0"/>
              <a:t>シュナイダーマンのインタフェースデザインの８つの黄金律</a:t>
            </a:r>
            <a:r>
              <a:rPr lang="en-US" altLang="ja-JP" sz="2400" dirty="0" smtClean="0"/>
              <a:t>[2]</a:t>
            </a:r>
          </a:p>
          <a:p>
            <a:r>
              <a:rPr lang="en-US" altLang="ja-JP" sz="2400" dirty="0" smtClean="0"/>
              <a:t>IBM</a:t>
            </a:r>
            <a:r>
              <a:rPr lang="ja-JP" altLang="en-US" sz="2400" dirty="0" smtClean="0"/>
              <a:t>のデザイン原則チェックリスト</a:t>
            </a:r>
            <a:r>
              <a:rPr lang="en-US" altLang="ja-JP" sz="2400" dirty="0" smtClean="0"/>
              <a:t>[3]</a:t>
            </a:r>
          </a:p>
        </p:txBody>
      </p:sp>
      <p:sp>
        <p:nvSpPr>
          <p:cNvPr id="17412" name="テキスト ボックス 3"/>
          <p:cNvSpPr txBox="1">
            <a:spLocks noChangeArrowheads="1"/>
          </p:cNvSpPr>
          <p:nvPr/>
        </p:nvSpPr>
        <p:spPr bwMode="auto">
          <a:xfrm>
            <a:off x="1371600" y="5638800"/>
            <a:ext cx="69119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 b="0"/>
              <a:t>[1]Donald A. Norman </a:t>
            </a:r>
            <a:r>
              <a:rPr lang="ja-JP" altLang="en-US" sz="1400" b="0"/>
              <a:t>誰のためのデザイン？ー認知科学者のデザイン原論</a:t>
            </a:r>
            <a:r>
              <a:rPr lang="en-US" altLang="ja-JP" sz="1400" b="0"/>
              <a:t>,</a:t>
            </a:r>
            <a:r>
              <a:rPr lang="ja-JP" altLang="en-US" sz="1400" b="0"/>
              <a:t>新曜社</a:t>
            </a:r>
            <a:r>
              <a:rPr lang="en-US" altLang="ja-JP" sz="1400" b="0"/>
              <a:t>,1990</a:t>
            </a:r>
          </a:p>
          <a:p>
            <a:pPr eaLnBrk="1" hangingPunct="1"/>
            <a:r>
              <a:rPr lang="en-US" altLang="ja-JP" sz="1400" b="0"/>
              <a:t>[2]Shneiderman,</a:t>
            </a:r>
            <a:r>
              <a:rPr lang="ja-JP" altLang="en-US" sz="1400" b="0"/>
              <a:t>ユーザーインタフェースの設計：やさしい対話型システムへの指針</a:t>
            </a:r>
            <a:r>
              <a:rPr lang="en-US" altLang="ja-JP" sz="1400" b="0"/>
              <a:t>,1987</a:t>
            </a:r>
          </a:p>
          <a:p>
            <a:pPr eaLnBrk="1" hangingPunct="1"/>
            <a:r>
              <a:rPr lang="en-US" altLang="ja-JP" sz="1400" b="0"/>
              <a:t>[3] Design principles checklist – IBM Design</a:t>
            </a:r>
          </a:p>
          <a:p>
            <a:pPr eaLnBrk="1" hangingPunct="1"/>
            <a:r>
              <a:rPr lang="ja-JP" altLang="en-US" sz="1400" b="0"/>
              <a:t>　</a:t>
            </a:r>
            <a:r>
              <a:rPr lang="en-US" altLang="ja-JP" sz="1400" b="0">
                <a:hlinkClick r:id="rId2"/>
              </a:rPr>
              <a:t>http://www.designprinciplesftw.com/collections/ibm-design-principles</a:t>
            </a:r>
            <a:r>
              <a:rPr lang="ja-JP" altLang="en-US" sz="1400" b="0"/>
              <a:t>　</a:t>
            </a:r>
            <a:r>
              <a:rPr lang="en-US" altLang="ja-JP" sz="1400" b="0"/>
              <a:t>July 2015</a:t>
            </a:r>
            <a:endParaRPr lang="ja-JP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ユーザビリティーテスト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altLang="ja-JP" sz="2400" dirty="0" smtClean="0"/>
              <a:t>A) </a:t>
            </a:r>
            <a:r>
              <a:rPr lang="ja-JP" altLang="en-US" sz="2400" dirty="0" smtClean="0"/>
              <a:t>被験者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 smtClean="0"/>
              <a:t>アプリケーションやプロトタイプを実際に操作して作業を行う</a:t>
            </a:r>
            <a:endParaRPr lang="en-US" altLang="ja-JP" sz="2000" dirty="0" smtClean="0"/>
          </a:p>
          <a:p>
            <a:pPr lvl="1" eaLnBrk="1" hangingPunct="1">
              <a:defRPr/>
            </a:pPr>
            <a:r>
              <a:rPr lang="ja-JP" altLang="en-US" sz="2000" dirty="0" smtClean="0"/>
              <a:t>思ったこと（良い点、悪い点、迷った・難しいと感じた点）を</a:t>
            </a:r>
            <a:r>
              <a:rPr lang="ja-JP" altLang="en-US" sz="2000" dirty="0" smtClean="0">
                <a:solidFill>
                  <a:srgbClr val="FF0000"/>
                </a:solidFill>
              </a:rPr>
              <a:t>口に出す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ja-JP" altLang="en-US" sz="2000" dirty="0" smtClean="0"/>
              <a:t>改善策が思い浮かべば提案する</a:t>
            </a:r>
            <a:endParaRPr lang="en-US" altLang="ja-JP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ja-JP" sz="2400" dirty="0" smtClean="0"/>
              <a:t>B) </a:t>
            </a:r>
            <a:r>
              <a:rPr lang="ja-JP" altLang="en-US" sz="2400" dirty="0" smtClean="0"/>
              <a:t>観察者（記録者）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 smtClean="0"/>
              <a:t>被験者の操作、反応、など被験者に関するコメントを漏らさず書き留める</a:t>
            </a:r>
            <a:endParaRPr lang="en-US" altLang="ja-JP" sz="2400" dirty="0" smtClean="0"/>
          </a:p>
          <a:p>
            <a:pPr lvl="1" eaLnBrk="1" hangingPunct="1">
              <a:defRPr/>
            </a:pPr>
            <a:r>
              <a:rPr lang="ja-JP" altLang="en-US" sz="2000" dirty="0" smtClean="0"/>
              <a:t>被験者がためらったり混乱を見せたりした場所</a:t>
            </a:r>
            <a:endParaRPr lang="en-US" altLang="ja-JP" sz="2000" dirty="0" smtClean="0"/>
          </a:p>
          <a:p>
            <a:pPr lvl="1" eaLnBrk="1" hangingPunct="1">
              <a:defRPr/>
            </a:pPr>
            <a:r>
              <a:rPr lang="ja-JP" altLang="en-US" sz="2000" dirty="0" smtClean="0"/>
              <a:t>不適切な選択をした箇所</a:t>
            </a:r>
            <a:endParaRPr lang="en-US" altLang="ja-JP" sz="2000" dirty="0" smtClean="0"/>
          </a:p>
          <a:p>
            <a:pPr lvl="1" eaLnBrk="1" hangingPunct="1">
              <a:defRPr/>
            </a:pPr>
            <a:r>
              <a:rPr lang="ja-JP" altLang="en-US" sz="2000" dirty="0" smtClean="0"/>
              <a:t>被験者が解決法を提案した箇所</a:t>
            </a:r>
            <a:endParaRPr lang="en-US" altLang="ja-JP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ja-JP" sz="2400" dirty="0" smtClean="0"/>
              <a:t>C) </a:t>
            </a:r>
            <a:r>
              <a:rPr lang="ja-JP" altLang="en-US" sz="2400" dirty="0" smtClean="0"/>
              <a:t>設計者</a:t>
            </a:r>
            <a:endParaRPr lang="en-US" altLang="ja-JP" sz="2400" dirty="0" smtClean="0"/>
          </a:p>
          <a:p>
            <a:pPr eaLnBrk="1" hangingPunct="1">
              <a:defRPr/>
            </a:pPr>
            <a:r>
              <a:rPr lang="ja-JP" altLang="en-US" sz="2400" dirty="0" smtClean="0"/>
              <a:t>観察者の書き留めたコメントを参考に、システムを改善する</a:t>
            </a:r>
            <a:endParaRPr lang="en-US" altLang="ja-JP" sz="2400" dirty="0" smtClean="0"/>
          </a:p>
          <a:p>
            <a:pPr marL="0" indent="0" eaLnBrk="1" hangingPunct="1">
              <a:buFontTx/>
              <a:buNone/>
              <a:defRPr/>
            </a:pPr>
            <a:endParaRPr lang="ja-JP" altLang="en-US" sz="24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457200" y="1677988"/>
            <a:ext cx="8229600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000" b="0" dirty="0"/>
              <a:t>ユーザの視点から、ユーザーインタフェースにおける問題点を抽出し、原因を考え、改善する方法。</a:t>
            </a:r>
            <a:endParaRPr lang="en-US" altLang="ja-JP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ユーザビリティ</a:t>
            </a:r>
          </a:p>
        </p:txBody>
      </p:sp>
      <p:sp>
        <p:nvSpPr>
          <p:cNvPr id="307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121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ja-JP" altLang="en-US" sz="2400" smtClean="0"/>
              <a:t>特定の</a:t>
            </a:r>
            <a:r>
              <a:rPr lang="ja-JP" altLang="en-US" sz="2400" smtClean="0">
                <a:solidFill>
                  <a:srgbClr val="FF0000"/>
                </a:solidFill>
              </a:rPr>
              <a:t>利用状況</a:t>
            </a:r>
            <a:r>
              <a:rPr lang="ja-JP" altLang="en-US" sz="2400" smtClean="0"/>
              <a:t>において、特定のユーザによって、ある製品が、指定された目標を達成するために用いられる際の、</a:t>
            </a:r>
            <a:r>
              <a:rPr lang="ja-JP" altLang="en-US" sz="2400" smtClean="0">
                <a:solidFill>
                  <a:srgbClr val="FF0000"/>
                </a:solidFill>
              </a:rPr>
              <a:t>有効さ</a:t>
            </a:r>
            <a:r>
              <a:rPr lang="ja-JP" altLang="en-US" sz="2400" smtClean="0"/>
              <a:t>、</a:t>
            </a:r>
            <a:r>
              <a:rPr lang="ja-JP" altLang="en-US" sz="2400" smtClean="0">
                <a:solidFill>
                  <a:srgbClr val="FF0000"/>
                </a:solidFill>
              </a:rPr>
              <a:t>効率</a:t>
            </a:r>
            <a:r>
              <a:rPr lang="ja-JP" altLang="en-US" sz="2400" smtClean="0"/>
              <a:t>、ユーザの</a:t>
            </a:r>
            <a:r>
              <a:rPr lang="ja-JP" altLang="en-US" sz="2400" smtClean="0">
                <a:solidFill>
                  <a:srgbClr val="FF0000"/>
                </a:solidFill>
              </a:rPr>
              <a:t>満足度</a:t>
            </a:r>
            <a:r>
              <a:rPr lang="ja-JP" altLang="en-US" sz="2400" smtClean="0"/>
              <a:t>の度合い。</a:t>
            </a:r>
            <a:r>
              <a:rPr lang="en-US" altLang="ja-JP" sz="2400" smtClean="0"/>
              <a:t>(ISO 9241-11,1998)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63525" y="2636838"/>
          <a:ext cx="8686800" cy="353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2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言葉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15"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solidFill>
                            <a:srgbClr val="FF0000"/>
                          </a:solidFill>
                        </a:rPr>
                        <a:t>有効さ</a:t>
                      </a:r>
                      <a:r>
                        <a:rPr lang="en-US" altLang="ja-JP" sz="2000" dirty="0" smtClean="0"/>
                        <a:t>(effectiveness)</a:t>
                      </a:r>
                      <a:endParaRPr kumimoji="1" lang="ja-JP" altLang="en-US" sz="20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ユーザが指定された目標を達成する上での正確さ、完全性のこと</a:t>
                      </a:r>
                      <a:endParaRPr lang="en-US" altLang="ja-JP" sz="2000" dirty="0" smtClean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301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効率</a:t>
                      </a:r>
                      <a:r>
                        <a:rPr kumimoji="1" lang="en-US" altLang="ja-JP" sz="2000" dirty="0" smtClean="0"/>
                        <a:t>(efficiency)</a:t>
                      </a:r>
                      <a:endParaRPr kumimoji="1" lang="ja-JP" altLang="en-US" sz="20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ユーザが目標を達成する際に、正確さと完全性に費やした資源のこと</a:t>
                      </a:r>
                      <a:endParaRPr kumimoji="1" lang="en-US" altLang="ja-JP" sz="2000" dirty="0" smtClean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015"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solidFill>
                            <a:srgbClr val="FF0000"/>
                          </a:solidFill>
                        </a:rPr>
                        <a:t>満足度</a:t>
                      </a:r>
                      <a:r>
                        <a:rPr lang="en-US" altLang="ja-JP" sz="2000" dirty="0" smtClean="0"/>
                        <a:t>(satisfaction)</a:t>
                      </a:r>
                      <a:endParaRPr kumimoji="1" lang="ja-JP" altLang="en-US" sz="20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製品を使用する際の、不快感のなさ、および肯定的な態度のこと</a:t>
                      </a:r>
                      <a:endParaRPr lang="en-US" altLang="ja-JP" sz="2000" dirty="0" smtClean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5815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solidFill>
                            <a:srgbClr val="FF0000"/>
                          </a:solidFill>
                        </a:rPr>
                        <a:t>利用状況</a:t>
                      </a:r>
                      <a:r>
                        <a:rPr kumimoji="1" lang="en-US" altLang="ja-JP" sz="2000" dirty="0" smtClean="0"/>
                        <a:t>(context of use)</a:t>
                      </a:r>
                      <a:endParaRPr kumimoji="1" lang="ja-JP" altLang="en-US" sz="20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ユーザ、仕事、装置（ハードウェア、ソフトウェアおよび資材）、並びに製品が使用される物理的および社会的環境のこと</a:t>
                      </a:r>
                      <a:endParaRPr kumimoji="1" lang="en-US" altLang="ja-JP" sz="2000" dirty="0" smtClean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ユーザーインタフェースの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ユーザビリティ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ja-JP" altLang="en-US" sz="2400" smtClean="0">
                <a:solidFill>
                  <a:srgbClr val="FF0000"/>
                </a:solidFill>
              </a:rPr>
              <a:t>ユーザーインタフェースの</a:t>
            </a:r>
            <a:r>
              <a:rPr lang="ja-JP" altLang="en-US" sz="2400" smtClean="0"/>
              <a:t>ユーザビリティとは、以下の５つのユーザビリティ特性からなる多角的な構成要素を持つ。</a:t>
            </a:r>
            <a:endParaRPr lang="en-US" altLang="ja-JP" sz="240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39725" y="2443163"/>
          <a:ext cx="8686800" cy="3844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2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5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特性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08"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１．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学習しやすさ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システムは、ユーザがそれを使ってすぐ作業を始められるよう、簡単に学習できるようにしなければならない</a:t>
                      </a:r>
                      <a:endParaRPr kumimoji="1" lang="ja-JP" alt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08"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２．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効率性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システムは、一度ユーザがそれについて学習すれば、後は高い生産性を上げられるよう、効率的な使用を可能にすべきである</a:t>
                      </a:r>
                      <a:endParaRPr kumimoji="1" lang="ja-JP" alt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08"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３．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記憶しやすさ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システムは、不定期利用のユーザがしばらく使わなくても、再び使うときに覚え直さないで使えるよう、覚えやすくしなければならない</a:t>
                      </a:r>
                      <a:endParaRPr lang="en-US" altLang="ja-JP" sz="1800" dirty="0" smtClean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326"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４．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エラー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システムはエラー発生率を低くし、ユーザがシステム使用中にエラーを起こしにくく、もしエラーが発生しても簡単に回復できるようにしなければならない。また、致命的なエラーが起こってはならない</a:t>
                      </a:r>
                      <a:endParaRPr lang="en-US" altLang="ja-JP" sz="1800" dirty="0" smtClean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08"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５．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</a:rPr>
                        <a:t>主観的満足度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686" marB="45686"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/>
                        <a:t>システムは、ユーザが個人的に満足できるよう、また好きになるよう楽しく利用できるようにしなければならない</a:t>
                      </a:r>
                      <a:endParaRPr kumimoji="1" lang="ja-JP" altLang="en-US" sz="1800" dirty="0"/>
                    </a:p>
                  </a:txBody>
                  <a:tcPr marT="45686" marB="4568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123" name="正方形/長方形 4"/>
          <p:cNvSpPr>
            <a:spLocks noChangeArrowheads="1"/>
          </p:cNvSpPr>
          <p:nvPr/>
        </p:nvSpPr>
        <p:spPr bwMode="auto">
          <a:xfrm>
            <a:off x="3200400" y="6334125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0"/>
              <a:t>Wikipedia,2011 </a:t>
            </a:r>
            <a:r>
              <a:rPr lang="ja-JP" altLang="en-US" sz="1400" b="0"/>
              <a:t>　出典：</a:t>
            </a:r>
            <a:r>
              <a:rPr lang="en-US" altLang="ja-JP" sz="1400" b="0"/>
              <a:t>Jacob Nielsen “</a:t>
            </a:r>
            <a:r>
              <a:rPr lang="ja-JP" altLang="en-US" sz="1400" b="0"/>
              <a:t>ユーザビリティエンジニアリング原論</a:t>
            </a:r>
            <a:r>
              <a:rPr lang="en-US" altLang="ja-JP" sz="1400" b="0"/>
              <a:t>(</a:t>
            </a:r>
            <a:r>
              <a:rPr lang="ja-JP" altLang="en-US" sz="1400" b="0"/>
              <a:t>原題：</a:t>
            </a:r>
            <a:r>
              <a:rPr lang="en-US" altLang="ja-JP" sz="1400" b="0"/>
              <a:t>Usability Engineering)”, </a:t>
            </a:r>
            <a:r>
              <a:rPr lang="ja-JP" altLang="en-US" sz="1400" b="0"/>
              <a:t>東京電機大学出版社</a:t>
            </a:r>
            <a:r>
              <a:rPr lang="en-US" altLang="ja-JP" sz="1400" b="0"/>
              <a:t>,1994</a:t>
            </a:r>
            <a:endParaRPr lang="ja-JP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ユーザビリティの規格の変遷</a:t>
            </a:r>
          </a:p>
        </p:txBody>
      </p:sp>
      <p:sp>
        <p:nvSpPr>
          <p:cNvPr id="512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smtClean="0"/>
              <a:t>ISO9126</a:t>
            </a:r>
          </a:p>
          <a:p>
            <a:pPr eaLnBrk="1" hangingPunct="1"/>
            <a:r>
              <a:rPr lang="en-US" altLang="ja-JP" sz="2400" smtClean="0"/>
              <a:t>Jacob Nielsen “Usability Engineering</a:t>
            </a:r>
            <a:r>
              <a:rPr lang="ja-JP" altLang="en-US" sz="2400" smtClean="0"/>
              <a:t> </a:t>
            </a:r>
            <a:r>
              <a:rPr lang="en-US" altLang="ja-JP" sz="2400" smtClean="0"/>
              <a:t>(</a:t>
            </a:r>
            <a:r>
              <a:rPr lang="ja-JP" altLang="en-US" sz="2400" smtClean="0"/>
              <a:t>邦題：ユーザビリティエンジニアリング原論</a:t>
            </a:r>
            <a:r>
              <a:rPr lang="en-US" altLang="ja-JP" sz="2400" smtClean="0"/>
              <a:t>)”, </a:t>
            </a:r>
            <a:r>
              <a:rPr lang="ja-JP" altLang="en-US" sz="2400" smtClean="0"/>
              <a:t>東京電機大学出版社 </a:t>
            </a:r>
            <a:r>
              <a:rPr lang="en-US" altLang="ja-JP" sz="2400" smtClean="0"/>
              <a:t>(1994)</a:t>
            </a:r>
          </a:p>
          <a:p>
            <a:pPr eaLnBrk="1" hangingPunct="1"/>
            <a:r>
              <a:rPr lang="en-US" altLang="ja-JP" sz="2400" smtClean="0"/>
              <a:t>ISO9241-11(1998)</a:t>
            </a:r>
          </a:p>
          <a:p>
            <a:pPr eaLnBrk="1" hangingPunct="1"/>
            <a:r>
              <a:rPr lang="en-US" altLang="ja-JP" sz="2400" smtClean="0"/>
              <a:t>ISO9241-210(</a:t>
            </a:r>
            <a:r>
              <a:rPr lang="ja-JP" altLang="en-US" sz="2400" smtClean="0"/>
              <a:t>旧名：</a:t>
            </a:r>
            <a:r>
              <a:rPr lang="en-US" altLang="ja-JP" sz="2400" smtClean="0"/>
              <a:t>ISO13407) (2010)</a:t>
            </a:r>
          </a:p>
          <a:p>
            <a:pPr lvl="1" eaLnBrk="1" hangingPunct="1"/>
            <a:r>
              <a:rPr lang="ja-JP" altLang="en-US" sz="2400" smtClean="0"/>
              <a:t>翻訳：</a:t>
            </a:r>
            <a:r>
              <a:rPr lang="en-US" altLang="ja-JP" sz="2400" smtClean="0"/>
              <a:t>JISZ8530”</a:t>
            </a:r>
            <a:r>
              <a:rPr lang="ja-JP" altLang="en-US" sz="2400" smtClean="0"/>
              <a:t>人間工学</a:t>
            </a:r>
            <a:r>
              <a:rPr lang="en-US" altLang="ja-JP" sz="2400" smtClean="0"/>
              <a:t>-</a:t>
            </a:r>
            <a:r>
              <a:rPr lang="ja-JP" altLang="en-US" sz="2400" smtClean="0"/>
              <a:t>インタラクティブシステムの人間中心設計プロセス</a:t>
            </a:r>
            <a:r>
              <a:rPr lang="en-US" altLang="ja-JP" sz="2400" smtClean="0"/>
              <a:t>”</a:t>
            </a:r>
            <a:endParaRPr lang="ja-JP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ja-JP" sz="2800" dirty="0" smtClean="0"/>
              <a:t>Nielsen</a:t>
            </a:r>
          </a:p>
          <a:p>
            <a:pPr marL="0" indent="0" eaLnBrk="1" hangingPunct="1">
              <a:buFontTx/>
              <a:buNone/>
            </a:pPr>
            <a:r>
              <a:rPr lang="en-US" altLang="ja-JP" sz="2800" dirty="0" smtClean="0"/>
              <a:t>10</a:t>
            </a:r>
            <a:r>
              <a:rPr lang="ja-JP" altLang="en-US" sz="2800" dirty="0" smtClean="0"/>
              <a:t>のユーザビリティヒューリスティック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経験則</a:t>
            </a:r>
            <a:r>
              <a:rPr lang="en-US" altLang="ja-JP" sz="2800" dirty="0" smtClean="0"/>
              <a:t>) (1997)</a:t>
            </a:r>
          </a:p>
          <a:p>
            <a:pPr marL="0" indent="0" eaLnBrk="1" hangingPunct="1">
              <a:buFontTx/>
              <a:buNone/>
            </a:pPr>
            <a:endParaRPr lang="ja-JP" altLang="en-US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1828800"/>
            <a:ext cx="7027886" cy="3785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システムの状態の可視性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システムと実世界の間の一致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ユーザによる制御と自由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一貫性と標準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エラー回避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再生記憶よりも再認記憶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柔軟性と使用効率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美しく必要最小限の設計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ユーザの認識や診断、エラーからの回復を助ける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ja-JP" alt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ヘルプと</a:t>
            </a:r>
            <a:r>
              <a:rPr lang="ja-JP" alt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マニュアル</a:t>
            </a:r>
            <a:endParaRPr lang="ja-JP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システムの状態の可視性</a:t>
            </a:r>
          </a:p>
        </p:txBody>
      </p:sp>
      <p:sp>
        <p:nvSpPr>
          <p:cNvPr id="71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663"/>
          </a:xfrm>
        </p:spPr>
        <p:txBody>
          <a:bodyPr/>
          <a:lstStyle/>
          <a:p>
            <a:r>
              <a:rPr lang="ja-JP" altLang="en-US" sz="2000" smtClean="0"/>
              <a:t>システムで何を行っているかを、適切な方法と適切なタイミングで常にユーザに知らせなくてはならない。</a:t>
            </a:r>
            <a:endParaRPr lang="en-US" altLang="ja-JP" sz="2000" smtClean="0"/>
          </a:p>
          <a:p>
            <a:r>
              <a:rPr lang="ja-JP" altLang="en-US" sz="2000" smtClean="0"/>
              <a:t>利用者に状態のフィードバックを提供して、今、何を実行しているかを常にユーザーに知らさなければならない。</a:t>
            </a:r>
            <a:endParaRPr lang="en-US" altLang="ja-JP" sz="2000" smtClean="0"/>
          </a:p>
          <a:p>
            <a:r>
              <a:rPr lang="ja-JP" altLang="en-US" sz="2000" smtClean="0"/>
              <a:t>例：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パンくずリスト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砂時計アイコン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プログレスバー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67088"/>
            <a:ext cx="952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38738"/>
            <a:ext cx="3097213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267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 smtClean="0"/>
              <a:t>2.</a:t>
            </a:r>
            <a:r>
              <a:rPr lang="ja-JP" altLang="en-US" dirty="0" smtClean="0"/>
              <a:t>システムと実世界との間の一致</a:t>
            </a:r>
            <a:endParaRPr lang="ja-JP" altLang="en-US" dirty="0"/>
          </a:p>
        </p:txBody>
      </p:sp>
      <p:sp>
        <p:nvSpPr>
          <p:cNvPr id="819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smtClean="0"/>
              <a:t>システムではシステム中心の用語ではなく、利用者が理解できる言葉を使用する必要がある。また、実世界の規則に従って、情報を自然で論理的な順序に並べる必要がある。</a:t>
            </a:r>
            <a:endParaRPr lang="en-US" altLang="ja-JP" sz="2000" smtClean="0"/>
          </a:p>
          <a:p>
            <a:r>
              <a:rPr lang="ja-JP" altLang="en-US" sz="2000" smtClean="0"/>
              <a:t>例）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ゴミ箱アイコン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カートアイコンと会計に進む手順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進むが右矢印で、戻るが左矢印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10025"/>
            <a:ext cx="126682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52913"/>
            <a:ext cx="1858963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56100"/>
            <a:ext cx="183673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ユーザによる制御と自由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ja-JP" altLang="en-US" sz="2000" dirty="0"/>
              <a:t>ユーザが誤って機能を選択することはよくあるので、明確な「非常口」が必要となる。元に戻す機能とやり直し機能を用意する。</a:t>
            </a:r>
          </a:p>
          <a:p>
            <a:pPr>
              <a:defRPr/>
            </a:pPr>
            <a:r>
              <a:rPr lang="ja-JP" altLang="en-US" sz="2000" dirty="0" smtClean="0"/>
              <a:t>例）</a:t>
            </a:r>
            <a:endParaRPr lang="en-US" altLang="ja-JP" sz="2000" dirty="0" smtClean="0"/>
          </a:p>
          <a:p>
            <a:pPr lvl="1">
              <a:defRPr/>
            </a:pPr>
            <a:r>
              <a:rPr lang="ja-JP" altLang="en-US" sz="1600" dirty="0" smtClean="0"/>
              <a:t>操作のやり直しボタン</a:t>
            </a:r>
            <a:endParaRPr lang="en-US" altLang="ja-JP" sz="1600" dirty="0" smtClean="0"/>
          </a:p>
          <a:p>
            <a:pPr lvl="1">
              <a:defRPr/>
            </a:pPr>
            <a:r>
              <a:rPr lang="ja-JP" altLang="en-US" sz="1600" dirty="0" smtClean="0"/>
              <a:t>サムネイルクリックで拡大表示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クリックで戻る</a:t>
            </a:r>
            <a:endParaRPr lang="en-US" altLang="ja-JP" sz="1600" dirty="0" smtClean="0"/>
          </a:p>
          <a:p>
            <a:pPr marL="0" indent="0">
              <a:buFontTx/>
              <a:buNone/>
              <a:defRPr/>
            </a:pPr>
            <a:endParaRPr lang="ja-JP" altLang="en-US" sz="2000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8175"/>
            <a:ext cx="181768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2617788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一貫性と標準</a:t>
            </a:r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ja-JP" altLang="en-US" sz="2000" smtClean="0"/>
              <a:t>異なる状況においても一貫性のある行動かどうか、ユーザが疑問を感じないように設計する必要がある。→プラットフォームの習慣に従うのがよい。</a:t>
            </a:r>
            <a:endParaRPr lang="en-US" altLang="ja-JP" sz="2000" smtClean="0"/>
          </a:p>
          <a:p>
            <a:r>
              <a:rPr lang="ja-JP" altLang="en-US" sz="2000" smtClean="0"/>
              <a:t>例）</a:t>
            </a:r>
            <a:endParaRPr lang="en-US" altLang="ja-JP" sz="2000" smtClean="0"/>
          </a:p>
          <a:p>
            <a:pPr lvl="1"/>
            <a:r>
              <a:rPr lang="ja-JP" altLang="en-US" sz="1600" smtClean="0"/>
              <a:t>適切なアプリケーションの標準</a:t>
            </a:r>
            <a:endParaRPr lang="en-US" altLang="ja-JP" sz="1600" smtClean="0"/>
          </a:p>
          <a:p>
            <a:pPr lvl="1"/>
            <a:r>
              <a:rPr lang="en-US" altLang="ja-JP" sz="1600" smtClean="0"/>
              <a:t>Web</a:t>
            </a:r>
            <a:r>
              <a:rPr lang="ja-JP" altLang="en-US" sz="1600" smtClean="0"/>
              <a:t>ページのページデザインの統一</a:t>
            </a:r>
            <a:endParaRPr lang="en-US" altLang="ja-JP" sz="1600" smtClean="0"/>
          </a:p>
          <a:p>
            <a:pPr lvl="1"/>
            <a:r>
              <a:rPr lang="ja-JP" altLang="en-US" sz="1600" smtClean="0"/>
              <a:t>一度訪れたリンクは色を変えて判別できるようにする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105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MU配色１">
      <a:dk1>
        <a:srgbClr val="000000"/>
      </a:dk1>
      <a:lt1>
        <a:sysClr val="window" lastClr="FFFFFF"/>
      </a:lt1>
      <a:dk2>
        <a:srgbClr val="000000"/>
      </a:dk2>
      <a:lt2>
        <a:srgbClr val="B770FF"/>
      </a:lt2>
      <a:accent1>
        <a:srgbClr val="58B0F4"/>
      </a:accent1>
      <a:accent2>
        <a:srgbClr val="0F9ACC"/>
      </a:accent2>
      <a:accent3>
        <a:srgbClr val="568C11"/>
      </a:accent3>
      <a:accent4>
        <a:srgbClr val="FFFF65"/>
      </a:accent4>
      <a:accent5>
        <a:srgbClr val="FF7B1B"/>
      </a:accent5>
      <a:accent6>
        <a:srgbClr val="F14124"/>
      </a:accent6>
      <a:hlink>
        <a:srgbClr val="000000"/>
      </a:hlink>
      <a:folHlink>
        <a:srgbClr val="0000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1206</Words>
  <Application>Microsoft Office PowerPoint</Application>
  <PresentationFormat>画面に合わせる 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標準デザイン</vt:lpstr>
      <vt:lpstr>PowerPoint プレゼンテーション</vt:lpstr>
      <vt:lpstr>ユーザビリティ</vt:lpstr>
      <vt:lpstr>ユーザーインタフェースの ユーザビリティ</vt:lpstr>
      <vt:lpstr>ユーザビリティの規格の変遷</vt:lpstr>
      <vt:lpstr>PowerPoint プレゼンテーション</vt:lpstr>
      <vt:lpstr>1.システムの状態の可視性</vt:lpstr>
      <vt:lpstr>2.システムと実世界との間の一致</vt:lpstr>
      <vt:lpstr>3.ユーザによる制御と自由</vt:lpstr>
      <vt:lpstr>4.一貫性と標準</vt:lpstr>
      <vt:lpstr>5.エラー回避</vt:lpstr>
      <vt:lpstr>6.再生記憶よりも再認記憶</vt:lpstr>
      <vt:lpstr>7.柔軟性と使用効率</vt:lpstr>
      <vt:lpstr>8.美しく必要最小限の設計</vt:lpstr>
      <vt:lpstr>9.ユーザの認識や診断、エラーからの回復を助ける </vt:lpstr>
      <vt:lpstr>10.ヘルプとマニュアル</vt:lpstr>
      <vt:lpstr>その他の分析手法・経験則</vt:lpstr>
      <vt:lpstr>ユーザビリティーテスト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unehara</dc:creator>
  <cp:lastModifiedBy>Windows ユーザー</cp:lastModifiedBy>
  <cp:revision>113</cp:revision>
  <cp:lastPrinted>1601-01-01T00:00:00Z</cp:lastPrinted>
  <dcterms:created xsi:type="dcterms:W3CDTF">1601-01-01T00:00:00Z</dcterms:created>
  <dcterms:modified xsi:type="dcterms:W3CDTF">2018-04-25T23:45:36Z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