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3" r:id="rId2"/>
    <p:sldId id="310" r:id="rId3"/>
    <p:sldId id="317" r:id="rId4"/>
    <p:sldId id="292" r:id="rId5"/>
    <p:sldId id="308" r:id="rId6"/>
    <p:sldId id="321" r:id="rId7"/>
    <p:sldId id="311" r:id="rId8"/>
    <p:sldId id="314" r:id="rId9"/>
    <p:sldId id="322" r:id="rId10"/>
    <p:sldId id="309" r:id="rId11"/>
    <p:sldId id="300" r:id="rId12"/>
    <p:sldId id="293" r:id="rId13"/>
    <p:sldId id="324" r:id="rId14"/>
    <p:sldId id="325" r:id="rId15"/>
    <p:sldId id="326" r:id="rId16"/>
    <p:sldId id="327" r:id="rId17"/>
    <p:sldId id="328" r:id="rId18"/>
    <p:sldId id="329" r:id="rId19"/>
    <p:sldId id="330" r:id="rId20"/>
    <p:sldId id="331" r:id="rId21"/>
    <p:sldId id="332" r:id="rId22"/>
    <p:sldId id="339" r:id="rId23"/>
    <p:sldId id="341" r:id="rId24"/>
    <p:sldId id="333" r:id="rId25"/>
    <p:sldId id="334" r:id="rId26"/>
    <p:sldId id="335" r:id="rId27"/>
    <p:sldId id="336" r:id="rId28"/>
    <p:sldId id="337" r:id="rId29"/>
    <p:sldId id="338" r:id="rId30"/>
  </p:sldIdLst>
  <p:sldSz cx="9144000" cy="6858000" type="screen4x3"/>
  <p:notesSz cx="6858000" cy="9144000"/>
  <p:defaultTextStyle>
    <a:defPPr>
      <a:defRPr lang="ja-JP"/>
    </a:defPPr>
    <a:lvl1pPr algn="l" rtl="0" fontAlgn="base">
      <a:spcBef>
        <a:spcPct val="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FF"/>
    <a:srgbClr val="008000"/>
    <a:srgbClr val="00CC00"/>
    <a:srgbClr val="969696"/>
    <a:srgbClr val="66FF33"/>
    <a:srgbClr val="D6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12" autoAdjust="0"/>
  </p:normalViewPr>
  <p:slideViewPr>
    <p:cSldViewPr>
      <p:cViewPr varScale="1">
        <p:scale>
          <a:sx n="127" d="100"/>
          <a:sy n="127" d="100"/>
        </p:scale>
        <p:origin x="-11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ＭＳ Ｐゴシック" pitchFamily="50" charset="-128"/>
              </a:defRPr>
            </a:lvl1pPr>
          </a:lstStyle>
          <a:p>
            <a:pPr>
              <a:defRPr/>
            </a:pPr>
            <a:endParaRPr lang="en-US" altLang="ja-JP"/>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ＭＳ Ｐゴシック" pitchFamily="50"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ＭＳ Ｐゴシック" pitchFamily="50" charset="-128"/>
              </a:defRPr>
            </a:lvl1pPr>
          </a:lstStyle>
          <a:p>
            <a:pPr>
              <a:defRPr/>
            </a:pPr>
            <a:endParaRPr lang="en-US" altLang="ja-JP"/>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076BBC-F941-4F7D-AD78-4B46D09F2D80}" type="slidenum">
              <a:rPr lang="en-US" altLang="ja-JP"/>
              <a:pPr/>
              <a:t>‹#›</a:t>
            </a:fld>
            <a:endParaRPr lang="en-US" altLang="ja-JP"/>
          </a:p>
        </p:txBody>
      </p:sp>
    </p:spTree>
    <p:extLst>
      <p:ext uri="{BB962C8B-B14F-4D97-AF65-F5344CB8AC3E}">
        <p14:creationId xmlns:p14="http://schemas.microsoft.com/office/powerpoint/2010/main" val="181714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BE35D751-4608-4CF0-B3E6-7904F435DBF4}" type="slidenum">
              <a:rPr lang="en-US" altLang="ja-JP">
                <a:ea typeface="ＭＳ Ｐゴシック" panose="020B0600070205080204" pitchFamily="50" charset="-128"/>
              </a:rPr>
              <a:pPr eaLnBrk="1" hangingPunct="1">
                <a:spcBef>
                  <a:spcPct val="0"/>
                </a:spcBef>
              </a:pPr>
              <a:t>2</a:t>
            </a:fld>
            <a:endParaRPr lang="en-US" altLang="ja-JP">
              <a:ea typeface="ＭＳ Ｐゴシック" panose="020B0600070205080204" pitchFamily="50" charset="-128"/>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A3DD41C1-5E49-4832-B5BD-45D121C4391A}" type="slidenum">
              <a:rPr lang="en-US" altLang="ja-JP">
                <a:ea typeface="ＭＳ Ｐゴシック" panose="020B0600070205080204" pitchFamily="50" charset="-128"/>
              </a:rPr>
              <a:pPr eaLnBrk="1" hangingPunct="1">
                <a:spcBef>
                  <a:spcPct val="0"/>
                </a:spcBef>
              </a:pPr>
              <a:t>25</a:t>
            </a:fld>
            <a:endParaRPr lang="en-US" altLang="ja-JP">
              <a:ea typeface="ＭＳ Ｐゴシック" panose="020B0600070205080204" pitchFamily="50" charset="-128"/>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ja-JP" altLang="ja-JP" smtClean="0"/>
          </a:p>
        </p:txBody>
      </p:sp>
    </p:spTree>
    <p:extLst>
      <p:ext uri="{BB962C8B-B14F-4D97-AF65-F5344CB8AC3E}">
        <p14:creationId xmlns:p14="http://schemas.microsoft.com/office/powerpoint/2010/main" val="21974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D3895CF0-8BD5-4C65-AF64-5D0CB97D08B2}" type="slidenum">
              <a:rPr lang="en-US" altLang="ja-JP"/>
              <a:pPr/>
              <a:t>‹#›</a:t>
            </a:fld>
            <a:endParaRPr lang="en-US" altLang="ja-JP"/>
          </a:p>
        </p:txBody>
      </p:sp>
    </p:spTree>
    <p:extLst>
      <p:ext uri="{BB962C8B-B14F-4D97-AF65-F5344CB8AC3E}">
        <p14:creationId xmlns:p14="http://schemas.microsoft.com/office/powerpoint/2010/main" val="11797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103717C9-9CFF-4AA7-93A6-91D87C4267AA}" type="slidenum">
              <a:rPr lang="en-US" altLang="ja-JP"/>
              <a:pPr/>
              <a:t>‹#›</a:t>
            </a:fld>
            <a:endParaRPr lang="en-US" altLang="ja-JP"/>
          </a:p>
        </p:txBody>
      </p:sp>
    </p:spTree>
    <p:extLst>
      <p:ext uri="{BB962C8B-B14F-4D97-AF65-F5344CB8AC3E}">
        <p14:creationId xmlns:p14="http://schemas.microsoft.com/office/powerpoint/2010/main" val="50383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04868945-F22E-4E49-8485-6296D8C80786}" type="slidenum">
              <a:rPr lang="en-US" altLang="ja-JP"/>
              <a:pPr/>
              <a:t>‹#›</a:t>
            </a:fld>
            <a:endParaRPr lang="en-US" altLang="ja-JP"/>
          </a:p>
        </p:txBody>
      </p:sp>
    </p:spTree>
    <p:extLst>
      <p:ext uri="{BB962C8B-B14F-4D97-AF65-F5344CB8AC3E}">
        <p14:creationId xmlns:p14="http://schemas.microsoft.com/office/powerpoint/2010/main" val="256373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4949D1ED-AF98-44BE-9CCF-D9051BB5E513}" type="slidenum">
              <a:rPr lang="en-US" altLang="ja-JP"/>
              <a:pPr/>
              <a:t>‹#›</a:t>
            </a:fld>
            <a:endParaRPr lang="en-US" altLang="ja-JP"/>
          </a:p>
        </p:txBody>
      </p:sp>
    </p:spTree>
    <p:extLst>
      <p:ext uri="{BB962C8B-B14F-4D97-AF65-F5344CB8AC3E}">
        <p14:creationId xmlns:p14="http://schemas.microsoft.com/office/powerpoint/2010/main" val="110865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1790E0E6-E98E-4124-B16F-47BFB3302804}" type="slidenum">
              <a:rPr lang="en-US" altLang="ja-JP"/>
              <a:pPr/>
              <a:t>‹#›</a:t>
            </a:fld>
            <a:endParaRPr lang="en-US" altLang="ja-JP"/>
          </a:p>
        </p:txBody>
      </p:sp>
    </p:spTree>
    <p:extLst>
      <p:ext uri="{BB962C8B-B14F-4D97-AF65-F5344CB8AC3E}">
        <p14:creationId xmlns:p14="http://schemas.microsoft.com/office/powerpoint/2010/main" val="379952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1CD8CF82-435A-435E-9606-2B2FF3D98498}" type="slidenum">
              <a:rPr lang="en-US" altLang="ja-JP"/>
              <a:pPr/>
              <a:t>‹#›</a:t>
            </a:fld>
            <a:endParaRPr lang="en-US" altLang="ja-JP"/>
          </a:p>
        </p:txBody>
      </p:sp>
    </p:spTree>
    <p:extLst>
      <p:ext uri="{BB962C8B-B14F-4D97-AF65-F5344CB8AC3E}">
        <p14:creationId xmlns:p14="http://schemas.microsoft.com/office/powerpoint/2010/main" val="390775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fld id="{13ABC6D9-236B-4BDA-840D-E24C6B7206D3}" type="slidenum">
              <a:rPr lang="en-US" altLang="ja-JP"/>
              <a:pPr/>
              <a:t>‹#›</a:t>
            </a:fld>
            <a:endParaRPr lang="en-US" altLang="ja-JP"/>
          </a:p>
        </p:txBody>
      </p:sp>
    </p:spTree>
    <p:extLst>
      <p:ext uri="{BB962C8B-B14F-4D97-AF65-F5344CB8AC3E}">
        <p14:creationId xmlns:p14="http://schemas.microsoft.com/office/powerpoint/2010/main" val="368276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fld id="{E52AD766-F438-49F5-8F84-DEF96082F904}" type="slidenum">
              <a:rPr lang="en-US" altLang="ja-JP"/>
              <a:pPr/>
              <a:t>‹#›</a:t>
            </a:fld>
            <a:endParaRPr lang="en-US" altLang="ja-JP"/>
          </a:p>
        </p:txBody>
      </p:sp>
    </p:spTree>
    <p:extLst>
      <p:ext uri="{BB962C8B-B14F-4D97-AF65-F5344CB8AC3E}">
        <p14:creationId xmlns:p14="http://schemas.microsoft.com/office/powerpoint/2010/main" val="405300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fld id="{73600B77-E5D5-4C7B-9BE3-ED1C3597DC21}" type="slidenum">
              <a:rPr lang="en-US" altLang="ja-JP"/>
              <a:pPr/>
              <a:t>‹#›</a:t>
            </a:fld>
            <a:endParaRPr lang="en-US" altLang="ja-JP"/>
          </a:p>
        </p:txBody>
      </p:sp>
    </p:spTree>
    <p:extLst>
      <p:ext uri="{BB962C8B-B14F-4D97-AF65-F5344CB8AC3E}">
        <p14:creationId xmlns:p14="http://schemas.microsoft.com/office/powerpoint/2010/main" val="962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E9F64582-4289-498D-929A-7FBABA433D59}" type="slidenum">
              <a:rPr lang="en-US" altLang="ja-JP"/>
              <a:pPr/>
              <a:t>‹#›</a:t>
            </a:fld>
            <a:endParaRPr lang="en-US" altLang="ja-JP"/>
          </a:p>
        </p:txBody>
      </p:sp>
    </p:spTree>
    <p:extLst>
      <p:ext uri="{BB962C8B-B14F-4D97-AF65-F5344CB8AC3E}">
        <p14:creationId xmlns:p14="http://schemas.microsoft.com/office/powerpoint/2010/main" val="345021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0EB37D30-3C4E-4028-8058-E078BACEDA27}" type="slidenum">
              <a:rPr lang="en-US" altLang="ja-JP"/>
              <a:pPr/>
              <a:t>‹#›</a:t>
            </a:fld>
            <a:endParaRPr lang="en-US" altLang="ja-JP"/>
          </a:p>
        </p:txBody>
      </p:sp>
    </p:spTree>
    <p:extLst>
      <p:ext uri="{BB962C8B-B14F-4D97-AF65-F5344CB8AC3E}">
        <p14:creationId xmlns:p14="http://schemas.microsoft.com/office/powerpoint/2010/main" val="286964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FAEA050-C60B-4485-AAB8-0B8AD80B73C9}"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pitchFamily="34"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pitchFamily="34"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pitchFamily="34" charset="0"/>
          <a:ea typeface="ＭＳ Ｐゴシック" pitchFamily="50" charset="-128"/>
        </a:defRPr>
      </a:lvl5pPr>
      <a:lvl6pPr marL="457200" algn="ctr" rtl="0" fontAlgn="base">
        <a:spcBef>
          <a:spcPct val="0"/>
        </a:spcBef>
        <a:spcAft>
          <a:spcPct val="0"/>
        </a:spcAft>
        <a:defRPr kumimoji="1" sz="4400">
          <a:solidFill>
            <a:schemeClr val="tx2"/>
          </a:solidFill>
          <a:latin typeface="Arial" pitchFamily="34" charset="0"/>
          <a:ea typeface="ＭＳ Ｐゴシック" pitchFamily="50" charset="-128"/>
        </a:defRPr>
      </a:lvl6pPr>
      <a:lvl7pPr marL="914400" algn="ctr" rtl="0" fontAlgn="base">
        <a:spcBef>
          <a:spcPct val="0"/>
        </a:spcBef>
        <a:spcAft>
          <a:spcPct val="0"/>
        </a:spcAft>
        <a:defRPr kumimoji="1" sz="4400">
          <a:solidFill>
            <a:schemeClr val="tx2"/>
          </a:solidFill>
          <a:latin typeface="Arial" pitchFamily="34" charset="0"/>
          <a:ea typeface="ＭＳ Ｐゴシック" pitchFamily="50" charset="-128"/>
        </a:defRPr>
      </a:lvl7pPr>
      <a:lvl8pPr marL="1371600" algn="ctr" rtl="0" fontAlgn="base">
        <a:spcBef>
          <a:spcPct val="0"/>
        </a:spcBef>
        <a:spcAft>
          <a:spcPct val="0"/>
        </a:spcAft>
        <a:defRPr kumimoji="1" sz="4400">
          <a:solidFill>
            <a:schemeClr val="tx2"/>
          </a:solidFill>
          <a:latin typeface="Arial" pitchFamily="34" charset="0"/>
          <a:ea typeface="ＭＳ Ｐゴシック" pitchFamily="50" charset="-128"/>
        </a:defRPr>
      </a:lvl8pPr>
      <a:lvl9pPr marL="1828800" algn="ctr" rtl="0" fontAlgn="base">
        <a:spcBef>
          <a:spcPct val="0"/>
        </a:spcBef>
        <a:spcAft>
          <a:spcPct val="0"/>
        </a:spcAft>
        <a:defRPr kumimoji="1" sz="4400">
          <a:solidFill>
            <a:schemeClr val="tx2"/>
          </a:solidFill>
          <a:latin typeface="Arial" pitchFamily="34"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34886" y="2238126"/>
            <a:ext cx="570220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4000" dirty="0" smtClean="0">
                <a:latin typeface="Times New Roman" panose="02020603050405020304" pitchFamily="18" charset="0"/>
              </a:rPr>
              <a:t>プロジェクト演習</a:t>
            </a:r>
            <a:endParaRPr lang="en-US" altLang="ja-JP" sz="4000" dirty="0" smtClean="0">
              <a:latin typeface="Times New Roman" panose="02020603050405020304" pitchFamily="18" charset="0"/>
            </a:endParaRPr>
          </a:p>
          <a:p>
            <a:pPr algn="ctr" eaLnBrk="1" hangingPunct="1">
              <a:spcBef>
                <a:spcPct val="0"/>
              </a:spcBef>
              <a:buFontTx/>
              <a:buNone/>
            </a:pPr>
            <a:r>
              <a:rPr lang="ja-JP" altLang="en-US" sz="4000" dirty="0" smtClean="0">
                <a:latin typeface="Times New Roman" panose="02020603050405020304" pitchFamily="18" charset="0"/>
              </a:rPr>
              <a:t>「ユーザーインタフェース」</a:t>
            </a:r>
            <a:endParaRPr lang="en-US" altLang="ja-JP" sz="4000" dirty="0" smtClean="0">
              <a:latin typeface="Times New Roman" panose="02020603050405020304" pitchFamily="18" charset="0"/>
            </a:endParaRPr>
          </a:p>
        </p:txBody>
      </p:sp>
      <p:pic>
        <p:nvPicPr>
          <p:cNvPr id="205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3352800"/>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Text Box 4"/>
          <p:cNvSpPr txBox="1">
            <a:spLocks noChangeArrowheads="1"/>
          </p:cNvSpPr>
          <p:nvPr/>
        </p:nvSpPr>
        <p:spPr bwMode="auto">
          <a:xfrm>
            <a:off x="3242499" y="404664"/>
            <a:ext cx="26869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800" dirty="0">
                <a:latin typeface="Times New Roman" panose="02020603050405020304" pitchFamily="18" charset="0"/>
              </a:rPr>
              <a:t>情報リテラシー</a:t>
            </a:r>
            <a:r>
              <a:rPr lang="en-US" altLang="ja-JP" sz="2800" dirty="0" smtClean="0">
                <a:latin typeface="Times New Roman" panose="02020603050405020304" pitchFamily="18" charset="0"/>
              </a:rPr>
              <a:t>II</a:t>
            </a:r>
            <a:endParaRPr lang="en-US" altLang="ja-JP" sz="2800" dirty="0">
              <a:latin typeface="Times New Roman" panose="02020603050405020304" pitchFamily="18" charset="0"/>
            </a:endParaRPr>
          </a:p>
        </p:txBody>
      </p:sp>
      <p:sp>
        <p:nvSpPr>
          <p:cNvPr id="2053" name="Text Box 6"/>
          <p:cNvSpPr txBox="1">
            <a:spLocks noChangeArrowheads="1"/>
          </p:cNvSpPr>
          <p:nvPr/>
        </p:nvSpPr>
        <p:spPr bwMode="auto">
          <a:xfrm>
            <a:off x="2620649" y="5229200"/>
            <a:ext cx="39306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Times New Roman" panose="02020603050405020304" pitchFamily="18" charset="0"/>
              </a:rPr>
              <a:t>情報・経営システム工学専攻</a:t>
            </a:r>
            <a:endParaRPr lang="en-US" altLang="ja-JP" sz="2400" dirty="0">
              <a:latin typeface="Times New Roman" panose="02020603050405020304" pitchFamily="18" charset="0"/>
            </a:endParaRPr>
          </a:p>
          <a:p>
            <a:pPr algn="ctr" eaLnBrk="1" hangingPunct="1">
              <a:spcBef>
                <a:spcPct val="0"/>
              </a:spcBef>
              <a:buFontTx/>
              <a:buNone/>
            </a:pPr>
            <a:r>
              <a:rPr lang="ja-JP" altLang="en-US" sz="2400" smtClean="0">
                <a:latin typeface="Times New Roman" panose="02020603050405020304" pitchFamily="18" charset="0"/>
              </a:rPr>
              <a:t>秋元　頼孝</a:t>
            </a:r>
            <a:endParaRPr lang="ja-JP" altLang="en-US" sz="2400" dirty="0">
              <a:latin typeface="Times New Roman" panose="02020603050405020304" pitchFamily="18" charset="0"/>
            </a:endParaRPr>
          </a:p>
        </p:txBody>
      </p:sp>
    </p:spTree>
    <p:extLst>
      <p:ext uri="{BB962C8B-B14F-4D97-AF65-F5344CB8AC3E}">
        <p14:creationId xmlns:p14="http://schemas.microsoft.com/office/powerpoint/2010/main" val="3026617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ja-JP" altLang="en-US" smtClean="0"/>
              <a:t>システムの設計～実装</a:t>
            </a:r>
          </a:p>
        </p:txBody>
      </p:sp>
      <p:sp>
        <p:nvSpPr>
          <p:cNvPr id="11267" name="Rectangle 3"/>
          <p:cNvSpPr>
            <a:spLocks noGrp="1" noChangeArrowheads="1"/>
          </p:cNvSpPr>
          <p:nvPr>
            <p:ph type="body" idx="1"/>
          </p:nvPr>
        </p:nvSpPr>
        <p:spPr>
          <a:xfrm>
            <a:off x="468313" y="1341438"/>
            <a:ext cx="8229600" cy="5516562"/>
          </a:xfrm>
        </p:spPr>
        <p:txBody>
          <a:bodyPr/>
          <a:lstStyle/>
          <a:p>
            <a:pPr marL="711200" indent="-711200" eaLnBrk="1" hangingPunct="1">
              <a:lnSpc>
                <a:spcPct val="90000"/>
              </a:lnSpc>
              <a:buFontTx/>
              <a:buAutoNum type="romanUcPeriod"/>
            </a:pPr>
            <a:r>
              <a:rPr lang="ja-JP" altLang="en-US" sz="2400" dirty="0" smtClean="0"/>
              <a:t>情報の整理とシステムのデザイン</a:t>
            </a:r>
          </a:p>
          <a:p>
            <a:pPr marL="457200" lvl="1" indent="0" eaLnBrk="1" hangingPunct="1">
              <a:lnSpc>
                <a:spcPct val="90000"/>
              </a:lnSpc>
              <a:buFontTx/>
              <a:buNone/>
            </a:pPr>
            <a:r>
              <a:rPr lang="en-US" altLang="ja-JP" sz="2000" dirty="0" smtClean="0"/>
              <a:t>P01.</a:t>
            </a:r>
            <a:r>
              <a:rPr lang="ja-JP" altLang="en-US" sz="2000" dirty="0" smtClean="0"/>
              <a:t>データの調査</a:t>
            </a:r>
            <a:endParaRPr lang="en-US" altLang="ja-JP" sz="2000" dirty="0" smtClean="0"/>
          </a:p>
          <a:p>
            <a:pPr marL="457200" lvl="1" indent="0" eaLnBrk="1" hangingPunct="1">
              <a:lnSpc>
                <a:spcPct val="90000"/>
              </a:lnSpc>
              <a:buFontTx/>
              <a:buNone/>
            </a:pPr>
            <a:r>
              <a:rPr lang="en-US" altLang="ja-JP" sz="2000" dirty="0" smtClean="0"/>
              <a:t>P02.</a:t>
            </a:r>
            <a:r>
              <a:rPr lang="ja-JP" altLang="en-US" sz="2000" dirty="0" smtClean="0"/>
              <a:t>インタフェースのラフスケッチ</a:t>
            </a:r>
          </a:p>
          <a:p>
            <a:pPr marL="457200" lvl="1" indent="0" eaLnBrk="1" hangingPunct="1">
              <a:lnSpc>
                <a:spcPct val="90000"/>
              </a:lnSpc>
              <a:buFontTx/>
              <a:buNone/>
            </a:pPr>
            <a:r>
              <a:rPr lang="en-US" altLang="ja-JP" sz="2000" dirty="0" smtClean="0"/>
              <a:t>P03.</a:t>
            </a:r>
            <a:r>
              <a:rPr lang="ja-JP" altLang="en-US" sz="2000" dirty="0" smtClean="0"/>
              <a:t>コントロール、イベントの整理</a:t>
            </a:r>
          </a:p>
          <a:p>
            <a:pPr marL="457200" lvl="1" indent="0" eaLnBrk="1" hangingPunct="1">
              <a:lnSpc>
                <a:spcPct val="90000"/>
              </a:lnSpc>
              <a:buFontTx/>
              <a:buNone/>
            </a:pPr>
            <a:r>
              <a:rPr lang="en-US" altLang="ja-JP" sz="2000" dirty="0" smtClean="0"/>
              <a:t>P04.</a:t>
            </a:r>
            <a:r>
              <a:rPr lang="ja-JP" altLang="en-US" sz="2000" dirty="0" smtClean="0"/>
              <a:t>データ変数の設計</a:t>
            </a:r>
          </a:p>
          <a:p>
            <a:pPr marL="711200" indent="-711200" eaLnBrk="1" hangingPunct="1">
              <a:lnSpc>
                <a:spcPct val="90000"/>
              </a:lnSpc>
              <a:buFontTx/>
              <a:buAutoNum type="romanUcPeriod"/>
            </a:pPr>
            <a:r>
              <a:rPr lang="ja-JP" altLang="en-US" sz="2400" dirty="0" smtClean="0"/>
              <a:t>プログラミング</a:t>
            </a:r>
          </a:p>
          <a:p>
            <a:pPr marL="457200" lvl="1" indent="0" eaLnBrk="1" hangingPunct="1">
              <a:lnSpc>
                <a:spcPct val="90000"/>
              </a:lnSpc>
              <a:buFontTx/>
              <a:buNone/>
            </a:pPr>
            <a:r>
              <a:rPr lang="en-US" altLang="ja-JP" sz="2000" dirty="0" smtClean="0"/>
              <a:t>P05.</a:t>
            </a:r>
            <a:r>
              <a:rPr lang="ja-JP" altLang="en-US" sz="2000" dirty="0" smtClean="0"/>
              <a:t>プロジェクトの作成と準備</a:t>
            </a:r>
          </a:p>
          <a:p>
            <a:pPr marL="457200" lvl="1" indent="0" eaLnBrk="1" hangingPunct="1">
              <a:lnSpc>
                <a:spcPct val="90000"/>
              </a:lnSpc>
              <a:buFontTx/>
              <a:buNone/>
            </a:pPr>
            <a:r>
              <a:rPr lang="en-US" altLang="ja-JP" sz="2000" dirty="0" smtClean="0"/>
              <a:t>P06.</a:t>
            </a:r>
            <a:r>
              <a:rPr lang="ja-JP" altLang="en-US" sz="2000" dirty="0" smtClean="0"/>
              <a:t>画面（コントロール）のデザイン</a:t>
            </a:r>
          </a:p>
          <a:p>
            <a:pPr marL="457200" lvl="1" indent="0" eaLnBrk="1" hangingPunct="1">
              <a:lnSpc>
                <a:spcPct val="90000"/>
              </a:lnSpc>
              <a:buFontTx/>
              <a:buNone/>
            </a:pPr>
            <a:r>
              <a:rPr lang="en-US" altLang="ja-JP" sz="2000" dirty="0" smtClean="0"/>
              <a:t>P07.</a:t>
            </a:r>
            <a:r>
              <a:rPr lang="ja-JP" altLang="en-US" sz="2000" dirty="0" smtClean="0"/>
              <a:t>合計金額を計算する関数の作成</a:t>
            </a:r>
          </a:p>
          <a:p>
            <a:pPr marL="457200" lvl="1" indent="0" eaLnBrk="1" hangingPunct="1">
              <a:lnSpc>
                <a:spcPct val="90000"/>
              </a:lnSpc>
              <a:buFontTx/>
              <a:buNone/>
            </a:pPr>
            <a:r>
              <a:rPr lang="en-US" altLang="ja-JP" sz="2000" dirty="0" smtClean="0"/>
              <a:t>P08.</a:t>
            </a:r>
            <a:r>
              <a:rPr lang="ja-JP" altLang="en-US" sz="2000" dirty="0" smtClean="0"/>
              <a:t>イベントの実装</a:t>
            </a:r>
          </a:p>
          <a:p>
            <a:pPr marL="711200" indent="-711200" eaLnBrk="1" hangingPunct="1">
              <a:lnSpc>
                <a:spcPct val="90000"/>
              </a:lnSpc>
              <a:buFontTx/>
              <a:buAutoNum type="romanUcPeriod"/>
            </a:pPr>
            <a:r>
              <a:rPr lang="ja-JP" altLang="en-US" sz="2400" dirty="0" smtClean="0"/>
              <a:t>ユーザビリティテストとブラッシュアップ</a:t>
            </a:r>
          </a:p>
          <a:p>
            <a:pPr marL="457200" lvl="1" indent="0" eaLnBrk="1" hangingPunct="1">
              <a:lnSpc>
                <a:spcPct val="90000"/>
              </a:lnSpc>
              <a:buFontTx/>
              <a:buNone/>
            </a:pPr>
            <a:r>
              <a:rPr lang="en-US" altLang="ja-JP" sz="2000" dirty="0" smtClean="0"/>
              <a:t>P09.</a:t>
            </a:r>
            <a:r>
              <a:rPr lang="ja-JP" altLang="en-US" sz="2000" dirty="0" smtClean="0"/>
              <a:t>ユーザビリティテスト</a:t>
            </a:r>
          </a:p>
          <a:p>
            <a:pPr marL="457200" lvl="1" indent="0" eaLnBrk="1" hangingPunct="1">
              <a:lnSpc>
                <a:spcPct val="90000"/>
              </a:lnSpc>
              <a:buFontTx/>
              <a:buNone/>
            </a:pPr>
            <a:r>
              <a:rPr lang="en-US" altLang="ja-JP" sz="2000" dirty="0" smtClean="0"/>
              <a:t>P10.</a:t>
            </a:r>
            <a:r>
              <a:rPr lang="ja-JP" altLang="en-US" sz="2000" dirty="0" smtClean="0"/>
              <a:t>ブラッシュアップ</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68313" y="1628775"/>
            <a:ext cx="8229600" cy="4525963"/>
          </a:xfrm>
        </p:spPr>
        <p:txBody>
          <a:bodyPr/>
          <a:lstStyle/>
          <a:p>
            <a:pPr algn="ctr" eaLnBrk="1" hangingPunct="1">
              <a:buFontTx/>
              <a:buNone/>
            </a:pPr>
            <a:r>
              <a:rPr lang="ja-JP" altLang="en-US" sz="4800" smtClean="0"/>
              <a:t>情報の整理と</a:t>
            </a:r>
          </a:p>
          <a:p>
            <a:pPr algn="ctr" eaLnBrk="1" hangingPunct="1">
              <a:buFontTx/>
              <a:buNone/>
            </a:pPr>
            <a:r>
              <a:rPr lang="ja-JP" altLang="en-US" sz="4800" smtClean="0"/>
              <a:t>システムのデザイン</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ja-JP" smtClean="0"/>
              <a:t>P</a:t>
            </a:r>
            <a:r>
              <a:rPr lang="ja-JP" altLang="en-US" smtClean="0"/>
              <a:t>０１．データの調査</a:t>
            </a:r>
          </a:p>
        </p:txBody>
      </p:sp>
      <p:sp>
        <p:nvSpPr>
          <p:cNvPr id="6" name="テキスト ボックス 5"/>
          <p:cNvSpPr txBox="1"/>
          <p:nvPr/>
        </p:nvSpPr>
        <p:spPr>
          <a:xfrm>
            <a:off x="539552" y="1340768"/>
            <a:ext cx="822693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ja-JP" altLang="en-US" sz="1800" dirty="0"/>
              <a:t>システム構築に必要な商品名、価格等の情報を調査し、</a:t>
            </a:r>
            <a:r>
              <a:rPr lang="en-US" altLang="ja-JP" sz="1800" dirty="0"/>
              <a:t>Excel</a:t>
            </a:r>
            <a:r>
              <a:rPr lang="ja-JP" altLang="en-US" sz="1800" dirty="0"/>
              <a:t>のシートに整理する。</a:t>
            </a:r>
            <a:endParaRPr kumimoji="1" lang="ja-JP" altLang="en-US" sz="1800" dirty="0"/>
          </a:p>
        </p:txBody>
      </p:sp>
      <p:sp>
        <p:nvSpPr>
          <p:cNvPr id="7" name="正方形/長方形 6"/>
          <p:cNvSpPr/>
          <p:nvPr/>
        </p:nvSpPr>
        <p:spPr>
          <a:xfrm>
            <a:off x="364704" y="1988840"/>
            <a:ext cx="8599784" cy="3170099"/>
          </a:xfrm>
          <a:prstGeom prst="rect">
            <a:avLst/>
          </a:prstGeom>
        </p:spPr>
        <p:txBody>
          <a:bodyPr wrap="square">
            <a:spAutoFit/>
          </a:bodyPr>
          <a:lstStyle/>
          <a:p>
            <a:pPr marL="342900" indent="-342900">
              <a:buFont typeface="Arial" panose="020B0604020202020204" pitchFamily="34" charset="0"/>
              <a:buChar char="•"/>
            </a:pPr>
            <a:r>
              <a:rPr lang="ja-JP" altLang="en-US" dirty="0" smtClean="0"/>
              <a:t>マクドナルド公式</a:t>
            </a:r>
            <a:r>
              <a:rPr lang="en-US" altLang="ja-JP" dirty="0" smtClean="0"/>
              <a:t>Web</a:t>
            </a:r>
            <a:r>
              <a:rPr lang="ja-JP" altLang="en-US" dirty="0" smtClean="0"/>
              <a:t>サイトを参考にすること。</a:t>
            </a:r>
            <a:endParaRPr lang="en-US" altLang="ja-JP" dirty="0" smtClean="0"/>
          </a:p>
          <a:p>
            <a:r>
              <a:rPr lang="ja-JP" altLang="en-US" dirty="0" smtClean="0"/>
              <a:t>　　（</a:t>
            </a:r>
            <a:r>
              <a:rPr lang="en-US" altLang="ja-JP" dirty="0" smtClean="0"/>
              <a:t>2016</a:t>
            </a:r>
            <a:r>
              <a:rPr lang="ja-JP" altLang="en-US" dirty="0" smtClean="0"/>
              <a:t>年現在、価格は全国で統一されています）</a:t>
            </a:r>
          </a:p>
          <a:p>
            <a:pPr marL="342900" indent="-342900">
              <a:buFont typeface="Arial" panose="020B0604020202020204" pitchFamily="34" charset="0"/>
              <a:buChar char="•"/>
            </a:pPr>
            <a:r>
              <a:rPr lang="ja-JP" altLang="en-US" dirty="0" smtClean="0"/>
              <a:t>システムが取り扱う商品は、各自で選</a:t>
            </a:r>
            <a:r>
              <a:rPr lang="ja-JP" altLang="en-US" dirty="0"/>
              <a:t>ぶ</a:t>
            </a:r>
            <a:r>
              <a:rPr lang="ja-JP" altLang="en-US" dirty="0" smtClean="0"/>
              <a:t>こと。</a:t>
            </a:r>
            <a:endParaRPr lang="en-US" altLang="ja-JP" dirty="0" smtClean="0"/>
          </a:p>
          <a:p>
            <a:pPr marL="800100" lvl="1" indent="-342900">
              <a:buFont typeface="Arial" panose="020B0604020202020204" pitchFamily="34" charset="0"/>
              <a:buChar char="•"/>
            </a:pPr>
            <a:r>
              <a:rPr lang="ja-JP" altLang="en-US" dirty="0" smtClean="0"/>
              <a:t>最低限、バーガーメニュー、サイドメニュー、ドリンク、おてごろマック、および、バリューセットを取り扱うこと。</a:t>
            </a:r>
            <a:endParaRPr lang="en-US" altLang="ja-JP" dirty="0" smtClean="0"/>
          </a:p>
          <a:p>
            <a:pPr marL="1257300" lvl="2" indent="-342900">
              <a:buFont typeface="Arial" panose="020B0604020202020204" pitchFamily="34" charset="0"/>
              <a:buChar char="•"/>
            </a:pPr>
            <a:r>
              <a:rPr lang="ja-JP" altLang="en-US" dirty="0" smtClean="0"/>
              <a:t>サイズと価格が数種類用意されている商品は、全種類を取り扱うこと。</a:t>
            </a:r>
            <a:endParaRPr lang="en-US" altLang="ja-JP" dirty="0" smtClean="0"/>
          </a:p>
          <a:p>
            <a:pPr marL="800100" lvl="1" indent="-342900">
              <a:buFont typeface="Arial" panose="020B0604020202020204" pitchFamily="34" charset="0"/>
              <a:buChar char="•"/>
            </a:pPr>
            <a:r>
              <a:rPr lang="ja-JP" altLang="en-US" dirty="0" smtClean="0"/>
              <a:t>期間限定、朝マック、トッピング、ハッピーセットは取り扱わなくてもよい。</a:t>
            </a:r>
          </a:p>
          <a:p>
            <a:pPr marL="342900" indent="-342900">
              <a:buFont typeface="Arial" panose="020B0604020202020204" pitchFamily="34" charset="0"/>
              <a:buChar char="•"/>
            </a:pPr>
            <a:r>
              <a:rPr lang="ja-JP" altLang="en-US" dirty="0" smtClean="0"/>
              <a:t>以上の指定より充実した商品を取り扱っても構いませんが、レポート評価は変わりません。</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defRPr/>
            </a:pPr>
            <a:r>
              <a:rPr lang="en-US" altLang="ja-JP" dirty="0"/>
              <a:t>P</a:t>
            </a:r>
            <a:r>
              <a:rPr lang="ja-JP" altLang="en-US" dirty="0" smtClean="0"/>
              <a:t>０２．インタフェースのラフスケッチ</a:t>
            </a:r>
          </a:p>
        </p:txBody>
      </p:sp>
      <p:sp>
        <p:nvSpPr>
          <p:cNvPr id="24579" name="Rectangle 3"/>
          <p:cNvSpPr>
            <a:spLocks noGrp="1" noChangeArrowheads="1"/>
          </p:cNvSpPr>
          <p:nvPr>
            <p:ph type="body" idx="1"/>
          </p:nvPr>
        </p:nvSpPr>
        <p:spPr>
          <a:xfrm>
            <a:off x="468313" y="1628775"/>
            <a:ext cx="8207375" cy="2808288"/>
          </a:xfrm>
        </p:spPr>
        <p:txBody>
          <a:bodyPr/>
          <a:lstStyle/>
          <a:p>
            <a:pPr eaLnBrk="1" hangingPunct="1">
              <a:lnSpc>
                <a:spcPct val="90000"/>
              </a:lnSpc>
              <a:buFontTx/>
              <a:buNone/>
            </a:pPr>
            <a:r>
              <a:rPr lang="ja-JP" altLang="en-US" sz="2000" smtClean="0"/>
              <a:t>　　抽出した情報をもとに、要求仕様、システムフローを満たすにはどのような情報をどのように表示すべきか検討し、ユーザーインタフェースのラフスケッチを書きなさい。</a:t>
            </a:r>
          </a:p>
          <a:p>
            <a:pPr eaLnBrk="1" hangingPunct="1">
              <a:lnSpc>
                <a:spcPct val="90000"/>
              </a:lnSpc>
            </a:pPr>
            <a:r>
              <a:rPr lang="en-US" altLang="en-US" sz="2000" smtClean="0"/>
              <a:t>A4紙に、ユーザーインタフェースのデザイン図</a:t>
            </a:r>
            <a:r>
              <a:rPr lang="ja-JP" altLang="en-US" sz="2000" smtClean="0"/>
              <a:t>を書く。状況や場面ごとに、</a:t>
            </a:r>
            <a:r>
              <a:rPr lang="en-US" altLang="en-US" sz="2000" smtClean="0"/>
              <a:t>複数枚に</a:t>
            </a:r>
            <a:r>
              <a:rPr lang="ja-JP" altLang="en-US" sz="2000" smtClean="0"/>
              <a:t>分けて</a:t>
            </a:r>
            <a:r>
              <a:rPr lang="en-US" altLang="en-US" sz="2000" smtClean="0"/>
              <a:t>書いてもよい。</a:t>
            </a:r>
          </a:p>
          <a:p>
            <a:pPr eaLnBrk="1" hangingPunct="1">
              <a:lnSpc>
                <a:spcPct val="90000"/>
              </a:lnSpc>
            </a:pPr>
            <a:r>
              <a:rPr lang="ja-JP" altLang="en-US" sz="2000" smtClean="0">
                <a:solidFill>
                  <a:srgbClr val="FF0066"/>
                </a:solidFill>
              </a:rPr>
              <a:t>必須のコントロール</a:t>
            </a:r>
            <a:r>
              <a:rPr lang="ja-JP" altLang="en-US" sz="2000" smtClean="0"/>
              <a:t>を必ず入れること。</a:t>
            </a:r>
            <a:endParaRPr lang="en-US" altLang="ja-JP" sz="2000" smtClean="0"/>
          </a:p>
          <a:p>
            <a:pPr eaLnBrk="1" hangingPunct="1">
              <a:lnSpc>
                <a:spcPct val="90000"/>
              </a:lnSpc>
            </a:pPr>
            <a:r>
              <a:rPr lang="ja-JP" altLang="en-US" sz="2000" smtClean="0">
                <a:solidFill>
                  <a:srgbClr val="FF0066"/>
                </a:solidFill>
              </a:rPr>
              <a:t>次のスライドの注意事項を読むこと。</a:t>
            </a:r>
          </a:p>
          <a:p>
            <a:pPr eaLnBrk="1" hangingPunct="1">
              <a:lnSpc>
                <a:spcPct val="90000"/>
              </a:lnSpc>
            </a:pPr>
            <a:r>
              <a:rPr lang="ja-JP" altLang="en-US" sz="2000" smtClean="0"/>
              <a:t>商品名と価格の例を書き入れること。必要に応じて注釈を入れること。</a:t>
            </a:r>
          </a:p>
          <a:p>
            <a:pPr eaLnBrk="1" hangingPunct="1">
              <a:lnSpc>
                <a:spcPct val="90000"/>
              </a:lnSpc>
            </a:pPr>
            <a:endParaRPr lang="en-US" altLang="ja-JP" sz="2000" smtClean="0">
              <a:solidFill>
                <a:srgbClr val="FF0066"/>
              </a:solidFill>
            </a:endParaRPr>
          </a:p>
        </p:txBody>
      </p:sp>
      <p:sp>
        <p:nvSpPr>
          <p:cNvPr id="24581" name="Rectangle 4"/>
          <p:cNvSpPr>
            <a:spLocks noChangeArrowheads="1"/>
          </p:cNvSpPr>
          <p:nvPr/>
        </p:nvSpPr>
        <p:spPr bwMode="auto">
          <a:xfrm>
            <a:off x="539750" y="5837238"/>
            <a:ext cx="7083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a:solidFill>
                  <a:srgbClr val="FF0066"/>
                </a:solidFill>
              </a:rPr>
              <a:t>終了した人は、チェックしてもらって、次の作業に進んでください。</a:t>
            </a:r>
          </a:p>
        </p:txBody>
      </p:sp>
    </p:spTree>
    <p:extLst>
      <p:ext uri="{BB962C8B-B14F-4D97-AF65-F5344CB8AC3E}">
        <p14:creationId xmlns:p14="http://schemas.microsoft.com/office/powerpoint/2010/main" val="3036045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ja-JP" altLang="en-US" sz="3200" smtClean="0"/>
              <a:t>インタフェース設計の際の注意事項</a:t>
            </a:r>
          </a:p>
        </p:txBody>
      </p:sp>
      <p:sp>
        <p:nvSpPr>
          <p:cNvPr id="16387" name="Rectangle 3"/>
          <p:cNvSpPr>
            <a:spLocks noGrp="1" noChangeArrowheads="1"/>
          </p:cNvSpPr>
          <p:nvPr>
            <p:ph type="body" idx="1"/>
          </p:nvPr>
        </p:nvSpPr>
        <p:spPr>
          <a:xfrm>
            <a:off x="250825" y="1412875"/>
            <a:ext cx="8597900" cy="5256213"/>
          </a:xfrm>
        </p:spPr>
        <p:txBody>
          <a:bodyPr/>
          <a:lstStyle/>
          <a:p>
            <a:pPr marL="0" indent="0" eaLnBrk="1" hangingPunct="1">
              <a:lnSpc>
                <a:spcPct val="80000"/>
              </a:lnSpc>
              <a:buFontTx/>
              <a:buNone/>
              <a:defRPr/>
            </a:pPr>
            <a:r>
              <a:rPr lang="en-US" altLang="ja-JP" sz="2400" dirty="0" smtClean="0"/>
              <a:t>(1)</a:t>
            </a:r>
            <a:r>
              <a:rPr lang="ja-JP" altLang="en-US" sz="2400" dirty="0" smtClean="0"/>
              <a:t>購入リストについて</a:t>
            </a:r>
            <a:endParaRPr lang="en-US" altLang="ja-JP" sz="2400" dirty="0" smtClean="0"/>
          </a:p>
          <a:p>
            <a:pPr marL="400050" lvl="1" indent="0" eaLnBrk="1" hangingPunct="1">
              <a:lnSpc>
                <a:spcPct val="80000"/>
              </a:lnSpc>
              <a:buFontTx/>
              <a:buNone/>
              <a:defRPr/>
            </a:pPr>
            <a:r>
              <a:rPr lang="ja-JP" altLang="en-US" sz="1800" dirty="0" smtClean="0"/>
              <a:t>プログラムにあまり自信の無い人は、次のように設計することを勧めます。</a:t>
            </a:r>
            <a:r>
              <a:rPr lang="ja-JP" altLang="en-US" sz="1800" dirty="0"/>
              <a:t> （</a:t>
            </a:r>
            <a:r>
              <a:rPr lang="en-US" altLang="ja-JP" sz="1800" dirty="0" smtClean="0"/>
              <a:t>※</a:t>
            </a:r>
            <a:r>
              <a:rPr lang="ja-JP" altLang="en-US" sz="1800" dirty="0" smtClean="0"/>
              <a:t>正しく動作するならば、この通りである</a:t>
            </a:r>
            <a:r>
              <a:rPr lang="ja-JP" altLang="en-US" sz="1800" dirty="0"/>
              <a:t>必要はありません）</a:t>
            </a:r>
            <a:endParaRPr lang="en-US" altLang="ja-JP" sz="1800" dirty="0" smtClean="0"/>
          </a:p>
          <a:p>
            <a:pPr marL="685800" lvl="1" eaLnBrk="1" hangingPunct="1">
              <a:lnSpc>
                <a:spcPct val="80000"/>
              </a:lnSpc>
              <a:defRPr/>
            </a:pPr>
            <a:r>
              <a:rPr lang="ja-JP" altLang="en-US" sz="1800" dirty="0"/>
              <a:t>以下</a:t>
            </a:r>
            <a:r>
              <a:rPr lang="ja-JP" altLang="en-US" sz="1800" dirty="0" smtClean="0"/>
              <a:t>の例</a:t>
            </a:r>
            <a:r>
              <a:rPr lang="ja-JP" altLang="en-US" sz="1800" dirty="0"/>
              <a:t>のように</a:t>
            </a:r>
            <a:r>
              <a:rPr lang="ja-JP" altLang="en-US" sz="1800" dirty="0" smtClean="0"/>
              <a:t>、追加された各商品に、</a:t>
            </a:r>
            <a:r>
              <a:rPr lang="ja-JP" altLang="en-US" sz="1800" dirty="0" smtClean="0">
                <a:solidFill>
                  <a:srgbClr val="FF0066"/>
                </a:solidFill>
              </a:rPr>
              <a:t>価格を一緒に表示することを推奨します</a:t>
            </a:r>
            <a:r>
              <a:rPr lang="ja-JP" altLang="en-US" sz="1800" dirty="0" smtClean="0"/>
              <a:t>。</a:t>
            </a:r>
            <a:endParaRPr lang="en-US" altLang="ja-JP" sz="1800" dirty="0" smtClean="0"/>
          </a:p>
          <a:p>
            <a:pPr marL="685800" lvl="1" eaLnBrk="1" hangingPunct="1">
              <a:lnSpc>
                <a:spcPct val="80000"/>
              </a:lnSpc>
              <a:defRPr/>
            </a:pPr>
            <a:r>
              <a:rPr lang="ja-JP" altLang="en-US" sz="1800" dirty="0" smtClean="0"/>
              <a:t>追加された商品が取り消される場合があるので、セット</a:t>
            </a:r>
            <a:r>
              <a:rPr lang="ja-JP" altLang="en-US" sz="1800" dirty="0"/>
              <a:t>と</a:t>
            </a:r>
            <a:r>
              <a:rPr lang="ja-JP" altLang="en-US" sz="1800" dirty="0" smtClean="0"/>
              <a:t>して追加された商品も、単品で購入した商品も、以下の例のように、</a:t>
            </a:r>
            <a:r>
              <a:rPr lang="ja-JP" altLang="en-US" sz="1800" dirty="0" smtClean="0">
                <a:solidFill>
                  <a:srgbClr val="FF0066"/>
                </a:solidFill>
              </a:rPr>
              <a:t>１行ずつにまとめて表示することを推奨します。</a:t>
            </a:r>
          </a:p>
          <a:p>
            <a:pPr lvl="1" eaLnBrk="1" hangingPunct="1">
              <a:lnSpc>
                <a:spcPct val="80000"/>
              </a:lnSpc>
              <a:buFontTx/>
              <a:buNone/>
              <a:defRPr/>
            </a:pPr>
            <a:r>
              <a:rPr lang="ja-JP" altLang="en-US" sz="1800" dirty="0" smtClean="0"/>
              <a:t>　　　（例）</a:t>
            </a:r>
          </a:p>
          <a:p>
            <a:pPr lvl="1" eaLnBrk="1" hangingPunct="1">
              <a:lnSpc>
                <a:spcPct val="80000"/>
              </a:lnSpc>
              <a:buFontTx/>
              <a:buNone/>
              <a:defRPr/>
            </a:pPr>
            <a:r>
              <a:rPr lang="ja-JP" altLang="en-US" sz="1800" dirty="0" smtClean="0"/>
              <a:t>　　　　　セット（てりやき、</a:t>
            </a:r>
            <a:r>
              <a:rPr lang="en-US" altLang="ja-JP" sz="1800" dirty="0" smtClean="0"/>
              <a:t>M</a:t>
            </a:r>
            <a:r>
              <a:rPr lang="ja-JP" altLang="en-US" sz="1800" dirty="0" smtClean="0"/>
              <a:t>ポテト、</a:t>
            </a:r>
            <a:r>
              <a:rPr lang="en-US" altLang="ja-JP" sz="1800" dirty="0" smtClean="0"/>
              <a:t>M</a:t>
            </a:r>
            <a:r>
              <a:rPr lang="ja-JP" altLang="en-US" sz="1800" dirty="0" smtClean="0"/>
              <a:t>オレンジ） </a:t>
            </a:r>
            <a:r>
              <a:rPr lang="en-US" altLang="ja-JP" sz="1800" dirty="0" smtClean="0"/>
              <a:t>\580</a:t>
            </a:r>
            <a:endParaRPr lang="ja-JP" altLang="en-US" sz="1800" dirty="0" smtClean="0"/>
          </a:p>
          <a:p>
            <a:pPr lvl="1" eaLnBrk="1" hangingPunct="1">
              <a:lnSpc>
                <a:spcPct val="80000"/>
              </a:lnSpc>
              <a:buFontTx/>
              <a:buNone/>
              <a:defRPr/>
            </a:pPr>
            <a:r>
              <a:rPr lang="ja-JP" altLang="en-US" sz="1800" dirty="0" smtClean="0"/>
              <a:t>　　　　　単品（</a:t>
            </a:r>
            <a:r>
              <a:rPr lang="en-US" altLang="ja-JP" sz="1800" dirty="0" smtClean="0"/>
              <a:t>M</a:t>
            </a:r>
            <a:r>
              <a:rPr lang="ja-JP" altLang="en-US" sz="1800" dirty="0" smtClean="0"/>
              <a:t>ジンジャー） </a:t>
            </a:r>
            <a:r>
              <a:rPr lang="en-US" altLang="ja-JP" sz="1800" dirty="0" smtClean="0"/>
              <a:t>\250</a:t>
            </a:r>
            <a:endParaRPr lang="ja-JP" altLang="en-US" sz="1800" dirty="0" smtClean="0"/>
          </a:p>
          <a:p>
            <a:pPr eaLnBrk="1" hangingPunct="1">
              <a:lnSpc>
                <a:spcPct val="80000"/>
              </a:lnSpc>
              <a:defRPr/>
            </a:pPr>
            <a:endParaRPr lang="en-US" altLang="ja-JP" sz="2400" dirty="0" smtClean="0"/>
          </a:p>
          <a:p>
            <a:pPr marL="0" indent="0" eaLnBrk="1" hangingPunct="1">
              <a:lnSpc>
                <a:spcPct val="80000"/>
              </a:lnSpc>
              <a:buFontTx/>
              <a:buNone/>
              <a:defRPr/>
            </a:pPr>
            <a:r>
              <a:rPr lang="en-US" altLang="ja-JP" sz="2400" dirty="0" smtClean="0"/>
              <a:t>(2)</a:t>
            </a:r>
            <a:r>
              <a:rPr lang="ja-JP" altLang="en-US" sz="2400" dirty="0" smtClean="0"/>
              <a:t>利用者のことを考える</a:t>
            </a:r>
            <a:endParaRPr lang="en-US" altLang="ja-JP" sz="2400" dirty="0" smtClean="0"/>
          </a:p>
          <a:p>
            <a:pPr marL="400050" lvl="1" indent="0" eaLnBrk="1" hangingPunct="1">
              <a:lnSpc>
                <a:spcPct val="80000"/>
              </a:lnSpc>
              <a:buFontTx/>
              <a:buNone/>
              <a:defRPr/>
            </a:pPr>
            <a:r>
              <a:rPr lang="ja-JP" altLang="en-US" sz="1800" dirty="0" smtClean="0"/>
              <a:t>利用する人の事を第一に考え、以下などを意識して設計してください。</a:t>
            </a:r>
            <a:endParaRPr lang="en-US" altLang="ja-JP" sz="1800" dirty="0"/>
          </a:p>
          <a:p>
            <a:pPr marL="685800" lvl="1" eaLnBrk="1" hangingPunct="1">
              <a:lnSpc>
                <a:spcPct val="80000"/>
              </a:lnSpc>
              <a:defRPr/>
            </a:pPr>
            <a:r>
              <a:rPr lang="ja-JP" altLang="en-US" sz="1800" dirty="0" smtClean="0"/>
              <a:t>表示する情報を必要なものに絞る。</a:t>
            </a:r>
            <a:endParaRPr lang="en-US" altLang="ja-JP" sz="1800" dirty="0" smtClean="0"/>
          </a:p>
          <a:p>
            <a:pPr marL="685800" lvl="1" eaLnBrk="1" hangingPunct="1">
              <a:lnSpc>
                <a:spcPct val="80000"/>
              </a:lnSpc>
              <a:defRPr/>
            </a:pPr>
            <a:r>
              <a:rPr lang="ja-JP" altLang="en-US" sz="1800" dirty="0" smtClean="0"/>
              <a:t>状況に応じて不要な部分は操作できなくする。　</a:t>
            </a:r>
            <a:endParaRPr lang="en-US" altLang="ja-JP" sz="1800" dirty="0" smtClean="0"/>
          </a:p>
          <a:p>
            <a:pPr marL="685800" lvl="1" eaLnBrk="1" hangingPunct="1">
              <a:lnSpc>
                <a:spcPct val="80000"/>
              </a:lnSpc>
              <a:defRPr/>
            </a:pPr>
            <a:r>
              <a:rPr lang="ja-JP" altLang="en-US" sz="1800" dirty="0" smtClean="0"/>
              <a:t>利用者の様々な利用方法に柔軟に対応できる設計にする。など。</a:t>
            </a:r>
          </a:p>
          <a:p>
            <a:pPr marL="400050" lvl="1" indent="0" eaLnBrk="1" hangingPunct="1">
              <a:lnSpc>
                <a:spcPct val="80000"/>
              </a:lnSpc>
              <a:buFontTx/>
              <a:buNone/>
              <a:defRPr/>
            </a:pPr>
            <a:r>
              <a:rPr lang="en-US" altLang="ja-JP" sz="1600" dirty="0" smtClean="0">
                <a:solidFill>
                  <a:srgbClr val="0066FF"/>
                </a:solidFill>
              </a:rPr>
              <a:t>※</a:t>
            </a:r>
            <a:r>
              <a:rPr lang="ja-JP" altLang="en-US" sz="1600" dirty="0" smtClean="0">
                <a:solidFill>
                  <a:srgbClr val="0066FF"/>
                </a:solidFill>
              </a:rPr>
              <a:t>不要な部分を非表示にしたり、操作できなくしたりする事は、意図しない動作やバグを防止</a:t>
            </a:r>
            <a:r>
              <a:rPr lang="ja-JP" altLang="en-US" sz="1600" dirty="0">
                <a:solidFill>
                  <a:srgbClr val="0066FF"/>
                </a:solidFill>
              </a:rPr>
              <a:t>する</a:t>
            </a:r>
            <a:r>
              <a:rPr lang="ja-JP" altLang="en-US" sz="1600" dirty="0" smtClean="0">
                <a:solidFill>
                  <a:srgbClr val="0066FF"/>
                </a:solidFill>
              </a:rPr>
              <a:t>効果もあります。</a:t>
            </a:r>
            <a:endParaRPr lang="en-US" altLang="ja-JP" sz="1600" dirty="0" smtClean="0">
              <a:solidFill>
                <a:srgbClr val="0066FF"/>
              </a:solidFill>
            </a:endParaRPr>
          </a:p>
          <a:p>
            <a:pPr marL="0" indent="0" eaLnBrk="1" hangingPunct="1">
              <a:lnSpc>
                <a:spcPct val="80000"/>
              </a:lnSpc>
              <a:buFontTx/>
              <a:buNone/>
              <a:defRPr/>
            </a:pPr>
            <a:endParaRPr lang="en-US" altLang="ja-JP" sz="2000" dirty="0" smtClean="0"/>
          </a:p>
        </p:txBody>
      </p:sp>
    </p:spTree>
    <p:extLst>
      <p:ext uri="{BB962C8B-B14F-4D97-AF65-F5344CB8AC3E}">
        <p14:creationId xmlns:p14="http://schemas.microsoft.com/office/powerpoint/2010/main" val="3604160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260350"/>
            <a:ext cx="8229600" cy="1143000"/>
          </a:xfrm>
        </p:spPr>
        <p:txBody>
          <a:bodyPr>
            <a:normAutofit fontScale="90000"/>
          </a:bodyPr>
          <a:lstStyle/>
          <a:p>
            <a:pPr eaLnBrk="1" hangingPunct="1">
              <a:defRPr/>
            </a:pPr>
            <a:r>
              <a:rPr lang="en-US" altLang="ja-JP" dirty="0"/>
              <a:t>P</a:t>
            </a:r>
            <a:r>
              <a:rPr lang="ja-JP" altLang="en-US" dirty="0" smtClean="0"/>
              <a:t>０３．コントロール、イベントの整理</a:t>
            </a:r>
          </a:p>
        </p:txBody>
      </p:sp>
      <p:sp>
        <p:nvSpPr>
          <p:cNvPr id="26627" name="正方形/長方形 1"/>
          <p:cNvSpPr>
            <a:spLocks noChangeArrowheads="1"/>
          </p:cNvSpPr>
          <p:nvPr/>
        </p:nvSpPr>
        <p:spPr bwMode="auto">
          <a:xfrm>
            <a:off x="381000" y="2514600"/>
            <a:ext cx="8569325"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400">
                <a:solidFill>
                  <a:srgbClr val="0066FF"/>
                </a:solidFill>
              </a:rPr>
              <a:t>例）</a:t>
            </a:r>
          </a:p>
          <a:p>
            <a:pPr eaLnBrk="1" hangingPunct="1">
              <a:spcBef>
                <a:spcPct val="0"/>
              </a:spcBef>
              <a:buFontTx/>
              <a:buNone/>
            </a:pPr>
            <a:r>
              <a:rPr lang="ja-JP" altLang="en-US" sz="1400">
                <a:solidFill>
                  <a:srgbClr val="0066FF"/>
                </a:solidFill>
              </a:rPr>
              <a:t>コントロール名：「セットドリンク」</a:t>
            </a:r>
          </a:p>
          <a:p>
            <a:pPr eaLnBrk="1" hangingPunct="1">
              <a:spcBef>
                <a:spcPct val="0"/>
              </a:spcBef>
              <a:buFontTx/>
              <a:buNone/>
            </a:pPr>
            <a:r>
              <a:rPr lang="ja-JP" altLang="en-US" sz="1400">
                <a:solidFill>
                  <a:srgbClr val="0066FF"/>
                </a:solidFill>
              </a:rPr>
              <a:t>コントロールの種類：</a:t>
            </a:r>
            <a:r>
              <a:rPr lang="en-US" altLang="ja-JP" sz="1400">
                <a:solidFill>
                  <a:srgbClr val="0066FF"/>
                </a:solidFill>
              </a:rPr>
              <a:t>ComboBox</a:t>
            </a:r>
          </a:p>
          <a:p>
            <a:pPr eaLnBrk="1" hangingPunct="1">
              <a:spcBef>
                <a:spcPct val="0"/>
              </a:spcBef>
              <a:buFontTx/>
              <a:buNone/>
            </a:pPr>
            <a:r>
              <a:rPr lang="ja-JP" altLang="en-US" sz="1400">
                <a:solidFill>
                  <a:srgbClr val="0066FF"/>
                </a:solidFill>
              </a:rPr>
              <a:t>・通常時の表示：セットドリンクの情報をリスト表示する。</a:t>
            </a:r>
          </a:p>
          <a:p>
            <a:pPr eaLnBrk="1" hangingPunct="1">
              <a:spcBef>
                <a:spcPct val="0"/>
              </a:spcBef>
              <a:buFontTx/>
              <a:buNone/>
            </a:pPr>
            <a:r>
              <a:rPr lang="ja-JP" altLang="en-US" sz="1400">
                <a:solidFill>
                  <a:srgbClr val="0066FF"/>
                </a:solidFill>
              </a:rPr>
              <a:t>・イベント１：</a:t>
            </a:r>
            <a:r>
              <a:rPr lang="en-US" altLang="ja-JP" sz="1400">
                <a:solidFill>
                  <a:srgbClr val="0066FF"/>
                </a:solidFill>
              </a:rPr>
              <a:t>selectedChanged</a:t>
            </a:r>
          </a:p>
          <a:p>
            <a:pPr eaLnBrk="1" hangingPunct="1">
              <a:spcBef>
                <a:spcPct val="0"/>
              </a:spcBef>
              <a:buFontTx/>
              <a:buNone/>
            </a:pPr>
            <a:r>
              <a:rPr lang="ja-JP" altLang="en-US" sz="1400">
                <a:solidFill>
                  <a:srgbClr val="0066FF"/>
                </a:solidFill>
              </a:rPr>
              <a:t>１．「セットドリンクサイズ」を表示する。</a:t>
            </a:r>
          </a:p>
          <a:p>
            <a:pPr eaLnBrk="1" hangingPunct="1">
              <a:spcBef>
                <a:spcPct val="0"/>
              </a:spcBef>
              <a:buFontTx/>
              <a:buNone/>
            </a:pPr>
            <a:endParaRPr lang="ja-JP" altLang="en-US" sz="1400">
              <a:solidFill>
                <a:srgbClr val="0066FF"/>
              </a:solidFill>
            </a:endParaRPr>
          </a:p>
          <a:p>
            <a:pPr eaLnBrk="1" hangingPunct="1">
              <a:spcBef>
                <a:spcPct val="0"/>
              </a:spcBef>
              <a:buFontTx/>
              <a:buNone/>
            </a:pPr>
            <a:r>
              <a:rPr lang="ja-JP" altLang="en-US" sz="1400">
                <a:solidFill>
                  <a:srgbClr val="0066FF"/>
                </a:solidFill>
              </a:rPr>
              <a:t>コントロール名：「追加する」</a:t>
            </a:r>
          </a:p>
          <a:p>
            <a:pPr eaLnBrk="1" hangingPunct="1">
              <a:spcBef>
                <a:spcPct val="0"/>
              </a:spcBef>
              <a:buFontTx/>
              <a:buNone/>
            </a:pPr>
            <a:r>
              <a:rPr lang="ja-JP" altLang="en-US" sz="1400">
                <a:solidFill>
                  <a:srgbClr val="0066FF"/>
                </a:solidFill>
              </a:rPr>
              <a:t>・コントロールの種類：</a:t>
            </a:r>
            <a:r>
              <a:rPr lang="en-US" altLang="ja-JP" sz="1400">
                <a:solidFill>
                  <a:srgbClr val="0066FF"/>
                </a:solidFill>
              </a:rPr>
              <a:t>Button</a:t>
            </a:r>
          </a:p>
          <a:p>
            <a:pPr eaLnBrk="1" hangingPunct="1">
              <a:spcBef>
                <a:spcPct val="0"/>
              </a:spcBef>
              <a:buFontTx/>
              <a:buNone/>
            </a:pPr>
            <a:r>
              <a:rPr lang="ja-JP" altLang="en-US" sz="1400">
                <a:solidFill>
                  <a:srgbClr val="0066FF"/>
                </a:solidFill>
              </a:rPr>
              <a:t>・イベント１：</a:t>
            </a:r>
            <a:r>
              <a:rPr lang="en-US" altLang="ja-JP" sz="1400">
                <a:solidFill>
                  <a:srgbClr val="0066FF"/>
                </a:solidFill>
              </a:rPr>
              <a:t>click</a:t>
            </a:r>
          </a:p>
          <a:p>
            <a:pPr eaLnBrk="1" hangingPunct="1">
              <a:spcBef>
                <a:spcPct val="0"/>
              </a:spcBef>
              <a:buFontTx/>
              <a:buNone/>
            </a:pPr>
            <a:r>
              <a:rPr lang="ja-JP" altLang="en-US" sz="1400">
                <a:solidFill>
                  <a:srgbClr val="0066FF"/>
                </a:solidFill>
              </a:rPr>
              <a:t>１．「ハンバーガー」「セットサイド」「セットドリンク」の情報を１行にまとめ、「購入リスト」に１行追加する。</a:t>
            </a:r>
          </a:p>
          <a:p>
            <a:pPr eaLnBrk="1" hangingPunct="1">
              <a:spcBef>
                <a:spcPct val="0"/>
              </a:spcBef>
              <a:buFontTx/>
              <a:buNone/>
            </a:pPr>
            <a:r>
              <a:rPr lang="ja-JP" altLang="en-US" sz="1400">
                <a:solidFill>
                  <a:srgbClr val="0066FF"/>
                </a:solidFill>
              </a:rPr>
              <a:t>２．「ハンバーガー」の選択を解除。「セットサイド」「セットドリンク」の選択を解除し、表示を消す。「セット選択」の選択を解除。</a:t>
            </a:r>
          </a:p>
        </p:txBody>
      </p:sp>
      <p:sp>
        <p:nvSpPr>
          <p:cNvPr id="26628" name="正方形/長方形 2"/>
          <p:cNvSpPr>
            <a:spLocks noChangeArrowheads="1"/>
          </p:cNvSpPr>
          <p:nvPr/>
        </p:nvSpPr>
        <p:spPr bwMode="auto">
          <a:xfrm>
            <a:off x="258763" y="6081713"/>
            <a:ext cx="8569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b="0"/>
              <a:t>提出するレポートに使用します。忘れないためにも</a:t>
            </a:r>
            <a:r>
              <a:rPr lang="ja-JP" altLang="en-US" sz="2000" b="0">
                <a:solidFill>
                  <a:srgbClr val="FF0066"/>
                </a:solidFill>
              </a:rPr>
              <a:t>手を抜かず</a:t>
            </a:r>
            <a:r>
              <a:rPr lang="ja-JP" altLang="en-US" sz="2000" b="0"/>
              <a:t>書いてください。</a:t>
            </a:r>
          </a:p>
        </p:txBody>
      </p:sp>
      <p:sp>
        <p:nvSpPr>
          <p:cNvPr id="26629" name="正方形/長方形 1"/>
          <p:cNvSpPr>
            <a:spLocks noChangeArrowheads="1"/>
          </p:cNvSpPr>
          <p:nvPr/>
        </p:nvSpPr>
        <p:spPr bwMode="auto">
          <a:xfrm>
            <a:off x="381000" y="1371600"/>
            <a:ext cx="8447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1800"/>
              <a:t>Excel</a:t>
            </a:r>
            <a:r>
              <a:rPr lang="ja-JP" altLang="en-US" sz="1800"/>
              <a:t>の新しいシートに、画面にある全てのコントロールについて、それぞれ、初期表示があるか、また、</a:t>
            </a:r>
            <a:r>
              <a:rPr lang="ja-JP" altLang="en-US" sz="1800">
                <a:solidFill>
                  <a:srgbClr val="FF0066"/>
                </a:solidFill>
              </a:rPr>
              <a:t>どのイベントが起こった時に何を行うのか</a:t>
            </a:r>
            <a:r>
              <a:rPr lang="ja-JP" altLang="en-US" sz="1800"/>
              <a:t>などを、整理しなさい。</a:t>
            </a:r>
            <a:endParaRPr lang="en-US" altLang="ja-JP" sz="1800"/>
          </a:p>
          <a:p>
            <a:pPr eaLnBrk="1" hangingPunct="1">
              <a:spcBef>
                <a:spcPct val="0"/>
              </a:spcBef>
              <a:buFontTx/>
              <a:buNone/>
            </a:pPr>
            <a:r>
              <a:rPr lang="ja-JP" altLang="en-US" sz="1800"/>
              <a:t>イベントによって複数のコントロールに動作が行われる場合なども書くこと。</a:t>
            </a:r>
          </a:p>
        </p:txBody>
      </p:sp>
    </p:spTree>
    <p:extLst>
      <p:ext uri="{BB962C8B-B14F-4D97-AF65-F5344CB8AC3E}">
        <p14:creationId xmlns:p14="http://schemas.microsoft.com/office/powerpoint/2010/main" val="1459353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テキスト ボックス 1"/>
          <p:cNvSpPr txBox="1">
            <a:spLocks noChangeArrowheads="1"/>
          </p:cNvSpPr>
          <p:nvPr/>
        </p:nvSpPr>
        <p:spPr bwMode="auto">
          <a:xfrm>
            <a:off x="290513" y="1487488"/>
            <a:ext cx="8548687"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b="0"/>
              <a:t>利用者が操作している途中でも、システムが</a:t>
            </a:r>
            <a:r>
              <a:rPr lang="ja-JP" altLang="en-US" sz="2000" b="0">
                <a:solidFill>
                  <a:srgbClr val="FF0066"/>
                </a:solidFill>
              </a:rPr>
              <a:t>常に記憶しておく必要のある情報</a:t>
            </a:r>
            <a:r>
              <a:rPr lang="ja-JP" altLang="en-US" sz="2000" b="0"/>
              <a:t>（つまりモジュール変数やグローバル変数などの</a:t>
            </a:r>
            <a:r>
              <a:rPr lang="ja-JP" altLang="en-US" sz="2000" b="0">
                <a:solidFill>
                  <a:srgbClr val="FF0066"/>
                </a:solidFill>
              </a:rPr>
              <a:t>データ変数</a:t>
            </a:r>
            <a:r>
              <a:rPr lang="ja-JP" altLang="en-US" sz="2000" b="0"/>
              <a:t>）があるかどうか、分析してください。</a:t>
            </a:r>
            <a:r>
              <a:rPr lang="en-US" altLang="ja-JP" sz="2000" b="0">
                <a:solidFill>
                  <a:srgbClr val="FF0066"/>
                </a:solidFill>
              </a:rPr>
              <a:t>※</a:t>
            </a:r>
            <a:r>
              <a:rPr lang="ja-JP" altLang="en-US" sz="2000" b="0" u="sng">
                <a:solidFill>
                  <a:srgbClr val="FF0066"/>
                </a:solidFill>
              </a:rPr>
              <a:t>無理に使わなくても構いません</a:t>
            </a:r>
            <a:endParaRPr lang="en-US" altLang="ja-JP" sz="2000" b="0"/>
          </a:p>
          <a:p>
            <a:pPr eaLnBrk="1" hangingPunct="1">
              <a:spcBef>
                <a:spcPct val="0"/>
              </a:spcBef>
              <a:buFontTx/>
              <a:buNone/>
            </a:pPr>
            <a:r>
              <a:rPr lang="ja-JP" altLang="en-US" sz="1600" b="0"/>
              <a:t>例えば、購入品の金額は、</a:t>
            </a:r>
            <a:r>
              <a:rPr lang="en-US" altLang="ja-JP" sz="1600" b="0"/>
              <a:t>P06</a:t>
            </a:r>
            <a:r>
              <a:rPr lang="ja-JP" altLang="en-US" sz="1600" b="0"/>
              <a:t>の説明のように、テキストから取得する場合はデータ変数を使用する必要はありません。</a:t>
            </a:r>
            <a:endParaRPr lang="en-US" altLang="ja-JP" sz="1600" b="0"/>
          </a:p>
          <a:p>
            <a:pPr eaLnBrk="1" hangingPunct="1">
              <a:spcBef>
                <a:spcPct val="0"/>
              </a:spcBef>
              <a:buFontTx/>
              <a:buNone/>
            </a:pPr>
            <a:endParaRPr lang="en-US" altLang="ja-JP" sz="2000" b="0"/>
          </a:p>
          <a:p>
            <a:pPr eaLnBrk="1" hangingPunct="1">
              <a:spcBef>
                <a:spcPct val="0"/>
              </a:spcBef>
              <a:buFontTx/>
              <a:buNone/>
            </a:pPr>
            <a:r>
              <a:rPr lang="ja-JP" altLang="en-US" sz="2000" b="0"/>
              <a:t>必要な場合、変数名を決め、どのような役割で、どのようなイベントで更新されたり、取得したりするか、などを</a:t>
            </a:r>
            <a:r>
              <a:rPr lang="en-US" altLang="ja-JP" sz="2000" b="0"/>
              <a:t>Excel</a:t>
            </a:r>
            <a:r>
              <a:rPr lang="ja-JP" altLang="en-US" sz="2000" b="0"/>
              <a:t>のシートに整理してください。</a:t>
            </a:r>
            <a:endParaRPr lang="en-US" altLang="ja-JP" sz="2000" b="0"/>
          </a:p>
          <a:p>
            <a:pPr eaLnBrk="1" hangingPunct="1">
              <a:spcBef>
                <a:spcPct val="0"/>
              </a:spcBef>
              <a:buFontTx/>
              <a:buNone/>
            </a:pPr>
            <a:endParaRPr lang="en-US" altLang="ja-JP" sz="2000" b="0"/>
          </a:p>
        </p:txBody>
      </p:sp>
      <p:sp>
        <p:nvSpPr>
          <p:cNvPr id="27651" name="Rectangle 2"/>
          <p:cNvSpPr>
            <a:spLocks noGrp="1" noChangeArrowheads="1"/>
          </p:cNvSpPr>
          <p:nvPr>
            <p:ph type="title"/>
          </p:nvPr>
        </p:nvSpPr>
        <p:spPr/>
        <p:txBody>
          <a:bodyPr/>
          <a:lstStyle/>
          <a:p>
            <a:pPr eaLnBrk="1" hangingPunct="1"/>
            <a:r>
              <a:rPr lang="en-US" altLang="ja-JP" smtClean="0"/>
              <a:t>P</a:t>
            </a:r>
            <a:r>
              <a:rPr lang="ja-JP" altLang="en-US" smtClean="0"/>
              <a:t>０４．データ変数の設計</a:t>
            </a:r>
          </a:p>
        </p:txBody>
      </p:sp>
    </p:spTree>
    <p:extLst>
      <p:ext uri="{BB962C8B-B14F-4D97-AF65-F5344CB8AC3E}">
        <p14:creationId xmlns:p14="http://schemas.microsoft.com/office/powerpoint/2010/main" val="399032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ja-JP" smtClean="0"/>
              <a:t>P</a:t>
            </a:r>
            <a:r>
              <a:rPr lang="ja-JP" altLang="en-US" smtClean="0"/>
              <a:t>０５．プロジェクトの作成と準備</a:t>
            </a:r>
          </a:p>
        </p:txBody>
      </p:sp>
      <p:sp>
        <p:nvSpPr>
          <p:cNvPr id="21507" name="Rectangle 3"/>
          <p:cNvSpPr>
            <a:spLocks noGrp="1" noChangeArrowheads="1"/>
          </p:cNvSpPr>
          <p:nvPr>
            <p:ph type="body" idx="1"/>
          </p:nvPr>
        </p:nvSpPr>
        <p:spPr>
          <a:xfrm>
            <a:off x="468313" y="1628775"/>
            <a:ext cx="8229600" cy="4525963"/>
          </a:xfrm>
        </p:spPr>
        <p:txBody>
          <a:bodyPr/>
          <a:lstStyle/>
          <a:p>
            <a:pPr eaLnBrk="1" hangingPunct="1">
              <a:buFontTx/>
              <a:buNone/>
              <a:defRPr/>
            </a:pPr>
            <a:r>
              <a:rPr lang="ja-JP" altLang="en-US" sz="2000" dirty="0" smtClean="0"/>
              <a:t>１）新規プロジェクトを作ってください。（プロジェクト名</a:t>
            </a:r>
            <a:r>
              <a:rPr lang="ja-JP" altLang="en-US" sz="2000" dirty="0"/>
              <a:t>は何でも</a:t>
            </a:r>
            <a:r>
              <a:rPr lang="ja-JP" altLang="en-US" sz="2000" dirty="0" smtClean="0"/>
              <a:t>よい）</a:t>
            </a:r>
            <a:endParaRPr lang="en-US" altLang="ja-JP" sz="2000" dirty="0"/>
          </a:p>
          <a:p>
            <a:pPr marL="0" indent="0" eaLnBrk="1" hangingPunct="1">
              <a:buFontTx/>
              <a:buNone/>
              <a:defRPr/>
            </a:pPr>
            <a:r>
              <a:rPr lang="ja-JP" altLang="en-US" sz="2000" dirty="0" smtClean="0"/>
              <a:t>　　</a:t>
            </a:r>
            <a:endParaRPr lang="en-US" altLang="ja-JP" sz="2000" dirty="0" smtClean="0"/>
          </a:p>
          <a:p>
            <a:pPr eaLnBrk="1" hangingPunct="1">
              <a:buFontTx/>
              <a:buNone/>
              <a:defRPr/>
            </a:pPr>
            <a:r>
              <a:rPr lang="ja-JP" altLang="en-US" sz="2000" dirty="0" smtClean="0"/>
              <a:t>２）データ変数（モジュール変数・グローバル変数）を利用する場合は、</a:t>
            </a:r>
            <a:endParaRPr lang="en-US" altLang="ja-JP" sz="2000" dirty="0" smtClean="0"/>
          </a:p>
          <a:p>
            <a:pPr eaLnBrk="1" hangingPunct="1">
              <a:buFontTx/>
              <a:buNone/>
              <a:defRPr/>
            </a:pPr>
            <a:r>
              <a:rPr lang="ja-JP" altLang="en-US" sz="2000" dirty="0"/>
              <a:t>　</a:t>
            </a:r>
            <a:r>
              <a:rPr lang="ja-JP" altLang="en-US" sz="2000" dirty="0" smtClean="0"/>
              <a:t>　</a:t>
            </a:r>
            <a:r>
              <a:rPr lang="en-US" altLang="ja-JP" sz="2000" dirty="0" smtClean="0"/>
              <a:t>Form1.vb</a:t>
            </a:r>
            <a:r>
              <a:rPr lang="ja-JP" altLang="en-US" sz="2000" dirty="0" smtClean="0"/>
              <a:t>の上部に宣言してください。</a:t>
            </a:r>
          </a:p>
          <a:p>
            <a:pPr eaLnBrk="1" hangingPunct="1">
              <a:buFontTx/>
              <a:buNone/>
              <a:defRPr/>
            </a:pPr>
            <a:r>
              <a:rPr lang="ja-JP" altLang="en-US" sz="2000" dirty="0" smtClean="0"/>
              <a:t>　　</a:t>
            </a:r>
            <a:r>
              <a:rPr lang="en-US" altLang="ja-JP" sz="2000" dirty="0" smtClean="0"/>
              <a:t>※</a:t>
            </a:r>
            <a:r>
              <a:rPr lang="ja-JP" altLang="en-US" sz="2000" dirty="0" smtClean="0"/>
              <a:t>利用しない場合は必要ありません</a:t>
            </a:r>
          </a:p>
        </p:txBody>
      </p:sp>
    </p:spTree>
    <p:extLst>
      <p:ext uri="{BB962C8B-B14F-4D97-AF65-F5344CB8AC3E}">
        <p14:creationId xmlns:p14="http://schemas.microsoft.com/office/powerpoint/2010/main" val="2927707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defRPr/>
            </a:pPr>
            <a:r>
              <a:rPr lang="en-US" altLang="ja-JP" sz="4000" dirty="0"/>
              <a:t>P</a:t>
            </a:r>
            <a:r>
              <a:rPr lang="ja-JP" altLang="en-US" sz="4000" dirty="0" smtClean="0"/>
              <a:t>０６．合計金額を計算する関数の作成</a:t>
            </a:r>
          </a:p>
        </p:txBody>
      </p:sp>
      <p:sp>
        <p:nvSpPr>
          <p:cNvPr id="29699" name="Rectangle 4"/>
          <p:cNvSpPr>
            <a:spLocks noChangeArrowheads="1"/>
          </p:cNvSpPr>
          <p:nvPr/>
        </p:nvSpPr>
        <p:spPr bwMode="auto">
          <a:xfrm>
            <a:off x="468313" y="1700213"/>
            <a:ext cx="82089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b="0"/>
              <a:t>「購入リスト」に追加された商品の価格から、合計金額を計算して</a:t>
            </a:r>
            <a:r>
              <a:rPr lang="en-US" altLang="ja-JP" sz="2000" b="0"/>
              <a:t>return</a:t>
            </a:r>
            <a:r>
              <a:rPr lang="ja-JP" altLang="en-US" sz="2000" b="0"/>
              <a:t>する関数を作りなさい。</a:t>
            </a:r>
          </a:p>
        </p:txBody>
      </p:sp>
      <p:sp>
        <p:nvSpPr>
          <p:cNvPr id="29700" name="正方形/長方形 1"/>
          <p:cNvSpPr>
            <a:spLocks noChangeArrowheads="1"/>
          </p:cNvSpPr>
          <p:nvPr/>
        </p:nvSpPr>
        <p:spPr bwMode="auto">
          <a:xfrm>
            <a:off x="323850" y="2781300"/>
            <a:ext cx="8424863"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b="0"/>
              <a:t>（ヒント）</a:t>
            </a:r>
            <a:endParaRPr lang="en-US" altLang="ja-JP" sz="2000" b="0"/>
          </a:p>
          <a:p>
            <a:pPr eaLnBrk="1" hangingPunct="1">
              <a:spcBef>
                <a:spcPct val="0"/>
              </a:spcBef>
              <a:buFontTx/>
              <a:buNone/>
            </a:pPr>
            <a:r>
              <a:rPr lang="ja-JP" altLang="en-US" sz="2000" b="0"/>
              <a:t>「購入リスト」の各商品名に価格も一緒に表示されている場合は、文字列の一部を切り取ることで価格のみを抽出することができます。</a:t>
            </a:r>
            <a:endParaRPr lang="en-US" altLang="ja-JP" sz="2000" b="0"/>
          </a:p>
          <a:p>
            <a:pPr eaLnBrk="1" hangingPunct="1">
              <a:spcBef>
                <a:spcPct val="0"/>
              </a:spcBef>
              <a:buFontTx/>
              <a:buNone/>
            </a:pPr>
            <a:endParaRPr lang="ja-JP" altLang="en-US" sz="2000" b="0"/>
          </a:p>
          <a:p>
            <a:pPr eaLnBrk="1" hangingPunct="1">
              <a:spcBef>
                <a:spcPct val="0"/>
              </a:spcBef>
              <a:buFontTx/>
              <a:buNone/>
            </a:pPr>
            <a:r>
              <a:rPr lang="ja-JP" altLang="en-US" sz="2000" b="0"/>
              <a:t>（購入リストの例）</a:t>
            </a:r>
            <a:endParaRPr lang="en-US" altLang="ja-JP" sz="2000" b="0"/>
          </a:p>
          <a:p>
            <a:pPr eaLnBrk="1" hangingPunct="1">
              <a:spcBef>
                <a:spcPct val="0"/>
              </a:spcBef>
              <a:buFontTx/>
              <a:buNone/>
            </a:pPr>
            <a:r>
              <a:rPr lang="ja-JP" altLang="en-US" sz="2000" b="0"/>
              <a:t>セット（てりやき、</a:t>
            </a:r>
            <a:r>
              <a:rPr lang="en-US" altLang="ja-JP" sz="2000" b="0"/>
              <a:t>M</a:t>
            </a:r>
            <a:r>
              <a:rPr lang="ja-JP" altLang="en-US" sz="2000" b="0"/>
              <a:t>ポテト、</a:t>
            </a:r>
            <a:r>
              <a:rPr lang="en-US" altLang="ja-JP" sz="2000" b="0"/>
              <a:t>M</a:t>
            </a:r>
            <a:r>
              <a:rPr lang="ja-JP" altLang="en-US" sz="2000" b="0"/>
              <a:t>オレンジ） </a:t>
            </a:r>
            <a:r>
              <a:rPr lang="en-US" altLang="ja-JP" sz="2000" b="0">
                <a:solidFill>
                  <a:srgbClr val="FF0066"/>
                </a:solidFill>
              </a:rPr>
              <a:t>\580</a:t>
            </a:r>
          </a:p>
          <a:p>
            <a:pPr eaLnBrk="1" hangingPunct="1">
              <a:spcBef>
                <a:spcPct val="0"/>
              </a:spcBef>
              <a:buFontTx/>
              <a:buNone/>
            </a:pPr>
            <a:r>
              <a:rPr lang="ja-JP" altLang="en-US" sz="2000" b="0"/>
              <a:t>単品（</a:t>
            </a:r>
            <a:r>
              <a:rPr lang="en-US" altLang="ja-JP" sz="2000" b="0"/>
              <a:t>M</a:t>
            </a:r>
            <a:r>
              <a:rPr lang="ja-JP" altLang="en-US" sz="2000" b="0"/>
              <a:t>ジンジャー） </a:t>
            </a:r>
            <a:r>
              <a:rPr lang="en-US" altLang="ja-JP" sz="2000" b="0">
                <a:solidFill>
                  <a:srgbClr val="FF0066"/>
                </a:solidFill>
              </a:rPr>
              <a:t>\250</a:t>
            </a:r>
          </a:p>
          <a:p>
            <a:pPr eaLnBrk="1" hangingPunct="1">
              <a:spcBef>
                <a:spcPct val="0"/>
              </a:spcBef>
              <a:buFontTx/>
              <a:buNone/>
            </a:pPr>
            <a:r>
              <a:rPr lang="ja-JP" altLang="en-US" sz="2000" b="0"/>
              <a:t>・・・</a:t>
            </a:r>
            <a:endParaRPr lang="en-US" altLang="ja-JP" sz="2000" b="0"/>
          </a:p>
          <a:p>
            <a:pPr eaLnBrk="1" hangingPunct="1">
              <a:spcBef>
                <a:spcPct val="0"/>
              </a:spcBef>
              <a:buFontTx/>
              <a:buNone/>
            </a:pPr>
            <a:endParaRPr lang="en-US" altLang="ja-JP" sz="2000" b="0"/>
          </a:p>
          <a:p>
            <a:pPr eaLnBrk="1" hangingPunct="1">
              <a:spcBef>
                <a:spcPct val="0"/>
              </a:spcBef>
              <a:buFontTx/>
              <a:buNone/>
            </a:pPr>
            <a:r>
              <a:rPr lang="ja-JP" altLang="en-US" sz="2000" b="0"/>
              <a:t>テキストから文字列の一部を取得する方法は、以前の授業で配布した資料を参考にすること。</a:t>
            </a:r>
            <a:endParaRPr lang="en-US" altLang="ja-JP" sz="2000" b="0"/>
          </a:p>
        </p:txBody>
      </p:sp>
      <p:sp>
        <p:nvSpPr>
          <p:cNvPr id="3" name="テキスト ボックス 2"/>
          <p:cNvSpPr txBox="1"/>
          <p:nvPr/>
        </p:nvSpPr>
        <p:spPr>
          <a:xfrm flipH="1">
            <a:off x="5878513" y="4292600"/>
            <a:ext cx="2906712"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ja-JP" b="0" dirty="0"/>
              <a:t>\</a:t>
            </a:r>
            <a:r>
              <a:rPr lang="ja-JP" altLang="en-US" b="0" dirty="0"/>
              <a:t>マーク以降を切り取るとすれば良い！</a:t>
            </a:r>
          </a:p>
        </p:txBody>
      </p:sp>
      <p:cxnSp>
        <p:nvCxnSpPr>
          <p:cNvPr id="5" name="直線矢印コネクタ 4"/>
          <p:cNvCxnSpPr/>
          <p:nvPr/>
        </p:nvCxnSpPr>
        <p:spPr>
          <a:xfrm flipH="1">
            <a:off x="5292725" y="4581525"/>
            <a:ext cx="5857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3419475" y="4857750"/>
            <a:ext cx="24590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451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ja-JP" smtClean="0"/>
              <a:t>P</a:t>
            </a:r>
            <a:r>
              <a:rPr lang="ja-JP" altLang="en-US" smtClean="0"/>
              <a:t>０７．コントロールのデザイン</a:t>
            </a:r>
          </a:p>
        </p:txBody>
      </p:sp>
      <p:sp>
        <p:nvSpPr>
          <p:cNvPr id="30723" name="Rectangle 3"/>
          <p:cNvSpPr>
            <a:spLocks noGrp="1" noChangeArrowheads="1"/>
          </p:cNvSpPr>
          <p:nvPr>
            <p:ph type="body" idx="1"/>
          </p:nvPr>
        </p:nvSpPr>
        <p:spPr>
          <a:xfrm>
            <a:off x="468313" y="1628775"/>
            <a:ext cx="8229600" cy="4525963"/>
          </a:xfrm>
        </p:spPr>
        <p:txBody>
          <a:bodyPr/>
          <a:lstStyle/>
          <a:p>
            <a:pPr eaLnBrk="1" hangingPunct="1">
              <a:buFontTx/>
              <a:buNone/>
            </a:pPr>
            <a:r>
              <a:rPr lang="ja-JP" altLang="en-US" sz="2000" smtClean="0"/>
              <a:t>デザイン画面でユーザーインタフェースを実装する。</a:t>
            </a:r>
            <a:endParaRPr lang="en-US" altLang="ja-JP" sz="2000" smtClean="0"/>
          </a:p>
          <a:p>
            <a:pPr eaLnBrk="1" hangingPunct="1">
              <a:buFontTx/>
              <a:buNone/>
            </a:pPr>
            <a:endParaRPr lang="en-US" altLang="ja-JP" sz="2000"/>
          </a:p>
          <a:p>
            <a:pPr eaLnBrk="1" hangingPunct="1"/>
            <a:r>
              <a:rPr lang="ja-JP" altLang="en-US" sz="2000" smtClean="0"/>
              <a:t>表示するパーツを切り替えたりすることもありますので、</a:t>
            </a:r>
            <a:r>
              <a:rPr lang="en-US" altLang="ja-JP" sz="2000" smtClean="0"/>
              <a:t>visible</a:t>
            </a:r>
            <a:r>
              <a:rPr lang="ja-JP" altLang="en-US" sz="2000" smtClean="0"/>
              <a:t>や</a:t>
            </a:r>
            <a:r>
              <a:rPr lang="en-US" altLang="ja-JP" sz="2000" smtClean="0"/>
              <a:t>enabled</a:t>
            </a:r>
            <a:r>
              <a:rPr lang="ja-JP" altLang="en-US" sz="2000" smtClean="0"/>
              <a:t>などのプロパティの初期値を適宜変更しておいてください。</a:t>
            </a:r>
            <a:endParaRPr lang="en-US" altLang="ja-JP" sz="2000" smtClean="0"/>
          </a:p>
          <a:p>
            <a:pPr eaLnBrk="1" hangingPunct="1"/>
            <a:r>
              <a:rPr lang="ja-JP" altLang="en-US" sz="2000" smtClean="0"/>
              <a:t>デザインだけで、まだプログラムが行われていなくても、実行させることができます。</a:t>
            </a:r>
            <a:endParaRPr lang="en-US" altLang="ja-JP" sz="2000" smtClean="0"/>
          </a:p>
          <a:p>
            <a:pPr eaLnBrk="1" hangingPunct="1"/>
            <a:r>
              <a:rPr lang="ja-JP" altLang="en-US" sz="2000" smtClean="0"/>
              <a:t>ユーザーインタフェースの一部ができた時点で、</a:t>
            </a:r>
            <a:r>
              <a:rPr lang="ja-JP" altLang="en-US" sz="2000" smtClean="0">
                <a:solidFill>
                  <a:srgbClr val="FF0000"/>
                </a:solidFill>
              </a:rPr>
              <a:t>少しずつこまめに実行させてみて</a:t>
            </a:r>
            <a:r>
              <a:rPr lang="ja-JP" altLang="en-US" sz="2000" smtClean="0"/>
              <a:t>、動作を確認してください。一度に実行すると、うまく表示されなかった際に、修正が大変になります。</a:t>
            </a:r>
            <a:endParaRPr lang="en-US" altLang="ja-JP" sz="2000" smtClean="0"/>
          </a:p>
        </p:txBody>
      </p:sp>
    </p:spTree>
    <p:extLst>
      <p:ext uri="{BB962C8B-B14F-4D97-AF65-F5344CB8AC3E}">
        <p14:creationId xmlns:p14="http://schemas.microsoft.com/office/powerpoint/2010/main" val="830998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97041" y="1916832"/>
            <a:ext cx="774991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400" dirty="0" smtClean="0"/>
              <a:t>ファストフード店（マクドナルド）のレジシステム設計と</a:t>
            </a:r>
            <a:r>
              <a:rPr lang="en-US" altLang="ja-JP" sz="2400" dirty="0" smtClean="0"/>
              <a:t>VB</a:t>
            </a:r>
            <a:r>
              <a:rPr lang="ja-JP" altLang="en-US" sz="2400" dirty="0" smtClean="0"/>
              <a:t>による実装を通じて、基本的なユーザー対話型システムの設計技術、プログラミング技術、およびユーザビリティを考慮したユーザーインタフェース構成技術を身に付ける。</a:t>
            </a:r>
            <a:endParaRPr lang="ja-JP" altLang="en-US" sz="2400" dirty="0"/>
          </a:p>
        </p:txBody>
      </p:sp>
      <p:sp>
        <p:nvSpPr>
          <p:cNvPr id="3075" name="Rectangle 4"/>
          <p:cNvSpPr>
            <a:spLocks noGrp="1" noChangeArrowheads="1"/>
          </p:cNvSpPr>
          <p:nvPr>
            <p:ph type="title"/>
          </p:nvPr>
        </p:nvSpPr>
        <p:spPr/>
        <p:txBody>
          <a:bodyPr/>
          <a:lstStyle/>
          <a:p>
            <a:pPr eaLnBrk="1" hangingPunct="1"/>
            <a:r>
              <a:rPr lang="ja-JP" altLang="en-US" dirty="0" smtClean="0"/>
              <a:t>プロジェクト演習の目的</a:t>
            </a:r>
            <a:endParaRPr lang="en-US" altLang="ja-JP" dirty="0" smtClean="0"/>
          </a:p>
        </p:txBody>
      </p:sp>
      <p:pic>
        <p:nvPicPr>
          <p:cNvPr id="3078" name="Picture 6" descr="http://xn--n8jlgf8kkk0850r.com/wp-content/uploads/2014/12/original1-580x4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221088"/>
            <a:ext cx="2572172" cy="1929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ja-JP" smtClean="0"/>
              <a:t>P</a:t>
            </a:r>
            <a:r>
              <a:rPr lang="ja-JP" altLang="en-US" smtClean="0"/>
              <a:t>０８．イベントの実装</a:t>
            </a:r>
          </a:p>
        </p:txBody>
      </p:sp>
      <p:sp>
        <p:nvSpPr>
          <p:cNvPr id="31747" name="Rectangle 3"/>
          <p:cNvSpPr>
            <a:spLocks noGrp="1" noChangeArrowheads="1"/>
          </p:cNvSpPr>
          <p:nvPr>
            <p:ph type="body" idx="1"/>
          </p:nvPr>
        </p:nvSpPr>
        <p:spPr>
          <a:xfrm>
            <a:off x="468313" y="1628775"/>
            <a:ext cx="8229600" cy="4525963"/>
          </a:xfrm>
        </p:spPr>
        <p:txBody>
          <a:bodyPr/>
          <a:lstStyle/>
          <a:p>
            <a:pPr eaLnBrk="1" hangingPunct="1">
              <a:buFontTx/>
              <a:buNone/>
            </a:pPr>
            <a:r>
              <a:rPr lang="ja-JP" altLang="en-US" sz="2000" dirty="0" smtClean="0"/>
              <a:t>各コントロールで起こるイベント時のプログラムを実装する。</a:t>
            </a:r>
          </a:p>
          <a:p>
            <a:pPr eaLnBrk="1" hangingPunct="1"/>
            <a:endParaRPr lang="en-US" altLang="ja-JP" sz="2000" dirty="0" smtClean="0">
              <a:solidFill>
                <a:srgbClr val="FF0066"/>
              </a:solidFill>
            </a:endParaRPr>
          </a:p>
          <a:p>
            <a:pPr eaLnBrk="1" hangingPunct="1"/>
            <a:r>
              <a:rPr lang="ja-JP" altLang="en-US" sz="2000" dirty="0"/>
              <a:t>コード</a:t>
            </a:r>
            <a:r>
              <a:rPr lang="ja-JP" altLang="en-US" sz="2000" dirty="0" smtClean="0"/>
              <a:t>を追加したら、</a:t>
            </a:r>
            <a:r>
              <a:rPr lang="ja-JP" altLang="en-US" sz="2000" dirty="0" smtClean="0">
                <a:solidFill>
                  <a:srgbClr val="FF0000"/>
                </a:solidFill>
              </a:rPr>
              <a:t>こまめに動作確認</a:t>
            </a:r>
            <a:r>
              <a:rPr lang="ja-JP" altLang="en-US" sz="2000" dirty="0" smtClean="0"/>
              <a:t>を行ってください。</a:t>
            </a:r>
            <a:endParaRPr lang="en-US" altLang="ja-JP" sz="2000" dirty="0" smtClean="0"/>
          </a:p>
          <a:p>
            <a:pPr lvl="1" eaLnBrk="1" hangingPunct="1"/>
            <a:r>
              <a:rPr lang="ja-JP" altLang="en-US" sz="1600" u="sng" dirty="0" smtClean="0"/>
              <a:t>一度に大量に追加して実行させてエラーになった場合、ミスの発見に時間がかかります。</a:t>
            </a:r>
          </a:p>
          <a:p>
            <a:pPr eaLnBrk="1" hangingPunct="1"/>
            <a:endParaRPr lang="en-US" altLang="ja-JP" sz="2000" dirty="0" smtClean="0"/>
          </a:p>
          <a:p>
            <a:pPr eaLnBrk="1" hangingPunct="1"/>
            <a:r>
              <a:rPr lang="ja-JP" altLang="en-US" sz="2000" dirty="0" smtClean="0"/>
              <a:t>作っているうちに欠点やミスに気付き、当初予定していた内容から変更する場合もあります。その際は、その都度</a:t>
            </a:r>
            <a:r>
              <a:rPr lang="en-US" altLang="ja-JP" sz="2000" dirty="0" smtClean="0"/>
              <a:t>Excel</a:t>
            </a:r>
            <a:r>
              <a:rPr lang="ja-JP" altLang="en-US" sz="2000" dirty="0" smtClean="0"/>
              <a:t>シートの内容も変えておいてください。</a:t>
            </a:r>
            <a:endParaRPr lang="en-US" altLang="ja-JP" sz="2000" dirty="0" smtClean="0"/>
          </a:p>
          <a:p>
            <a:pPr eaLnBrk="1" hangingPunct="1"/>
            <a:endParaRPr lang="en-US" altLang="ja-JP" sz="2000" dirty="0" smtClean="0"/>
          </a:p>
          <a:p>
            <a:pPr eaLnBrk="1" hangingPunct="1"/>
            <a:r>
              <a:rPr lang="ja-JP" altLang="en-US" sz="2000" dirty="0" smtClean="0"/>
              <a:t>以前の授業で、</a:t>
            </a:r>
            <a:r>
              <a:rPr lang="ja-JP" altLang="en-US" sz="2000" dirty="0" smtClean="0">
                <a:solidFill>
                  <a:srgbClr val="FF0000"/>
                </a:solidFill>
              </a:rPr>
              <a:t>コントロールを配列化する方法</a:t>
            </a:r>
            <a:r>
              <a:rPr lang="ja-JP" altLang="en-US" sz="2000" dirty="0" smtClean="0"/>
              <a:t>を参考として説明しました。同じ種類のコントロールが多い場合、この方法を利用すると、プログラミングが楽になる場合がありますので、利用を検討してみてください。</a:t>
            </a:r>
          </a:p>
        </p:txBody>
      </p:sp>
    </p:spTree>
    <p:extLst>
      <p:ext uri="{BB962C8B-B14F-4D97-AF65-F5344CB8AC3E}">
        <p14:creationId xmlns:p14="http://schemas.microsoft.com/office/powerpoint/2010/main" val="3830402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ja-JP" smtClean="0"/>
              <a:t>P</a:t>
            </a:r>
            <a:r>
              <a:rPr lang="ja-JP" altLang="en-US" smtClean="0"/>
              <a:t>０９．ユーザビリティテスト</a:t>
            </a:r>
          </a:p>
        </p:txBody>
      </p:sp>
      <p:sp>
        <p:nvSpPr>
          <p:cNvPr id="32771" name="Rectangle 3"/>
          <p:cNvSpPr>
            <a:spLocks noGrp="1" noChangeArrowheads="1"/>
          </p:cNvSpPr>
          <p:nvPr>
            <p:ph type="body" idx="1"/>
          </p:nvPr>
        </p:nvSpPr>
        <p:spPr>
          <a:xfrm>
            <a:off x="468313" y="1628775"/>
            <a:ext cx="8229600" cy="4525963"/>
          </a:xfrm>
        </p:spPr>
        <p:txBody>
          <a:bodyPr/>
          <a:lstStyle/>
          <a:p>
            <a:pPr eaLnBrk="1" hangingPunct="1">
              <a:buFont typeface="Wingdings" panose="05000000000000000000" pitchFamily="2" charset="2"/>
              <a:buChar char="l"/>
            </a:pPr>
            <a:r>
              <a:rPr lang="ja-JP" altLang="en-US" sz="2000" dirty="0"/>
              <a:t>スケジュールを合わせ、ユーザビリティテストの実践、および、ユーザビリティテストを踏まえたシステムの改善を実践する。</a:t>
            </a:r>
          </a:p>
          <a:p>
            <a:pPr lvl="1"/>
            <a:r>
              <a:rPr lang="ja-JP" altLang="en-US" sz="2000" dirty="0" smtClean="0"/>
              <a:t>観察者</a:t>
            </a:r>
            <a:r>
              <a:rPr lang="ja-JP" altLang="en-US" sz="2000" dirty="0"/>
              <a:t>、被験者は、システム開発者とは別の者に担当してもらうこと。また、各人がそれぞれの役割を</a:t>
            </a:r>
            <a:r>
              <a:rPr lang="en-US" altLang="ja-JP" sz="2000" dirty="0"/>
              <a:t>1</a:t>
            </a:r>
            <a:r>
              <a:rPr lang="ja-JP" altLang="en-US" sz="2000" dirty="0"/>
              <a:t>回ずつ行うこと。</a:t>
            </a:r>
            <a:endParaRPr lang="en-US" altLang="ja-JP" sz="2000" dirty="0"/>
          </a:p>
          <a:p>
            <a:pPr lvl="1"/>
            <a:r>
              <a:rPr lang="ja-JP" altLang="en-US" sz="2000" dirty="0"/>
              <a:t>テストは、システムが完全に完成していない状態でもよい。ただし、未完成・未実装であることが原因で被験者が迷うような状態ではなるべく行わないこと。</a:t>
            </a:r>
            <a:endParaRPr lang="en-US" altLang="ja-JP" sz="2000" dirty="0"/>
          </a:p>
          <a:p>
            <a:pPr lvl="1"/>
            <a:r>
              <a:rPr lang="ja-JP" altLang="en-US" sz="2000" dirty="0"/>
              <a:t>テストと改善は何度行ってもよいが、改善にあてる時間、レポート作成にあてる時間も考慮して、少なくとも</a:t>
            </a:r>
            <a:r>
              <a:rPr lang="en-US" altLang="ja-JP" sz="2000" dirty="0"/>
              <a:t>7</a:t>
            </a:r>
            <a:r>
              <a:rPr lang="ja-JP" altLang="en-US" sz="2000" dirty="0"/>
              <a:t>月中には、</a:t>
            </a:r>
            <a:r>
              <a:rPr lang="en-US" altLang="ja-JP" sz="2000" dirty="0"/>
              <a:t>1</a:t>
            </a:r>
            <a:r>
              <a:rPr lang="ja-JP" altLang="en-US" sz="2000" dirty="0"/>
              <a:t>回はテストを終わらせること。授業時間中でなくてもよい。</a:t>
            </a:r>
            <a:endParaRPr lang="en-US" altLang="ja-JP" sz="2000" dirty="0"/>
          </a:p>
          <a:p>
            <a:pPr eaLnBrk="1" hangingPunct="1"/>
            <a:endParaRPr lang="en-US" altLang="ja-JP" sz="2000" dirty="0" smtClean="0"/>
          </a:p>
          <a:p>
            <a:pPr eaLnBrk="1" hangingPunct="1"/>
            <a:r>
              <a:rPr lang="ja-JP" altLang="en-US" sz="2000" dirty="0" smtClean="0"/>
              <a:t>レポートを作成するので、なるべく</a:t>
            </a:r>
            <a:r>
              <a:rPr lang="ja-JP" altLang="en-US" sz="2000" dirty="0" smtClean="0">
                <a:solidFill>
                  <a:srgbClr val="FF0000"/>
                </a:solidFill>
              </a:rPr>
              <a:t>記録を残しておいてください</a:t>
            </a:r>
            <a:r>
              <a:rPr lang="ja-JP" altLang="en-US" sz="2000" dirty="0" smtClean="0"/>
              <a:t>。</a:t>
            </a:r>
            <a:endParaRPr lang="en-US" altLang="ja-JP" sz="2000" dirty="0" smtClean="0"/>
          </a:p>
          <a:p>
            <a:pPr eaLnBrk="1" hangingPunct="1"/>
            <a:r>
              <a:rPr lang="ja-JP" altLang="en-US" sz="2000" dirty="0"/>
              <a:t>悪かった点も、良かった点も、記録を残しておくことが重要です。</a:t>
            </a:r>
            <a:endParaRPr lang="en-US" altLang="ja-JP" sz="2000" dirty="0" smtClean="0"/>
          </a:p>
        </p:txBody>
      </p:sp>
    </p:spTree>
    <p:extLst>
      <p:ext uri="{BB962C8B-B14F-4D97-AF65-F5344CB8AC3E}">
        <p14:creationId xmlns:p14="http://schemas.microsoft.com/office/powerpoint/2010/main" val="527727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p:txBody>
          <a:bodyPr/>
          <a:lstStyle/>
          <a:p>
            <a:pPr eaLnBrk="1" hangingPunct="1"/>
            <a:r>
              <a:rPr lang="ja-JP" altLang="en-US" smtClean="0"/>
              <a:t>ユーザビリティーテスト</a:t>
            </a:r>
          </a:p>
        </p:txBody>
      </p:sp>
      <p:sp>
        <p:nvSpPr>
          <p:cNvPr id="3" name="コンテンツ プレースホルダー 2"/>
          <p:cNvSpPr>
            <a:spLocks noGrp="1"/>
          </p:cNvSpPr>
          <p:nvPr>
            <p:ph idx="1"/>
          </p:nvPr>
        </p:nvSpPr>
        <p:spPr>
          <a:xfrm>
            <a:off x="457200" y="2514600"/>
            <a:ext cx="8229600" cy="3886200"/>
          </a:xfrm>
        </p:spPr>
        <p:txBody>
          <a:bodyPr>
            <a:normAutofit fontScale="92500" lnSpcReduction="20000"/>
          </a:bodyPr>
          <a:lstStyle/>
          <a:p>
            <a:pPr marL="0" indent="0" eaLnBrk="1" hangingPunct="1">
              <a:buFontTx/>
              <a:buNone/>
              <a:defRPr/>
            </a:pPr>
            <a:r>
              <a:rPr lang="en-US" altLang="ja-JP" sz="2400" dirty="0" smtClean="0"/>
              <a:t>A) </a:t>
            </a:r>
            <a:r>
              <a:rPr lang="ja-JP" altLang="en-US" sz="2400" dirty="0" smtClean="0"/>
              <a:t>被験者</a:t>
            </a:r>
            <a:endParaRPr lang="en-US" altLang="ja-JP" sz="2400" dirty="0" smtClean="0"/>
          </a:p>
          <a:p>
            <a:pPr eaLnBrk="1" hangingPunct="1">
              <a:defRPr/>
            </a:pPr>
            <a:r>
              <a:rPr lang="ja-JP" altLang="en-US" sz="2400" dirty="0" smtClean="0"/>
              <a:t>アプリケーションやプロトタイプを実際に操作して作業を行う</a:t>
            </a:r>
            <a:endParaRPr lang="en-US" altLang="ja-JP" sz="2000" dirty="0" smtClean="0"/>
          </a:p>
          <a:p>
            <a:pPr lvl="1" eaLnBrk="1" hangingPunct="1">
              <a:defRPr/>
            </a:pPr>
            <a:r>
              <a:rPr lang="ja-JP" altLang="en-US" sz="2000" dirty="0" smtClean="0"/>
              <a:t>思ったこと（良い点、悪い点、迷った・難しいと感じた点）を</a:t>
            </a:r>
            <a:r>
              <a:rPr lang="ja-JP" altLang="en-US" sz="2000" dirty="0" smtClean="0">
                <a:solidFill>
                  <a:srgbClr val="FF0000"/>
                </a:solidFill>
              </a:rPr>
              <a:t>口に出す</a:t>
            </a:r>
            <a:endParaRPr lang="en-US" altLang="ja-JP" sz="2000" dirty="0" smtClean="0">
              <a:solidFill>
                <a:srgbClr val="FF0000"/>
              </a:solidFill>
            </a:endParaRPr>
          </a:p>
          <a:p>
            <a:pPr lvl="1" eaLnBrk="1" hangingPunct="1">
              <a:defRPr/>
            </a:pPr>
            <a:r>
              <a:rPr lang="ja-JP" altLang="en-US" sz="2000" dirty="0" smtClean="0"/>
              <a:t>改善策が思い浮かべば提案する</a:t>
            </a:r>
            <a:endParaRPr lang="en-US" altLang="ja-JP" sz="2000" dirty="0" smtClean="0"/>
          </a:p>
          <a:p>
            <a:pPr marL="0" indent="0" eaLnBrk="1" hangingPunct="1">
              <a:buFontTx/>
              <a:buNone/>
              <a:defRPr/>
            </a:pPr>
            <a:r>
              <a:rPr lang="en-US" altLang="ja-JP" sz="2400" dirty="0" smtClean="0"/>
              <a:t>B) </a:t>
            </a:r>
            <a:r>
              <a:rPr lang="ja-JP" altLang="en-US" sz="2400" dirty="0" smtClean="0"/>
              <a:t>観察者（記録者）</a:t>
            </a:r>
            <a:endParaRPr lang="en-US" altLang="ja-JP" sz="2400" dirty="0" smtClean="0"/>
          </a:p>
          <a:p>
            <a:pPr eaLnBrk="1" hangingPunct="1">
              <a:defRPr/>
            </a:pPr>
            <a:r>
              <a:rPr lang="ja-JP" altLang="en-US" sz="2400" dirty="0" smtClean="0"/>
              <a:t>被験者の操作、反応、など被験者に関するコメントを漏らさず書き留める</a:t>
            </a:r>
            <a:endParaRPr lang="en-US" altLang="ja-JP" sz="2400" dirty="0" smtClean="0"/>
          </a:p>
          <a:p>
            <a:pPr lvl="1" eaLnBrk="1" hangingPunct="1">
              <a:defRPr/>
            </a:pPr>
            <a:r>
              <a:rPr lang="ja-JP" altLang="en-US" sz="2000" dirty="0" smtClean="0"/>
              <a:t>被験者がためらったり混乱を見せたりした場所</a:t>
            </a:r>
            <a:endParaRPr lang="en-US" altLang="ja-JP" sz="2000" dirty="0" smtClean="0"/>
          </a:p>
          <a:p>
            <a:pPr lvl="1" eaLnBrk="1" hangingPunct="1">
              <a:defRPr/>
            </a:pPr>
            <a:r>
              <a:rPr lang="ja-JP" altLang="en-US" sz="2000" dirty="0" smtClean="0"/>
              <a:t>不適切な選択をした箇所</a:t>
            </a:r>
            <a:endParaRPr lang="en-US" altLang="ja-JP" sz="2000" dirty="0" smtClean="0"/>
          </a:p>
          <a:p>
            <a:pPr lvl="1" eaLnBrk="1" hangingPunct="1">
              <a:defRPr/>
            </a:pPr>
            <a:r>
              <a:rPr lang="ja-JP" altLang="en-US" sz="2000" dirty="0" smtClean="0"/>
              <a:t>被験者が解決法を提案した箇所</a:t>
            </a:r>
            <a:endParaRPr lang="en-US" altLang="ja-JP" sz="2000" dirty="0" smtClean="0"/>
          </a:p>
          <a:p>
            <a:pPr marL="0" indent="0" eaLnBrk="1" hangingPunct="1">
              <a:buFontTx/>
              <a:buNone/>
              <a:defRPr/>
            </a:pPr>
            <a:r>
              <a:rPr lang="en-US" altLang="ja-JP" sz="2400" dirty="0" smtClean="0"/>
              <a:t>C) </a:t>
            </a:r>
            <a:r>
              <a:rPr lang="ja-JP" altLang="en-US" sz="2400" dirty="0" smtClean="0"/>
              <a:t>設計者</a:t>
            </a:r>
            <a:endParaRPr lang="en-US" altLang="ja-JP" sz="2400" dirty="0" smtClean="0"/>
          </a:p>
          <a:p>
            <a:pPr eaLnBrk="1" hangingPunct="1">
              <a:defRPr/>
            </a:pPr>
            <a:r>
              <a:rPr lang="ja-JP" altLang="en-US" sz="2400" dirty="0" smtClean="0"/>
              <a:t>観察者の書き留めたコメントを参考に、システムを改善する</a:t>
            </a:r>
            <a:endParaRPr lang="en-US" altLang="ja-JP" sz="2400" dirty="0" smtClean="0"/>
          </a:p>
          <a:p>
            <a:pPr marL="0" indent="0" eaLnBrk="1" hangingPunct="1">
              <a:buFontTx/>
              <a:buNone/>
              <a:defRPr/>
            </a:pPr>
            <a:endParaRPr lang="ja-JP" altLang="en-US" sz="2400" dirty="0" smtClean="0"/>
          </a:p>
        </p:txBody>
      </p:sp>
      <p:sp>
        <p:nvSpPr>
          <p:cNvPr id="2" name="正方形/長方形 1"/>
          <p:cNvSpPr/>
          <p:nvPr/>
        </p:nvSpPr>
        <p:spPr>
          <a:xfrm>
            <a:off x="457200" y="1677988"/>
            <a:ext cx="8229600" cy="7080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ja-JP" altLang="en-US" sz="2000" b="0" dirty="0"/>
              <a:t>ユーザの視点から、ユーザーインタフェースにおける問題点を抽出し、原因を考え、改善する方法。</a:t>
            </a:r>
            <a:endParaRPr lang="en-US" altLang="ja-JP" sz="2000" b="0" dirty="0"/>
          </a:p>
        </p:txBody>
      </p:sp>
    </p:spTree>
    <p:extLst>
      <p:ext uri="{BB962C8B-B14F-4D97-AF65-F5344CB8AC3E}">
        <p14:creationId xmlns:p14="http://schemas.microsoft.com/office/powerpoint/2010/main" val="312232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1"/>
          <p:cNvSpPr>
            <a:spLocks noGrp="1"/>
          </p:cNvSpPr>
          <p:nvPr>
            <p:ph type="title"/>
          </p:nvPr>
        </p:nvSpPr>
        <p:spPr>
          <a:xfrm>
            <a:off x="457200" y="0"/>
            <a:ext cx="8229600" cy="1143000"/>
          </a:xfrm>
        </p:spPr>
        <p:txBody>
          <a:bodyPr/>
          <a:lstStyle/>
          <a:p>
            <a:r>
              <a:rPr lang="ja-JP" altLang="en-US" dirty="0" smtClean="0"/>
              <a:t>組み合わせ</a:t>
            </a:r>
          </a:p>
        </p:txBody>
      </p:sp>
      <p:graphicFrame>
        <p:nvGraphicFramePr>
          <p:cNvPr id="4" name="表 3"/>
          <p:cNvGraphicFramePr>
            <a:graphicFrameLocks noGrp="1"/>
          </p:cNvGraphicFramePr>
          <p:nvPr>
            <p:extLst>
              <p:ext uri="{D42A27DB-BD31-4B8C-83A1-F6EECF244321}">
                <p14:modId xmlns:p14="http://schemas.microsoft.com/office/powerpoint/2010/main" val="1976116681"/>
              </p:ext>
            </p:extLst>
          </p:nvPr>
        </p:nvGraphicFramePr>
        <p:xfrm>
          <a:off x="1447800" y="1066801"/>
          <a:ext cx="6096000" cy="5587393"/>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381205">
                <a:tc>
                  <a:txBody>
                    <a:bodyPr/>
                    <a:lstStyle/>
                    <a:p>
                      <a:pPr algn="ctr"/>
                      <a:r>
                        <a:rPr kumimoji="1" lang="ja-JP" altLang="en-US" sz="2400" dirty="0" smtClean="0">
                          <a:solidFill>
                            <a:schemeClr val="tx1"/>
                          </a:solidFill>
                        </a:rPr>
                        <a:t>開発者</a:t>
                      </a:r>
                      <a:endParaRPr kumimoji="1" lang="ja-JP" altLang="en-US" sz="2400" dirty="0">
                        <a:solidFill>
                          <a:schemeClr val="tx1"/>
                        </a:solidFill>
                      </a:endParaRPr>
                    </a:p>
                  </a:txBody>
                  <a:tcPr marT="45733" marB="45733"/>
                </a:tc>
                <a:tc>
                  <a:txBody>
                    <a:bodyPr/>
                    <a:lstStyle/>
                    <a:p>
                      <a:pPr algn="ctr"/>
                      <a:r>
                        <a:rPr kumimoji="1" lang="ja-JP" altLang="en-US" sz="2400" dirty="0" smtClean="0">
                          <a:solidFill>
                            <a:schemeClr val="tx1"/>
                          </a:solidFill>
                        </a:rPr>
                        <a:t>観察者</a:t>
                      </a:r>
                      <a:endParaRPr kumimoji="1" lang="ja-JP" altLang="en-US" sz="2400" dirty="0">
                        <a:solidFill>
                          <a:schemeClr val="tx1"/>
                        </a:solidFill>
                      </a:endParaRPr>
                    </a:p>
                  </a:txBody>
                  <a:tcPr marT="45733" marB="45733"/>
                </a:tc>
                <a:tc>
                  <a:txBody>
                    <a:bodyPr/>
                    <a:lstStyle/>
                    <a:p>
                      <a:pPr algn="ctr"/>
                      <a:r>
                        <a:rPr kumimoji="1" lang="ja-JP" altLang="en-US" sz="2400" dirty="0" smtClean="0">
                          <a:solidFill>
                            <a:schemeClr val="tx1"/>
                          </a:solidFill>
                        </a:rPr>
                        <a:t>被験者</a:t>
                      </a:r>
                      <a:endParaRPr kumimoji="1" lang="ja-JP" altLang="en-US" sz="2400" dirty="0">
                        <a:solidFill>
                          <a:schemeClr val="tx1"/>
                        </a:solidFill>
                      </a:endParaRPr>
                    </a:p>
                  </a:txBody>
                  <a:tcPr marT="45733" marB="45733"/>
                </a:tc>
                <a:extLst>
                  <a:ext uri="{0D108BD9-81ED-4DB2-BD59-A6C34878D82A}">
                    <a16:rowId xmlns:a16="http://schemas.microsoft.com/office/drawing/2014/main" xmlns="" val="10000"/>
                  </a:ext>
                </a:extLst>
              </a:tr>
              <a:tr h="3057412">
                <a:tc>
                  <a:txBody>
                    <a:bodyPr/>
                    <a:lstStyle/>
                    <a:p>
                      <a:pPr algn="l" fontAlgn="ctr"/>
                      <a:r>
                        <a:rPr lang="zh-TW" altLang="en-US" sz="2400" b="0" i="0" u="none" strike="noStrike" dirty="0" smtClean="0">
                          <a:solidFill>
                            <a:schemeClr val="tx1"/>
                          </a:solidFill>
                          <a:effectLst/>
                          <a:latin typeface="ＭＳ Ｐゴシック"/>
                        </a:rPr>
                        <a:t>粟津</a:t>
                      </a:r>
                    </a:p>
                    <a:p>
                      <a:pPr algn="l" fontAlgn="ctr"/>
                      <a:r>
                        <a:rPr lang="zh-TW" altLang="en-US" sz="2400" b="0" i="0" u="none" strike="noStrike" dirty="0" smtClean="0">
                          <a:solidFill>
                            <a:schemeClr val="tx1"/>
                          </a:solidFill>
                          <a:effectLst/>
                          <a:latin typeface="ＭＳ Ｐゴシック"/>
                        </a:rPr>
                        <a:t>井上</a:t>
                      </a:r>
                    </a:p>
                    <a:p>
                      <a:pPr algn="l" fontAlgn="ctr"/>
                      <a:r>
                        <a:rPr lang="zh-TW" altLang="en-US" sz="2400" b="0" i="0" u="none" strike="noStrike" dirty="0" smtClean="0">
                          <a:solidFill>
                            <a:schemeClr val="tx1"/>
                          </a:solidFill>
                          <a:effectLst/>
                          <a:latin typeface="ＭＳ Ｐゴシック"/>
                        </a:rPr>
                        <a:t>岡嶋</a:t>
                      </a:r>
                    </a:p>
                    <a:p>
                      <a:pPr algn="l" fontAlgn="ctr"/>
                      <a:r>
                        <a:rPr lang="zh-TW" altLang="en-US" sz="2400" b="0" i="0" u="none" strike="noStrike" dirty="0" smtClean="0">
                          <a:solidFill>
                            <a:schemeClr val="tx1"/>
                          </a:solidFill>
                          <a:effectLst/>
                          <a:latin typeface="ＭＳ Ｐゴシック"/>
                        </a:rPr>
                        <a:t>笠原</a:t>
                      </a:r>
                    </a:p>
                    <a:p>
                      <a:pPr algn="l" fontAlgn="ctr"/>
                      <a:r>
                        <a:rPr lang="zh-TW" altLang="en-US" sz="2400" b="0" i="0" u="none" strike="noStrike" dirty="0" smtClean="0">
                          <a:solidFill>
                            <a:schemeClr val="tx1"/>
                          </a:solidFill>
                          <a:effectLst/>
                          <a:latin typeface="ＭＳ Ｐゴシック"/>
                        </a:rPr>
                        <a:t>久保</a:t>
                      </a:r>
                    </a:p>
                    <a:p>
                      <a:pPr algn="l" fontAlgn="ctr"/>
                      <a:r>
                        <a:rPr lang="zh-TW" altLang="en-US" sz="2400" b="0" i="0" u="none" strike="noStrike" dirty="0" smtClean="0">
                          <a:solidFill>
                            <a:schemeClr val="tx1"/>
                          </a:solidFill>
                          <a:effectLst/>
                          <a:latin typeface="ＭＳ Ｐゴシック"/>
                        </a:rPr>
                        <a:t>今野</a:t>
                      </a:r>
                    </a:p>
                    <a:p>
                      <a:pPr algn="l" fontAlgn="ctr"/>
                      <a:r>
                        <a:rPr lang="zh-TW" altLang="en-US" sz="2400" b="0" i="0" u="none" strike="noStrike" dirty="0" smtClean="0">
                          <a:solidFill>
                            <a:schemeClr val="tx1"/>
                          </a:solidFill>
                          <a:effectLst/>
                          <a:latin typeface="ＭＳ Ｐゴシック"/>
                        </a:rPr>
                        <a:t>佐藤</a:t>
                      </a:r>
                    </a:p>
                    <a:p>
                      <a:pPr algn="l" fontAlgn="ctr"/>
                      <a:r>
                        <a:rPr lang="zh-TW" altLang="en-US" sz="2400" b="0" i="0" u="none" strike="noStrike" dirty="0" smtClean="0">
                          <a:solidFill>
                            <a:schemeClr val="tx1"/>
                          </a:solidFill>
                          <a:effectLst/>
                          <a:latin typeface="ＭＳ Ｐゴシック"/>
                        </a:rPr>
                        <a:t>三本</a:t>
                      </a:r>
                    </a:p>
                    <a:p>
                      <a:pPr algn="l" fontAlgn="ctr"/>
                      <a:r>
                        <a:rPr lang="zh-TW" altLang="en-US" sz="2400" b="0" i="0" u="none" strike="noStrike" dirty="0" smtClean="0">
                          <a:solidFill>
                            <a:schemeClr val="tx1"/>
                          </a:solidFill>
                          <a:effectLst/>
                          <a:latin typeface="ＭＳ Ｐゴシック"/>
                        </a:rPr>
                        <a:t>神田</a:t>
                      </a:r>
                    </a:p>
                    <a:p>
                      <a:pPr algn="l" fontAlgn="ctr"/>
                      <a:r>
                        <a:rPr lang="zh-TW" altLang="en-US" sz="2400" b="0" i="0" u="none" strike="noStrike" dirty="0" smtClean="0">
                          <a:solidFill>
                            <a:schemeClr val="tx1"/>
                          </a:solidFill>
                          <a:effectLst/>
                          <a:latin typeface="ＭＳ Ｐゴシック"/>
                        </a:rPr>
                        <a:t>大場</a:t>
                      </a:r>
                    </a:p>
                    <a:p>
                      <a:pPr algn="l" fontAlgn="ctr"/>
                      <a:r>
                        <a:rPr lang="zh-TW" altLang="en-US" sz="2400" b="0" i="0" u="none" strike="noStrike" dirty="0" smtClean="0">
                          <a:solidFill>
                            <a:schemeClr val="tx1"/>
                          </a:solidFill>
                          <a:effectLst/>
                          <a:latin typeface="ＭＳ Ｐゴシック"/>
                        </a:rPr>
                        <a:t>門田</a:t>
                      </a:r>
                    </a:p>
                    <a:p>
                      <a:pPr algn="l" fontAlgn="ctr"/>
                      <a:r>
                        <a:rPr lang="zh-TW" altLang="en-US" sz="2400" b="0" i="0" u="none" strike="noStrike" dirty="0" smtClean="0">
                          <a:solidFill>
                            <a:schemeClr val="tx1"/>
                          </a:solidFill>
                          <a:effectLst/>
                          <a:latin typeface="ＭＳ Ｐゴシック"/>
                        </a:rPr>
                        <a:t>野本</a:t>
                      </a:r>
                    </a:p>
                    <a:p>
                      <a:pPr algn="l" fontAlgn="ctr"/>
                      <a:r>
                        <a:rPr lang="zh-TW" altLang="en-US" sz="2400" b="0" i="0" u="none" strike="noStrike" dirty="0" smtClean="0">
                          <a:solidFill>
                            <a:schemeClr val="tx1"/>
                          </a:solidFill>
                          <a:effectLst/>
                          <a:latin typeface="ＭＳ Ｐゴシック"/>
                        </a:rPr>
                        <a:t>鈴木詩織</a:t>
                      </a:r>
                    </a:p>
                    <a:p>
                      <a:pPr algn="l" fontAlgn="ctr"/>
                      <a:r>
                        <a:rPr lang="zh-TW" altLang="en-US" sz="2400" b="0" i="0" u="none" strike="noStrike" dirty="0" smtClean="0">
                          <a:solidFill>
                            <a:schemeClr val="tx1"/>
                          </a:solidFill>
                          <a:effectLst/>
                          <a:latin typeface="ＭＳ Ｐゴシック"/>
                        </a:rPr>
                        <a:t>鈴木理玖</a:t>
                      </a:r>
                    </a:p>
                  </a:txBody>
                  <a:tcPr marL="9525" marR="9525" marT="9527" marB="0" anchor="ctr"/>
                </a:tc>
                <a:tc>
                  <a:txBody>
                    <a:bodyPr/>
                    <a:lstStyle/>
                    <a:p>
                      <a:pPr algn="l" fontAlgn="ctr"/>
                      <a:r>
                        <a:rPr lang="zh-TW" altLang="en-US" sz="2400" b="0" i="0" u="none" strike="noStrike" dirty="0" smtClean="0">
                          <a:solidFill>
                            <a:srgbClr val="000000"/>
                          </a:solidFill>
                          <a:effectLst/>
                          <a:latin typeface="ＭＳ Ｐゴシック"/>
                        </a:rPr>
                        <a:t>久保</a:t>
                      </a:r>
                    </a:p>
                    <a:p>
                      <a:pPr algn="l" fontAlgn="ctr"/>
                      <a:r>
                        <a:rPr lang="zh-TW" altLang="en-US" sz="2400" b="0" i="0" u="none" strike="noStrike" dirty="0" smtClean="0">
                          <a:solidFill>
                            <a:srgbClr val="000000"/>
                          </a:solidFill>
                          <a:effectLst/>
                          <a:latin typeface="ＭＳ Ｐゴシック"/>
                        </a:rPr>
                        <a:t>佐藤</a:t>
                      </a:r>
                    </a:p>
                    <a:p>
                      <a:pPr algn="l" fontAlgn="ctr"/>
                      <a:r>
                        <a:rPr lang="zh-TW" altLang="en-US" sz="2400" b="0" i="0" u="none" strike="noStrike" dirty="0" smtClean="0">
                          <a:solidFill>
                            <a:srgbClr val="000000"/>
                          </a:solidFill>
                          <a:effectLst/>
                          <a:latin typeface="ＭＳ Ｐゴシック"/>
                        </a:rPr>
                        <a:t>今野</a:t>
                      </a:r>
                    </a:p>
                    <a:p>
                      <a:pPr algn="l" fontAlgn="ctr"/>
                      <a:r>
                        <a:rPr lang="zh-TW" altLang="en-US" sz="2400" b="0" i="0" u="none" strike="noStrike" dirty="0" smtClean="0">
                          <a:solidFill>
                            <a:srgbClr val="000000"/>
                          </a:solidFill>
                          <a:effectLst/>
                          <a:latin typeface="ＭＳ Ｐゴシック"/>
                        </a:rPr>
                        <a:t>粟津</a:t>
                      </a:r>
                    </a:p>
                    <a:p>
                      <a:pPr algn="l" fontAlgn="ctr"/>
                      <a:r>
                        <a:rPr lang="zh-TW" altLang="en-US" sz="2400" b="0" i="0" u="none" strike="noStrike" dirty="0" smtClean="0">
                          <a:solidFill>
                            <a:srgbClr val="000000"/>
                          </a:solidFill>
                          <a:effectLst/>
                          <a:latin typeface="ＭＳ Ｐゴシック"/>
                        </a:rPr>
                        <a:t>井上</a:t>
                      </a:r>
                    </a:p>
                    <a:p>
                      <a:pPr algn="l" fontAlgn="ctr"/>
                      <a:r>
                        <a:rPr lang="zh-TW" altLang="en-US" sz="2400" b="0" i="0" u="none" strike="noStrike" dirty="0" smtClean="0">
                          <a:solidFill>
                            <a:srgbClr val="000000"/>
                          </a:solidFill>
                          <a:effectLst/>
                          <a:latin typeface="ＭＳ Ｐゴシック"/>
                        </a:rPr>
                        <a:t>大場</a:t>
                      </a:r>
                    </a:p>
                    <a:p>
                      <a:pPr algn="l" fontAlgn="ctr"/>
                      <a:r>
                        <a:rPr lang="zh-TW" altLang="en-US" sz="2400" b="0" i="0" u="none" strike="noStrike" dirty="0" smtClean="0">
                          <a:solidFill>
                            <a:srgbClr val="000000"/>
                          </a:solidFill>
                          <a:effectLst/>
                          <a:latin typeface="ＭＳ Ｐゴシック"/>
                        </a:rPr>
                        <a:t>野本</a:t>
                      </a:r>
                    </a:p>
                    <a:p>
                      <a:pPr algn="l" fontAlgn="ctr"/>
                      <a:r>
                        <a:rPr lang="zh-TW" altLang="en-US" sz="2400" b="0" i="0" u="none" strike="noStrike" dirty="0" smtClean="0">
                          <a:solidFill>
                            <a:srgbClr val="000000"/>
                          </a:solidFill>
                          <a:effectLst/>
                          <a:latin typeface="ＭＳ Ｐゴシック"/>
                        </a:rPr>
                        <a:t>神田</a:t>
                      </a:r>
                    </a:p>
                    <a:p>
                      <a:pPr algn="l" fontAlgn="ctr"/>
                      <a:r>
                        <a:rPr lang="zh-TW" altLang="en-US" sz="2400" b="0" i="0" u="none" strike="noStrike" dirty="0" smtClean="0">
                          <a:solidFill>
                            <a:srgbClr val="000000"/>
                          </a:solidFill>
                          <a:effectLst/>
                          <a:latin typeface="ＭＳ Ｐゴシック"/>
                        </a:rPr>
                        <a:t>鈴木詩織</a:t>
                      </a:r>
                    </a:p>
                    <a:p>
                      <a:pPr algn="l" fontAlgn="ctr"/>
                      <a:r>
                        <a:rPr lang="zh-TW" altLang="en-US" sz="2400" b="0" i="0" u="none" strike="noStrike" dirty="0" smtClean="0">
                          <a:solidFill>
                            <a:srgbClr val="000000"/>
                          </a:solidFill>
                          <a:effectLst/>
                          <a:latin typeface="ＭＳ Ｐゴシック"/>
                        </a:rPr>
                        <a:t>岡嶋</a:t>
                      </a:r>
                    </a:p>
                    <a:p>
                      <a:pPr algn="l" fontAlgn="ctr"/>
                      <a:r>
                        <a:rPr lang="zh-TW" altLang="en-US" sz="2400" b="0" i="0" u="none" strike="noStrike" dirty="0" smtClean="0">
                          <a:solidFill>
                            <a:srgbClr val="000000"/>
                          </a:solidFill>
                          <a:effectLst/>
                          <a:latin typeface="ＭＳ Ｐゴシック"/>
                        </a:rPr>
                        <a:t>鈴木理玖</a:t>
                      </a:r>
                    </a:p>
                    <a:p>
                      <a:pPr algn="l" fontAlgn="ctr"/>
                      <a:r>
                        <a:rPr lang="zh-TW" altLang="en-US" sz="2400" b="0" i="0" u="none" strike="noStrike" dirty="0" smtClean="0">
                          <a:solidFill>
                            <a:srgbClr val="000000"/>
                          </a:solidFill>
                          <a:effectLst/>
                          <a:latin typeface="ＭＳ Ｐゴシック"/>
                        </a:rPr>
                        <a:t>三本</a:t>
                      </a:r>
                    </a:p>
                    <a:p>
                      <a:pPr algn="l" fontAlgn="ctr"/>
                      <a:r>
                        <a:rPr lang="zh-TW" altLang="en-US" sz="2400" b="0" i="0" u="none" strike="noStrike" dirty="0" smtClean="0">
                          <a:solidFill>
                            <a:srgbClr val="000000"/>
                          </a:solidFill>
                          <a:effectLst/>
                          <a:latin typeface="ＭＳ Ｐゴシック"/>
                        </a:rPr>
                        <a:t>門田</a:t>
                      </a:r>
                    </a:p>
                    <a:p>
                      <a:pPr algn="l" fontAlgn="ctr"/>
                      <a:r>
                        <a:rPr lang="zh-TW" altLang="en-US" sz="2400" b="0" i="0" u="none" strike="noStrike" dirty="0" smtClean="0">
                          <a:solidFill>
                            <a:srgbClr val="000000"/>
                          </a:solidFill>
                          <a:effectLst/>
                          <a:latin typeface="ＭＳ Ｐゴシック"/>
                        </a:rPr>
                        <a:t>笠原</a:t>
                      </a:r>
                      <a:endParaRPr lang="ja-JP" altLang="en-US" sz="2400" b="0" i="0" u="none" strike="noStrike" dirty="0">
                        <a:solidFill>
                          <a:srgbClr val="000000"/>
                        </a:solidFill>
                        <a:effectLst/>
                        <a:latin typeface="ＭＳ Ｐゴシック"/>
                      </a:endParaRPr>
                    </a:p>
                  </a:txBody>
                  <a:tcPr marL="9525" marR="9525" marT="9525" marB="0" anchor="ctr"/>
                </a:tc>
                <a:tc>
                  <a:txBody>
                    <a:bodyPr/>
                    <a:lstStyle/>
                    <a:p>
                      <a:pPr algn="l" fontAlgn="ctr"/>
                      <a:r>
                        <a:rPr lang="zh-TW" altLang="en-US" sz="2400" b="0" i="0" u="none" strike="noStrike" dirty="0" smtClean="0">
                          <a:solidFill>
                            <a:srgbClr val="000000"/>
                          </a:solidFill>
                          <a:effectLst/>
                          <a:latin typeface="ＭＳ Ｐゴシック"/>
                        </a:rPr>
                        <a:t>鈴木理玖</a:t>
                      </a:r>
                    </a:p>
                    <a:p>
                      <a:pPr algn="l" fontAlgn="ctr"/>
                      <a:r>
                        <a:rPr lang="zh-TW" altLang="en-US" sz="2400" b="0" i="0" u="none" strike="noStrike" dirty="0" smtClean="0">
                          <a:solidFill>
                            <a:srgbClr val="000000"/>
                          </a:solidFill>
                          <a:effectLst/>
                          <a:latin typeface="ＭＳ Ｐゴシック"/>
                        </a:rPr>
                        <a:t>門田</a:t>
                      </a:r>
                    </a:p>
                    <a:p>
                      <a:pPr algn="l" fontAlgn="ctr"/>
                      <a:r>
                        <a:rPr lang="zh-TW" altLang="en-US" sz="2400" b="0" i="0" u="none" strike="noStrike" dirty="0" smtClean="0">
                          <a:solidFill>
                            <a:srgbClr val="000000"/>
                          </a:solidFill>
                          <a:effectLst/>
                          <a:latin typeface="ＭＳ Ｐゴシック"/>
                        </a:rPr>
                        <a:t>久保</a:t>
                      </a:r>
                    </a:p>
                    <a:p>
                      <a:pPr algn="l" fontAlgn="ctr"/>
                      <a:r>
                        <a:rPr lang="zh-TW" altLang="en-US" sz="2400" b="0" i="0" u="none" strike="noStrike" dirty="0" smtClean="0">
                          <a:solidFill>
                            <a:srgbClr val="000000"/>
                          </a:solidFill>
                          <a:effectLst/>
                          <a:latin typeface="ＭＳ Ｐゴシック"/>
                        </a:rPr>
                        <a:t>野本</a:t>
                      </a:r>
                    </a:p>
                    <a:p>
                      <a:pPr algn="l" fontAlgn="ctr"/>
                      <a:r>
                        <a:rPr lang="zh-TW" altLang="en-US" sz="2400" b="0" i="0" u="none" strike="noStrike" dirty="0" smtClean="0">
                          <a:solidFill>
                            <a:srgbClr val="000000"/>
                          </a:solidFill>
                          <a:effectLst/>
                          <a:latin typeface="ＭＳ Ｐゴシック"/>
                        </a:rPr>
                        <a:t>粟津</a:t>
                      </a:r>
                    </a:p>
                    <a:p>
                      <a:pPr algn="l" fontAlgn="ctr"/>
                      <a:r>
                        <a:rPr lang="zh-TW" altLang="en-US" sz="2400" b="0" i="0" u="none" strike="noStrike" dirty="0" smtClean="0">
                          <a:solidFill>
                            <a:srgbClr val="000000"/>
                          </a:solidFill>
                          <a:effectLst/>
                          <a:latin typeface="ＭＳ Ｐゴシック"/>
                        </a:rPr>
                        <a:t>岡嶋</a:t>
                      </a:r>
                    </a:p>
                    <a:p>
                      <a:pPr algn="l" fontAlgn="ctr"/>
                      <a:r>
                        <a:rPr lang="zh-TW" altLang="en-US" sz="2400" b="0" i="0" u="none" strike="noStrike" dirty="0" smtClean="0">
                          <a:solidFill>
                            <a:srgbClr val="000000"/>
                          </a:solidFill>
                          <a:effectLst/>
                          <a:latin typeface="ＭＳ Ｐゴシック"/>
                        </a:rPr>
                        <a:t>鈴木詩織</a:t>
                      </a:r>
                    </a:p>
                    <a:p>
                      <a:pPr algn="l" fontAlgn="ctr"/>
                      <a:r>
                        <a:rPr lang="zh-TW" altLang="en-US" sz="2400" b="0" i="0" u="none" strike="noStrike" dirty="0" smtClean="0">
                          <a:solidFill>
                            <a:srgbClr val="000000"/>
                          </a:solidFill>
                          <a:effectLst/>
                          <a:latin typeface="ＭＳ Ｐゴシック"/>
                        </a:rPr>
                        <a:t>井上</a:t>
                      </a:r>
                    </a:p>
                    <a:p>
                      <a:pPr algn="l" fontAlgn="ctr"/>
                      <a:r>
                        <a:rPr lang="zh-TW" altLang="en-US" sz="2400" b="0" i="0" u="none" strike="noStrike" dirty="0" smtClean="0">
                          <a:solidFill>
                            <a:srgbClr val="000000"/>
                          </a:solidFill>
                          <a:effectLst/>
                          <a:latin typeface="ＭＳ Ｐゴシック"/>
                        </a:rPr>
                        <a:t>三本</a:t>
                      </a:r>
                    </a:p>
                    <a:p>
                      <a:pPr algn="l" fontAlgn="ctr"/>
                      <a:r>
                        <a:rPr lang="zh-TW" altLang="en-US" sz="2400" b="0" i="0" u="none" strike="noStrike" dirty="0" smtClean="0">
                          <a:solidFill>
                            <a:srgbClr val="000000"/>
                          </a:solidFill>
                          <a:effectLst/>
                          <a:latin typeface="ＭＳ Ｐゴシック"/>
                        </a:rPr>
                        <a:t>笠原</a:t>
                      </a:r>
                    </a:p>
                    <a:p>
                      <a:pPr algn="l" fontAlgn="ctr"/>
                      <a:r>
                        <a:rPr lang="zh-TW" altLang="en-US" sz="2400" b="0" i="0" u="none" strike="noStrike" dirty="0" smtClean="0">
                          <a:solidFill>
                            <a:srgbClr val="000000"/>
                          </a:solidFill>
                          <a:effectLst/>
                          <a:latin typeface="ＭＳ Ｐゴシック"/>
                        </a:rPr>
                        <a:t>大場</a:t>
                      </a:r>
                    </a:p>
                    <a:p>
                      <a:pPr algn="l" fontAlgn="ctr"/>
                      <a:r>
                        <a:rPr lang="zh-TW" altLang="en-US" sz="2400" b="0" i="0" u="none" strike="noStrike" dirty="0" smtClean="0">
                          <a:solidFill>
                            <a:srgbClr val="000000"/>
                          </a:solidFill>
                          <a:effectLst/>
                          <a:latin typeface="ＭＳ Ｐゴシック"/>
                        </a:rPr>
                        <a:t>佐藤</a:t>
                      </a:r>
                    </a:p>
                    <a:p>
                      <a:pPr algn="l" fontAlgn="ctr"/>
                      <a:r>
                        <a:rPr lang="zh-TW" altLang="en-US" sz="2400" b="0" i="0" u="none" strike="noStrike" dirty="0" smtClean="0">
                          <a:solidFill>
                            <a:srgbClr val="000000"/>
                          </a:solidFill>
                          <a:effectLst/>
                          <a:latin typeface="ＭＳ Ｐゴシック"/>
                        </a:rPr>
                        <a:t>神田</a:t>
                      </a:r>
                    </a:p>
                    <a:p>
                      <a:pPr algn="l" fontAlgn="ctr"/>
                      <a:r>
                        <a:rPr lang="zh-TW" altLang="en-US" sz="2400" b="0" i="0" u="none" strike="noStrike" dirty="0" smtClean="0">
                          <a:solidFill>
                            <a:srgbClr val="000000"/>
                          </a:solidFill>
                          <a:effectLst/>
                          <a:latin typeface="ＭＳ Ｐゴシック"/>
                        </a:rPr>
                        <a:t>今野</a:t>
                      </a:r>
                      <a:endParaRPr lang="ja-JP" altLang="en-US" sz="2400" b="0" i="0" u="none" strike="noStrike" dirty="0">
                        <a:solidFill>
                          <a:srgbClr val="000000"/>
                        </a:solidFill>
                        <a:effectLst/>
                        <a:latin typeface="ＭＳ Ｐゴシック"/>
                      </a:endParaRPr>
                    </a:p>
                  </a:txBody>
                  <a:tcPr marL="9525" marR="9525" marT="9525"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42070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ja-JP" smtClean="0"/>
              <a:t>P</a:t>
            </a:r>
            <a:r>
              <a:rPr lang="ja-JP" altLang="en-US" smtClean="0"/>
              <a:t>１０．ブラッシュアップ</a:t>
            </a:r>
          </a:p>
        </p:txBody>
      </p:sp>
      <p:sp>
        <p:nvSpPr>
          <p:cNvPr id="33795" name="Rectangle 3"/>
          <p:cNvSpPr>
            <a:spLocks noGrp="1" noChangeArrowheads="1"/>
          </p:cNvSpPr>
          <p:nvPr>
            <p:ph type="body" idx="1"/>
          </p:nvPr>
        </p:nvSpPr>
        <p:spPr>
          <a:xfrm>
            <a:off x="468313" y="1628775"/>
            <a:ext cx="8496300" cy="4525963"/>
          </a:xfrm>
        </p:spPr>
        <p:txBody>
          <a:bodyPr/>
          <a:lstStyle/>
          <a:p>
            <a:pPr eaLnBrk="1" hangingPunct="1">
              <a:lnSpc>
                <a:spcPct val="90000"/>
              </a:lnSpc>
              <a:buFontTx/>
              <a:buNone/>
            </a:pPr>
            <a:r>
              <a:rPr lang="ja-JP" altLang="en-US" sz="2000" smtClean="0"/>
              <a:t>テスト結果を基に、更にシステムを改善する。</a:t>
            </a:r>
            <a:endParaRPr lang="en-US" altLang="ja-JP" sz="2000" smtClean="0"/>
          </a:p>
          <a:p>
            <a:pPr eaLnBrk="1" hangingPunct="1">
              <a:lnSpc>
                <a:spcPct val="90000"/>
              </a:lnSpc>
              <a:buFontTx/>
              <a:buNone/>
            </a:pPr>
            <a:endParaRPr lang="en-US" altLang="ja-JP" sz="2000"/>
          </a:p>
          <a:p>
            <a:pPr eaLnBrk="1" hangingPunct="1">
              <a:lnSpc>
                <a:spcPct val="90000"/>
              </a:lnSpc>
            </a:pPr>
            <a:r>
              <a:rPr lang="ja-JP" altLang="en-US" sz="2000"/>
              <a:t>ここでも、レポートのために、行ったことの記録をこまめに残しておいてください。</a:t>
            </a:r>
            <a:endParaRPr lang="en-US" altLang="ja-JP" sz="2000" smtClean="0"/>
          </a:p>
          <a:p>
            <a:pPr eaLnBrk="1" hangingPunct="1">
              <a:lnSpc>
                <a:spcPct val="90000"/>
              </a:lnSpc>
              <a:buFontTx/>
              <a:buNone/>
            </a:pPr>
            <a:endParaRPr lang="en-US" altLang="ja-JP" sz="2000" smtClean="0"/>
          </a:p>
        </p:txBody>
      </p:sp>
    </p:spTree>
    <p:extLst>
      <p:ext uri="{BB962C8B-B14F-4D97-AF65-F5344CB8AC3E}">
        <p14:creationId xmlns:p14="http://schemas.microsoft.com/office/powerpoint/2010/main" val="249557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23528" y="1683380"/>
            <a:ext cx="8548751" cy="2308324"/>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342900" indent="-342900" eaLnBrk="1" hangingPunct="1">
              <a:spcBef>
                <a:spcPct val="0"/>
              </a:spcBef>
            </a:pPr>
            <a:r>
              <a:rPr lang="en-US" altLang="ja-JP" sz="2400" dirty="0" smtClean="0"/>
              <a:t>VB</a:t>
            </a:r>
            <a:r>
              <a:rPr lang="ja-JP" altLang="en-US" sz="2400" dirty="0" smtClean="0"/>
              <a:t>コントロール技術</a:t>
            </a:r>
            <a:endParaRPr lang="en-US" altLang="ja-JP" sz="2400" dirty="0" smtClean="0"/>
          </a:p>
          <a:p>
            <a:pPr marL="342900" indent="-342900" eaLnBrk="1" hangingPunct="1">
              <a:spcBef>
                <a:spcPct val="0"/>
              </a:spcBef>
            </a:pPr>
            <a:r>
              <a:rPr lang="ja-JP" altLang="en-US" sz="2400" dirty="0" smtClean="0"/>
              <a:t>ユーザー・インタフェースとユーザビリティの注意点</a:t>
            </a:r>
            <a:endParaRPr lang="en-US" altLang="ja-JP" sz="2400" dirty="0" smtClean="0"/>
          </a:p>
          <a:p>
            <a:pPr eaLnBrk="1" hangingPunct="1">
              <a:spcBef>
                <a:spcPct val="0"/>
              </a:spcBef>
              <a:buFontTx/>
              <a:buNone/>
            </a:pPr>
            <a:r>
              <a:rPr lang="ja-JP" altLang="en-US" sz="2400" dirty="0" smtClean="0"/>
              <a:t>を踏まえ、</a:t>
            </a:r>
            <a:r>
              <a:rPr lang="ja-JP" altLang="en-US" sz="2400" dirty="0" smtClean="0">
                <a:solidFill>
                  <a:srgbClr val="FF0000"/>
                </a:solidFill>
              </a:rPr>
              <a:t>次回 </a:t>
            </a:r>
            <a:r>
              <a:rPr lang="en-US" altLang="ja-JP" sz="2400" dirty="0">
                <a:solidFill>
                  <a:srgbClr val="FF0000"/>
                </a:solidFill>
              </a:rPr>
              <a:t>7</a:t>
            </a:r>
            <a:r>
              <a:rPr lang="ja-JP" altLang="en-US" sz="2400" dirty="0">
                <a:solidFill>
                  <a:srgbClr val="FF0000"/>
                </a:solidFill>
              </a:rPr>
              <a:t>月</a:t>
            </a:r>
            <a:r>
              <a:rPr lang="en-US" altLang="ja-JP" sz="2400" dirty="0">
                <a:solidFill>
                  <a:srgbClr val="FF0000"/>
                </a:solidFill>
              </a:rPr>
              <a:t>3</a:t>
            </a:r>
            <a:r>
              <a:rPr lang="ja-JP" altLang="en-US" sz="2400" dirty="0">
                <a:solidFill>
                  <a:srgbClr val="FF0000"/>
                </a:solidFill>
              </a:rPr>
              <a:t>日</a:t>
            </a:r>
            <a:r>
              <a:rPr lang="en-US" altLang="ja-JP" sz="2400" dirty="0">
                <a:solidFill>
                  <a:srgbClr val="FF0000"/>
                </a:solidFill>
              </a:rPr>
              <a:t>(</a:t>
            </a:r>
            <a:r>
              <a:rPr lang="ja-JP" altLang="en-US" sz="2400" dirty="0">
                <a:solidFill>
                  <a:srgbClr val="FF0000"/>
                </a:solidFill>
              </a:rPr>
              <a:t>火</a:t>
            </a:r>
            <a:r>
              <a:rPr lang="en-US" altLang="ja-JP" sz="2400" dirty="0">
                <a:solidFill>
                  <a:srgbClr val="FF0000"/>
                </a:solidFill>
              </a:rPr>
              <a:t>)</a:t>
            </a:r>
            <a:r>
              <a:rPr lang="ja-JP" altLang="en-US" sz="2400" dirty="0">
                <a:solidFill>
                  <a:srgbClr val="FF0000"/>
                </a:solidFill>
              </a:rPr>
              <a:t>の授業開始時刻までに、</a:t>
            </a:r>
          </a:p>
          <a:p>
            <a:pPr eaLnBrk="1" hangingPunct="1">
              <a:spcBef>
                <a:spcPct val="0"/>
              </a:spcBef>
              <a:buFontTx/>
              <a:buNone/>
            </a:pPr>
            <a:r>
              <a:rPr lang="ja-JP" altLang="en-US" sz="2400" dirty="0">
                <a:solidFill>
                  <a:srgbClr val="FF0000"/>
                </a:solidFill>
              </a:rPr>
              <a:t>必ず以下を終わらせておくこと</a:t>
            </a:r>
            <a:r>
              <a:rPr lang="ja-JP" altLang="en-US" sz="2400" dirty="0" smtClean="0">
                <a:solidFill>
                  <a:srgbClr val="FF0000"/>
                </a:solidFill>
              </a:rPr>
              <a:t>。</a:t>
            </a:r>
            <a:endParaRPr lang="en-US" altLang="ja-JP" sz="2400" dirty="0" smtClean="0">
              <a:solidFill>
                <a:srgbClr val="FF0000"/>
              </a:solidFill>
            </a:endParaRPr>
          </a:p>
          <a:p>
            <a:pPr eaLnBrk="1" hangingPunct="1">
              <a:spcBef>
                <a:spcPct val="0"/>
              </a:spcBef>
              <a:buNone/>
            </a:pPr>
            <a:r>
              <a:rPr lang="ja-JP" altLang="en-US" sz="2400" dirty="0" smtClean="0"/>
              <a:t>・</a:t>
            </a:r>
            <a:r>
              <a:rPr lang="ja-JP" altLang="en-US" sz="2400" dirty="0"/>
              <a:t>次回のプロジェクト演習の開始後、</a:t>
            </a:r>
            <a:r>
              <a:rPr lang="en-US" altLang="ja-JP" sz="2400" dirty="0"/>
              <a:t>TA</a:t>
            </a:r>
            <a:r>
              <a:rPr lang="ja-JP" altLang="en-US" sz="2400" dirty="0"/>
              <a:t>と教員で順次確認します。</a:t>
            </a:r>
            <a:endParaRPr lang="en-US" altLang="ja-JP" sz="2400" dirty="0"/>
          </a:p>
          <a:p>
            <a:pPr eaLnBrk="1" hangingPunct="1">
              <a:spcBef>
                <a:spcPct val="0"/>
              </a:spcBef>
              <a:buFontTx/>
              <a:buNone/>
            </a:pPr>
            <a:endParaRPr lang="en-US" altLang="ja-JP" sz="2400" dirty="0" smtClean="0"/>
          </a:p>
        </p:txBody>
      </p:sp>
      <p:sp>
        <p:nvSpPr>
          <p:cNvPr id="3075" name="Rectangle 4"/>
          <p:cNvSpPr>
            <a:spLocks noGrp="1" noChangeArrowheads="1"/>
          </p:cNvSpPr>
          <p:nvPr>
            <p:ph type="title"/>
          </p:nvPr>
        </p:nvSpPr>
        <p:spPr/>
        <p:txBody>
          <a:bodyPr/>
          <a:lstStyle/>
          <a:p>
            <a:pPr eaLnBrk="1" hangingPunct="1"/>
            <a:r>
              <a:rPr lang="ja-JP" altLang="en-US" dirty="0" smtClean="0"/>
              <a:t>宿題</a:t>
            </a:r>
            <a:endParaRPr lang="en-US" altLang="ja-JP" dirty="0" smtClean="0"/>
          </a:p>
        </p:txBody>
      </p:sp>
      <p:sp>
        <p:nvSpPr>
          <p:cNvPr id="2" name="テキスト ボックス 1"/>
          <p:cNvSpPr txBox="1"/>
          <p:nvPr/>
        </p:nvSpPr>
        <p:spPr>
          <a:xfrm>
            <a:off x="1691680" y="3991704"/>
            <a:ext cx="6255239" cy="2677656"/>
          </a:xfrm>
          <a:prstGeom prst="rect">
            <a:avLst/>
          </a:prstGeom>
          <a:noFill/>
        </p:spPr>
        <p:txBody>
          <a:bodyPr wrap="none" rtlCol="0">
            <a:spAutoFit/>
          </a:bodyPr>
          <a:lstStyle/>
          <a:p>
            <a:r>
              <a:rPr kumimoji="1" lang="en-US" altLang="ja-JP" sz="2800" dirty="0" smtClean="0"/>
              <a:t>P01. </a:t>
            </a:r>
            <a:r>
              <a:rPr kumimoji="1" lang="ja-JP" altLang="en-US" sz="2800" dirty="0" smtClean="0"/>
              <a:t>データの調査 </a:t>
            </a:r>
            <a:r>
              <a:rPr kumimoji="1" lang="en-US" altLang="ja-JP" sz="2800" dirty="0" smtClean="0"/>
              <a:t>(</a:t>
            </a:r>
            <a:r>
              <a:rPr kumimoji="1" lang="ja-JP" altLang="en-US" sz="2800" dirty="0" smtClean="0"/>
              <a:t>→済</a:t>
            </a:r>
            <a:r>
              <a:rPr kumimoji="1" lang="en-US" altLang="ja-JP" sz="2800" dirty="0" smtClean="0"/>
              <a:t>)</a:t>
            </a:r>
          </a:p>
          <a:p>
            <a:endParaRPr lang="en-US" altLang="ja-JP" sz="2800" dirty="0"/>
          </a:p>
          <a:p>
            <a:r>
              <a:rPr kumimoji="1" lang="en-US" altLang="ja-JP" sz="2800" dirty="0" smtClean="0"/>
              <a:t>P02.</a:t>
            </a:r>
            <a:r>
              <a:rPr kumimoji="1" lang="ja-JP" altLang="en-US" sz="2800" dirty="0" smtClean="0"/>
              <a:t>インタフェースのラフスケッチ</a:t>
            </a:r>
            <a:endParaRPr kumimoji="1" lang="en-US" altLang="ja-JP" sz="2800" dirty="0" smtClean="0"/>
          </a:p>
          <a:p>
            <a:r>
              <a:rPr lang="ja-JP" altLang="en-US" sz="2800" dirty="0" smtClean="0"/>
              <a:t>（「ラフスケッチの下書き</a:t>
            </a:r>
            <a:r>
              <a:rPr lang="en-US" altLang="ja-JP" sz="2800" dirty="0" smtClean="0"/>
              <a:t>(</a:t>
            </a:r>
            <a:r>
              <a:rPr lang="ja-JP" altLang="en-US" sz="2800" dirty="0" smtClean="0"/>
              <a:t>作成済み</a:t>
            </a:r>
            <a:r>
              <a:rPr lang="en-US" altLang="ja-JP" sz="2800" dirty="0" smtClean="0"/>
              <a:t>)</a:t>
            </a:r>
            <a:r>
              <a:rPr lang="ja-JP" altLang="en-US" sz="2800" dirty="0" smtClean="0"/>
              <a:t>」から</a:t>
            </a:r>
            <a:endParaRPr lang="en-US" altLang="ja-JP" sz="2800" dirty="0" smtClean="0"/>
          </a:p>
          <a:p>
            <a:r>
              <a:rPr lang="ja-JP" altLang="en-US" sz="2800" dirty="0" smtClean="0"/>
              <a:t>大幅に変更してもよい）</a:t>
            </a:r>
            <a:endParaRPr kumimoji="1" lang="en-US" altLang="ja-JP" sz="2800" dirty="0" smtClean="0"/>
          </a:p>
          <a:p>
            <a:endParaRPr kumimoji="1" lang="ja-JP" altLang="en-US" sz="2800" dirty="0"/>
          </a:p>
        </p:txBody>
      </p:sp>
    </p:spTree>
    <p:extLst>
      <p:ext uri="{BB962C8B-B14F-4D97-AF65-F5344CB8AC3E}">
        <p14:creationId xmlns:p14="http://schemas.microsoft.com/office/powerpoint/2010/main" val="301966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ja-JP" smtClean="0"/>
              <a:t>P</a:t>
            </a:r>
            <a:r>
              <a:rPr lang="ja-JP" altLang="en-US" smtClean="0"/>
              <a:t>０１．データの調査</a:t>
            </a:r>
          </a:p>
        </p:txBody>
      </p:sp>
      <p:sp>
        <p:nvSpPr>
          <p:cNvPr id="6" name="テキスト ボックス 5"/>
          <p:cNvSpPr txBox="1"/>
          <p:nvPr/>
        </p:nvSpPr>
        <p:spPr>
          <a:xfrm>
            <a:off x="539552" y="1340768"/>
            <a:ext cx="822693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ja-JP" altLang="en-US" sz="1800" dirty="0"/>
              <a:t>システム構築に必要な商品名、価格等の情報を調査し、</a:t>
            </a:r>
            <a:r>
              <a:rPr lang="en-US" altLang="ja-JP" sz="1800" dirty="0"/>
              <a:t>Excel</a:t>
            </a:r>
            <a:r>
              <a:rPr lang="ja-JP" altLang="en-US" sz="1800" dirty="0"/>
              <a:t>のシートに整理する。</a:t>
            </a:r>
            <a:endParaRPr kumimoji="1" lang="ja-JP" altLang="en-US" sz="1800" dirty="0"/>
          </a:p>
        </p:txBody>
      </p:sp>
      <p:sp>
        <p:nvSpPr>
          <p:cNvPr id="7" name="正方形/長方形 6"/>
          <p:cNvSpPr/>
          <p:nvPr/>
        </p:nvSpPr>
        <p:spPr>
          <a:xfrm>
            <a:off x="364704" y="1988840"/>
            <a:ext cx="8599784" cy="3170099"/>
          </a:xfrm>
          <a:prstGeom prst="rect">
            <a:avLst/>
          </a:prstGeom>
        </p:spPr>
        <p:txBody>
          <a:bodyPr wrap="square">
            <a:spAutoFit/>
          </a:bodyPr>
          <a:lstStyle/>
          <a:p>
            <a:pPr marL="342900" indent="-342900">
              <a:buFont typeface="Arial" panose="020B0604020202020204" pitchFamily="34" charset="0"/>
              <a:buChar char="•"/>
            </a:pPr>
            <a:r>
              <a:rPr lang="ja-JP" altLang="en-US" dirty="0" smtClean="0"/>
              <a:t>マクドナルド公式</a:t>
            </a:r>
            <a:r>
              <a:rPr lang="en-US" altLang="ja-JP" dirty="0" smtClean="0"/>
              <a:t>Web</a:t>
            </a:r>
            <a:r>
              <a:rPr lang="ja-JP" altLang="en-US" dirty="0" smtClean="0"/>
              <a:t>サイトを参考にすること。</a:t>
            </a:r>
            <a:endParaRPr lang="en-US" altLang="ja-JP" dirty="0" smtClean="0"/>
          </a:p>
          <a:p>
            <a:r>
              <a:rPr lang="ja-JP" altLang="en-US" dirty="0" smtClean="0"/>
              <a:t>　　（</a:t>
            </a:r>
            <a:r>
              <a:rPr lang="en-US" altLang="ja-JP" dirty="0" smtClean="0"/>
              <a:t>2017</a:t>
            </a:r>
            <a:r>
              <a:rPr lang="ja-JP" altLang="en-US" dirty="0" smtClean="0"/>
              <a:t>年現在、価格は全国で統一されています）</a:t>
            </a:r>
          </a:p>
          <a:p>
            <a:pPr marL="342900" indent="-342900">
              <a:buFont typeface="Arial" panose="020B0604020202020204" pitchFamily="34" charset="0"/>
              <a:buChar char="•"/>
            </a:pPr>
            <a:r>
              <a:rPr lang="ja-JP" altLang="en-US" dirty="0" smtClean="0"/>
              <a:t>システムが取り扱う商品は、各自で選</a:t>
            </a:r>
            <a:r>
              <a:rPr lang="ja-JP" altLang="en-US" dirty="0"/>
              <a:t>ぶ</a:t>
            </a:r>
            <a:r>
              <a:rPr lang="ja-JP" altLang="en-US" dirty="0" smtClean="0"/>
              <a:t>こと。</a:t>
            </a:r>
            <a:endParaRPr lang="en-US" altLang="ja-JP" dirty="0" smtClean="0"/>
          </a:p>
          <a:p>
            <a:pPr marL="800100" lvl="1" indent="-342900">
              <a:buFont typeface="Arial" panose="020B0604020202020204" pitchFamily="34" charset="0"/>
              <a:buChar char="•"/>
            </a:pPr>
            <a:r>
              <a:rPr lang="ja-JP" altLang="en-US" dirty="0" smtClean="0"/>
              <a:t>最低限、バーガーメニュー、サイドメニュー、ドリンク、おてごろマック、バリューセットを取り扱うこと。</a:t>
            </a:r>
            <a:endParaRPr lang="en-US" altLang="ja-JP" dirty="0" smtClean="0"/>
          </a:p>
          <a:p>
            <a:pPr marL="1257300" lvl="2" indent="-342900">
              <a:buFont typeface="Arial" panose="020B0604020202020204" pitchFamily="34" charset="0"/>
              <a:buChar char="•"/>
            </a:pPr>
            <a:r>
              <a:rPr lang="ja-JP" altLang="en-US" dirty="0" smtClean="0"/>
              <a:t>サイズと価格が数種類用意されている商品は、全種類を取り扱うこと。</a:t>
            </a:r>
            <a:endParaRPr lang="en-US" altLang="ja-JP" dirty="0" smtClean="0"/>
          </a:p>
          <a:p>
            <a:pPr marL="800100" lvl="1" indent="-342900">
              <a:buFont typeface="Arial" panose="020B0604020202020204" pitchFamily="34" charset="0"/>
              <a:buChar char="•"/>
            </a:pPr>
            <a:r>
              <a:rPr lang="ja-JP" altLang="en-US" dirty="0" smtClean="0"/>
              <a:t>期間限定、朝マック、トッピング、ハッピーセットは取り扱わなくてもよい。</a:t>
            </a:r>
          </a:p>
          <a:p>
            <a:pPr marL="342900" indent="-342900">
              <a:buFont typeface="Arial" panose="020B0604020202020204" pitchFamily="34" charset="0"/>
              <a:buChar char="•"/>
            </a:pPr>
            <a:r>
              <a:rPr lang="ja-JP" altLang="en-US" dirty="0" smtClean="0"/>
              <a:t>以上の指定より充実した商品を取り扱っても構いませんが、レポート評価は変わりません。</a:t>
            </a:r>
          </a:p>
        </p:txBody>
      </p:sp>
    </p:spTree>
    <p:extLst>
      <p:ext uri="{BB962C8B-B14F-4D97-AF65-F5344CB8AC3E}">
        <p14:creationId xmlns:p14="http://schemas.microsoft.com/office/powerpoint/2010/main" val="1988559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defRPr/>
            </a:pPr>
            <a:r>
              <a:rPr lang="en-US" altLang="ja-JP" dirty="0"/>
              <a:t>P</a:t>
            </a:r>
            <a:r>
              <a:rPr lang="ja-JP" altLang="en-US" dirty="0" smtClean="0"/>
              <a:t>０２．インタフェースのラフスケッチ</a:t>
            </a:r>
          </a:p>
        </p:txBody>
      </p:sp>
      <p:sp>
        <p:nvSpPr>
          <p:cNvPr id="24579" name="Rectangle 3"/>
          <p:cNvSpPr>
            <a:spLocks noGrp="1" noChangeArrowheads="1"/>
          </p:cNvSpPr>
          <p:nvPr>
            <p:ph type="body" idx="1"/>
          </p:nvPr>
        </p:nvSpPr>
        <p:spPr>
          <a:xfrm>
            <a:off x="573814" y="3212976"/>
            <a:ext cx="8207375" cy="1944216"/>
          </a:xfrm>
        </p:spPr>
        <p:txBody>
          <a:bodyPr/>
          <a:lstStyle/>
          <a:p>
            <a:pPr eaLnBrk="1" hangingPunct="1">
              <a:lnSpc>
                <a:spcPct val="90000"/>
              </a:lnSpc>
              <a:buFont typeface="Wingdings" panose="05000000000000000000" pitchFamily="2" charset="2"/>
              <a:buChar char="l"/>
            </a:pPr>
            <a:r>
              <a:rPr lang="en-US" altLang="en-US" sz="2000" dirty="0" smtClean="0"/>
              <a:t>A4</a:t>
            </a:r>
            <a:r>
              <a:rPr lang="ja-JP" altLang="en-US" sz="2000" dirty="0" smtClean="0"/>
              <a:t>のコピー</a:t>
            </a:r>
            <a:r>
              <a:rPr lang="en-US" altLang="en-US" sz="2000" dirty="0" err="1" smtClean="0"/>
              <a:t>紙に、ユーザーインタフェースのデザイン図</a:t>
            </a:r>
            <a:r>
              <a:rPr lang="ja-JP" altLang="en-US" sz="2000" dirty="0" smtClean="0"/>
              <a:t>を書く。状況や場面ごとに、</a:t>
            </a:r>
            <a:r>
              <a:rPr lang="en-US" altLang="en-US" sz="2000" dirty="0" err="1" smtClean="0"/>
              <a:t>複数枚に</a:t>
            </a:r>
            <a:r>
              <a:rPr lang="ja-JP" altLang="en-US" sz="2000" dirty="0" smtClean="0"/>
              <a:t>分けて</a:t>
            </a:r>
            <a:r>
              <a:rPr lang="en-US" altLang="en-US" sz="2000" dirty="0" err="1" smtClean="0"/>
              <a:t>書いてもよい</a:t>
            </a:r>
            <a:r>
              <a:rPr lang="en-US" altLang="en-US" sz="2000" dirty="0" smtClean="0"/>
              <a:t>。</a:t>
            </a:r>
          </a:p>
          <a:p>
            <a:pPr eaLnBrk="1" hangingPunct="1">
              <a:lnSpc>
                <a:spcPct val="90000"/>
              </a:lnSpc>
              <a:buFont typeface="Wingdings" panose="05000000000000000000" pitchFamily="2" charset="2"/>
              <a:buChar char="l"/>
            </a:pPr>
            <a:r>
              <a:rPr lang="ja-JP" altLang="en-US" sz="2000" dirty="0" smtClean="0">
                <a:solidFill>
                  <a:srgbClr val="FF0066"/>
                </a:solidFill>
              </a:rPr>
              <a:t>必須のコントロール</a:t>
            </a:r>
            <a:r>
              <a:rPr lang="ja-JP" altLang="en-US" sz="2000" dirty="0" smtClean="0"/>
              <a:t>を必ず入れること。</a:t>
            </a:r>
            <a:endParaRPr lang="en-US" altLang="ja-JP" sz="2000" dirty="0"/>
          </a:p>
          <a:p>
            <a:pPr eaLnBrk="1" hangingPunct="1">
              <a:lnSpc>
                <a:spcPct val="90000"/>
              </a:lnSpc>
              <a:buFont typeface="Wingdings" panose="05000000000000000000" pitchFamily="2" charset="2"/>
              <a:buChar char="l"/>
            </a:pPr>
            <a:r>
              <a:rPr lang="ja-JP" altLang="en-US" sz="2000" dirty="0" smtClean="0"/>
              <a:t>ラフスケッチには、商品名と価格の例を幾つか書き入れること。説明するのが後日となるため、自分で忘れてしまわないよう、必要に応じて注釈を入れること。</a:t>
            </a:r>
          </a:p>
          <a:p>
            <a:pPr eaLnBrk="1" hangingPunct="1">
              <a:lnSpc>
                <a:spcPct val="90000"/>
              </a:lnSpc>
            </a:pPr>
            <a:endParaRPr lang="en-US" altLang="ja-JP" sz="2000" dirty="0" smtClean="0">
              <a:solidFill>
                <a:srgbClr val="FF0066"/>
              </a:solidFill>
            </a:endParaRPr>
          </a:p>
        </p:txBody>
      </p:sp>
      <p:sp>
        <p:nvSpPr>
          <p:cNvPr id="5" name="テキスト ボックス 4"/>
          <p:cNvSpPr txBox="1"/>
          <p:nvPr/>
        </p:nvSpPr>
        <p:spPr>
          <a:xfrm>
            <a:off x="715519" y="1538968"/>
            <a:ext cx="7923964"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ja-JP" altLang="en-US" sz="1800" dirty="0" smtClean="0"/>
              <a:t>レジシステムのユーザーインタフェースについて、デザインのラフスケッチを行う。</a:t>
            </a:r>
            <a:endParaRPr kumimoji="1" lang="ja-JP" altLang="en-US" sz="1800" dirty="0"/>
          </a:p>
        </p:txBody>
      </p:sp>
      <p:sp>
        <p:nvSpPr>
          <p:cNvPr id="2" name="正方形/長方形 1"/>
          <p:cNvSpPr/>
          <p:nvPr/>
        </p:nvSpPr>
        <p:spPr>
          <a:xfrm>
            <a:off x="553199" y="2098973"/>
            <a:ext cx="8280920" cy="923330"/>
          </a:xfrm>
          <a:prstGeom prst="rect">
            <a:avLst/>
          </a:prstGeom>
        </p:spPr>
        <p:txBody>
          <a:bodyPr wrap="square">
            <a:spAutoFit/>
          </a:bodyPr>
          <a:lstStyle/>
          <a:p>
            <a:pPr eaLnBrk="1" hangingPunct="1">
              <a:lnSpc>
                <a:spcPct val="90000"/>
              </a:lnSpc>
              <a:buFontTx/>
              <a:buNone/>
            </a:pPr>
            <a:r>
              <a:rPr lang="ja-JP" altLang="en-US" dirty="0"/>
              <a:t>抽出した情報をもとに、要求仕様、システムフローを満たすにはどのような情報をどのように表示すべきか検討し、ユーザーインタフェースのラフスケッチを書きなさい。</a:t>
            </a:r>
            <a:endParaRPr lang="en-US" altLang="ja-JP" dirty="0"/>
          </a:p>
        </p:txBody>
      </p:sp>
      <p:sp>
        <p:nvSpPr>
          <p:cNvPr id="4" name="正方形/長方形 3"/>
          <p:cNvSpPr/>
          <p:nvPr/>
        </p:nvSpPr>
        <p:spPr>
          <a:xfrm>
            <a:off x="2357122" y="5661248"/>
            <a:ext cx="4482317"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eaLnBrk="1" hangingPunct="1">
              <a:lnSpc>
                <a:spcPct val="90000"/>
              </a:lnSpc>
            </a:pPr>
            <a:r>
              <a:rPr lang="ja-JP" altLang="en-US" dirty="0">
                <a:solidFill>
                  <a:srgbClr val="FF0066"/>
                </a:solidFill>
              </a:rPr>
              <a:t>次のスライドの注意事項</a:t>
            </a:r>
            <a:r>
              <a:rPr lang="ja-JP" altLang="en-US" dirty="0" smtClean="0">
                <a:solidFill>
                  <a:srgbClr val="FF0066"/>
                </a:solidFill>
              </a:rPr>
              <a:t>をよく読む</a:t>
            </a:r>
            <a:r>
              <a:rPr lang="ja-JP" altLang="en-US" dirty="0">
                <a:solidFill>
                  <a:srgbClr val="FF0066"/>
                </a:solidFill>
              </a:rPr>
              <a:t>こと。</a:t>
            </a:r>
            <a:endParaRPr lang="en-US" altLang="ja-JP" dirty="0">
              <a:solidFill>
                <a:srgbClr val="FF0066"/>
              </a:solidFill>
            </a:endParaRPr>
          </a:p>
        </p:txBody>
      </p:sp>
    </p:spTree>
    <p:extLst>
      <p:ext uri="{BB962C8B-B14F-4D97-AF65-F5344CB8AC3E}">
        <p14:creationId xmlns:p14="http://schemas.microsoft.com/office/powerpoint/2010/main" val="2873332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ja-JP" altLang="en-US" sz="3200" smtClean="0"/>
              <a:t>インタフェース設計の際の注意事項</a:t>
            </a:r>
          </a:p>
        </p:txBody>
      </p:sp>
      <p:sp>
        <p:nvSpPr>
          <p:cNvPr id="16387" name="Rectangle 3"/>
          <p:cNvSpPr>
            <a:spLocks noGrp="1" noChangeArrowheads="1"/>
          </p:cNvSpPr>
          <p:nvPr>
            <p:ph type="body" idx="1"/>
          </p:nvPr>
        </p:nvSpPr>
        <p:spPr>
          <a:xfrm>
            <a:off x="250825" y="1412875"/>
            <a:ext cx="8597900" cy="5256213"/>
          </a:xfrm>
        </p:spPr>
        <p:txBody>
          <a:bodyPr/>
          <a:lstStyle/>
          <a:p>
            <a:pPr marL="0" indent="0" eaLnBrk="1" hangingPunct="1">
              <a:lnSpc>
                <a:spcPct val="80000"/>
              </a:lnSpc>
              <a:buFontTx/>
              <a:buNone/>
              <a:defRPr/>
            </a:pPr>
            <a:r>
              <a:rPr lang="en-US" altLang="ja-JP" sz="2400" dirty="0" smtClean="0"/>
              <a:t>(1)</a:t>
            </a:r>
            <a:r>
              <a:rPr lang="ja-JP" altLang="en-US" sz="2400" dirty="0" smtClean="0"/>
              <a:t>購入リストについて</a:t>
            </a:r>
            <a:endParaRPr lang="en-US" altLang="ja-JP" sz="2400" dirty="0" smtClean="0"/>
          </a:p>
          <a:p>
            <a:pPr marL="400050" lvl="1" indent="0" eaLnBrk="1" hangingPunct="1">
              <a:lnSpc>
                <a:spcPct val="80000"/>
              </a:lnSpc>
              <a:buFontTx/>
              <a:buNone/>
              <a:defRPr/>
            </a:pPr>
            <a:r>
              <a:rPr lang="ja-JP" altLang="en-US" sz="1800" dirty="0" smtClean="0"/>
              <a:t>プログラムにあまり自信の無い人は、次のように設計することを勧めます。</a:t>
            </a:r>
            <a:r>
              <a:rPr lang="ja-JP" altLang="en-US" sz="1800" dirty="0"/>
              <a:t> （</a:t>
            </a:r>
            <a:r>
              <a:rPr lang="en-US" altLang="ja-JP" sz="1800" dirty="0" smtClean="0"/>
              <a:t>※</a:t>
            </a:r>
            <a:r>
              <a:rPr lang="ja-JP" altLang="en-US" sz="1800" dirty="0" smtClean="0"/>
              <a:t>正しく動作するならば、この通りである</a:t>
            </a:r>
            <a:r>
              <a:rPr lang="ja-JP" altLang="en-US" sz="1800" dirty="0"/>
              <a:t>必要はありません）</a:t>
            </a:r>
            <a:endParaRPr lang="en-US" altLang="ja-JP" sz="1800" dirty="0" smtClean="0"/>
          </a:p>
          <a:p>
            <a:pPr marL="685800" lvl="1" eaLnBrk="1" hangingPunct="1">
              <a:lnSpc>
                <a:spcPct val="80000"/>
              </a:lnSpc>
              <a:defRPr/>
            </a:pPr>
            <a:r>
              <a:rPr lang="ja-JP" altLang="en-US" sz="1800" dirty="0"/>
              <a:t>以下</a:t>
            </a:r>
            <a:r>
              <a:rPr lang="ja-JP" altLang="en-US" sz="1800" dirty="0" smtClean="0"/>
              <a:t>の例</a:t>
            </a:r>
            <a:r>
              <a:rPr lang="ja-JP" altLang="en-US" sz="1800" dirty="0"/>
              <a:t>のように</a:t>
            </a:r>
            <a:r>
              <a:rPr lang="ja-JP" altLang="en-US" sz="1800" dirty="0" smtClean="0"/>
              <a:t>、追加された各商品に、</a:t>
            </a:r>
            <a:r>
              <a:rPr lang="ja-JP" altLang="en-US" sz="1800" dirty="0" smtClean="0">
                <a:solidFill>
                  <a:srgbClr val="FF0066"/>
                </a:solidFill>
              </a:rPr>
              <a:t>価格を一緒に表示することを推奨します</a:t>
            </a:r>
            <a:r>
              <a:rPr lang="ja-JP" altLang="en-US" sz="1800" dirty="0" smtClean="0"/>
              <a:t>。</a:t>
            </a:r>
            <a:endParaRPr lang="en-US" altLang="ja-JP" sz="1800" dirty="0" smtClean="0"/>
          </a:p>
          <a:p>
            <a:pPr marL="685800" lvl="1" eaLnBrk="1" hangingPunct="1">
              <a:lnSpc>
                <a:spcPct val="80000"/>
              </a:lnSpc>
              <a:defRPr/>
            </a:pPr>
            <a:r>
              <a:rPr lang="ja-JP" altLang="en-US" sz="1800" dirty="0" smtClean="0"/>
              <a:t>追加された商品が取り消される場合があるので、セット</a:t>
            </a:r>
            <a:r>
              <a:rPr lang="ja-JP" altLang="en-US" sz="1800" dirty="0"/>
              <a:t>と</a:t>
            </a:r>
            <a:r>
              <a:rPr lang="ja-JP" altLang="en-US" sz="1800" dirty="0" smtClean="0"/>
              <a:t>して追加された商品も、単品で購入した商品も、以下の例のように、</a:t>
            </a:r>
            <a:r>
              <a:rPr lang="ja-JP" altLang="en-US" sz="1800" dirty="0" smtClean="0">
                <a:solidFill>
                  <a:srgbClr val="FF0066"/>
                </a:solidFill>
              </a:rPr>
              <a:t>１行ずつにまとめて表示することを推奨します。</a:t>
            </a:r>
          </a:p>
          <a:p>
            <a:pPr lvl="1" eaLnBrk="1" hangingPunct="1">
              <a:lnSpc>
                <a:spcPct val="80000"/>
              </a:lnSpc>
              <a:buFontTx/>
              <a:buNone/>
              <a:defRPr/>
            </a:pPr>
            <a:r>
              <a:rPr lang="ja-JP" altLang="en-US" sz="1800" dirty="0" smtClean="0"/>
              <a:t>　　　（例）</a:t>
            </a:r>
          </a:p>
          <a:p>
            <a:pPr lvl="1" eaLnBrk="1" hangingPunct="1">
              <a:lnSpc>
                <a:spcPct val="80000"/>
              </a:lnSpc>
              <a:buFontTx/>
              <a:buNone/>
              <a:defRPr/>
            </a:pPr>
            <a:r>
              <a:rPr lang="ja-JP" altLang="en-US" sz="1800" dirty="0" smtClean="0"/>
              <a:t>　　　　　セット（てりやき、</a:t>
            </a:r>
            <a:r>
              <a:rPr lang="en-US" altLang="ja-JP" sz="1800" dirty="0" smtClean="0"/>
              <a:t>M</a:t>
            </a:r>
            <a:r>
              <a:rPr lang="ja-JP" altLang="en-US" sz="1800" dirty="0" smtClean="0"/>
              <a:t>ポテト、</a:t>
            </a:r>
            <a:r>
              <a:rPr lang="en-US" altLang="ja-JP" sz="1800" dirty="0" smtClean="0"/>
              <a:t>M</a:t>
            </a:r>
            <a:r>
              <a:rPr lang="ja-JP" altLang="en-US" sz="1800" dirty="0" smtClean="0"/>
              <a:t>オレンジ） </a:t>
            </a:r>
            <a:r>
              <a:rPr lang="en-US" altLang="ja-JP" sz="1800" dirty="0" smtClean="0"/>
              <a:t>\580</a:t>
            </a:r>
            <a:endParaRPr lang="ja-JP" altLang="en-US" sz="1800" dirty="0" smtClean="0"/>
          </a:p>
          <a:p>
            <a:pPr lvl="1" eaLnBrk="1" hangingPunct="1">
              <a:lnSpc>
                <a:spcPct val="80000"/>
              </a:lnSpc>
              <a:buFontTx/>
              <a:buNone/>
              <a:defRPr/>
            </a:pPr>
            <a:r>
              <a:rPr lang="ja-JP" altLang="en-US" sz="1800" dirty="0" smtClean="0"/>
              <a:t>　　　　　単品（</a:t>
            </a:r>
            <a:r>
              <a:rPr lang="en-US" altLang="ja-JP" sz="1800" dirty="0" smtClean="0"/>
              <a:t>M</a:t>
            </a:r>
            <a:r>
              <a:rPr lang="ja-JP" altLang="en-US" sz="1800" dirty="0" smtClean="0"/>
              <a:t>ジンジャー） </a:t>
            </a:r>
            <a:r>
              <a:rPr lang="en-US" altLang="ja-JP" sz="1800" dirty="0" smtClean="0"/>
              <a:t>\250</a:t>
            </a:r>
            <a:endParaRPr lang="ja-JP" altLang="en-US" sz="1800" dirty="0" smtClean="0"/>
          </a:p>
          <a:p>
            <a:pPr eaLnBrk="1" hangingPunct="1">
              <a:lnSpc>
                <a:spcPct val="80000"/>
              </a:lnSpc>
              <a:defRPr/>
            </a:pPr>
            <a:endParaRPr lang="en-US" altLang="ja-JP" sz="2400" dirty="0" smtClean="0"/>
          </a:p>
          <a:p>
            <a:pPr marL="0" indent="0" eaLnBrk="1" hangingPunct="1">
              <a:lnSpc>
                <a:spcPct val="80000"/>
              </a:lnSpc>
              <a:buFontTx/>
              <a:buNone/>
              <a:defRPr/>
            </a:pPr>
            <a:r>
              <a:rPr lang="en-US" altLang="ja-JP" sz="2400" dirty="0" smtClean="0"/>
              <a:t>(2)</a:t>
            </a:r>
            <a:r>
              <a:rPr lang="ja-JP" altLang="en-US" sz="2400" dirty="0" smtClean="0"/>
              <a:t>利用者のことを考える</a:t>
            </a:r>
            <a:endParaRPr lang="en-US" altLang="ja-JP" sz="2400" dirty="0" smtClean="0"/>
          </a:p>
          <a:p>
            <a:pPr marL="400050" lvl="1" indent="0" eaLnBrk="1" hangingPunct="1">
              <a:lnSpc>
                <a:spcPct val="80000"/>
              </a:lnSpc>
              <a:buFontTx/>
              <a:buNone/>
              <a:defRPr/>
            </a:pPr>
            <a:r>
              <a:rPr lang="ja-JP" altLang="en-US" sz="1800" dirty="0" smtClean="0"/>
              <a:t>利用する人の事を第一に考え、以下などを意識して設計してください。</a:t>
            </a:r>
            <a:endParaRPr lang="en-US" altLang="ja-JP" sz="1800" dirty="0"/>
          </a:p>
          <a:p>
            <a:pPr marL="685800" lvl="1" eaLnBrk="1" hangingPunct="1">
              <a:lnSpc>
                <a:spcPct val="80000"/>
              </a:lnSpc>
              <a:defRPr/>
            </a:pPr>
            <a:r>
              <a:rPr lang="ja-JP" altLang="en-US" sz="1800" dirty="0" smtClean="0"/>
              <a:t>表示する情報を必要なものに絞る。</a:t>
            </a:r>
            <a:endParaRPr lang="en-US" altLang="ja-JP" sz="1800" dirty="0" smtClean="0"/>
          </a:p>
          <a:p>
            <a:pPr marL="685800" lvl="1" eaLnBrk="1" hangingPunct="1">
              <a:lnSpc>
                <a:spcPct val="80000"/>
              </a:lnSpc>
              <a:defRPr/>
            </a:pPr>
            <a:r>
              <a:rPr lang="ja-JP" altLang="en-US" sz="1800" dirty="0" smtClean="0"/>
              <a:t>状況に応じて不要な部分は操作できなくする。　</a:t>
            </a:r>
            <a:endParaRPr lang="en-US" altLang="ja-JP" sz="1800" dirty="0" smtClean="0"/>
          </a:p>
          <a:p>
            <a:pPr marL="685800" lvl="1" eaLnBrk="1" hangingPunct="1">
              <a:lnSpc>
                <a:spcPct val="80000"/>
              </a:lnSpc>
              <a:defRPr/>
            </a:pPr>
            <a:r>
              <a:rPr lang="ja-JP" altLang="en-US" sz="1800" dirty="0" smtClean="0"/>
              <a:t>利用者の様々な利用方法に柔軟に対応できる設計にする。など。</a:t>
            </a:r>
          </a:p>
          <a:p>
            <a:pPr marL="400050" lvl="1" indent="0" eaLnBrk="1" hangingPunct="1">
              <a:lnSpc>
                <a:spcPct val="80000"/>
              </a:lnSpc>
              <a:buFontTx/>
              <a:buNone/>
              <a:defRPr/>
            </a:pPr>
            <a:r>
              <a:rPr lang="en-US" altLang="ja-JP" sz="1600" dirty="0" smtClean="0">
                <a:solidFill>
                  <a:srgbClr val="0066FF"/>
                </a:solidFill>
              </a:rPr>
              <a:t>※</a:t>
            </a:r>
            <a:r>
              <a:rPr lang="ja-JP" altLang="en-US" sz="1600" dirty="0" smtClean="0">
                <a:solidFill>
                  <a:srgbClr val="0066FF"/>
                </a:solidFill>
              </a:rPr>
              <a:t>不要な部分を非表示にしたり、操作できなくしたりする事は、意図しない動作やバグを防止</a:t>
            </a:r>
            <a:r>
              <a:rPr lang="ja-JP" altLang="en-US" sz="1600" dirty="0">
                <a:solidFill>
                  <a:srgbClr val="0066FF"/>
                </a:solidFill>
              </a:rPr>
              <a:t>する</a:t>
            </a:r>
            <a:r>
              <a:rPr lang="ja-JP" altLang="en-US" sz="1600" dirty="0" smtClean="0">
                <a:solidFill>
                  <a:srgbClr val="0066FF"/>
                </a:solidFill>
              </a:rPr>
              <a:t>効果もあります。</a:t>
            </a:r>
            <a:endParaRPr lang="en-US" altLang="ja-JP" sz="2400" dirty="0" smtClean="0"/>
          </a:p>
        </p:txBody>
      </p:sp>
    </p:spTree>
    <p:extLst>
      <p:ext uri="{BB962C8B-B14F-4D97-AF65-F5344CB8AC3E}">
        <p14:creationId xmlns:p14="http://schemas.microsoft.com/office/powerpoint/2010/main" val="1446066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0"/>
            <a:ext cx="8229600" cy="1143000"/>
          </a:xfrm>
        </p:spPr>
        <p:txBody>
          <a:bodyPr/>
          <a:lstStyle/>
          <a:p>
            <a:pPr eaLnBrk="1" hangingPunct="1"/>
            <a:r>
              <a:rPr lang="ja-JP" altLang="en-US" dirty="0" smtClean="0"/>
              <a:t>必須のコントロール</a:t>
            </a:r>
          </a:p>
        </p:txBody>
      </p:sp>
      <p:sp>
        <p:nvSpPr>
          <p:cNvPr id="4" name="テキスト ボックス 3"/>
          <p:cNvSpPr txBox="1"/>
          <p:nvPr/>
        </p:nvSpPr>
        <p:spPr>
          <a:xfrm>
            <a:off x="288342" y="1052736"/>
            <a:ext cx="8416801"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ja-JP" altLang="en-US" sz="1600" dirty="0" smtClean="0"/>
              <a:t>システムフロー上で指定した各役割</a:t>
            </a:r>
            <a:r>
              <a:rPr lang="ja-JP" altLang="en-US" sz="1600" dirty="0"/>
              <a:t>を担うコントロールが存在していれば</a:t>
            </a:r>
            <a:r>
              <a:rPr lang="ja-JP" altLang="en-US" sz="1600" dirty="0" smtClean="0"/>
              <a:t>、コントロールの種類を変えたり統合したりしても構いません</a:t>
            </a:r>
            <a:r>
              <a:rPr lang="ja-JP" altLang="en-US" sz="1600" dirty="0"/>
              <a:t>。</a:t>
            </a:r>
          </a:p>
        </p:txBody>
      </p:sp>
      <p:sp>
        <p:nvSpPr>
          <p:cNvPr id="2" name="正方形/長方形 1"/>
          <p:cNvSpPr/>
          <p:nvPr/>
        </p:nvSpPr>
        <p:spPr>
          <a:xfrm>
            <a:off x="288342" y="1844824"/>
            <a:ext cx="8443491" cy="47212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eaLnBrk="1" hangingPunct="1">
              <a:lnSpc>
                <a:spcPct val="80000"/>
              </a:lnSpc>
            </a:pPr>
            <a:r>
              <a:rPr lang="ja-JP" altLang="en-US" dirty="0" smtClean="0"/>
              <a:t>「</a:t>
            </a:r>
            <a:r>
              <a:rPr lang="ja-JP" altLang="en-US" dirty="0" smtClean="0">
                <a:solidFill>
                  <a:srgbClr val="FF0000"/>
                </a:solidFill>
              </a:rPr>
              <a:t>購入リスト</a:t>
            </a:r>
            <a:r>
              <a:rPr lang="ja-JP" altLang="en-US" dirty="0" smtClean="0"/>
              <a:t>」</a:t>
            </a:r>
            <a:r>
              <a:rPr lang="en-US" altLang="ja-JP" dirty="0" smtClean="0"/>
              <a:t>(</a:t>
            </a:r>
            <a:r>
              <a:rPr lang="en-US" altLang="ja-JP" dirty="0" err="1" smtClean="0"/>
              <a:t>Listbox</a:t>
            </a:r>
            <a:r>
              <a:rPr lang="ja-JP" altLang="en-US" dirty="0" smtClean="0"/>
              <a:t>等</a:t>
            </a:r>
            <a:r>
              <a:rPr lang="en-US" altLang="ja-JP" dirty="0" smtClean="0"/>
              <a:t>)</a:t>
            </a:r>
          </a:p>
          <a:p>
            <a:pPr lvl="1" eaLnBrk="1" hangingPunct="1">
              <a:lnSpc>
                <a:spcPct val="80000"/>
              </a:lnSpc>
            </a:pPr>
            <a:r>
              <a:rPr lang="ja-JP" altLang="en-US" sz="1800" dirty="0" smtClean="0"/>
              <a:t>利用者が追加した商品（セットメニューならセット商品の情報）を表示する。</a:t>
            </a:r>
          </a:p>
          <a:p>
            <a:pPr lvl="1" eaLnBrk="1" hangingPunct="1">
              <a:lnSpc>
                <a:spcPct val="80000"/>
              </a:lnSpc>
            </a:pPr>
            <a:r>
              <a:rPr lang="ja-JP" altLang="en-US" sz="1800" dirty="0" smtClean="0"/>
              <a:t>購入品が追加されると、複数行表示される。</a:t>
            </a:r>
          </a:p>
          <a:p>
            <a:pPr eaLnBrk="1" hangingPunct="1">
              <a:lnSpc>
                <a:spcPct val="80000"/>
              </a:lnSpc>
            </a:pPr>
            <a:r>
              <a:rPr lang="ja-JP" altLang="en-US" dirty="0" smtClean="0"/>
              <a:t>「</a:t>
            </a:r>
            <a:r>
              <a:rPr lang="ja-JP" altLang="en-US" dirty="0" smtClean="0">
                <a:solidFill>
                  <a:srgbClr val="FF0000"/>
                </a:solidFill>
              </a:rPr>
              <a:t>追加</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選択された商品を、「購入リスト」に追加する。</a:t>
            </a:r>
            <a:r>
              <a:rPr lang="ja-JP" altLang="en-US" sz="1800" u="sng" dirty="0" smtClean="0"/>
              <a:t>商品選択と同時に追加でも構いません。</a:t>
            </a:r>
          </a:p>
          <a:p>
            <a:pPr lvl="1" eaLnBrk="1" hangingPunct="1">
              <a:lnSpc>
                <a:spcPct val="80000"/>
              </a:lnSpc>
            </a:pPr>
            <a:r>
              <a:rPr lang="ja-JP" altLang="en-US" sz="1800" dirty="0" smtClean="0"/>
              <a:t>利用者が選択したコントロールの状態を元に戻す。</a:t>
            </a:r>
          </a:p>
          <a:p>
            <a:pPr eaLnBrk="1" hangingPunct="1">
              <a:lnSpc>
                <a:spcPct val="80000"/>
              </a:lnSpc>
            </a:pPr>
            <a:r>
              <a:rPr lang="ja-JP" altLang="en-US" dirty="0" smtClean="0"/>
              <a:t>「</a:t>
            </a:r>
            <a:r>
              <a:rPr lang="ja-JP" altLang="en-US" dirty="0" smtClean="0">
                <a:solidFill>
                  <a:srgbClr val="FF0000"/>
                </a:solidFill>
              </a:rPr>
              <a:t>取り消し</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購入リストの商品を選択した状態で使用すると、その商品をリストから削除する。</a:t>
            </a:r>
          </a:p>
          <a:p>
            <a:pPr eaLnBrk="1" hangingPunct="1">
              <a:lnSpc>
                <a:spcPct val="80000"/>
              </a:lnSpc>
            </a:pPr>
            <a:r>
              <a:rPr lang="ja-JP" altLang="en-US" dirty="0" smtClean="0"/>
              <a:t>「</a:t>
            </a:r>
            <a:r>
              <a:rPr lang="ja-JP" altLang="en-US" dirty="0" smtClean="0">
                <a:solidFill>
                  <a:srgbClr val="FF0000"/>
                </a:solidFill>
              </a:rPr>
              <a:t>会計</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購入リストにある商品の合計金額を計算して、「合計金額」に表示する。また、利用者が支払う金額を入力するコントロールを表示する。</a:t>
            </a:r>
          </a:p>
          <a:p>
            <a:pPr eaLnBrk="1" hangingPunct="1">
              <a:lnSpc>
                <a:spcPct val="80000"/>
              </a:lnSpc>
            </a:pPr>
            <a:r>
              <a:rPr lang="ja-JP" altLang="en-US" dirty="0" smtClean="0"/>
              <a:t>「</a:t>
            </a:r>
            <a:r>
              <a:rPr lang="ja-JP" altLang="en-US" dirty="0" smtClean="0">
                <a:solidFill>
                  <a:srgbClr val="FF0000"/>
                </a:solidFill>
              </a:rPr>
              <a:t>合計金額</a:t>
            </a:r>
            <a:r>
              <a:rPr lang="ja-JP" altLang="en-US" dirty="0" smtClean="0"/>
              <a:t>」（</a:t>
            </a:r>
            <a:r>
              <a:rPr lang="en-US" altLang="ja-JP" dirty="0" smtClean="0"/>
              <a:t>Label</a:t>
            </a:r>
            <a:r>
              <a:rPr lang="ja-JP" altLang="en-US" dirty="0" smtClean="0"/>
              <a:t>等）</a:t>
            </a:r>
          </a:p>
          <a:p>
            <a:pPr lvl="1" eaLnBrk="1" hangingPunct="1">
              <a:lnSpc>
                <a:spcPct val="80000"/>
              </a:lnSpc>
            </a:pPr>
            <a:r>
              <a:rPr lang="ja-JP" altLang="en-US" sz="1800" dirty="0" smtClean="0"/>
              <a:t>購入リストの商品の合計金額を表示する。</a:t>
            </a:r>
          </a:p>
          <a:p>
            <a:pPr eaLnBrk="1" hangingPunct="1">
              <a:lnSpc>
                <a:spcPct val="80000"/>
              </a:lnSpc>
            </a:pPr>
            <a:r>
              <a:rPr lang="ja-JP" altLang="en-US" dirty="0" smtClean="0"/>
              <a:t>「</a:t>
            </a:r>
            <a:r>
              <a:rPr lang="ja-JP" altLang="en-US" dirty="0" smtClean="0">
                <a:solidFill>
                  <a:srgbClr val="FF0000"/>
                </a:solidFill>
              </a:rPr>
              <a:t>金額の入力</a:t>
            </a:r>
            <a:r>
              <a:rPr lang="ja-JP" altLang="en-US" dirty="0" smtClean="0"/>
              <a:t>」（</a:t>
            </a:r>
            <a:r>
              <a:rPr lang="en-US" altLang="ja-JP" dirty="0" err="1" smtClean="0"/>
              <a:t>NumericUpDown,TextBox</a:t>
            </a:r>
            <a:r>
              <a:rPr lang="ja-JP" altLang="en-US" dirty="0" smtClean="0"/>
              <a:t>等）</a:t>
            </a:r>
          </a:p>
          <a:p>
            <a:pPr lvl="1" eaLnBrk="1" hangingPunct="1">
              <a:lnSpc>
                <a:spcPct val="80000"/>
              </a:lnSpc>
            </a:pPr>
            <a:r>
              <a:rPr lang="ja-JP" altLang="en-US" sz="1800" dirty="0" smtClean="0"/>
              <a:t>利用者が支払う金額を入力する。</a:t>
            </a:r>
          </a:p>
          <a:p>
            <a:pPr eaLnBrk="1" hangingPunct="1">
              <a:lnSpc>
                <a:spcPct val="80000"/>
              </a:lnSpc>
            </a:pPr>
            <a:r>
              <a:rPr lang="ja-JP" altLang="en-US" dirty="0" smtClean="0"/>
              <a:t>「</a:t>
            </a:r>
            <a:r>
              <a:rPr lang="ja-JP" altLang="en-US" dirty="0" smtClean="0">
                <a:solidFill>
                  <a:srgbClr val="FF0000"/>
                </a:solidFill>
              </a:rPr>
              <a:t>支払う</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押されると、システムは合計金額との差を計算して、結果を表示する。</a:t>
            </a:r>
          </a:p>
          <a:p>
            <a:pPr eaLnBrk="1" hangingPunct="1">
              <a:lnSpc>
                <a:spcPct val="80000"/>
              </a:lnSpc>
            </a:pPr>
            <a:r>
              <a:rPr lang="ja-JP" altLang="en-US" dirty="0" smtClean="0"/>
              <a:t>「</a:t>
            </a:r>
            <a:r>
              <a:rPr lang="ja-JP" altLang="en-US" dirty="0" smtClean="0">
                <a:solidFill>
                  <a:srgbClr val="FF0000"/>
                </a:solidFill>
              </a:rPr>
              <a:t>結果表示</a:t>
            </a:r>
            <a:r>
              <a:rPr lang="ja-JP" altLang="en-US" dirty="0" smtClean="0"/>
              <a:t>」（</a:t>
            </a:r>
            <a:r>
              <a:rPr lang="en-US" altLang="ja-JP" dirty="0" smtClean="0"/>
              <a:t>Label</a:t>
            </a:r>
            <a:r>
              <a:rPr lang="ja-JP" altLang="en-US" dirty="0" smtClean="0"/>
              <a:t>等）</a:t>
            </a:r>
          </a:p>
          <a:p>
            <a:pPr lvl="1" eaLnBrk="1" hangingPunct="1">
              <a:lnSpc>
                <a:spcPct val="80000"/>
              </a:lnSpc>
            </a:pPr>
            <a:r>
              <a:rPr lang="ja-JP" altLang="en-US" sz="1800" dirty="0" smtClean="0"/>
              <a:t>「ありがとうございました！おつりは○○円です」などを表示する。</a:t>
            </a:r>
            <a:endParaRPr lang="en-US" altLang="ja-JP" sz="1800" dirty="0" smtClean="0"/>
          </a:p>
        </p:txBody>
      </p:sp>
      <p:sp>
        <p:nvSpPr>
          <p:cNvPr id="6" name="テキスト ボックス 5"/>
          <p:cNvSpPr txBox="1"/>
          <p:nvPr/>
        </p:nvSpPr>
        <p:spPr>
          <a:xfrm rot="20648566">
            <a:off x="451502" y="766794"/>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400" dirty="0" smtClean="0"/>
              <a:t>必須</a:t>
            </a:r>
            <a:endParaRPr kumimoji="1" lang="ja-JP" altLang="en-US" sz="1400" dirty="0"/>
          </a:p>
        </p:txBody>
      </p:sp>
    </p:spTree>
    <p:extLst>
      <p:ext uri="{BB962C8B-B14F-4D97-AF65-F5344CB8AC3E}">
        <p14:creationId xmlns:p14="http://schemas.microsoft.com/office/powerpoint/2010/main" val="1209856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685800" y="2130425"/>
            <a:ext cx="7847013" cy="1946275"/>
          </a:xfrm>
        </p:spPr>
        <p:txBody>
          <a:bodyPr/>
          <a:lstStyle/>
          <a:p>
            <a:pPr eaLnBrk="1" hangingPunct="1"/>
            <a:r>
              <a:rPr lang="ja-JP" altLang="en-US" sz="4000" smtClean="0"/>
              <a:t>要求仕様</a:t>
            </a:r>
            <a:br>
              <a:rPr lang="ja-JP" altLang="en-US" sz="4000" smtClean="0"/>
            </a:br>
            <a:r>
              <a:rPr lang="ja-JP" altLang="en-US" sz="4000" smtClean="0"/>
              <a:t>システムフロー</a:t>
            </a:r>
            <a:br>
              <a:rPr lang="ja-JP" altLang="en-US" sz="4000" smtClean="0"/>
            </a:br>
            <a:r>
              <a:rPr lang="ja-JP" altLang="en-US" sz="4000" smtClean="0"/>
              <a:t>必須のコントロール</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ja-JP" altLang="en-US" smtClean="0"/>
              <a:t>システムの要求仕様</a:t>
            </a:r>
          </a:p>
        </p:txBody>
      </p:sp>
      <p:sp>
        <p:nvSpPr>
          <p:cNvPr id="5123" name="Rectangle 3"/>
          <p:cNvSpPr>
            <a:spLocks noGrp="1" noChangeArrowheads="1"/>
          </p:cNvSpPr>
          <p:nvPr>
            <p:ph type="body" idx="1"/>
          </p:nvPr>
        </p:nvSpPr>
        <p:spPr>
          <a:xfrm>
            <a:off x="107950" y="1557338"/>
            <a:ext cx="8820150" cy="3815878"/>
          </a:xfrm>
        </p:spPr>
        <p:txBody>
          <a:bodyPr/>
          <a:lstStyle/>
          <a:p>
            <a:pPr marL="457200" indent="-457200" eaLnBrk="1" hangingPunct="1">
              <a:lnSpc>
                <a:spcPct val="80000"/>
              </a:lnSpc>
              <a:buFont typeface="+mj-lt"/>
              <a:buAutoNum type="arabicPeriod"/>
              <a:defRPr/>
            </a:pPr>
            <a:r>
              <a:rPr lang="ja-JP" altLang="en-US" sz="2400" dirty="0">
                <a:solidFill>
                  <a:srgbClr val="FF0000"/>
                </a:solidFill>
              </a:rPr>
              <a:t>レジ担当者</a:t>
            </a:r>
            <a:r>
              <a:rPr lang="ja-JP" altLang="en-US" sz="2400" dirty="0" smtClean="0">
                <a:solidFill>
                  <a:srgbClr val="FF0000"/>
                </a:solidFill>
              </a:rPr>
              <a:t>の代わりに、来店者が直接システムを利用して商品を購入する場面を想定する。</a:t>
            </a:r>
            <a:endParaRPr lang="ja-JP" altLang="en-US" sz="2400" dirty="0">
              <a:solidFill>
                <a:srgbClr val="FF0000"/>
              </a:solidFill>
            </a:endParaRPr>
          </a:p>
          <a:p>
            <a:pPr marL="457200" indent="-457200" eaLnBrk="1" hangingPunct="1">
              <a:lnSpc>
                <a:spcPct val="80000"/>
              </a:lnSpc>
              <a:buFont typeface="+mj-lt"/>
              <a:buAutoNum type="arabicPeriod"/>
              <a:defRPr/>
            </a:pPr>
            <a:r>
              <a:rPr lang="ja-JP" altLang="en-US" sz="2400" dirty="0" smtClean="0"/>
              <a:t>システムは</a:t>
            </a:r>
            <a:r>
              <a:rPr lang="ja-JP" altLang="en-US" sz="2400" dirty="0"/>
              <a:t>、</a:t>
            </a:r>
            <a:r>
              <a:rPr lang="ja-JP" altLang="en-US" sz="2400" dirty="0" smtClean="0"/>
              <a:t>マクドナルドで実際に販売している商品のうち、基本的な商品を取り扱える（後述）。</a:t>
            </a:r>
            <a:endParaRPr lang="en-US" altLang="ja-JP" sz="2400" dirty="0" smtClean="0"/>
          </a:p>
          <a:p>
            <a:pPr marL="457200" indent="-457200" eaLnBrk="1" hangingPunct="1">
              <a:lnSpc>
                <a:spcPct val="80000"/>
              </a:lnSpc>
              <a:buFont typeface="+mj-lt"/>
              <a:buAutoNum type="arabicPeriod"/>
              <a:defRPr/>
            </a:pPr>
            <a:r>
              <a:rPr lang="ja-JP" altLang="en-US" sz="2400" dirty="0" smtClean="0"/>
              <a:t>各商品を</a:t>
            </a:r>
            <a:r>
              <a:rPr lang="ja-JP" altLang="en-US" sz="2400" dirty="0" smtClean="0">
                <a:solidFill>
                  <a:srgbClr val="FF0000"/>
                </a:solidFill>
              </a:rPr>
              <a:t>単品購入</a:t>
            </a:r>
            <a:r>
              <a:rPr lang="en-US" altLang="ja-JP" sz="2400" dirty="0" smtClean="0">
                <a:solidFill>
                  <a:srgbClr val="FF0000"/>
                </a:solidFill>
              </a:rPr>
              <a:t>/</a:t>
            </a:r>
            <a:r>
              <a:rPr lang="ja-JP" altLang="en-US" sz="2400" dirty="0" smtClean="0">
                <a:solidFill>
                  <a:srgbClr val="FF0000"/>
                </a:solidFill>
              </a:rPr>
              <a:t>セット購入</a:t>
            </a:r>
            <a:r>
              <a:rPr lang="ja-JP" altLang="en-US" sz="2400" dirty="0" smtClean="0"/>
              <a:t>でき、価格が異なる。</a:t>
            </a:r>
            <a:endParaRPr lang="en-US" altLang="ja-JP" sz="2400" dirty="0" smtClean="0"/>
          </a:p>
          <a:p>
            <a:pPr marL="0" indent="0" eaLnBrk="1" hangingPunct="1">
              <a:lnSpc>
                <a:spcPct val="80000"/>
              </a:lnSpc>
              <a:buNone/>
              <a:defRPr/>
            </a:pPr>
            <a:r>
              <a:rPr lang="ja-JP" altLang="en-US" sz="2400" dirty="0"/>
              <a:t>　</a:t>
            </a:r>
            <a:r>
              <a:rPr lang="ja-JP" altLang="en-US" sz="2400" dirty="0" smtClean="0"/>
              <a:t>　</a:t>
            </a:r>
            <a:r>
              <a:rPr lang="en-US" altLang="ja-JP" sz="1800" dirty="0" smtClean="0"/>
              <a:t>※</a:t>
            </a:r>
            <a:r>
              <a:rPr lang="ja-JP" altLang="en-US" sz="1800" dirty="0" smtClean="0"/>
              <a:t>クーポン番号の入力や期間限定の特別料金等は不要。</a:t>
            </a:r>
            <a:endParaRPr lang="en-US" altLang="ja-JP" sz="1800" dirty="0" smtClean="0"/>
          </a:p>
          <a:p>
            <a:pPr marL="457200" indent="-457200" eaLnBrk="1" hangingPunct="1">
              <a:lnSpc>
                <a:spcPct val="80000"/>
              </a:lnSpc>
              <a:buFont typeface="+mj-lt"/>
              <a:buAutoNum type="arabicPeriod" startAt="4"/>
              <a:defRPr/>
            </a:pPr>
            <a:r>
              <a:rPr lang="ja-JP" altLang="en-US" sz="2400" dirty="0" smtClean="0"/>
              <a:t>最低限、</a:t>
            </a:r>
            <a:r>
              <a:rPr lang="ja-JP" altLang="en-US" sz="2400" dirty="0" smtClean="0">
                <a:solidFill>
                  <a:srgbClr val="FF0000"/>
                </a:solidFill>
              </a:rPr>
              <a:t>システムフロー（１）、（２）</a:t>
            </a:r>
            <a:r>
              <a:rPr lang="ja-JP" altLang="en-US" sz="2400" dirty="0" smtClean="0"/>
              <a:t>を満たす。</a:t>
            </a:r>
            <a:endParaRPr lang="en-US" altLang="ja-JP" sz="2400" dirty="0" smtClean="0"/>
          </a:p>
          <a:p>
            <a:pPr marL="457200" indent="-457200" eaLnBrk="1" hangingPunct="1">
              <a:lnSpc>
                <a:spcPct val="80000"/>
              </a:lnSpc>
              <a:buFont typeface="+mj-lt"/>
              <a:buAutoNum type="arabicPeriod" startAt="4"/>
              <a:defRPr/>
            </a:pPr>
            <a:r>
              <a:rPr lang="ja-JP" altLang="en-US" sz="2400" dirty="0" smtClean="0"/>
              <a:t>「</a:t>
            </a:r>
            <a:r>
              <a:rPr lang="ja-JP" altLang="en-US" sz="2400" dirty="0" smtClean="0">
                <a:solidFill>
                  <a:srgbClr val="FF0000"/>
                </a:solidFill>
              </a:rPr>
              <a:t>必須のコントロール</a:t>
            </a:r>
            <a:r>
              <a:rPr lang="ja-JP" altLang="en-US" sz="2400" dirty="0" smtClean="0"/>
              <a:t>」として挙げているコントロール、またはそれらに相当する機能を必ずユーザーインタフェースに含める。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sz="4000" smtClean="0"/>
              <a:t>システムフロー（１）商品の選択と削除</a:t>
            </a:r>
          </a:p>
        </p:txBody>
      </p:sp>
      <p:sp>
        <p:nvSpPr>
          <p:cNvPr id="6147" name="Text Box 3"/>
          <p:cNvSpPr txBox="1">
            <a:spLocks noChangeArrowheads="1"/>
          </p:cNvSpPr>
          <p:nvPr/>
        </p:nvSpPr>
        <p:spPr bwMode="auto">
          <a:xfrm>
            <a:off x="323850" y="1341438"/>
            <a:ext cx="84978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AutoNum type="arabicPeriod"/>
            </a:pPr>
            <a:r>
              <a:rPr lang="ja-JP" altLang="en-US" sz="2000"/>
              <a:t>利用者は、ユーザーインタフェースで購入する商品を選択する。</a:t>
            </a:r>
            <a:endParaRPr lang="en-US" altLang="ja-JP" sz="2000"/>
          </a:p>
        </p:txBody>
      </p:sp>
      <p:sp>
        <p:nvSpPr>
          <p:cNvPr id="2" name="正方形/長方形 1"/>
          <p:cNvSpPr/>
          <p:nvPr/>
        </p:nvSpPr>
        <p:spPr>
          <a:xfrm>
            <a:off x="103188" y="3138488"/>
            <a:ext cx="4572000" cy="280076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ja-JP" sz="1600" dirty="0"/>
              <a:t>1-1.</a:t>
            </a:r>
            <a:r>
              <a:rPr lang="ja-JP" altLang="en-US" sz="1600" dirty="0"/>
              <a:t>利用者は、まず、セットメニュー</a:t>
            </a:r>
            <a:r>
              <a:rPr lang="ja-JP" altLang="en-US" sz="1600" dirty="0" smtClean="0"/>
              <a:t>を購入する</a:t>
            </a:r>
            <a:r>
              <a:rPr lang="ja-JP" altLang="en-US" sz="1600" dirty="0"/>
              <a:t>か、</a:t>
            </a:r>
            <a:endParaRPr lang="en-US" altLang="ja-JP" sz="1600" dirty="0"/>
          </a:p>
          <a:p>
            <a:pPr>
              <a:defRPr/>
            </a:pPr>
            <a:r>
              <a:rPr lang="ja-JP" altLang="en-US" sz="1600" dirty="0"/>
              <a:t>　　　　　単品メニュー</a:t>
            </a:r>
            <a:r>
              <a:rPr lang="ja-JP" altLang="en-US" sz="1600" dirty="0" smtClean="0"/>
              <a:t>を購入する</a:t>
            </a:r>
            <a:r>
              <a:rPr lang="ja-JP" altLang="en-US" sz="1600" dirty="0"/>
              <a:t>かを選択する。</a:t>
            </a:r>
            <a:endParaRPr lang="en-US" altLang="ja-JP" sz="1600" dirty="0"/>
          </a:p>
          <a:p>
            <a:pPr>
              <a:defRPr/>
            </a:pPr>
            <a:endParaRPr lang="en-US" altLang="ja-JP" sz="1600" dirty="0"/>
          </a:p>
          <a:p>
            <a:pPr>
              <a:defRPr/>
            </a:pPr>
            <a:r>
              <a:rPr lang="en-US" altLang="ja-JP" sz="1600" dirty="0"/>
              <a:t>a.</a:t>
            </a:r>
            <a:r>
              <a:rPr lang="ja-JP" altLang="en-US" sz="1600" dirty="0"/>
              <a:t>セットメニューの場合、</a:t>
            </a:r>
            <a:endParaRPr lang="en-US" altLang="ja-JP" sz="1600" dirty="0"/>
          </a:p>
          <a:p>
            <a:pPr>
              <a:defRPr/>
            </a:pPr>
            <a:r>
              <a:rPr lang="ja-JP" altLang="en-US" sz="1600" dirty="0"/>
              <a:t>システムは、注文可能なセットメニューを表示する。</a:t>
            </a:r>
            <a:endParaRPr lang="en-US" altLang="ja-JP" sz="1600" dirty="0"/>
          </a:p>
          <a:p>
            <a:pPr>
              <a:defRPr/>
            </a:pPr>
            <a:r>
              <a:rPr lang="ja-JP" altLang="en-US" sz="1600" dirty="0"/>
              <a:t>利用者は、ハンバーガーの種類、サイドメニューの</a:t>
            </a:r>
            <a:endParaRPr lang="en-US" altLang="ja-JP" sz="1600" dirty="0"/>
          </a:p>
          <a:p>
            <a:pPr>
              <a:defRPr/>
            </a:pPr>
            <a:r>
              <a:rPr lang="ja-JP" altLang="en-US" sz="1600" dirty="0"/>
              <a:t>種類とサイズ、ドリンクの種類とサイズを選択する。</a:t>
            </a:r>
            <a:endParaRPr lang="en-US" altLang="ja-JP" sz="1600" dirty="0"/>
          </a:p>
          <a:p>
            <a:pPr>
              <a:defRPr/>
            </a:pPr>
            <a:endParaRPr lang="en-US" altLang="ja-JP" sz="1600" dirty="0"/>
          </a:p>
          <a:p>
            <a:pPr>
              <a:defRPr/>
            </a:pPr>
            <a:r>
              <a:rPr lang="en-US" altLang="ja-JP" sz="1600" dirty="0"/>
              <a:t>b.</a:t>
            </a:r>
            <a:r>
              <a:rPr lang="ja-JP" altLang="en-US" sz="1600" dirty="0"/>
              <a:t>単品の場合、</a:t>
            </a:r>
            <a:endParaRPr lang="en-US" altLang="ja-JP" sz="1600" dirty="0"/>
          </a:p>
          <a:p>
            <a:pPr>
              <a:defRPr/>
            </a:pPr>
            <a:r>
              <a:rPr lang="ja-JP" altLang="en-US" sz="1600" dirty="0"/>
              <a:t>システムは、注文可能な単品メニューを表示する。</a:t>
            </a:r>
            <a:endParaRPr lang="en-US" altLang="ja-JP" sz="1600" dirty="0"/>
          </a:p>
          <a:p>
            <a:pPr>
              <a:defRPr/>
            </a:pPr>
            <a:r>
              <a:rPr lang="ja-JP" altLang="en-US" sz="1600" dirty="0"/>
              <a:t>利用者はメニューから１つ、商品を選択する。</a:t>
            </a:r>
            <a:endParaRPr lang="en-US" altLang="ja-JP" sz="1600" dirty="0"/>
          </a:p>
        </p:txBody>
      </p:sp>
      <p:sp>
        <p:nvSpPr>
          <p:cNvPr id="5" name="正方形/長方形 4"/>
          <p:cNvSpPr/>
          <p:nvPr/>
        </p:nvSpPr>
        <p:spPr>
          <a:xfrm>
            <a:off x="4933950" y="3155950"/>
            <a:ext cx="3887788" cy="156966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ja-JP" sz="1600" dirty="0"/>
              <a:t>1-1.</a:t>
            </a:r>
            <a:r>
              <a:rPr lang="ja-JP" altLang="en-US" sz="1600" dirty="0"/>
              <a:t>利用者は、全てのメニューから自由に選択する。</a:t>
            </a:r>
            <a:endParaRPr lang="en-US" altLang="ja-JP" sz="1600" dirty="0"/>
          </a:p>
          <a:p>
            <a:pPr>
              <a:defRPr/>
            </a:pPr>
            <a:endParaRPr lang="en-US" altLang="ja-JP" sz="1600" dirty="0"/>
          </a:p>
          <a:p>
            <a:pPr>
              <a:defRPr/>
            </a:pPr>
            <a:r>
              <a:rPr lang="ja-JP" altLang="en-US" sz="1600" dirty="0" smtClean="0"/>
              <a:t>組み合わせた</a:t>
            </a:r>
            <a:r>
              <a:rPr lang="ja-JP" altLang="en-US" sz="1600" dirty="0"/>
              <a:t>商品</a:t>
            </a:r>
            <a:r>
              <a:rPr lang="ja-JP" altLang="en-US" sz="1600" dirty="0" smtClean="0"/>
              <a:t>により、単品価格、</a:t>
            </a:r>
            <a:r>
              <a:rPr lang="ja-JP" altLang="en-US" sz="1600" dirty="0"/>
              <a:t>セット</a:t>
            </a:r>
            <a:r>
              <a:rPr lang="ja-JP" altLang="en-US" sz="1600" dirty="0" smtClean="0"/>
              <a:t>価格のうち、最も安い組み合わせで価格を計算する。</a:t>
            </a:r>
            <a:endParaRPr lang="en-US" altLang="ja-JP" sz="1600" dirty="0"/>
          </a:p>
        </p:txBody>
      </p:sp>
      <p:sp>
        <p:nvSpPr>
          <p:cNvPr id="6150" name="テキスト ボックス 2"/>
          <p:cNvSpPr txBox="1">
            <a:spLocks noChangeArrowheads="1"/>
          </p:cNvSpPr>
          <p:nvPr/>
        </p:nvSpPr>
        <p:spPr bwMode="auto">
          <a:xfrm>
            <a:off x="1698625" y="27225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2000"/>
              <a:t>一般の方法</a:t>
            </a:r>
          </a:p>
        </p:txBody>
      </p:sp>
      <p:sp>
        <p:nvSpPr>
          <p:cNvPr id="6151" name="テキスト ボックス 6"/>
          <p:cNvSpPr txBox="1">
            <a:spLocks noChangeArrowheads="1"/>
          </p:cNvSpPr>
          <p:nvPr/>
        </p:nvSpPr>
        <p:spPr bwMode="auto">
          <a:xfrm>
            <a:off x="5058836" y="2617788"/>
            <a:ext cx="36872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000" dirty="0"/>
              <a:t>上級の方法</a:t>
            </a:r>
            <a:endParaRPr lang="en-US" altLang="ja-JP" sz="2000" dirty="0"/>
          </a:p>
          <a:p>
            <a:pPr algn="ctr" eaLnBrk="1" hangingPunct="1">
              <a:spcBef>
                <a:spcPct val="0"/>
              </a:spcBef>
              <a:buFontTx/>
              <a:buNone/>
            </a:pPr>
            <a:r>
              <a:rPr lang="ja-JP" altLang="en-US" sz="1400" dirty="0" smtClean="0"/>
              <a:t>（店員のように、購入をアシストしてくれる方法）</a:t>
            </a:r>
            <a:endParaRPr lang="en-US" altLang="ja-JP" sz="1400" dirty="0"/>
          </a:p>
        </p:txBody>
      </p:sp>
      <p:sp>
        <p:nvSpPr>
          <p:cNvPr id="4" name="テキスト ボックス 3"/>
          <p:cNvSpPr txBox="1"/>
          <p:nvPr/>
        </p:nvSpPr>
        <p:spPr>
          <a:xfrm>
            <a:off x="2341563" y="1813164"/>
            <a:ext cx="4110421"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ja-JP" altLang="en-US" sz="1600" dirty="0"/>
              <a:t>選択方法の設計は各自で</a:t>
            </a:r>
            <a:r>
              <a:rPr lang="ja-JP" altLang="en-US" sz="1600" dirty="0" smtClean="0"/>
              <a:t>工夫してください。</a:t>
            </a:r>
            <a:endParaRPr lang="en-US" altLang="ja-JP" sz="1600" dirty="0"/>
          </a:p>
          <a:p>
            <a:pPr>
              <a:defRPr/>
            </a:pPr>
            <a:r>
              <a:rPr lang="ja-JP" altLang="en-US" sz="1600" dirty="0"/>
              <a:t>たとえば、次のような工程が考えられます。</a:t>
            </a:r>
          </a:p>
        </p:txBody>
      </p:sp>
      <p:sp>
        <p:nvSpPr>
          <p:cNvPr id="6153" name="テキスト ボックス 2"/>
          <p:cNvSpPr txBox="1">
            <a:spLocks noChangeArrowheads="1"/>
          </p:cNvSpPr>
          <p:nvPr/>
        </p:nvSpPr>
        <p:spPr bwMode="auto">
          <a:xfrm>
            <a:off x="5004048" y="4869160"/>
            <a:ext cx="3598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1600" dirty="0"/>
              <a:t>※</a:t>
            </a:r>
            <a:r>
              <a:rPr lang="ja-JP" altLang="en-US" sz="1600" dirty="0" smtClean="0"/>
              <a:t>この計算方法</a:t>
            </a:r>
            <a:r>
              <a:rPr lang="ja-JP" altLang="en-US" sz="1600" dirty="0"/>
              <a:t>は</a:t>
            </a:r>
            <a:r>
              <a:rPr lang="ja-JP" altLang="en-US" sz="1600" dirty="0" smtClean="0"/>
              <a:t>、以前、実際にマクドナルドのレジシステムに存在しましたが、現在は削除されています。</a:t>
            </a:r>
            <a:endParaRPr lang="ja-JP" altLang="en-US" sz="1600" dirty="0"/>
          </a:p>
        </p:txBody>
      </p:sp>
      <p:cxnSp>
        <p:nvCxnSpPr>
          <p:cNvPr id="7" name="直線コネクタ 6"/>
          <p:cNvCxnSpPr/>
          <p:nvPr/>
        </p:nvCxnSpPr>
        <p:spPr>
          <a:xfrm>
            <a:off x="4805363" y="2617788"/>
            <a:ext cx="0" cy="40513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sz="4000" dirty="0" smtClean="0"/>
              <a:t>（１）商品の選択と削除　続き</a:t>
            </a:r>
          </a:p>
        </p:txBody>
      </p:sp>
      <p:sp>
        <p:nvSpPr>
          <p:cNvPr id="7171" name="Text Box 3"/>
          <p:cNvSpPr txBox="1">
            <a:spLocks noChangeArrowheads="1"/>
          </p:cNvSpPr>
          <p:nvPr/>
        </p:nvSpPr>
        <p:spPr bwMode="auto">
          <a:xfrm>
            <a:off x="323850" y="1773238"/>
            <a:ext cx="8640763"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AutoNum type="arabicPeriod" startAt="2"/>
            </a:pPr>
            <a:r>
              <a:rPr lang="ja-JP" altLang="en-US" sz="2000" dirty="0"/>
              <a:t>商品を選択したら、利用者</a:t>
            </a:r>
            <a:r>
              <a:rPr lang="ja-JP" altLang="en-US" sz="2000" dirty="0" smtClean="0"/>
              <a:t>は購入リストに</a:t>
            </a:r>
            <a:r>
              <a:rPr lang="ja-JP" altLang="en-US" sz="2000" dirty="0" smtClean="0">
                <a:solidFill>
                  <a:srgbClr val="FF0000"/>
                </a:solidFill>
              </a:rPr>
              <a:t>追加</a:t>
            </a:r>
            <a:r>
              <a:rPr lang="ja-JP" altLang="en-US" sz="2000" dirty="0" smtClean="0"/>
              <a:t>する操作を行う。</a:t>
            </a:r>
            <a:endParaRPr lang="en-US" altLang="ja-JP" sz="2000" dirty="0"/>
          </a:p>
          <a:p>
            <a:pPr eaLnBrk="1" hangingPunct="1">
              <a:spcBef>
                <a:spcPct val="0"/>
              </a:spcBef>
              <a:buFontTx/>
              <a:buAutoNum type="arabicPeriod" startAt="2"/>
            </a:pPr>
            <a:endParaRPr lang="ja-JP" altLang="en-US" sz="2000" dirty="0"/>
          </a:p>
          <a:p>
            <a:pPr eaLnBrk="1" hangingPunct="1">
              <a:spcBef>
                <a:spcPct val="0"/>
              </a:spcBef>
              <a:buFontTx/>
              <a:buAutoNum type="arabicPeriod" startAt="2"/>
            </a:pPr>
            <a:r>
              <a:rPr lang="ja-JP" altLang="en-US" sz="2000" dirty="0"/>
              <a:t>システムは、選択された商品</a:t>
            </a:r>
            <a:r>
              <a:rPr lang="ja-JP" altLang="en-US" sz="2000" dirty="0" smtClean="0"/>
              <a:t>を</a:t>
            </a:r>
            <a:r>
              <a:rPr lang="ja-JP" altLang="en-US" sz="2000" dirty="0" smtClean="0">
                <a:solidFill>
                  <a:srgbClr val="FF0000"/>
                </a:solidFill>
              </a:rPr>
              <a:t>購入リスト</a:t>
            </a:r>
            <a:r>
              <a:rPr lang="ja-JP" altLang="en-US" sz="2000" dirty="0" smtClean="0"/>
              <a:t>に追加する。</a:t>
            </a:r>
            <a:endParaRPr lang="en-US" altLang="ja-JP" sz="2000" dirty="0"/>
          </a:p>
          <a:p>
            <a:pPr lvl="1" eaLnBrk="1" hangingPunct="1">
              <a:spcBef>
                <a:spcPct val="0"/>
              </a:spcBef>
              <a:buFontTx/>
              <a:buNone/>
            </a:pPr>
            <a:r>
              <a:rPr lang="ja-JP" altLang="en-US" sz="1600" dirty="0"/>
              <a:t>場合に応じて、手順１</a:t>
            </a:r>
            <a:r>
              <a:rPr lang="en-US" altLang="ja-JP" sz="1600" dirty="0"/>
              <a:t>.</a:t>
            </a:r>
            <a:r>
              <a:rPr lang="ja-JP" altLang="en-US" sz="1600" dirty="0"/>
              <a:t>で商品を選択したコントロールの状態を</a:t>
            </a:r>
            <a:r>
              <a:rPr lang="ja-JP" altLang="en-US" sz="1600" u="sng" dirty="0"/>
              <a:t>元に戻す</a:t>
            </a:r>
            <a:r>
              <a:rPr lang="ja-JP" altLang="en-US" sz="1600" dirty="0"/>
              <a:t>。</a:t>
            </a:r>
            <a:endParaRPr lang="en-US" altLang="ja-JP" sz="1600" dirty="0"/>
          </a:p>
          <a:p>
            <a:pPr eaLnBrk="1" hangingPunct="1">
              <a:spcBef>
                <a:spcPct val="0"/>
              </a:spcBef>
              <a:buFontTx/>
              <a:buNone/>
            </a:pPr>
            <a:endParaRPr lang="en-US" altLang="ja-JP" sz="1600" dirty="0"/>
          </a:p>
          <a:p>
            <a:pPr eaLnBrk="1" hangingPunct="1">
              <a:spcBef>
                <a:spcPct val="0"/>
              </a:spcBef>
              <a:buFontTx/>
              <a:buNone/>
            </a:pPr>
            <a:r>
              <a:rPr lang="ja-JP" altLang="en-US" sz="1600" dirty="0"/>
              <a:t>（</a:t>
            </a:r>
            <a:r>
              <a:rPr lang="en-US" altLang="ja-JP" sz="1600" dirty="0"/>
              <a:t>※</a:t>
            </a:r>
            <a:r>
              <a:rPr lang="ja-JP" altLang="en-US" sz="1600" dirty="0"/>
              <a:t>手順</a:t>
            </a:r>
            <a:r>
              <a:rPr lang="en-US" altLang="ja-JP" sz="1600" dirty="0"/>
              <a:t>1.</a:t>
            </a:r>
            <a:r>
              <a:rPr lang="ja-JP" altLang="en-US" sz="1600" dirty="0"/>
              <a:t>～手順</a:t>
            </a:r>
            <a:r>
              <a:rPr lang="en-US" altLang="ja-JP" sz="1600" dirty="0"/>
              <a:t>3.</a:t>
            </a:r>
            <a:r>
              <a:rPr lang="ja-JP" altLang="en-US" sz="1600" dirty="0"/>
              <a:t>は、同時でも構いません）</a:t>
            </a:r>
            <a:endParaRPr lang="en-US" altLang="ja-JP" sz="2000" dirty="0"/>
          </a:p>
          <a:p>
            <a:pPr eaLnBrk="1" hangingPunct="1">
              <a:spcBef>
                <a:spcPct val="0"/>
              </a:spcBef>
              <a:buFontTx/>
              <a:buAutoNum type="arabicPeriod" startAt="2"/>
            </a:pPr>
            <a:endParaRPr lang="ja-JP" altLang="en-US" sz="2000" dirty="0"/>
          </a:p>
          <a:p>
            <a:pPr eaLnBrk="1" hangingPunct="1">
              <a:spcBef>
                <a:spcPct val="0"/>
              </a:spcBef>
              <a:buFontTx/>
              <a:buAutoNum type="arabicPeriod" startAt="4"/>
            </a:pPr>
            <a:r>
              <a:rPr lang="ja-JP" altLang="en-US" sz="2000" dirty="0"/>
              <a:t>利用者が他の商品を追加で購入したい場合、手順</a:t>
            </a:r>
            <a:r>
              <a:rPr lang="en-US" altLang="ja-JP" sz="2000" dirty="0"/>
              <a:t>1.</a:t>
            </a:r>
            <a:r>
              <a:rPr lang="ja-JP" altLang="en-US" sz="2000" dirty="0"/>
              <a:t>に戻る。</a:t>
            </a:r>
            <a:endParaRPr lang="en-US" altLang="ja-JP" sz="2000" dirty="0"/>
          </a:p>
          <a:p>
            <a:pPr eaLnBrk="1" hangingPunct="1">
              <a:spcBef>
                <a:spcPct val="0"/>
              </a:spcBef>
              <a:buFontTx/>
              <a:buAutoNum type="arabicPeriod" startAt="2"/>
            </a:pPr>
            <a:endParaRPr lang="ja-JP" altLang="en-US" sz="2000" dirty="0"/>
          </a:p>
          <a:p>
            <a:pPr eaLnBrk="1" hangingPunct="1">
              <a:spcBef>
                <a:spcPct val="0"/>
              </a:spcBef>
              <a:buFontTx/>
              <a:buAutoNum type="arabicPeriod" startAt="5"/>
            </a:pPr>
            <a:r>
              <a:rPr lang="ja-JP" altLang="en-US" sz="2000" dirty="0"/>
              <a:t>利用者が購入リストからある商品を</a:t>
            </a:r>
            <a:r>
              <a:rPr lang="ja-JP" altLang="en-US" sz="2000" dirty="0" smtClean="0"/>
              <a:t>選んで</a:t>
            </a:r>
            <a:r>
              <a:rPr lang="ja-JP" altLang="en-US" sz="2000" dirty="0" smtClean="0">
                <a:solidFill>
                  <a:srgbClr val="FF0000"/>
                </a:solidFill>
              </a:rPr>
              <a:t>取り消し</a:t>
            </a:r>
            <a:r>
              <a:rPr lang="ja-JP" altLang="en-US" sz="2000" dirty="0" smtClean="0"/>
              <a:t>操作を行った場合</a:t>
            </a:r>
            <a:r>
              <a:rPr lang="ja-JP" altLang="en-US" sz="2000" dirty="0"/>
              <a:t>、システムは、その商品を購入リストから削除する。</a:t>
            </a:r>
            <a:endParaRPr lang="en-US" altLang="ja-JP" sz="2000" dirty="0"/>
          </a:p>
          <a:p>
            <a:pPr lvl="1" eaLnBrk="1" hangingPunct="1">
              <a:spcBef>
                <a:spcPct val="0"/>
              </a:spcBef>
              <a:buFontTx/>
              <a:buNone/>
            </a:pPr>
            <a:r>
              <a:rPr lang="ja-JP" altLang="en-US" sz="1200" dirty="0"/>
              <a:t>（</a:t>
            </a:r>
            <a:r>
              <a:rPr lang="en-US" altLang="ja-JP" sz="1200" dirty="0"/>
              <a:t>※</a:t>
            </a:r>
            <a:r>
              <a:rPr lang="ja-JP" altLang="en-US" sz="1200" dirty="0"/>
              <a:t>「編集」ボタンを押して、購入リストの削除が行える編集のフェーズに入る、といった形式でも構いません）</a:t>
            </a:r>
            <a:endParaRPr lang="en-US" altLang="ja-JP" sz="1200" dirty="0"/>
          </a:p>
        </p:txBody>
      </p:sp>
      <p:sp>
        <p:nvSpPr>
          <p:cNvPr id="2" name="正方形/長方形 1"/>
          <p:cNvSpPr/>
          <p:nvPr/>
        </p:nvSpPr>
        <p:spPr>
          <a:xfrm>
            <a:off x="346241" y="5521325"/>
            <a:ext cx="7956550" cy="40011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altLang="ja-JP" dirty="0" smtClean="0"/>
              <a:t>※</a:t>
            </a:r>
            <a:r>
              <a:rPr lang="ja-JP" altLang="en-US" dirty="0" smtClean="0"/>
              <a:t>手順</a:t>
            </a:r>
            <a:r>
              <a:rPr lang="en-US" altLang="ja-JP" dirty="0"/>
              <a:t>1.</a:t>
            </a:r>
            <a:r>
              <a:rPr lang="ja-JP" altLang="en-US" dirty="0"/>
              <a:t>～</a:t>
            </a:r>
            <a:r>
              <a:rPr lang="en-US" altLang="ja-JP" dirty="0"/>
              <a:t>5.</a:t>
            </a:r>
            <a:r>
              <a:rPr lang="ja-JP" altLang="en-US" dirty="0"/>
              <a:t>の時点では、商品の</a:t>
            </a:r>
            <a:r>
              <a:rPr lang="ja-JP" altLang="en-US" u="sng" dirty="0"/>
              <a:t>合計</a:t>
            </a:r>
            <a:r>
              <a:rPr lang="ja-JP" altLang="en-US" dirty="0"/>
              <a:t>金額は表示しなくても構いません。</a:t>
            </a:r>
            <a:endParaRPr lang="en-US" altLang="ja-JP" dirty="0"/>
          </a:p>
        </p:txBody>
      </p:sp>
      <p:sp>
        <p:nvSpPr>
          <p:cNvPr id="3" name="テキスト ボックス 2"/>
          <p:cNvSpPr txBox="1"/>
          <p:nvPr/>
        </p:nvSpPr>
        <p:spPr>
          <a:xfrm rot="20648566">
            <a:off x="5971853" y="4073494"/>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6" name="テキスト ボックス 5"/>
          <p:cNvSpPr txBox="1"/>
          <p:nvPr/>
        </p:nvSpPr>
        <p:spPr>
          <a:xfrm rot="20648566">
            <a:off x="5026735" y="2111543"/>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7" name="テキスト ボックス 6"/>
          <p:cNvSpPr txBox="1"/>
          <p:nvPr/>
        </p:nvSpPr>
        <p:spPr>
          <a:xfrm rot="20648566">
            <a:off x="5539808" y="1441550"/>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dirty="0" smtClean="0"/>
              <a:t>システムフロー（２）商品の購入</a:t>
            </a:r>
          </a:p>
        </p:txBody>
      </p:sp>
      <p:sp>
        <p:nvSpPr>
          <p:cNvPr id="9219" name="Text Box 3"/>
          <p:cNvSpPr txBox="1">
            <a:spLocks noChangeArrowheads="1"/>
          </p:cNvSpPr>
          <p:nvPr/>
        </p:nvSpPr>
        <p:spPr bwMode="auto">
          <a:xfrm>
            <a:off x="323056" y="1628800"/>
            <a:ext cx="849788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000">
                <a:solidFill>
                  <a:schemeClr val="tx1"/>
                </a:solidFill>
                <a:latin typeface="Arial" charset="0"/>
                <a:ea typeface="ＭＳ Ｐゴシック" pitchFamily="50" charset="-128"/>
              </a:defRPr>
            </a:lvl1pPr>
            <a:lvl2pPr marL="742950" indent="-285750" eaLnBrk="0" hangingPunct="0">
              <a:defRPr kumimoji="1" sz="2000">
                <a:solidFill>
                  <a:schemeClr val="tx1"/>
                </a:solidFill>
                <a:latin typeface="Arial" charset="0"/>
                <a:ea typeface="ＭＳ Ｐゴシック" pitchFamily="50" charset="-128"/>
              </a:defRPr>
            </a:lvl2pPr>
            <a:lvl3pPr marL="1143000" indent="-228600" eaLnBrk="0" hangingPunct="0">
              <a:defRPr kumimoji="1" sz="2000">
                <a:solidFill>
                  <a:schemeClr val="tx1"/>
                </a:solidFill>
                <a:latin typeface="Arial" charset="0"/>
                <a:ea typeface="ＭＳ Ｐゴシック" pitchFamily="50" charset="-128"/>
              </a:defRPr>
            </a:lvl3pPr>
            <a:lvl4pPr marL="1600200" indent="-228600" eaLnBrk="0" hangingPunct="0">
              <a:defRPr kumimoji="1" sz="2000">
                <a:solidFill>
                  <a:schemeClr val="tx1"/>
                </a:solidFill>
                <a:latin typeface="Arial" charset="0"/>
                <a:ea typeface="ＭＳ Ｐゴシック" pitchFamily="50" charset="-128"/>
              </a:defRPr>
            </a:lvl4pPr>
            <a:lvl5pPr marL="2057400" indent="-228600" eaLnBrk="0" hangingPunct="0">
              <a:defRPr kumimoji="1" sz="20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pitchFamily="50" charset="-128"/>
              </a:defRPr>
            </a:lvl9pPr>
          </a:lstStyle>
          <a:p>
            <a:pPr eaLnBrk="1" hangingPunct="1">
              <a:buFontTx/>
              <a:buAutoNum type="arabicPeriod" startAt="6"/>
              <a:defRPr/>
            </a:pPr>
            <a:r>
              <a:rPr lang="ja-JP" altLang="en-US" dirty="0" smtClean="0"/>
              <a:t>全ての買いたい商品を追加したら、利用者は</a:t>
            </a:r>
            <a:r>
              <a:rPr lang="ja-JP" altLang="en-US" dirty="0" smtClean="0">
                <a:solidFill>
                  <a:srgbClr val="FF0000"/>
                </a:solidFill>
              </a:rPr>
              <a:t>会計</a:t>
            </a:r>
            <a:r>
              <a:rPr lang="ja-JP" altLang="en-US" dirty="0" smtClean="0"/>
              <a:t>操作に移る。</a:t>
            </a:r>
            <a:endParaRPr lang="en-US" altLang="ja-JP" dirty="0" smtClean="0"/>
          </a:p>
          <a:p>
            <a:pPr eaLnBrk="1" hangingPunct="1">
              <a:buFontTx/>
              <a:buAutoNum type="arabicPeriod" startAt="6"/>
              <a:defRPr/>
            </a:pPr>
            <a:endParaRPr lang="ja-JP" altLang="en-US" dirty="0" smtClean="0"/>
          </a:p>
          <a:p>
            <a:pPr eaLnBrk="1" hangingPunct="1">
              <a:buFontTx/>
              <a:buAutoNum type="arabicPeriod" startAt="6"/>
              <a:defRPr/>
            </a:pPr>
            <a:r>
              <a:rPr lang="ja-JP" altLang="en-US" dirty="0" smtClean="0"/>
              <a:t>システムは、購入リストから商品の</a:t>
            </a:r>
            <a:r>
              <a:rPr lang="ja-JP" altLang="en-US" dirty="0" smtClean="0">
                <a:solidFill>
                  <a:srgbClr val="FF0000"/>
                </a:solidFill>
              </a:rPr>
              <a:t>合計金額</a:t>
            </a:r>
            <a:r>
              <a:rPr lang="ja-JP" altLang="en-US" dirty="0" smtClean="0"/>
              <a:t>を計算して、表示する。また、利用者が</a:t>
            </a:r>
            <a:r>
              <a:rPr lang="ja-JP" altLang="en-US" dirty="0" smtClean="0">
                <a:solidFill>
                  <a:srgbClr val="FF0000"/>
                </a:solidFill>
              </a:rPr>
              <a:t>金額を入力</a:t>
            </a:r>
            <a:r>
              <a:rPr lang="ja-JP" altLang="en-US" dirty="0" smtClean="0"/>
              <a:t>し、</a:t>
            </a:r>
            <a:r>
              <a:rPr lang="ja-JP" altLang="en-US" dirty="0" smtClean="0">
                <a:solidFill>
                  <a:srgbClr val="FF0000"/>
                </a:solidFill>
              </a:rPr>
              <a:t>支払う</a:t>
            </a:r>
            <a:r>
              <a:rPr lang="ja-JP" altLang="en-US" dirty="0" smtClean="0"/>
              <a:t>操作を行うインタフェースを表示する。</a:t>
            </a:r>
            <a:endParaRPr lang="en-US" altLang="ja-JP" dirty="0" smtClean="0"/>
          </a:p>
          <a:p>
            <a:pPr eaLnBrk="1" hangingPunct="1">
              <a:buFontTx/>
              <a:buAutoNum type="arabicPeriod" startAt="6"/>
              <a:defRPr/>
            </a:pPr>
            <a:endParaRPr lang="ja-JP" altLang="en-US" dirty="0" smtClean="0"/>
          </a:p>
          <a:p>
            <a:pPr eaLnBrk="1" hangingPunct="1">
              <a:buFontTx/>
              <a:buAutoNum type="arabicPeriod" startAt="6"/>
              <a:defRPr/>
            </a:pPr>
            <a:r>
              <a:rPr lang="ja-JP" altLang="en-US" dirty="0" smtClean="0"/>
              <a:t>利用者は、支払う金額を入力し、支払う操作を行う。</a:t>
            </a:r>
            <a:endParaRPr lang="en-US" altLang="ja-JP" dirty="0" smtClean="0"/>
          </a:p>
          <a:p>
            <a:pPr eaLnBrk="1" hangingPunct="1">
              <a:buFontTx/>
              <a:buAutoNum type="arabicPeriod" startAt="6"/>
              <a:defRPr/>
            </a:pPr>
            <a:endParaRPr lang="ja-JP" altLang="en-US" dirty="0" smtClean="0"/>
          </a:p>
          <a:p>
            <a:pPr eaLnBrk="1" hangingPunct="1">
              <a:buFontTx/>
              <a:buAutoNum type="arabicPeriod" startAt="6"/>
              <a:defRPr/>
            </a:pPr>
            <a:r>
              <a:rPr lang="ja-JP" altLang="en-US" dirty="0" smtClean="0"/>
              <a:t>システムは、合計金額と、利用者が入力した金額との差を計算し、</a:t>
            </a:r>
            <a:endParaRPr lang="en-US" altLang="ja-JP" dirty="0" smtClean="0"/>
          </a:p>
          <a:p>
            <a:pPr marL="0" indent="0" eaLnBrk="1" hangingPunct="1">
              <a:defRPr/>
            </a:pPr>
            <a:r>
              <a:rPr lang="ja-JP" altLang="en-US" dirty="0" smtClean="0"/>
              <a:t>　　以下のように</a:t>
            </a:r>
            <a:r>
              <a:rPr lang="ja-JP" altLang="en-US" dirty="0" smtClean="0">
                <a:solidFill>
                  <a:srgbClr val="FF0000"/>
                </a:solidFill>
              </a:rPr>
              <a:t>結果表示</a:t>
            </a:r>
            <a:r>
              <a:rPr lang="ja-JP" altLang="en-US" dirty="0"/>
              <a:t>す</a:t>
            </a:r>
            <a:r>
              <a:rPr lang="ja-JP" altLang="en-US" dirty="0" smtClean="0"/>
              <a:t>る。</a:t>
            </a:r>
            <a:endParaRPr lang="en-US" altLang="ja-JP" dirty="0" smtClean="0"/>
          </a:p>
          <a:p>
            <a:pPr eaLnBrk="1" hangingPunct="1">
              <a:buFontTx/>
              <a:buAutoNum type="arabicPeriod" startAt="6"/>
              <a:defRPr/>
            </a:pPr>
            <a:endParaRPr lang="ja-JP" altLang="en-US" dirty="0" smtClean="0"/>
          </a:p>
          <a:p>
            <a:pPr eaLnBrk="1" hangingPunct="1">
              <a:defRPr/>
            </a:pPr>
            <a:r>
              <a:rPr lang="ja-JP" altLang="en-US" dirty="0" smtClean="0"/>
              <a:t>　　　</a:t>
            </a:r>
            <a:r>
              <a:rPr lang="ja-JP" altLang="en-US" dirty="0" smtClean="0">
                <a:solidFill>
                  <a:srgbClr val="0066FF"/>
                </a:solidFill>
              </a:rPr>
              <a:t>ありがとうございました！おつりは○○円です。</a:t>
            </a:r>
          </a:p>
          <a:p>
            <a:pPr eaLnBrk="1" hangingPunct="1">
              <a:defRPr/>
            </a:pPr>
            <a:r>
              <a:rPr lang="ja-JP" altLang="en-US" dirty="0" smtClean="0"/>
              <a:t>　</a:t>
            </a:r>
            <a:endParaRPr lang="en-US" altLang="ja-JP" dirty="0" smtClean="0"/>
          </a:p>
          <a:p>
            <a:pPr eaLnBrk="1" hangingPunct="1">
              <a:defRPr/>
            </a:pPr>
            <a:r>
              <a:rPr lang="ja-JP" altLang="en-US" dirty="0" smtClean="0"/>
              <a:t>　　</a:t>
            </a:r>
            <a:r>
              <a:rPr lang="en-US" altLang="ja-JP" dirty="0" smtClean="0"/>
              <a:t>9a.</a:t>
            </a:r>
            <a:r>
              <a:rPr lang="ja-JP" altLang="en-US" dirty="0" smtClean="0"/>
              <a:t>購入できない場合、</a:t>
            </a:r>
            <a:endParaRPr lang="en-US" altLang="ja-JP" dirty="0" smtClean="0"/>
          </a:p>
          <a:p>
            <a:pPr eaLnBrk="1" hangingPunct="1">
              <a:defRPr/>
            </a:pPr>
            <a:r>
              <a:rPr lang="ja-JP" altLang="en-US" dirty="0" smtClean="0"/>
              <a:t>　　　システムは以下のように表示する。</a:t>
            </a:r>
          </a:p>
          <a:p>
            <a:pPr eaLnBrk="1" hangingPunct="1">
              <a:defRPr/>
            </a:pPr>
            <a:r>
              <a:rPr lang="ja-JP" altLang="en-US" dirty="0" smtClean="0"/>
              <a:t>　　　</a:t>
            </a:r>
            <a:endParaRPr lang="en-US" altLang="ja-JP" dirty="0" smtClean="0"/>
          </a:p>
          <a:p>
            <a:pPr eaLnBrk="1" hangingPunct="1">
              <a:defRPr/>
            </a:pPr>
            <a:r>
              <a:rPr lang="ja-JP" altLang="en-US" dirty="0" smtClean="0">
                <a:solidFill>
                  <a:srgbClr val="0066FF"/>
                </a:solidFill>
              </a:rPr>
              <a:t>　　　料金が○○円不足しています。</a:t>
            </a:r>
          </a:p>
        </p:txBody>
      </p:sp>
      <p:sp>
        <p:nvSpPr>
          <p:cNvPr id="4" name="テキスト ボックス 3"/>
          <p:cNvSpPr txBox="1"/>
          <p:nvPr/>
        </p:nvSpPr>
        <p:spPr>
          <a:xfrm rot="20648566">
            <a:off x="5683822" y="1369331"/>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5" name="テキスト ボックス 4"/>
          <p:cNvSpPr txBox="1"/>
          <p:nvPr/>
        </p:nvSpPr>
        <p:spPr>
          <a:xfrm rot="20648566">
            <a:off x="2227439" y="2849358"/>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6" name="テキスト ボックス 5"/>
          <p:cNvSpPr txBox="1"/>
          <p:nvPr/>
        </p:nvSpPr>
        <p:spPr>
          <a:xfrm rot="20648566">
            <a:off x="3451575" y="2849358"/>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7" name="テキスト ボックス 6"/>
          <p:cNvSpPr txBox="1"/>
          <p:nvPr/>
        </p:nvSpPr>
        <p:spPr>
          <a:xfrm rot="20648566">
            <a:off x="4747718" y="1985262"/>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
        <p:nvSpPr>
          <p:cNvPr id="8" name="テキスト ボックス 7"/>
          <p:cNvSpPr txBox="1"/>
          <p:nvPr/>
        </p:nvSpPr>
        <p:spPr>
          <a:xfrm rot="20648566">
            <a:off x="2443464" y="4446124"/>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400" dirty="0" smtClean="0"/>
              <a:t>必須</a:t>
            </a:r>
            <a:endParaRPr kumimoji="1" lang="ja-JP"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0"/>
            <a:ext cx="8229600" cy="1143000"/>
          </a:xfrm>
        </p:spPr>
        <p:txBody>
          <a:bodyPr/>
          <a:lstStyle/>
          <a:p>
            <a:pPr eaLnBrk="1" hangingPunct="1"/>
            <a:r>
              <a:rPr lang="ja-JP" altLang="en-US" dirty="0" smtClean="0"/>
              <a:t>必須のコントロール</a:t>
            </a:r>
          </a:p>
        </p:txBody>
      </p:sp>
      <p:sp>
        <p:nvSpPr>
          <p:cNvPr id="4" name="テキスト ボックス 3"/>
          <p:cNvSpPr txBox="1"/>
          <p:nvPr/>
        </p:nvSpPr>
        <p:spPr>
          <a:xfrm>
            <a:off x="288342" y="1052736"/>
            <a:ext cx="8416801"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ja-JP" altLang="en-US" sz="1600" dirty="0" smtClean="0"/>
              <a:t>システムフロー上で指定した各役割</a:t>
            </a:r>
            <a:r>
              <a:rPr lang="ja-JP" altLang="en-US" sz="1600" dirty="0"/>
              <a:t>を担うコントロールが存在していれば</a:t>
            </a:r>
            <a:r>
              <a:rPr lang="ja-JP" altLang="en-US" sz="1600" dirty="0" smtClean="0"/>
              <a:t>、コントロールの種類を変えたり統合したりしても構いません</a:t>
            </a:r>
            <a:r>
              <a:rPr lang="ja-JP" altLang="en-US" sz="1600" dirty="0"/>
              <a:t>。</a:t>
            </a:r>
          </a:p>
        </p:txBody>
      </p:sp>
      <p:sp>
        <p:nvSpPr>
          <p:cNvPr id="2" name="正方形/長方形 1"/>
          <p:cNvSpPr/>
          <p:nvPr/>
        </p:nvSpPr>
        <p:spPr>
          <a:xfrm>
            <a:off x="288342" y="1844824"/>
            <a:ext cx="8443491" cy="47212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eaLnBrk="1" hangingPunct="1">
              <a:lnSpc>
                <a:spcPct val="80000"/>
              </a:lnSpc>
            </a:pPr>
            <a:r>
              <a:rPr lang="ja-JP" altLang="en-US" dirty="0" smtClean="0"/>
              <a:t>「</a:t>
            </a:r>
            <a:r>
              <a:rPr lang="ja-JP" altLang="en-US" dirty="0" smtClean="0">
                <a:solidFill>
                  <a:srgbClr val="FF0000"/>
                </a:solidFill>
              </a:rPr>
              <a:t>購入リスト</a:t>
            </a:r>
            <a:r>
              <a:rPr lang="ja-JP" altLang="en-US" dirty="0" smtClean="0"/>
              <a:t>」</a:t>
            </a:r>
            <a:r>
              <a:rPr lang="en-US" altLang="ja-JP" dirty="0" smtClean="0"/>
              <a:t>(</a:t>
            </a:r>
            <a:r>
              <a:rPr lang="en-US" altLang="ja-JP" dirty="0" err="1" smtClean="0"/>
              <a:t>Listbox</a:t>
            </a:r>
            <a:r>
              <a:rPr lang="ja-JP" altLang="en-US" dirty="0" smtClean="0"/>
              <a:t>等</a:t>
            </a:r>
            <a:r>
              <a:rPr lang="en-US" altLang="ja-JP" dirty="0" smtClean="0"/>
              <a:t>)</a:t>
            </a:r>
          </a:p>
          <a:p>
            <a:pPr lvl="1" eaLnBrk="1" hangingPunct="1">
              <a:lnSpc>
                <a:spcPct val="80000"/>
              </a:lnSpc>
            </a:pPr>
            <a:r>
              <a:rPr lang="ja-JP" altLang="en-US" sz="1800" dirty="0" smtClean="0"/>
              <a:t>利用者が追加した商品（セットメニューならセット商品の情報）を表示する。</a:t>
            </a:r>
          </a:p>
          <a:p>
            <a:pPr lvl="1" eaLnBrk="1" hangingPunct="1">
              <a:lnSpc>
                <a:spcPct val="80000"/>
              </a:lnSpc>
            </a:pPr>
            <a:r>
              <a:rPr lang="ja-JP" altLang="en-US" sz="1800" dirty="0" smtClean="0"/>
              <a:t>購入品が追加されると、複数行表示される。</a:t>
            </a:r>
          </a:p>
          <a:p>
            <a:pPr eaLnBrk="1" hangingPunct="1">
              <a:lnSpc>
                <a:spcPct val="80000"/>
              </a:lnSpc>
            </a:pPr>
            <a:r>
              <a:rPr lang="ja-JP" altLang="en-US" dirty="0" smtClean="0"/>
              <a:t>「</a:t>
            </a:r>
            <a:r>
              <a:rPr lang="ja-JP" altLang="en-US" dirty="0" smtClean="0">
                <a:solidFill>
                  <a:srgbClr val="FF0000"/>
                </a:solidFill>
              </a:rPr>
              <a:t>追加</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選択された商品を、「購入リスト」に追加する。</a:t>
            </a:r>
            <a:r>
              <a:rPr lang="ja-JP" altLang="en-US" sz="1800" u="sng" dirty="0" smtClean="0"/>
              <a:t>商品選択と同時に追加でも構いません。</a:t>
            </a:r>
          </a:p>
          <a:p>
            <a:pPr lvl="1" eaLnBrk="1" hangingPunct="1">
              <a:lnSpc>
                <a:spcPct val="80000"/>
              </a:lnSpc>
            </a:pPr>
            <a:r>
              <a:rPr lang="ja-JP" altLang="en-US" sz="1800" dirty="0" smtClean="0"/>
              <a:t>利用者が選択したコントロールの状態を元に戻す。</a:t>
            </a:r>
          </a:p>
          <a:p>
            <a:pPr eaLnBrk="1" hangingPunct="1">
              <a:lnSpc>
                <a:spcPct val="80000"/>
              </a:lnSpc>
            </a:pPr>
            <a:r>
              <a:rPr lang="ja-JP" altLang="en-US" dirty="0" smtClean="0"/>
              <a:t>「</a:t>
            </a:r>
            <a:r>
              <a:rPr lang="ja-JP" altLang="en-US" dirty="0" smtClean="0">
                <a:solidFill>
                  <a:srgbClr val="FF0000"/>
                </a:solidFill>
              </a:rPr>
              <a:t>取り消し</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購入リストの商品を選択した状態で使用すると、その商品をリストから削除する。</a:t>
            </a:r>
          </a:p>
          <a:p>
            <a:pPr eaLnBrk="1" hangingPunct="1">
              <a:lnSpc>
                <a:spcPct val="80000"/>
              </a:lnSpc>
            </a:pPr>
            <a:r>
              <a:rPr lang="ja-JP" altLang="en-US" dirty="0" smtClean="0"/>
              <a:t>「</a:t>
            </a:r>
            <a:r>
              <a:rPr lang="ja-JP" altLang="en-US" dirty="0" smtClean="0">
                <a:solidFill>
                  <a:srgbClr val="FF0000"/>
                </a:solidFill>
              </a:rPr>
              <a:t>会計</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購入リストにある商品の合計金額を計算して、「合計金額」に表示する。また、利用者が支払う金額を入力するコントロールを表示する。</a:t>
            </a:r>
          </a:p>
          <a:p>
            <a:pPr eaLnBrk="1" hangingPunct="1">
              <a:lnSpc>
                <a:spcPct val="80000"/>
              </a:lnSpc>
            </a:pPr>
            <a:r>
              <a:rPr lang="ja-JP" altLang="en-US" dirty="0" smtClean="0"/>
              <a:t>「</a:t>
            </a:r>
            <a:r>
              <a:rPr lang="ja-JP" altLang="en-US" dirty="0" smtClean="0">
                <a:solidFill>
                  <a:srgbClr val="FF0000"/>
                </a:solidFill>
              </a:rPr>
              <a:t>合計金額</a:t>
            </a:r>
            <a:r>
              <a:rPr lang="ja-JP" altLang="en-US" dirty="0" smtClean="0"/>
              <a:t>」（</a:t>
            </a:r>
            <a:r>
              <a:rPr lang="en-US" altLang="ja-JP" dirty="0" smtClean="0"/>
              <a:t>Label</a:t>
            </a:r>
            <a:r>
              <a:rPr lang="ja-JP" altLang="en-US" dirty="0" smtClean="0"/>
              <a:t>等）</a:t>
            </a:r>
          </a:p>
          <a:p>
            <a:pPr lvl="1" eaLnBrk="1" hangingPunct="1">
              <a:lnSpc>
                <a:spcPct val="80000"/>
              </a:lnSpc>
            </a:pPr>
            <a:r>
              <a:rPr lang="ja-JP" altLang="en-US" sz="1800" dirty="0" smtClean="0"/>
              <a:t>購入リストの商品の合計金額を表示する。</a:t>
            </a:r>
          </a:p>
          <a:p>
            <a:pPr eaLnBrk="1" hangingPunct="1">
              <a:lnSpc>
                <a:spcPct val="80000"/>
              </a:lnSpc>
            </a:pPr>
            <a:r>
              <a:rPr lang="ja-JP" altLang="en-US" dirty="0" smtClean="0"/>
              <a:t>「</a:t>
            </a:r>
            <a:r>
              <a:rPr lang="ja-JP" altLang="en-US" dirty="0" smtClean="0">
                <a:solidFill>
                  <a:srgbClr val="FF0000"/>
                </a:solidFill>
              </a:rPr>
              <a:t>金額の入力</a:t>
            </a:r>
            <a:r>
              <a:rPr lang="ja-JP" altLang="en-US" dirty="0" smtClean="0"/>
              <a:t>」（</a:t>
            </a:r>
            <a:r>
              <a:rPr lang="en-US" altLang="ja-JP" dirty="0" err="1" smtClean="0"/>
              <a:t>NumericUpDown,TextBox</a:t>
            </a:r>
            <a:r>
              <a:rPr lang="ja-JP" altLang="en-US" dirty="0" smtClean="0"/>
              <a:t>等）</a:t>
            </a:r>
          </a:p>
          <a:p>
            <a:pPr lvl="1" eaLnBrk="1" hangingPunct="1">
              <a:lnSpc>
                <a:spcPct val="80000"/>
              </a:lnSpc>
            </a:pPr>
            <a:r>
              <a:rPr lang="ja-JP" altLang="en-US" sz="1800" dirty="0" smtClean="0"/>
              <a:t>利用者が支払う金額を入力する。</a:t>
            </a:r>
          </a:p>
          <a:p>
            <a:pPr eaLnBrk="1" hangingPunct="1">
              <a:lnSpc>
                <a:spcPct val="80000"/>
              </a:lnSpc>
            </a:pPr>
            <a:r>
              <a:rPr lang="ja-JP" altLang="en-US" dirty="0" smtClean="0"/>
              <a:t>「</a:t>
            </a:r>
            <a:r>
              <a:rPr lang="ja-JP" altLang="en-US" dirty="0" smtClean="0">
                <a:solidFill>
                  <a:srgbClr val="FF0000"/>
                </a:solidFill>
              </a:rPr>
              <a:t>支払う</a:t>
            </a:r>
            <a:r>
              <a:rPr lang="ja-JP" altLang="en-US" dirty="0" smtClean="0"/>
              <a:t>」（</a:t>
            </a:r>
            <a:r>
              <a:rPr lang="en-US" altLang="ja-JP" dirty="0" smtClean="0"/>
              <a:t>Button</a:t>
            </a:r>
            <a:r>
              <a:rPr lang="ja-JP" altLang="en-US" dirty="0" smtClean="0"/>
              <a:t>等）</a:t>
            </a:r>
          </a:p>
          <a:p>
            <a:pPr lvl="1" eaLnBrk="1" hangingPunct="1">
              <a:lnSpc>
                <a:spcPct val="80000"/>
              </a:lnSpc>
            </a:pPr>
            <a:r>
              <a:rPr lang="ja-JP" altLang="en-US" sz="1800" dirty="0" smtClean="0"/>
              <a:t>押されると、システムは合計金額との差を計算して、結果を表示する。</a:t>
            </a:r>
          </a:p>
          <a:p>
            <a:pPr eaLnBrk="1" hangingPunct="1">
              <a:lnSpc>
                <a:spcPct val="80000"/>
              </a:lnSpc>
            </a:pPr>
            <a:r>
              <a:rPr lang="ja-JP" altLang="en-US" dirty="0" smtClean="0"/>
              <a:t>「</a:t>
            </a:r>
            <a:r>
              <a:rPr lang="ja-JP" altLang="en-US" dirty="0" smtClean="0">
                <a:solidFill>
                  <a:srgbClr val="FF0000"/>
                </a:solidFill>
              </a:rPr>
              <a:t>結果表示</a:t>
            </a:r>
            <a:r>
              <a:rPr lang="ja-JP" altLang="en-US" dirty="0" smtClean="0"/>
              <a:t>」（</a:t>
            </a:r>
            <a:r>
              <a:rPr lang="en-US" altLang="ja-JP" dirty="0" smtClean="0"/>
              <a:t>Label</a:t>
            </a:r>
            <a:r>
              <a:rPr lang="ja-JP" altLang="en-US" dirty="0" smtClean="0"/>
              <a:t>等）</a:t>
            </a:r>
          </a:p>
          <a:p>
            <a:pPr lvl="1" eaLnBrk="1" hangingPunct="1">
              <a:lnSpc>
                <a:spcPct val="80000"/>
              </a:lnSpc>
            </a:pPr>
            <a:r>
              <a:rPr lang="ja-JP" altLang="en-US" sz="1800" dirty="0" smtClean="0"/>
              <a:t>「ありがとうございました！おつりは○○円です」などを表示する。</a:t>
            </a:r>
            <a:endParaRPr lang="en-US" altLang="ja-JP" sz="1800" dirty="0" smtClean="0"/>
          </a:p>
        </p:txBody>
      </p:sp>
      <p:sp>
        <p:nvSpPr>
          <p:cNvPr id="6" name="テキスト ボックス 5"/>
          <p:cNvSpPr txBox="1"/>
          <p:nvPr/>
        </p:nvSpPr>
        <p:spPr>
          <a:xfrm rot="20648566">
            <a:off x="451502" y="766794"/>
            <a:ext cx="543739"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400" dirty="0" smtClean="0"/>
              <a:t>必須</a:t>
            </a:r>
            <a:endParaRPr kumimoji="1" lang="ja-JP" alt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ja-JP" altLang="en-US" smtClean="0"/>
              <a:t>プロジェクト演習　日程</a:t>
            </a:r>
          </a:p>
        </p:txBody>
      </p:sp>
      <p:graphicFrame>
        <p:nvGraphicFramePr>
          <p:cNvPr id="4" name="表 3"/>
          <p:cNvGraphicFramePr>
            <a:graphicFrameLocks noGrp="1"/>
          </p:cNvGraphicFramePr>
          <p:nvPr>
            <p:extLst>
              <p:ext uri="{D42A27DB-BD31-4B8C-83A1-F6EECF244321}">
                <p14:modId xmlns:p14="http://schemas.microsoft.com/office/powerpoint/2010/main" val="625373649"/>
              </p:ext>
            </p:extLst>
          </p:nvPr>
        </p:nvGraphicFramePr>
        <p:xfrm>
          <a:off x="179388" y="1268413"/>
          <a:ext cx="8856662" cy="4838361"/>
        </p:xfrm>
        <a:graphic>
          <a:graphicData uri="http://schemas.openxmlformats.org/drawingml/2006/table">
            <a:tbl>
              <a:tblPr firstRow="1" bandRow="1">
                <a:tableStyleId>{5C22544A-7EE6-4342-B048-85BDC9FD1C3A}</a:tableStyleId>
              </a:tblPr>
              <a:tblGrid>
                <a:gridCol w="738055">
                  <a:extLst>
                    <a:ext uri="{9D8B030D-6E8A-4147-A177-3AD203B41FA5}">
                      <a16:colId xmlns="" xmlns:a16="http://schemas.microsoft.com/office/drawing/2014/main" val="20000"/>
                    </a:ext>
                  </a:extLst>
                </a:gridCol>
                <a:gridCol w="1180888">
                  <a:extLst>
                    <a:ext uri="{9D8B030D-6E8A-4147-A177-3AD203B41FA5}">
                      <a16:colId xmlns="" xmlns:a16="http://schemas.microsoft.com/office/drawing/2014/main" val="20001"/>
                    </a:ext>
                  </a:extLst>
                </a:gridCol>
                <a:gridCol w="6937719">
                  <a:extLst>
                    <a:ext uri="{9D8B030D-6E8A-4147-A177-3AD203B41FA5}">
                      <a16:colId xmlns="" xmlns:a16="http://schemas.microsoft.com/office/drawing/2014/main" val="20002"/>
                    </a:ext>
                  </a:extLst>
                </a:gridCol>
              </a:tblGrid>
              <a:tr h="360387">
                <a:tc>
                  <a:txBody>
                    <a:bodyPr/>
                    <a:lstStyle/>
                    <a:p>
                      <a:pPr algn="ctr"/>
                      <a:r>
                        <a:rPr kumimoji="1" lang="ja-JP" altLang="en-US" sz="2000" dirty="0" smtClean="0"/>
                        <a:t>回</a:t>
                      </a:r>
                      <a:endParaRPr kumimoji="1" lang="ja-JP" altLang="en-US" sz="2000" dirty="0"/>
                    </a:p>
                  </a:txBody>
                  <a:tcPr marL="91437" marR="91437" marT="45716" marB="45716"/>
                </a:tc>
                <a:tc>
                  <a:txBody>
                    <a:bodyPr/>
                    <a:lstStyle/>
                    <a:p>
                      <a:pPr algn="ctr"/>
                      <a:r>
                        <a:rPr kumimoji="1" lang="ja-JP" altLang="en-US" sz="2000" dirty="0" smtClean="0"/>
                        <a:t>日付</a:t>
                      </a:r>
                      <a:endParaRPr kumimoji="1" lang="ja-JP" altLang="en-US" sz="2000" dirty="0"/>
                    </a:p>
                  </a:txBody>
                  <a:tcPr marL="91437" marR="91437" marT="45716" marB="45716"/>
                </a:tc>
                <a:tc>
                  <a:txBody>
                    <a:bodyPr/>
                    <a:lstStyle/>
                    <a:p>
                      <a:pPr algn="ctr"/>
                      <a:r>
                        <a:rPr kumimoji="1" lang="ja-JP" altLang="en-US" sz="2000" dirty="0" smtClean="0"/>
                        <a:t>内容</a:t>
                      </a:r>
                      <a:endParaRPr kumimoji="1" lang="ja-JP" altLang="en-US" sz="2000" dirty="0"/>
                    </a:p>
                  </a:txBody>
                  <a:tcPr marL="91437" marR="91437" marT="45716" marB="45716"/>
                </a:tc>
                <a:extLst>
                  <a:ext uri="{0D108BD9-81ED-4DB2-BD59-A6C34878D82A}">
                    <a16:rowId xmlns="" xmlns:a16="http://schemas.microsoft.com/office/drawing/2014/main" val="10000"/>
                  </a:ext>
                </a:extLst>
              </a:tr>
              <a:tr h="608013">
                <a:tc>
                  <a:txBody>
                    <a:bodyPr/>
                    <a:lstStyle/>
                    <a:p>
                      <a:r>
                        <a:rPr kumimoji="1" lang="en-US" altLang="ja-JP" sz="2000" dirty="0" smtClean="0"/>
                        <a:t>(10)</a:t>
                      </a:r>
                      <a:endParaRPr kumimoji="1" lang="ja-JP" altLang="en-US" sz="2000" dirty="0"/>
                    </a:p>
                  </a:txBody>
                  <a:tcPr marL="91437" marR="91437" marT="45716" marB="45716"/>
                </a:tc>
                <a:tc>
                  <a:txBody>
                    <a:bodyPr/>
                    <a:lstStyle/>
                    <a:p>
                      <a:r>
                        <a:rPr kumimoji="1" lang="en-US" altLang="ja-JP" sz="2000" dirty="0" smtClean="0"/>
                        <a:t>6/26(</a:t>
                      </a:r>
                      <a:r>
                        <a:rPr kumimoji="1" lang="ja-JP" altLang="en-US" sz="2000" dirty="0" smtClean="0"/>
                        <a:t>火</a:t>
                      </a:r>
                      <a:r>
                        <a:rPr kumimoji="1" lang="en-US" altLang="ja-JP" sz="2000" dirty="0" smtClean="0"/>
                        <a:t>)</a:t>
                      </a:r>
                      <a:endParaRPr kumimoji="1" lang="ja-JP" altLang="en-US" sz="2000" dirty="0"/>
                    </a:p>
                  </a:txBody>
                  <a:tcPr marL="91437" marR="91437" marT="45716" marB="45716"/>
                </a:tc>
                <a:tc>
                  <a:txBody>
                    <a:bodyPr/>
                    <a:lstStyle/>
                    <a:p>
                      <a:r>
                        <a:rPr kumimoji="1" lang="ja-JP" altLang="en-US" sz="2000" dirty="0" smtClean="0"/>
                        <a:t>ユーザーインタフェース、ユーザビリティ、</a:t>
                      </a:r>
                      <a:endParaRPr kumimoji="1" lang="en-US" altLang="ja-JP" sz="2000" dirty="0" smtClean="0"/>
                    </a:p>
                    <a:p>
                      <a:r>
                        <a:rPr kumimoji="1" lang="ja-JP" altLang="en-US" sz="2000" dirty="0" smtClean="0"/>
                        <a:t>レポート課題演習</a:t>
                      </a:r>
                      <a:r>
                        <a:rPr kumimoji="1" lang="en-US" altLang="ja-JP" sz="2000" dirty="0" smtClean="0"/>
                        <a:t>(1)</a:t>
                      </a:r>
                      <a:r>
                        <a:rPr kumimoji="1" lang="ja-JP" altLang="en-US" sz="2000" dirty="0" smtClean="0"/>
                        <a:t>：</a:t>
                      </a:r>
                      <a:r>
                        <a:rPr kumimoji="1" lang="en-US" altLang="ja-JP" sz="2000" dirty="0" smtClean="0"/>
                        <a:t>UI</a:t>
                      </a:r>
                      <a:r>
                        <a:rPr kumimoji="1" lang="ja-JP" altLang="en-US" sz="2000" dirty="0" smtClean="0"/>
                        <a:t>設計</a:t>
                      </a:r>
                      <a:endParaRPr kumimoji="1" lang="en-US" altLang="ja-JP" sz="2000" dirty="0" smtClean="0"/>
                    </a:p>
                  </a:txBody>
                  <a:tcPr marL="91437" marR="91437" marT="45716" marB="45716"/>
                </a:tc>
                <a:extLst>
                  <a:ext uri="{0D108BD9-81ED-4DB2-BD59-A6C34878D82A}">
                    <a16:rowId xmlns="" xmlns:a16="http://schemas.microsoft.com/office/drawing/2014/main" val="10001"/>
                  </a:ext>
                </a:extLst>
              </a:tr>
              <a:tr h="608013">
                <a:tc>
                  <a:txBody>
                    <a:bodyPr/>
                    <a:lstStyle/>
                    <a:p>
                      <a:r>
                        <a:rPr kumimoji="1" lang="en-US" altLang="ja-JP" sz="2000" dirty="0" smtClean="0"/>
                        <a:t>(11)</a:t>
                      </a:r>
                    </a:p>
                  </a:txBody>
                  <a:tcPr marL="91437" marR="91437" marT="45716" marB="45716"/>
                </a:tc>
                <a:tc>
                  <a:txBody>
                    <a:bodyPr/>
                    <a:lstStyle/>
                    <a:p>
                      <a:r>
                        <a:rPr kumimoji="1" lang="en-US" altLang="ja-JP" sz="2000" dirty="0" smtClean="0"/>
                        <a:t>7/3(</a:t>
                      </a:r>
                      <a:r>
                        <a:rPr kumimoji="1" lang="ja-JP" altLang="en-US" sz="2000" dirty="0" smtClean="0"/>
                        <a:t>火</a:t>
                      </a:r>
                      <a:r>
                        <a:rPr kumimoji="1" lang="en-US" altLang="ja-JP" sz="2000" dirty="0" smtClean="0"/>
                        <a:t>)</a:t>
                      </a:r>
                      <a:endParaRPr kumimoji="1" lang="ja-JP" altLang="en-US" sz="2000" dirty="0"/>
                    </a:p>
                  </a:txBody>
                  <a:tcPr marL="91437" marR="91437" marT="45716" marB="45716"/>
                </a:tc>
                <a:tc>
                  <a:txBody>
                    <a:bodyPr/>
                    <a:lstStyle/>
                    <a:p>
                      <a:r>
                        <a:rPr kumimoji="1" lang="ja-JP" altLang="en-US" sz="2000" dirty="0" smtClean="0">
                          <a:solidFill>
                            <a:srgbClr val="FF0000"/>
                          </a:solidFill>
                        </a:rPr>
                        <a:t>「インタフェースのラフスケッチ」の提出</a:t>
                      </a:r>
                    </a:p>
                    <a:p>
                      <a:r>
                        <a:rPr kumimoji="1" lang="ja-JP" altLang="en-US" sz="2000" dirty="0" smtClean="0"/>
                        <a:t>レポート課題演習</a:t>
                      </a:r>
                      <a:r>
                        <a:rPr kumimoji="1" lang="en-US" altLang="ja-JP" sz="2000" dirty="0" smtClean="0"/>
                        <a:t>(2)</a:t>
                      </a:r>
                      <a:r>
                        <a:rPr kumimoji="1" lang="ja-JP" altLang="en-US" sz="2000" dirty="0" smtClean="0"/>
                        <a:t>：</a:t>
                      </a:r>
                      <a:r>
                        <a:rPr kumimoji="1" lang="en-US" altLang="ja-JP" sz="2000" dirty="0" smtClean="0"/>
                        <a:t>UI</a:t>
                      </a:r>
                      <a:r>
                        <a:rPr kumimoji="1" lang="ja-JP" altLang="en-US" sz="2000" dirty="0" smtClean="0"/>
                        <a:t>設計、システム実装</a:t>
                      </a:r>
                      <a:endParaRPr kumimoji="1" lang="ja-JP" altLang="en-US" sz="2000" dirty="0"/>
                    </a:p>
                  </a:txBody>
                  <a:tcPr marL="91437" marR="91437" marT="45716" marB="45716"/>
                </a:tc>
                <a:extLst>
                  <a:ext uri="{0D108BD9-81ED-4DB2-BD59-A6C34878D82A}">
                    <a16:rowId xmlns="" xmlns:a16="http://schemas.microsoft.com/office/drawing/2014/main" val="10002"/>
                  </a:ext>
                </a:extLst>
              </a:tr>
              <a:tr h="608013">
                <a:tc>
                  <a:txBody>
                    <a:bodyPr/>
                    <a:lstStyle/>
                    <a:p>
                      <a:r>
                        <a:rPr kumimoji="1" lang="en-US" altLang="ja-JP" sz="2000" dirty="0" smtClean="0"/>
                        <a:t>(12)</a:t>
                      </a:r>
                    </a:p>
                  </a:txBody>
                  <a:tcPr marL="91437" marR="91437" marT="45716" marB="45716"/>
                </a:tc>
                <a:tc>
                  <a:txBody>
                    <a:bodyPr/>
                    <a:lstStyle/>
                    <a:p>
                      <a:r>
                        <a:rPr kumimoji="1" lang="en-US" altLang="ja-JP" sz="2000" dirty="0" smtClean="0"/>
                        <a:t>7/10(</a:t>
                      </a:r>
                      <a:r>
                        <a:rPr kumimoji="1" lang="ja-JP" altLang="en-US" sz="2000" dirty="0" smtClean="0"/>
                        <a:t>火</a:t>
                      </a:r>
                      <a:r>
                        <a:rPr kumimoji="1" lang="en-US" altLang="ja-JP" sz="2000" dirty="0" smtClean="0"/>
                        <a:t>)</a:t>
                      </a:r>
                      <a:endParaRPr kumimoji="1" lang="ja-JP" altLang="en-US" sz="2000" dirty="0"/>
                    </a:p>
                  </a:txBody>
                  <a:tcPr marL="91437" marR="91437" marT="45716" marB="45716"/>
                </a:tc>
                <a:tc>
                  <a:txBody>
                    <a:bodyPr/>
                    <a:lstStyle/>
                    <a:p>
                      <a:r>
                        <a:rPr kumimoji="1" lang="ja-JP" altLang="en-US" sz="2000" dirty="0" smtClean="0"/>
                        <a:t>レポート課題演習</a:t>
                      </a:r>
                      <a:r>
                        <a:rPr kumimoji="1" lang="en-US" altLang="ja-JP" sz="2000" dirty="0" smtClean="0"/>
                        <a:t>(3)</a:t>
                      </a:r>
                      <a:r>
                        <a:rPr kumimoji="1" lang="ja-JP" altLang="en-US" sz="2000" dirty="0" smtClean="0"/>
                        <a:t>：システム実装</a:t>
                      </a:r>
                      <a:endParaRPr kumimoji="1" lang="ja-JP" altLang="en-US" sz="2000" dirty="0"/>
                    </a:p>
                  </a:txBody>
                  <a:tcPr marL="91437" marR="91437" marT="45716" marB="45716"/>
                </a:tc>
                <a:extLst>
                  <a:ext uri="{0D108BD9-81ED-4DB2-BD59-A6C34878D82A}">
                    <a16:rowId xmlns="" xmlns:a16="http://schemas.microsoft.com/office/drawing/2014/main" val="10003"/>
                  </a:ext>
                </a:extLst>
              </a:tr>
              <a:tr h="608013">
                <a:tc>
                  <a:txBody>
                    <a:bodyPr/>
                    <a:lstStyle/>
                    <a:p>
                      <a:r>
                        <a:rPr kumimoji="1" lang="en-US" altLang="ja-JP" sz="2000" dirty="0" smtClean="0"/>
                        <a:t>(13)</a:t>
                      </a:r>
                      <a:endParaRPr kumimoji="1" lang="ja-JP" altLang="en-US" sz="2000" dirty="0"/>
                    </a:p>
                  </a:txBody>
                  <a:tcPr marL="91437" marR="91437" marT="45716" marB="45716"/>
                </a:tc>
                <a:tc>
                  <a:txBody>
                    <a:bodyPr/>
                    <a:lstStyle/>
                    <a:p>
                      <a:r>
                        <a:rPr kumimoji="1" lang="en-US" altLang="ja-JP" sz="2000" dirty="0" smtClean="0"/>
                        <a:t>7/17(</a:t>
                      </a:r>
                      <a:r>
                        <a:rPr kumimoji="1" lang="ja-JP" altLang="en-US" sz="2000" dirty="0" smtClean="0"/>
                        <a:t>火</a:t>
                      </a:r>
                      <a:r>
                        <a:rPr kumimoji="1" lang="en-US" altLang="ja-JP" sz="2000" dirty="0" smtClean="0"/>
                        <a:t>)</a:t>
                      </a:r>
                      <a:endParaRPr kumimoji="1" lang="ja-JP" altLang="en-US" sz="2000" dirty="0"/>
                    </a:p>
                  </a:txBody>
                  <a:tcPr marL="91437" marR="91437" marT="45716" marB="45716"/>
                </a:tc>
                <a:tc>
                  <a:txBody>
                    <a:bodyPr/>
                    <a:lstStyle/>
                    <a:p>
                      <a:r>
                        <a:rPr kumimoji="1" lang="ja-JP" altLang="en-US" sz="2000" dirty="0" smtClean="0"/>
                        <a:t>レポート課題演習</a:t>
                      </a:r>
                      <a:r>
                        <a:rPr kumimoji="1" lang="en-US" altLang="ja-JP" sz="2000" dirty="0" smtClean="0"/>
                        <a:t>(4)</a:t>
                      </a:r>
                      <a:r>
                        <a:rPr kumimoji="1" lang="ja-JP" altLang="en-US" sz="2000" dirty="0" smtClean="0"/>
                        <a:t>：システム実装、動作テスト</a:t>
                      </a:r>
                      <a:endParaRPr kumimoji="1" lang="ja-JP" altLang="en-US" sz="2000" dirty="0"/>
                    </a:p>
                  </a:txBody>
                  <a:tcPr marL="91437" marR="91437" marT="45716" marB="45716"/>
                </a:tc>
                <a:extLst>
                  <a:ext uri="{0D108BD9-81ED-4DB2-BD59-A6C34878D82A}">
                    <a16:rowId xmlns="" xmlns:a16="http://schemas.microsoft.com/office/drawing/2014/main" val="10004"/>
                  </a:ext>
                </a:extLst>
              </a:tr>
              <a:tr h="608013">
                <a:tc>
                  <a:txBody>
                    <a:bodyPr/>
                    <a:lstStyle/>
                    <a:p>
                      <a:r>
                        <a:rPr kumimoji="1" lang="en-US" altLang="ja-JP" sz="2000" dirty="0" smtClean="0"/>
                        <a:t>(14)</a:t>
                      </a:r>
                      <a:endParaRPr kumimoji="1" lang="ja-JP" altLang="en-US" sz="2000" dirty="0"/>
                    </a:p>
                  </a:txBody>
                  <a:tcPr marL="91437" marR="91437" marT="45716" marB="45716"/>
                </a:tc>
                <a:tc>
                  <a:txBody>
                    <a:bodyPr/>
                    <a:lstStyle/>
                    <a:p>
                      <a:r>
                        <a:rPr kumimoji="1" lang="en-US" altLang="ja-JP" sz="2000" dirty="0" smtClean="0"/>
                        <a:t>7/24(</a:t>
                      </a:r>
                      <a:r>
                        <a:rPr kumimoji="1" lang="ja-JP" altLang="en-US" sz="2000" dirty="0" smtClean="0"/>
                        <a:t>火</a:t>
                      </a:r>
                      <a:r>
                        <a:rPr kumimoji="1" lang="en-US" altLang="ja-JP" sz="2000" dirty="0" smtClean="0"/>
                        <a:t>)</a:t>
                      </a:r>
                      <a:endParaRPr kumimoji="1" lang="ja-JP" altLang="en-US" sz="2000" dirty="0"/>
                    </a:p>
                  </a:txBody>
                  <a:tcPr marL="91437" marR="91437" marT="45716" marB="45716"/>
                </a:tc>
                <a:tc>
                  <a:txBody>
                    <a:bodyPr/>
                    <a:lstStyle/>
                    <a:p>
                      <a:r>
                        <a:rPr kumimoji="1" lang="ja-JP" altLang="en-US" sz="2000" dirty="0" smtClean="0"/>
                        <a:t>レポート課題演習</a:t>
                      </a:r>
                      <a:r>
                        <a:rPr kumimoji="1" lang="en-US" altLang="ja-JP" sz="2000" dirty="0" smtClean="0"/>
                        <a:t>(5)</a:t>
                      </a:r>
                      <a:r>
                        <a:rPr kumimoji="1" lang="ja-JP" altLang="en-US" sz="2000" dirty="0" smtClean="0"/>
                        <a:t>：ユーザビリティテストと改善</a:t>
                      </a:r>
                      <a:endParaRPr kumimoji="1" lang="ja-JP" altLang="en-US" sz="2000" dirty="0"/>
                    </a:p>
                  </a:txBody>
                  <a:tcPr marL="91437" marR="91437" marT="45716" marB="45716"/>
                </a:tc>
                <a:extLst>
                  <a:ext uri="{0D108BD9-81ED-4DB2-BD59-A6C34878D82A}">
                    <a16:rowId xmlns="" xmlns:a16="http://schemas.microsoft.com/office/drawing/2014/main" val="10005"/>
                  </a:ext>
                </a:extLst>
              </a:tr>
              <a:tr h="608013">
                <a:tc>
                  <a:txBody>
                    <a:bodyPr/>
                    <a:lstStyle/>
                    <a:p>
                      <a:endParaRPr kumimoji="1" lang="ja-JP" altLang="en-US" sz="2000" dirty="0"/>
                    </a:p>
                  </a:txBody>
                  <a:tcPr marL="91437" marR="91437" marT="45716" marB="45716"/>
                </a:tc>
                <a:tc>
                  <a:txBody>
                    <a:bodyPr/>
                    <a:lstStyle/>
                    <a:p>
                      <a:r>
                        <a:rPr kumimoji="1" lang="en-US" altLang="ja-JP" sz="2000" dirty="0" smtClean="0">
                          <a:solidFill>
                            <a:schemeClr val="tx1"/>
                          </a:solidFill>
                        </a:rPr>
                        <a:t>7/31(</a:t>
                      </a:r>
                      <a:r>
                        <a:rPr kumimoji="1" lang="ja-JP" altLang="en-US" sz="2000" dirty="0" smtClean="0">
                          <a:solidFill>
                            <a:schemeClr val="tx1"/>
                          </a:solidFill>
                        </a:rPr>
                        <a:t>火</a:t>
                      </a:r>
                      <a:r>
                        <a:rPr kumimoji="1" lang="en-US" altLang="ja-JP" sz="2000" dirty="0" smtClean="0">
                          <a:solidFill>
                            <a:schemeClr val="tx1"/>
                          </a:solidFill>
                        </a:rPr>
                        <a:t>)</a:t>
                      </a:r>
                      <a:endParaRPr kumimoji="1" lang="ja-JP" altLang="en-US" sz="2000" dirty="0">
                        <a:solidFill>
                          <a:schemeClr val="tx1"/>
                        </a:solidFill>
                      </a:endParaRPr>
                    </a:p>
                  </a:txBody>
                  <a:tcPr marL="91437" marR="91437" marT="45716" marB="45716"/>
                </a:tc>
                <a:tc>
                  <a:txBody>
                    <a:bodyPr/>
                    <a:lstStyle/>
                    <a:p>
                      <a:r>
                        <a:rPr kumimoji="1" lang="ja-JP" altLang="en-US" sz="2000" dirty="0" smtClean="0">
                          <a:solidFill>
                            <a:schemeClr val="tx1"/>
                          </a:solidFill>
                        </a:rPr>
                        <a:t>（各自で仕上げる）</a:t>
                      </a:r>
                      <a:endParaRPr kumimoji="1" lang="ja-JP" altLang="en-US" sz="2000" dirty="0">
                        <a:solidFill>
                          <a:schemeClr val="tx1"/>
                        </a:solidFill>
                      </a:endParaRPr>
                    </a:p>
                  </a:txBody>
                  <a:tcPr marL="91437" marR="91437" marT="45716" marB="45716"/>
                </a:tc>
                <a:extLst>
                  <a:ext uri="{0D108BD9-81ED-4DB2-BD59-A6C34878D82A}">
                    <a16:rowId xmlns="" xmlns:a16="http://schemas.microsoft.com/office/drawing/2014/main" val="10006"/>
                  </a:ext>
                </a:extLst>
              </a:tr>
              <a:tr h="608013">
                <a:tc>
                  <a:txBody>
                    <a:bodyPr/>
                    <a:lstStyle/>
                    <a:p>
                      <a:endParaRPr kumimoji="1" lang="ja-JP" altLang="en-US" sz="2000" dirty="0"/>
                    </a:p>
                  </a:txBody>
                  <a:tcPr marL="91437" marR="91437" marT="45716" marB="45716"/>
                </a:tc>
                <a:tc>
                  <a:txBody>
                    <a:bodyPr/>
                    <a:lstStyle/>
                    <a:p>
                      <a:r>
                        <a:rPr kumimoji="1" lang="en-US" altLang="ja-JP" sz="2000" dirty="0" smtClean="0">
                          <a:solidFill>
                            <a:srgbClr val="FF0000"/>
                          </a:solidFill>
                        </a:rPr>
                        <a:t>8/3(</a:t>
                      </a:r>
                      <a:r>
                        <a:rPr kumimoji="1" lang="ja-JP" altLang="en-US" sz="2000" smtClean="0">
                          <a:solidFill>
                            <a:srgbClr val="FF0000"/>
                          </a:solidFill>
                        </a:rPr>
                        <a:t>金</a:t>
                      </a:r>
                      <a:r>
                        <a:rPr kumimoji="1" lang="en-US" altLang="ja-JP" sz="2000" smtClean="0">
                          <a:solidFill>
                            <a:srgbClr val="FF0000"/>
                          </a:solidFill>
                        </a:rPr>
                        <a:t>)</a:t>
                      </a:r>
                      <a:endParaRPr kumimoji="1" lang="ja-JP" altLang="en-US" sz="2000" dirty="0">
                        <a:solidFill>
                          <a:srgbClr val="FF0000"/>
                        </a:solidFill>
                      </a:endParaRPr>
                    </a:p>
                  </a:txBody>
                  <a:tcPr marL="91437" marR="91437" marT="45716" marB="45716"/>
                </a:tc>
                <a:tc>
                  <a:txBody>
                    <a:bodyPr/>
                    <a:lstStyle/>
                    <a:p>
                      <a:r>
                        <a:rPr kumimoji="1" lang="ja-JP" altLang="en-US" sz="2000" dirty="0" smtClean="0">
                          <a:solidFill>
                            <a:srgbClr val="FF0000"/>
                          </a:solidFill>
                        </a:rPr>
                        <a:t>レポート提出期限（期限を厳守すること）</a:t>
                      </a:r>
                      <a:endParaRPr kumimoji="1" lang="ja-JP" altLang="en-US" sz="2000" dirty="0">
                        <a:solidFill>
                          <a:srgbClr val="FF0000"/>
                        </a:solidFill>
                      </a:endParaRPr>
                    </a:p>
                  </a:txBody>
                  <a:tcPr marL="91437" marR="91437" marT="45716" marB="45716"/>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MU配色１">
      <a:dk1>
        <a:srgbClr val="000000"/>
      </a:dk1>
      <a:lt1>
        <a:sysClr val="window" lastClr="FFFFFF"/>
      </a:lt1>
      <a:dk2>
        <a:srgbClr val="000000"/>
      </a:dk2>
      <a:lt2>
        <a:srgbClr val="B770FF"/>
      </a:lt2>
      <a:accent1>
        <a:srgbClr val="58B0F4"/>
      </a:accent1>
      <a:accent2>
        <a:srgbClr val="0F9ACC"/>
      </a:accent2>
      <a:accent3>
        <a:srgbClr val="568C11"/>
      </a:accent3>
      <a:accent4>
        <a:srgbClr val="FFFF65"/>
      </a:accent4>
      <a:accent5>
        <a:srgbClr val="FF7B1B"/>
      </a:accent5>
      <a:accent6>
        <a:srgbClr val="F14124"/>
      </a:accent6>
      <a:hlink>
        <a:srgbClr val="000000"/>
      </a:hlink>
      <a:folHlink>
        <a:srgbClr val="0000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2874</Words>
  <Application>Microsoft Office PowerPoint</Application>
  <PresentationFormat>画面に合わせる (4:3)</PresentationFormat>
  <Paragraphs>357</Paragraphs>
  <Slides>29</Slides>
  <Notes>2</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標準デザイン</vt:lpstr>
      <vt:lpstr>PowerPoint プレゼンテーション</vt:lpstr>
      <vt:lpstr>プロジェクト演習の目的</vt:lpstr>
      <vt:lpstr>要求仕様 システムフロー 必須のコントロール</vt:lpstr>
      <vt:lpstr>システムの要求仕様</vt:lpstr>
      <vt:lpstr>システムフロー（１）商品の選択と削除</vt:lpstr>
      <vt:lpstr>（１）商品の選択と削除　続き</vt:lpstr>
      <vt:lpstr>システムフロー（２）商品の購入</vt:lpstr>
      <vt:lpstr>必須のコントロール</vt:lpstr>
      <vt:lpstr>プロジェクト演習　日程</vt:lpstr>
      <vt:lpstr>システムの設計～実装</vt:lpstr>
      <vt:lpstr>PowerPoint プレゼンテーション</vt:lpstr>
      <vt:lpstr>P０１．データの調査</vt:lpstr>
      <vt:lpstr>P０２．インタフェースのラフスケッチ</vt:lpstr>
      <vt:lpstr>インタフェース設計の際の注意事項</vt:lpstr>
      <vt:lpstr>P０３．コントロール、イベントの整理</vt:lpstr>
      <vt:lpstr>P０４．データ変数の設計</vt:lpstr>
      <vt:lpstr>P０５．プロジェクトの作成と準備</vt:lpstr>
      <vt:lpstr>P０６．合計金額を計算する関数の作成</vt:lpstr>
      <vt:lpstr>P０７．コントロールのデザイン</vt:lpstr>
      <vt:lpstr>P０８．イベントの実装</vt:lpstr>
      <vt:lpstr>P０９．ユーザビリティテスト</vt:lpstr>
      <vt:lpstr>ユーザビリティーテスト</vt:lpstr>
      <vt:lpstr>組み合わせ</vt:lpstr>
      <vt:lpstr>P１０．ブラッシュアップ</vt:lpstr>
      <vt:lpstr>宿題</vt:lpstr>
      <vt:lpstr>P０１．データの調査</vt:lpstr>
      <vt:lpstr>P０２．インタフェースのラフスケッチ</vt:lpstr>
      <vt:lpstr>インタフェース設計の際の注意事項</vt:lpstr>
      <vt:lpstr>必須のコントロール</vt:lpstr>
    </vt:vector>
  </TitlesOfParts>
  <Company>長岡技術科学大学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畦原宗之</dc:creator>
  <cp:lastModifiedBy>Kaiseki</cp:lastModifiedBy>
  <cp:revision>386</cp:revision>
  <dcterms:created xsi:type="dcterms:W3CDTF">2005-06-06T02:44:36Z</dcterms:created>
  <dcterms:modified xsi:type="dcterms:W3CDTF">2018-06-19T08:23:04Z</dcterms:modified>
</cp:coreProperties>
</file>