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2" r:id="rId2"/>
    <p:sldId id="321" r:id="rId3"/>
    <p:sldId id="323" r:id="rId4"/>
    <p:sldId id="325" r:id="rId5"/>
    <p:sldId id="326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008000"/>
    <a:srgbClr val="00CC00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32" autoAdjust="0"/>
  </p:normalViewPr>
  <p:slideViewPr>
    <p:cSldViewPr>
      <p:cViewPr varScale="1">
        <p:scale>
          <a:sx n="77" d="100"/>
          <a:sy n="77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910A99-1151-4D61-8A95-9586A237A9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299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E903F-1E7F-44F6-8317-108BDFD890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17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E3B8B-A5CA-432A-A945-3532DD68036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17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2FF5-0480-4F32-885C-AF1691B71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52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EB54D-E1B9-41D3-BC0E-7204379384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279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7FC86-F91D-4B16-BC69-29CC45C329C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30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40E56-C4BA-46BE-8C1E-043094DC292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0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F2BAB-B521-4299-B0BC-5572AF34DF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91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E24BA-E23E-4F15-B885-532D5FD347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40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7FD30-3262-43FC-A1F0-4E82611067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022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1BFFF-26CD-4061-AD99-52A2DA780A7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2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19251-1259-4909-A3AF-FFE3FFF0A43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79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287CDD-49B2-45D8-9720-9635B612752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606646" y="2238126"/>
            <a:ext cx="59586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準備課題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「ユーザー・インタフェース」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プロジェクト演習 準備課題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932239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ja-JP" altLang="en-US" sz="2000" dirty="0"/>
              <a:t>プロジェクト演習に</a:t>
            </a:r>
            <a:r>
              <a:rPr lang="ja-JP" altLang="en-US" sz="2000" dirty="0" smtClean="0"/>
              <a:t>向けて、</a:t>
            </a:r>
            <a:r>
              <a:rPr lang="ja-JP" altLang="en-US" sz="2000" dirty="0" smtClean="0">
                <a:solidFill>
                  <a:srgbClr val="FF0000"/>
                </a:solidFill>
              </a:rPr>
              <a:t>「</a:t>
            </a:r>
            <a:r>
              <a:rPr lang="en-US" altLang="ja-JP" sz="2000" dirty="0" smtClean="0">
                <a:solidFill>
                  <a:srgbClr val="FF0000"/>
                </a:solidFill>
              </a:rPr>
              <a:t>P01</a:t>
            </a:r>
            <a:r>
              <a:rPr lang="en-US" altLang="ja-JP" sz="2000" dirty="0">
                <a:solidFill>
                  <a:srgbClr val="FF0000"/>
                </a:solidFill>
              </a:rPr>
              <a:t>. </a:t>
            </a:r>
            <a:r>
              <a:rPr lang="ja-JP" altLang="en-US" sz="2000" dirty="0">
                <a:solidFill>
                  <a:srgbClr val="FF0000"/>
                </a:solidFill>
              </a:rPr>
              <a:t>データの調査・画像の</a:t>
            </a:r>
            <a:r>
              <a:rPr lang="ja-JP" altLang="en-US" sz="2000" dirty="0" smtClean="0">
                <a:solidFill>
                  <a:srgbClr val="FF0000"/>
                </a:solidFill>
              </a:rPr>
              <a:t>収集」</a:t>
            </a:r>
            <a:r>
              <a:rPr lang="ja-JP" altLang="en-US" sz="2000" dirty="0" smtClean="0"/>
              <a:t>を行う。</a:t>
            </a:r>
            <a:endParaRPr lang="ja-JP" altLang="en-US" sz="2000" dirty="0"/>
          </a:p>
          <a:p>
            <a:pPr marL="0" indent="0">
              <a:buFontTx/>
              <a:buNone/>
              <a:defRPr/>
            </a:pP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提出物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　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P01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のワークシート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画像</a:t>
            </a:r>
            <a:endParaRPr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ja-JP" altLang="en-US" sz="2000" dirty="0" smtClean="0"/>
              <a:t>「</a:t>
            </a:r>
            <a:r>
              <a:rPr lang="en-US" altLang="ja-JP" sz="2000" dirty="0" smtClean="0">
                <a:solidFill>
                  <a:srgbClr val="008000"/>
                </a:solidFill>
              </a:rPr>
              <a:t>\\mis\【WORK】\B2\</a:t>
            </a:r>
            <a:r>
              <a:rPr lang="ja-JP" altLang="en-US" sz="2000" dirty="0" smtClean="0">
                <a:solidFill>
                  <a:srgbClr val="008000"/>
                </a:solidFill>
              </a:rPr>
              <a:t>自分の名前</a:t>
            </a:r>
            <a:r>
              <a:rPr lang="ja-JP" altLang="en-US" sz="2000" dirty="0" smtClean="0"/>
              <a:t>」のフォルダの中に、「</a:t>
            </a:r>
            <a:r>
              <a:rPr lang="ja-JP" altLang="en-US" sz="2000" dirty="0" smtClean="0">
                <a:solidFill>
                  <a:srgbClr val="0066FF"/>
                </a:solidFill>
              </a:rPr>
              <a:t>情報リテラシー</a:t>
            </a:r>
            <a:r>
              <a:rPr lang="en-US" altLang="ja-JP" sz="2000" dirty="0" smtClean="0">
                <a:solidFill>
                  <a:srgbClr val="0066FF"/>
                </a:solidFill>
              </a:rPr>
              <a:t>II</a:t>
            </a:r>
            <a:r>
              <a:rPr lang="ja-JP" altLang="en-US" sz="2000" dirty="0" smtClean="0">
                <a:solidFill>
                  <a:srgbClr val="0066FF"/>
                </a:solidFill>
              </a:rPr>
              <a:t>準備課題</a:t>
            </a:r>
            <a:r>
              <a:rPr lang="ja-JP" altLang="en-US" sz="2000" dirty="0" smtClean="0"/>
              <a:t>」という名前のフォルダを作成し、その中にファイルを提出。</a:t>
            </a:r>
            <a:endParaRPr lang="en-US" altLang="ja-JP" sz="2000" dirty="0" smtClean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提出</a:t>
            </a:r>
            <a:r>
              <a:rPr lang="ja-JP" altLang="en-US" sz="2000" dirty="0">
                <a:solidFill>
                  <a:srgbClr val="FF0000"/>
                </a:solidFill>
              </a:rPr>
              <a:t>期限：</a:t>
            </a:r>
            <a:r>
              <a:rPr lang="en-US" altLang="ja-JP" sz="2000" dirty="0">
                <a:solidFill>
                  <a:srgbClr val="FF0000"/>
                </a:solidFill>
              </a:rPr>
              <a:t>2018</a:t>
            </a:r>
            <a:r>
              <a:rPr lang="ja-JP" altLang="en-US" sz="2000" dirty="0">
                <a:solidFill>
                  <a:srgbClr val="FF0000"/>
                </a:solidFill>
              </a:rPr>
              <a:t>年</a:t>
            </a:r>
            <a:r>
              <a:rPr lang="en-US" altLang="ja-JP" sz="2000" dirty="0">
                <a:solidFill>
                  <a:srgbClr val="FF0000"/>
                </a:solidFill>
              </a:rPr>
              <a:t>5</a:t>
            </a:r>
            <a:r>
              <a:rPr lang="ja-JP" altLang="en-US" sz="2000" dirty="0">
                <a:solidFill>
                  <a:srgbClr val="FF0000"/>
                </a:solidFill>
              </a:rPr>
              <a:t>月</a:t>
            </a:r>
            <a:r>
              <a:rPr lang="en-US" altLang="ja-JP" sz="2000" dirty="0">
                <a:solidFill>
                  <a:srgbClr val="FF0000"/>
                </a:solidFill>
              </a:rPr>
              <a:t>13</a:t>
            </a:r>
            <a:r>
              <a:rPr lang="ja-JP" altLang="en-US" sz="2000" dirty="0">
                <a:solidFill>
                  <a:srgbClr val="FF0000"/>
                </a:solidFill>
              </a:rPr>
              <a:t>日</a:t>
            </a:r>
            <a:r>
              <a:rPr lang="en-US" altLang="ja-JP" sz="2000" dirty="0">
                <a:solidFill>
                  <a:srgbClr val="FF0000"/>
                </a:solidFill>
              </a:rPr>
              <a:t>(</a:t>
            </a:r>
            <a:r>
              <a:rPr lang="ja-JP" altLang="en-US" sz="2000" dirty="0">
                <a:solidFill>
                  <a:srgbClr val="FF0000"/>
                </a:solidFill>
              </a:rPr>
              <a:t>日</a:t>
            </a:r>
            <a:r>
              <a:rPr lang="en-US" altLang="ja-JP" sz="2000" dirty="0">
                <a:solidFill>
                  <a:srgbClr val="FF0000"/>
                </a:solidFill>
              </a:rPr>
              <a:t>) </a:t>
            </a:r>
            <a:r>
              <a:rPr lang="en-US" altLang="ja-JP" sz="2000" dirty="0" smtClean="0">
                <a:solidFill>
                  <a:srgbClr val="FF0000"/>
                </a:solidFill>
              </a:rPr>
              <a:t>24:00</a:t>
            </a:r>
          </a:p>
          <a:p>
            <a:pPr marL="0" indent="0">
              <a:buFontTx/>
              <a:buNone/>
              <a:defRPr/>
            </a:pP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提出物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　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P02  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インタフェースの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ラフスケッチ」の下書き</a:t>
            </a:r>
            <a:endParaRPr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ja-JP" altLang="en-US" sz="2000" dirty="0"/>
              <a:t>（</a:t>
            </a:r>
            <a:r>
              <a:rPr lang="ja-JP" altLang="en-US" sz="2000"/>
              <a:t>現時点</a:t>
            </a:r>
            <a:r>
              <a:rPr lang="ja-JP" altLang="en-US" sz="2000" smtClean="0"/>
              <a:t>で）</a:t>
            </a:r>
            <a:r>
              <a:rPr lang="ja-JP" altLang="en-US" sz="2000" dirty="0" smtClean="0"/>
              <a:t>説明を読んでも理解できない指示は気にしなくてよい。</a:t>
            </a:r>
            <a:endParaRPr lang="en-US" altLang="ja-JP" sz="2000" dirty="0" smtClean="0"/>
          </a:p>
          <a:p>
            <a:pPr marL="0" indent="0">
              <a:buNone/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提出日時：</a:t>
            </a:r>
            <a:r>
              <a:rPr lang="en-US" altLang="ja-JP" sz="2000" dirty="0">
                <a:solidFill>
                  <a:srgbClr val="FF0000"/>
                </a:solidFill>
              </a:rPr>
              <a:t>2018</a:t>
            </a:r>
            <a:r>
              <a:rPr lang="ja-JP" altLang="en-US" sz="2000" dirty="0">
                <a:solidFill>
                  <a:srgbClr val="FF0000"/>
                </a:solidFill>
              </a:rPr>
              <a:t>年</a:t>
            </a:r>
            <a:r>
              <a:rPr lang="en-US" altLang="ja-JP" sz="2000" dirty="0">
                <a:solidFill>
                  <a:srgbClr val="FF0000"/>
                </a:solidFill>
              </a:rPr>
              <a:t>5</a:t>
            </a:r>
            <a:r>
              <a:rPr lang="ja-JP" altLang="en-US" sz="2000" dirty="0">
                <a:solidFill>
                  <a:srgbClr val="FF0000"/>
                </a:solidFill>
              </a:rPr>
              <a:t>月</a:t>
            </a:r>
            <a:r>
              <a:rPr lang="en-US" altLang="ja-JP" sz="2000" dirty="0" smtClean="0">
                <a:solidFill>
                  <a:srgbClr val="FF0000"/>
                </a:solidFill>
              </a:rPr>
              <a:t>15</a:t>
            </a:r>
            <a:r>
              <a:rPr lang="ja-JP" altLang="en-US" sz="2000" dirty="0" smtClean="0">
                <a:solidFill>
                  <a:srgbClr val="FF0000"/>
                </a:solidFill>
              </a:rPr>
              <a:t>日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火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r>
              <a:rPr lang="ja-JP" altLang="en-US" sz="2000" dirty="0" smtClean="0">
                <a:solidFill>
                  <a:srgbClr val="FF0000"/>
                </a:solidFill>
              </a:rPr>
              <a:t>の授業時間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9376" y="1556792"/>
            <a:ext cx="6200928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5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火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は出席を取りません。（教員・</a:t>
            </a:r>
            <a:r>
              <a:rPr lang="en-US" altLang="ja-JP" sz="2000" dirty="0" smtClean="0"/>
              <a:t>TA</a:t>
            </a:r>
            <a:r>
              <a:rPr lang="ja-JP" altLang="en-US" sz="2000" dirty="0" smtClean="0"/>
              <a:t>は来ません）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実験室以外で行ってもよい。（実験室でも構いません）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</a:t>
            </a:r>
            <a:r>
              <a:rPr lang="ja-JP" altLang="en-US" smtClean="0"/>
              <a:t>０１．データの調査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340768"/>
            <a:ext cx="819487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800" dirty="0"/>
              <a:t>システム構築に必要な商品名、価格等の</a:t>
            </a:r>
            <a:r>
              <a:rPr lang="ja-JP" altLang="en-US" sz="1800" dirty="0" smtClean="0"/>
              <a:t>情報（必要な画像を含む）を調査・収集し、</a:t>
            </a:r>
            <a:endParaRPr lang="en-US" altLang="ja-JP" sz="1800" dirty="0" smtClean="0"/>
          </a:p>
          <a:p>
            <a:r>
              <a:rPr lang="en-US" altLang="ja-JP" sz="1800" dirty="0" smtClean="0"/>
              <a:t>Excel</a:t>
            </a:r>
            <a:r>
              <a:rPr lang="ja-JP" altLang="en-US" sz="1800" dirty="0"/>
              <a:t>のシートに整理する</a:t>
            </a:r>
            <a:r>
              <a:rPr lang="ja-JP" altLang="en-US" sz="1800" dirty="0" smtClean="0"/>
              <a:t>。画像は、</a:t>
            </a:r>
            <a:r>
              <a:rPr lang="en-US" altLang="ja-JP" sz="1800" dirty="0" smtClean="0"/>
              <a:t>Excel</a:t>
            </a:r>
            <a:r>
              <a:rPr lang="ja-JP" altLang="en-US" sz="1800" dirty="0" smtClean="0"/>
              <a:t>とは別に保存しても構いません。</a:t>
            </a: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364704" y="1988840"/>
            <a:ext cx="8599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マクドナルド公式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サイトを参考にすること。</a:t>
            </a:r>
            <a:endParaRPr lang="en-US" altLang="ja-JP" dirty="0" smtClean="0"/>
          </a:p>
          <a:p>
            <a:r>
              <a:rPr lang="ja-JP" altLang="en-US" dirty="0" smtClean="0"/>
              <a:t>　　（</a:t>
            </a:r>
            <a:r>
              <a:rPr lang="en-US" altLang="ja-JP" dirty="0" smtClean="0"/>
              <a:t>2018</a:t>
            </a:r>
            <a:r>
              <a:rPr lang="ja-JP" altLang="en-US" dirty="0" smtClean="0"/>
              <a:t>年現在、価格は全国で統一されています）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システムが取り扱う商品は、各自で選</a:t>
            </a:r>
            <a:r>
              <a:rPr lang="ja-JP" altLang="en-US" dirty="0"/>
              <a:t>ぶ</a:t>
            </a:r>
            <a:r>
              <a:rPr lang="ja-JP" altLang="en-US" dirty="0" smtClean="0"/>
              <a:t>こと。</a:t>
            </a:r>
            <a:endParaRPr lang="en-US" altLang="ja-JP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最低限、バーガーメニュー、サイドメニュー、ドリンク、おてごろマック、バリューセットを取り扱うこと。</a:t>
            </a:r>
            <a:endParaRPr lang="en-US" altLang="ja-JP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サイズと価格が数種類用意されている商品は、全種類を取り扱うこと。</a:t>
            </a:r>
            <a:endParaRPr lang="en-US" altLang="ja-JP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期間限定、朝マック、トッピング、ハッピーセットは取り扱わなくてもよい。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以上の指定より充実した商品を取り扱っても構いませんが、レポート評価は変わりません。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35095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ja-JP" dirty="0"/>
              <a:t>P</a:t>
            </a:r>
            <a:r>
              <a:rPr lang="ja-JP" altLang="en-US" dirty="0" smtClean="0"/>
              <a:t>０２．インタフェースのラフスケッチ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14" y="3212976"/>
            <a:ext cx="8207375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en-US" sz="2000" dirty="0" smtClean="0"/>
              <a:t>A4</a:t>
            </a:r>
            <a:r>
              <a:rPr lang="ja-JP" altLang="en-US" sz="2000" dirty="0" smtClean="0"/>
              <a:t>のコピー</a:t>
            </a:r>
            <a:r>
              <a:rPr lang="en-US" altLang="en-US" sz="2000" dirty="0" err="1" smtClean="0"/>
              <a:t>紙に、ユーザーインタフェースのデザイン図</a:t>
            </a:r>
            <a:r>
              <a:rPr lang="ja-JP" altLang="en-US" sz="2000" dirty="0" smtClean="0"/>
              <a:t>を書く。状況や場面ごとに、</a:t>
            </a:r>
            <a:r>
              <a:rPr lang="en-US" altLang="en-US" sz="2000" dirty="0" err="1" smtClean="0"/>
              <a:t>複数枚に</a:t>
            </a:r>
            <a:r>
              <a:rPr lang="ja-JP" altLang="en-US" sz="2000" dirty="0" smtClean="0"/>
              <a:t>分けて</a:t>
            </a:r>
            <a:r>
              <a:rPr lang="en-US" altLang="en-US" sz="2000" dirty="0" err="1" smtClean="0"/>
              <a:t>書いてもよい</a:t>
            </a:r>
            <a:r>
              <a:rPr lang="en-US" altLang="en-US" sz="20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ja-JP" altLang="en-US" sz="2000" dirty="0" smtClean="0">
                <a:solidFill>
                  <a:srgbClr val="FF0066"/>
                </a:solidFill>
              </a:rPr>
              <a:t>必須のコントロール</a:t>
            </a:r>
            <a:r>
              <a:rPr lang="ja-JP" altLang="en-US" sz="2000" dirty="0" smtClean="0"/>
              <a:t>を必ず入れること。</a:t>
            </a:r>
            <a:endParaRPr lang="en-US" altLang="ja-JP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ja-JP" altLang="en-US" sz="2000" dirty="0" smtClean="0"/>
              <a:t>ラフスケッチには、商品名と価格の例を幾つか書き入れること。説明するのが後日となるため、自分で忘れてしまわないよう、必要に応じて注釈を入れること。</a:t>
            </a:r>
          </a:p>
          <a:p>
            <a:pPr eaLnBrk="1" hangingPunct="1">
              <a:lnSpc>
                <a:spcPct val="90000"/>
              </a:lnSpc>
            </a:pPr>
            <a:endParaRPr lang="en-US" altLang="ja-JP" sz="2000" dirty="0" smtClean="0">
              <a:solidFill>
                <a:srgbClr val="FF0066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5519" y="1538968"/>
            <a:ext cx="792396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800" dirty="0" smtClean="0"/>
              <a:t>レジシステムのユーザーインタフェースについて、デザインのラフスケッチを行う。</a:t>
            </a:r>
            <a:endParaRPr kumimoji="1" lang="ja-JP" altLang="en-US" sz="1800" dirty="0"/>
          </a:p>
        </p:txBody>
      </p:sp>
      <p:sp>
        <p:nvSpPr>
          <p:cNvPr id="2" name="正方形/長方形 1"/>
          <p:cNvSpPr/>
          <p:nvPr/>
        </p:nvSpPr>
        <p:spPr>
          <a:xfrm>
            <a:off x="553199" y="2098973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/>
              <a:t>抽出した情報をもとに、要求仕様、システムフローを満たすにはどのような情報をどのように表示すべきか検討し、ユーザーインタフェースのラフスケッチを書きなさい。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2357122" y="5661248"/>
            <a:ext cx="44823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ja-JP" altLang="en-US" dirty="0">
                <a:solidFill>
                  <a:srgbClr val="FF0066"/>
                </a:solidFill>
              </a:rPr>
              <a:t>次のスライドの注意事項</a:t>
            </a:r>
            <a:r>
              <a:rPr lang="ja-JP" altLang="en-US" dirty="0" smtClean="0">
                <a:solidFill>
                  <a:srgbClr val="FF0066"/>
                </a:solidFill>
              </a:rPr>
              <a:t>をよく読む</a:t>
            </a:r>
            <a:r>
              <a:rPr lang="ja-JP" altLang="en-US" dirty="0">
                <a:solidFill>
                  <a:srgbClr val="FF0066"/>
                </a:solidFill>
              </a:rPr>
              <a:t>こと。</a:t>
            </a:r>
            <a:endParaRPr lang="en-US" altLang="ja-JP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 smtClean="0"/>
              <a:t>インタフェース設計の際の注意事項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97900" cy="52562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2400" dirty="0" smtClean="0"/>
              <a:t>(1)</a:t>
            </a:r>
            <a:r>
              <a:rPr lang="ja-JP" altLang="en-US" sz="2400" dirty="0" smtClean="0"/>
              <a:t>購入リストについて</a:t>
            </a:r>
            <a:endParaRPr lang="en-US" altLang="ja-JP" sz="2400" dirty="0" smtClean="0"/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1800" dirty="0" smtClean="0"/>
              <a:t>プログラムにあまり自信の無い人は、次のように設計することを勧めます。</a:t>
            </a:r>
            <a:r>
              <a:rPr lang="ja-JP" altLang="en-US" sz="1800" dirty="0"/>
              <a:t> （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正しく動作するならば、この通りである</a:t>
            </a:r>
            <a:r>
              <a:rPr lang="ja-JP" altLang="en-US" sz="1800" dirty="0"/>
              <a:t>必要はありません）</a:t>
            </a:r>
            <a:endParaRPr lang="en-US" altLang="ja-JP" sz="1800" dirty="0" smtClean="0"/>
          </a:p>
          <a:p>
            <a:pPr marL="685800" lvl="1" eaLnBrk="1" hangingPunct="1">
              <a:lnSpc>
                <a:spcPct val="80000"/>
              </a:lnSpc>
              <a:defRPr/>
            </a:pPr>
            <a:r>
              <a:rPr lang="ja-JP" altLang="en-US" sz="1800" dirty="0"/>
              <a:t>以下</a:t>
            </a:r>
            <a:r>
              <a:rPr lang="ja-JP" altLang="en-US" sz="1800" dirty="0" smtClean="0"/>
              <a:t>の例</a:t>
            </a:r>
            <a:r>
              <a:rPr lang="ja-JP" altLang="en-US" sz="1800" dirty="0"/>
              <a:t>のように</a:t>
            </a:r>
            <a:r>
              <a:rPr lang="ja-JP" altLang="en-US" sz="1800" dirty="0" smtClean="0"/>
              <a:t>、追加された各商品に、</a:t>
            </a:r>
            <a:r>
              <a:rPr lang="ja-JP" altLang="en-US" sz="1800" dirty="0" smtClean="0">
                <a:solidFill>
                  <a:srgbClr val="FF0066"/>
                </a:solidFill>
              </a:rPr>
              <a:t>価格を一緒に表示することを推奨します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685800" lvl="1" eaLnBrk="1" hangingPunct="1">
              <a:lnSpc>
                <a:spcPct val="80000"/>
              </a:lnSpc>
              <a:defRPr/>
            </a:pPr>
            <a:r>
              <a:rPr lang="ja-JP" altLang="en-US" sz="1800" dirty="0" smtClean="0"/>
              <a:t>追加された商品が取り消される場合があるので、セット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して追加された商品も、単品で購入した商品も、以下の例のように、</a:t>
            </a:r>
            <a:r>
              <a:rPr lang="ja-JP" altLang="en-US" sz="1800" dirty="0" smtClean="0">
                <a:solidFill>
                  <a:srgbClr val="FF0066"/>
                </a:solidFill>
              </a:rPr>
              <a:t>１行ずつにまとめて表示することを推奨します。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1800" dirty="0" smtClean="0"/>
              <a:t>　　　（例）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1800" dirty="0" smtClean="0"/>
              <a:t>　　　　　セット（てりやき、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ポテト、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オレンジ） </a:t>
            </a:r>
            <a:r>
              <a:rPr lang="en-US" altLang="ja-JP" sz="1800" dirty="0" smtClean="0"/>
              <a:t>\580</a:t>
            </a:r>
            <a:endParaRPr lang="ja-JP" alt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1800" dirty="0" smtClean="0"/>
              <a:t>　　　　　単品（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ジンジャー） </a:t>
            </a:r>
            <a:r>
              <a:rPr lang="en-US" altLang="ja-JP" sz="1800" dirty="0" smtClean="0"/>
              <a:t>\250</a:t>
            </a:r>
            <a:endParaRPr lang="ja-JP" alt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2400" dirty="0" smtClean="0"/>
              <a:t>(2)</a:t>
            </a:r>
            <a:r>
              <a:rPr lang="ja-JP" altLang="en-US" sz="2400" dirty="0" smtClean="0"/>
              <a:t>利用者のことを考える</a:t>
            </a:r>
            <a:endParaRPr lang="en-US" altLang="ja-JP" sz="2400" dirty="0" smtClean="0"/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1800" dirty="0" smtClean="0"/>
              <a:t>利用する人の事を第一に考え、以下などを意識して設計してください。</a:t>
            </a:r>
            <a:endParaRPr lang="en-US" altLang="ja-JP" sz="1800" dirty="0"/>
          </a:p>
          <a:p>
            <a:pPr marL="685800" lvl="1" eaLnBrk="1" hangingPunct="1">
              <a:lnSpc>
                <a:spcPct val="80000"/>
              </a:lnSpc>
              <a:defRPr/>
            </a:pPr>
            <a:r>
              <a:rPr lang="ja-JP" altLang="en-US" sz="1800" dirty="0" smtClean="0"/>
              <a:t>表示する情報を必要なものに絞る。</a:t>
            </a:r>
            <a:endParaRPr lang="en-US" altLang="ja-JP" sz="1800" dirty="0" smtClean="0"/>
          </a:p>
          <a:p>
            <a:pPr marL="685800" lvl="1" eaLnBrk="1" hangingPunct="1">
              <a:lnSpc>
                <a:spcPct val="80000"/>
              </a:lnSpc>
              <a:defRPr/>
            </a:pPr>
            <a:r>
              <a:rPr lang="ja-JP" altLang="en-US" sz="1800" dirty="0" smtClean="0"/>
              <a:t>状況に応じて不要な部分は操作できなくする。　</a:t>
            </a:r>
            <a:endParaRPr lang="en-US" altLang="ja-JP" sz="1800" dirty="0" smtClean="0"/>
          </a:p>
          <a:p>
            <a:pPr marL="685800" lvl="1" eaLnBrk="1" hangingPunct="1">
              <a:lnSpc>
                <a:spcPct val="80000"/>
              </a:lnSpc>
              <a:defRPr/>
            </a:pPr>
            <a:r>
              <a:rPr lang="ja-JP" altLang="en-US" sz="1800" dirty="0" smtClean="0"/>
              <a:t>利用者の様々な利用方法に柔軟に対応できる設計にする。など。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1600" dirty="0" smtClean="0">
                <a:solidFill>
                  <a:srgbClr val="0066FF"/>
                </a:solidFill>
              </a:rPr>
              <a:t>※</a:t>
            </a:r>
            <a:r>
              <a:rPr lang="ja-JP" altLang="en-US" sz="1600" dirty="0" smtClean="0">
                <a:solidFill>
                  <a:srgbClr val="0066FF"/>
                </a:solidFill>
              </a:rPr>
              <a:t>不要な部分を非表示にしたり、操作できなくしたりする事は、意図しない動作やバグを防止</a:t>
            </a:r>
            <a:r>
              <a:rPr lang="ja-JP" altLang="en-US" sz="1600" dirty="0">
                <a:solidFill>
                  <a:srgbClr val="0066FF"/>
                </a:solidFill>
              </a:rPr>
              <a:t>する</a:t>
            </a:r>
            <a:r>
              <a:rPr lang="ja-JP" altLang="en-US" sz="1600" dirty="0" smtClean="0">
                <a:solidFill>
                  <a:srgbClr val="0066FF"/>
                </a:solidFill>
              </a:rPr>
              <a:t>効果もあります。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97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381</Words>
  <Application>Microsoft Office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標準デザイン</vt:lpstr>
      <vt:lpstr>PowerPoint プレゼンテーション</vt:lpstr>
      <vt:lpstr>プロジェクト演習 準備課題</vt:lpstr>
      <vt:lpstr>P０１．データの調査</vt:lpstr>
      <vt:lpstr>P０２．インタフェースのラフスケッチ</vt:lpstr>
      <vt:lpstr>インタフェース設計の際の注意事項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Windows ユーザー</cp:lastModifiedBy>
  <cp:revision>337</cp:revision>
  <dcterms:created xsi:type="dcterms:W3CDTF">2005-06-06T02:44:36Z</dcterms:created>
  <dcterms:modified xsi:type="dcterms:W3CDTF">2018-04-19T23:25:23Z</dcterms:modified>
</cp:coreProperties>
</file>