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1" r:id="rId2"/>
    <p:sldId id="278" r:id="rId3"/>
    <p:sldId id="288" r:id="rId4"/>
    <p:sldId id="286" r:id="rId5"/>
    <p:sldId id="289" r:id="rId6"/>
    <p:sldId id="261" r:id="rId7"/>
    <p:sldId id="290" r:id="rId8"/>
    <p:sldId id="282" r:id="rId9"/>
    <p:sldId id="287" r:id="rId10"/>
    <p:sldId id="285" r:id="rId11"/>
    <p:sldId id="283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00"/>
    <a:srgbClr val="FF0066"/>
    <a:srgbClr val="969696"/>
    <a:srgbClr val="66FF33"/>
    <a:srgbClr val="D6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2" autoAdjust="0"/>
  </p:normalViewPr>
  <p:slideViewPr>
    <p:cSldViewPr>
      <p:cViewPr varScale="1">
        <p:scale>
          <a:sx n="77" d="100"/>
          <a:sy n="77" d="100"/>
        </p:scale>
        <p:origin x="-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33485-CABE-41CA-9580-6F7D34FCC0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3756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6B5FC9A-6B90-4F2F-9DEA-A3A60CCDD918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E0B856A-8B88-49DF-B42C-13CD3EBB59D4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21AB27-A406-4749-9C70-D8BA3F83FE02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AE69520-6773-4C63-85DD-AC2C69F05DA6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CC6E84D-73FE-417C-9A42-C623FB10693D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DEC740-E680-4089-B7F7-104D6C60FA03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789DB4-E0D5-4A72-83DD-E1A192FA2CB4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E5A9267-AC12-4E11-AD32-4F3250A7BF15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046CA9E-C8B2-4B3C-8322-05BDE39105F1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5F7EA57-5089-458A-BA4D-09D1E4DC04DB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5A0AE-B426-4809-BB12-AB5565F608A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68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99EDD-0000-4350-BA0B-F9CF2D6FF8E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787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A02CA-56B0-4B28-B1B8-3071E1FF99A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31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4537F-715F-46A7-9240-75E65C0709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79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08B14-E029-4C4B-9B70-D345E0D5DD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3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BFCD7-6CFD-4FBE-B4F8-D7500363A9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64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EFED1-273D-405C-9226-7D5F1D4AB66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35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EBD80-8C77-443E-AE30-68CBDCFCCB4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62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81541-91FF-4418-A4DE-DA526C852A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FD857-1C9C-4219-AF49-D5FE6B17A53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66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C4EB9-4402-4666-A5F9-BF1888B812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897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B2531C-19A9-4BAC-9A05-35472B24442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2929294" y="2217738"/>
            <a:ext cx="30123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Times New Roman" panose="02020603050405020304" pitchFamily="18" charset="0"/>
              </a:rPr>
              <a:t>演習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(4)</a:t>
            </a:r>
            <a:endParaRPr lang="ja-JP" altLang="en-US" sz="40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繰り返し処理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4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485900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S04SP01</a:t>
            </a:r>
            <a:endParaRPr lang="ja-JP" altLang="en-US" sz="2400"/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23850" y="1746496"/>
            <a:ext cx="8610600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１）利用者は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、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10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枚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3000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円の宝くじ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の当選確率</a:t>
            </a:r>
            <a:r>
              <a:rPr lang="en-US" altLang="ja-JP" sz="2000" dirty="0">
                <a:solidFill>
                  <a:schemeClr val="tx1"/>
                </a:solidFill>
                <a:latin typeface="ＭＳ Ｐゴシック" pitchFamily="50" charset="-128"/>
              </a:rPr>
              <a:t>(1/N)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を整数</a:t>
            </a:r>
            <a:r>
              <a:rPr lang="en-US" altLang="ja-JP" sz="2000" dirty="0">
                <a:solidFill>
                  <a:schemeClr val="tx1"/>
                </a:solidFill>
                <a:latin typeface="ＭＳ Ｐゴシック" pitchFamily="50" charset="-128"/>
              </a:rPr>
              <a:t>N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で入力する。</a:t>
            </a:r>
            <a:endParaRPr lang="en-US" altLang="ja-JP" sz="20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２）システムは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、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1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回につき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10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枚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(3000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円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)</a:t>
            </a:r>
            <a:r>
              <a:rPr lang="ja-JP" altLang="en-US" sz="2000" dirty="0" err="1" smtClean="0">
                <a:solidFill>
                  <a:schemeClr val="tx1"/>
                </a:solidFill>
                <a:latin typeface="ＭＳ Ｐゴシック" pitchFamily="50" charset="-128"/>
              </a:rPr>
              <a:t>ずつ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宝くじを購入し、入力された確率で当選したかどうか判定を行う。最初に当選</a:t>
            </a:r>
            <a:r>
              <a:rPr lang="ja-JP" altLang="en-US" sz="2000" smtClean="0">
                <a:solidFill>
                  <a:schemeClr val="tx1"/>
                </a:solidFill>
                <a:latin typeface="ＭＳ Ｐゴシック" pitchFamily="50" charset="-128"/>
              </a:rPr>
              <a:t>するまで、購入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と当選</a:t>
            </a:r>
            <a:r>
              <a:rPr lang="ja-JP" altLang="en-US" sz="2000" smtClean="0">
                <a:solidFill>
                  <a:schemeClr val="tx1"/>
                </a:solidFill>
                <a:latin typeface="ＭＳ Ｐゴシック" pitchFamily="50" charset="-128"/>
              </a:rPr>
              <a:t>判定を繰り返し実行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し、最初に当選するまでに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購入した金額を以下の例のように表示する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en-US" altLang="ja-JP" sz="2000" dirty="0" smtClean="0">
              <a:solidFill>
                <a:schemeClr val="tx1"/>
              </a:solidFill>
              <a:latin typeface="ＭＳ Ｐゴシック" pitchFamily="50" charset="-128"/>
            </a:endParaRPr>
          </a:p>
        </p:txBody>
      </p:sp>
      <p:sp>
        <p:nvSpPr>
          <p:cNvPr id="7" name="正方形/長方形 1"/>
          <p:cNvSpPr>
            <a:spLocks noChangeArrowheads="1"/>
          </p:cNvSpPr>
          <p:nvPr/>
        </p:nvSpPr>
        <p:spPr bwMode="auto">
          <a:xfrm>
            <a:off x="468313" y="5710238"/>
            <a:ext cx="8567737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整数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num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に、</a:t>
            </a:r>
            <a:r>
              <a:rPr lang="en-US" altLang="ja-JP" sz="1800" u="sng" dirty="0" smtClean="0">
                <a:solidFill>
                  <a:schemeClr val="tx1"/>
                </a:solidFill>
                <a:latin typeface="ＭＳ Ｐゴシック" pitchFamily="50" charset="-128"/>
              </a:rPr>
              <a:t>1</a:t>
            </a:r>
            <a:r>
              <a:rPr lang="ja-JP" altLang="en-US" sz="1800" u="sng" dirty="0">
                <a:solidFill>
                  <a:schemeClr val="tx1"/>
                </a:solidFill>
                <a:latin typeface="ＭＳ Ｐゴシック" pitchFamily="50" charset="-128"/>
              </a:rPr>
              <a:t>以上</a:t>
            </a:r>
            <a:r>
              <a:rPr lang="en-US" altLang="ja-JP" sz="1800" u="sng" dirty="0">
                <a:solidFill>
                  <a:schemeClr val="tx1"/>
                </a:solidFill>
                <a:latin typeface="ＭＳ Ｐゴシック" pitchFamily="50" charset="-128"/>
              </a:rPr>
              <a:t>N</a:t>
            </a:r>
            <a:r>
              <a:rPr lang="ja-JP" altLang="en-US" sz="1800" u="sng" dirty="0">
                <a:solidFill>
                  <a:schemeClr val="tx1"/>
                </a:solidFill>
                <a:latin typeface="ＭＳ Ｐゴシック" pitchFamily="50" charset="-128"/>
              </a:rPr>
              <a:t>未満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乱数を生成して代入する方法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Dim r As New </a:t>
            </a:r>
            <a:r>
              <a:rPr lang="en-US" altLang="ja-JP" sz="1800" dirty="0" err="1">
                <a:solidFill>
                  <a:schemeClr val="tx1"/>
                </a:solidFill>
                <a:latin typeface="ＭＳ Ｐゴシック" pitchFamily="50" charset="-128"/>
              </a:rPr>
              <a:t>System.Random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()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　　</a:t>
            </a:r>
            <a:r>
              <a:rPr lang="ja-JP" altLang="en-US" sz="1800" dirty="0" smtClean="0">
                <a:solidFill>
                  <a:srgbClr val="0066FF"/>
                </a:solidFill>
                <a:latin typeface="ＭＳ Ｐゴシック" pitchFamily="50" charset="-128"/>
              </a:rPr>
              <a:t>←</a:t>
            </a:r>
            <a:r>
              <a:rPr lang="ja-JP" altLang="en-US" sz="1800" dirty="0">
                <a:solidFill>
                  <a:srgbClr val="0066FF"/>
                </a:solidFill>
                <a:latin typeface="ＭＳ Ｐゴシック" pitchFamily="50" charset="-128"/>
              </a:rPr>
              <a:t>実行するプログラムの最初に記述してください</a:t>
            </a:r>
            <a:endParaRPr lang="en-US" altLang="ja-JP" sz="1800" dirty="0">
              <a:solidFill>
                <a:srgbClr val="0066FF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Dim </a:t>
            </a:r>
            <a:r>
              <a:rPr lang="en-US" altLang="ja-JP" sz="1800" dirty="0" err="1">
                <a:solidFill>
                  <a:schemeClr val="tx1"/>
                </a:solidFill>
                <a:latin typeface="ＭＳ Ｐゴシック" pitchFamily="50" charset="-128"/>
              </a:rPr>
              <a:t>num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 As Integer = </a:t>
            </a:r>
            <a:r>
              <a:rPr lang="en-US" altLang="ja-JP" sz="1800" dirty="0" err="1">
                <a:solidFill>
                  <a:schemeClr val="tx1"/>
                </a:solidFill>
                <a:latin typeface="ＭＳ Ｐゴシック" pitchFamily="50" charset="-128"/>
              </a:rPr>
              <a:t>r.Next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(1,N)</a:t>
            </a:r>
            <a:endParaRPr lang="ja-JP" altLang="en-US" sz="18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34720"/>
            <a:ext cx="28575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6506909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latin typeface="Arial"/>
                <a:ea typeface="ＭＳ Ｐゴシック"/>
              </a:rPr>
              <a:t>宝くじの儚さを知りたい。</a:t>
            </a:r>
            <a:endParaRPr lang="en-US" altLang="ja-JP" sz="2000" dirty="0" smtClean="0">
              <a:latin typeface="Arial"/>
              <a:ea typeface="ＭＳ Ｐゴシック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Arial"/>
                <a:ea typeface="ＭＳ Ｐゴシック"/>
              </a:rPr>
              <a:t>繰り返し処理を</a:t>
            </a:r>
            <a:r>
              <a:rPr lang="ja-JP" altLang="en-US" sz="2000" dirty="0">
                <a:latin typeface="Arial"/>
                <a:ea typeface="ＭＳ Ｐゴシック"/>
              </a:rPr>
              <a:t>使って、</a:t>
            </a: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410587" y="5056208"/>
            <a:ext cx="8496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ＭＳ Ｐゴシック" pitchFamily="50" charset="-128"/>
              </a:rPr>
              <a:t>ただし、宝くじの当選判定には、以下のような方法で生成した乱数を利用すること。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388" y="279400"/>
            <a:ext cx="1485900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S04SP02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41313" y="1484313"/>
            <a:ext cx="8610600" cy="16319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</a:rPr>
              <a:t>１）利用者は、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 dirty="0">
                <a:solidFill>
                  <a:schemeClr val="tx1"/>
                </a:solidFill>
              </a:rPr>
              <a:t>個の</a:t>
            </a:r>
            <a:r>
              <a:rPr lang="en-US" altLang="ja-JP" sz="2000" dirty="0" err="1">
                <a:solidFill>
                  <a:schemeClr val="tx1"/>
                </a:solidFill>
              </a:rPr>
              <a:t>TextBox</a:t>
            </a:r>
            <a:r>
              <a:rPr lang="ja-JP" altLang="en-US" sz="2000" dirty="0">
                <a:solidFill>
                  <a:schemeClr val="tx1"/>
                </a:solidFill>
              </a:rPr>
              <a:t>に、</a:t>
            </a:r>
            <a:r>
              <a:rPr lang="en-US" altLang="ja-JP" sz="2000" dirty="0">
                <a:solidFill>
                  <a:schemeClr val="tx1"/>
                </a:solidFill>
              </a:rPr>
              <a:t>2</a:t>
            </a:r>
            <a:r>
              <a:rPr lang="ja-JP" altLang="en-US" sz="2000" dirty="0">
                <a:solidFill>
                  <a:schemeClr val="tx1"/>
                </a:solidFill>
              </a:rPr>
              <a:t>名～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 dirty="0">
                <a:solidFill>
                  <a:schemeClr val="tx1"/>
                </a:solidFill>
              </a:rPr>
              <a:t>名の名前を入力する。</a:t>
            </a: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</a:rPr>
              <a:t>※</a:t>
            </a:r>
            <a:r>
              <a:rPr lang="ja-JP" altLang="en-US" sz="2000" dirty="0">
                <a:solidFill>
                  <a:schemeClr val="tx1"/>
                </a:solidFill>
              </a:rPr>
              <a:t>ただし、</a:t>
            </a:r>
            <a:r>
              <a:rPr lang="en-US" altLang="ja-JP" sz="2000" dirty="0">
                <a:solidFill>
                  <a:schemeClr val="tx1"/>
                </a:solidFill>
              </a:rPr>
              <a:t>TextBox1</a:t>
            </a:r>
            <a:r>
              <a:rPr lang="ja-JP" altLang="en-US" sz="2000" dirty="0">
                <a:solidFill>
                  <a:schemeClr val="tx1"/>
                </a:solidFill>
              </a:rPr>
              <a:t>～</a:t>
            </a:r>
            <a:r>
              <a:rPr lang="en-US" altLang="ja-JP" sz="2000" dirty="0">
                <a:solidFill>
                  <a:schemeClr val="tx1"/>
                </a:solidFill>
              </a:rPr>
              <a:t>TextBox10</a:t>
            </a:r>
            <a:r>
              <a:rPr lang="ja-JP" altLang="en-US" sz="2000" dirty="0">
                <a:solidFill>
                  <a:schemeClr val="tx1"/>
                </a:solidFill>
              </a:rPr>
              <a:t>に、必要な人数分、順に入力することとする。</a:t>
            </a: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</a:rPr>
              <a:t>２）システムは、入力された名前について、可能なペア（</a:t>
            </a:r>
            <a:r>
              <a:rPr lang="en-US" altLang="ja-JP" sz="2000" dirty="0">
                <a:solidFill>
                  <a:schemeClr val="tx1"/>
                </a:solidFill>
              </a:rPr>
              <a:t>2</a:t>
            </a:r>
            <a:r>
              <a:rPr lang="ja-JP" altLang="en-US" sz="2000" dirty="0">
                <a:solidFill>
                  <a:schemeClr val="tx1"/>
                </a:solidFill>
              </a:rPr>
              <a:t>人組）を、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</a:rPr>
              <a:t>　次の例のように全て表示する。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</a:rPr>
              <a:t>※</a:t>
            </a:r>
            <a:r>
              <a:rPr lang="ja-JP" altLang="en-US" sz="2000" dirty="0">
                <a:solidFill>
                  <a:schemeClr val="tx1"/>
                </a:solidFill>
              </a:rPr>
              <a:t>ただし、同じ組み合わせは表示しないこと。</a:t>
            </a:r>
          </a:p>
        </p:txBody>
      </p:sp>
      <p:sp>
        <p:nvSpPr>
          <p:cNvPr id="12293" name="テキスト ボックス 2"/>
          <p:cNvSpPr txBox="1">
            <a:spLocks noChangeArrowheads="1"/>
          </p:cNvSpPr>
          <p:nvPr/>
        </p:nvSpPr>
        <p:spPr bwMode="auto">
          <a:xfrm>
            <a:off x="5867400" y="5516563"/>
            <a:ext cx="3157596" cy="95410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（ヒント）</a:t>
            </a:r>
            <a:endParaRPr lang="en-US" altLang="ja-JP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TextBox1</a:t>
            </a:r>
            <a:r>
              <a:rPr lang="ja-JP" altLang="en-US" sz="1400" dirty="0" smtClean="0"/>
              <a:t>に何か文字列</a:t>
            </a:r>
            <a:r>
              <a:rPr lang="ja-JP" altLang="en-US" sz="1400" dirty="0"/>
              <a:t>が</a:t>
            </a:r>
            <a:r>
              <a:rPr lang="ja-JP" altLang="en-US" sz="1400" dirty="0" smtClean="0"/>
              <a:t>入っている」</a:t>
            </a:r>
            <a:endParaRPr lang="en-US" altLang="ja-JP" sz="1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場合</a:t>
            </a:r>
            <a:r>
              <a:rPr lang="ja-JP" altLang="en-US" sz="1400" dirty="0" smtClean="0"/>
              <a:t>に真となる条件判定の方法</a:t>
            </a:r>
            <a:endParaRPr lang="en-US" altLang="ja-JP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If </a:t>
            </a:r>
            <a:r>
              <a:rPr lang="en-US" altLang="ja-JP" sz="1400" dirty="0"/>
              <a:t>TextBox1.Text &lt;&gt; “” </a:t>
            </a:r>
            <a:r>
              <a:rPr lang="en-US" altLang="ja-JP" sz="1400" dirty="0" smtClean="0"/>
              <a:t>Then</a:t>
            </a:r>
            <a:endParaRPr lang="en-US" altLang="ja-JP" sz="1400" dirty="0"/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429000"/>
            <a:ext cx="35242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8396850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次</a:t>
            </a:r>
            <a:r>
              <a:rPr lang="ja-JP" altLang="en-US" sz="2000" dirty="0" smtClean="0"/>
              <a:t>のようなプログラムを</a:t>
            </a:r>
            <a:r>
              <a:rPr lang="ja-JP" altLang="en-US" sz="2000" smtClean="0"/>
              <a:t>書きなさい</a:t>
            </a:r>
            <a:r>
              <a:rPr lang="ja-JP" altLang="en-US" sz="2000" smtClean="0"/>
              <a:t>。</a:t>
            </a:r>
            <a:r>
              <a:rPr lang="ja-JP" altLang="en-US" sz="2000" smtClean="0">
                <a:latin typeface="Arial"/>
                <a:ea typeface="ＭＳ Ｐゴシック"/>
              </a:rPr>
              <a:t>繰り返し処理は使わなくてもかまわない。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450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S04Q01</a:t>
            </a:r>
            <a:endParaRPr lang="ja-JP" altLang="en-US" sz="2400"/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54013" y="1773238"/>
            <a:ext cx="8610600" cy="193899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１）利用者は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、地球を出発して月へと飛行する宇宙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船の平均時速</a:t>
            </a:r>
            <a:r>
              <a:rPr lang="en-US" altLang="ja-JP" sz="2000" dirty="0">
                <a:solidFill>
                  <a:schemeClr val="tx1"/>
                </a:solidFill>
                <a:latin typeface="ＭＳ Ｐゴシック" pitchFamily="50" charset="-128"/>
              </a:rPr>
              <a:t>(km/h)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を整数で入力する。</a:t>
            </a:r>
            <a:endParaRPr lang="en-US" altLang="ja-JP" sz="20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２）システムは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、宇宙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船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の１時間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ごとの月までの距離を以下の例のよう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に繰り返し表示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し、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月までの距離が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0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以下である場合、「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月に到着しました！」と表示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して実行終了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する。</a:t>
            </a:r>
            <a:endParaRPr lang="en-US" altLang="ja-JP" sz="20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ただし、宇宙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船の平均時速は出発から常に一定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と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する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ja-JP" altLang="en-US" sz="20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90976"/>
            <a:ext cx="2857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61025" y="5995988"/>
            <a:ext cx="3325813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どうしても分からない人は、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次のスライドのヒントを参照。</a:t>
            </a:r>
            <a:endParaRPr lang="en-US" altLang="ja-JP" sz="2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4414838" y="3860800"/>
            <a:ext cx="4572000" cy="831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600" dirty="0" smtClean="0">
                <a:latin typeface="ＭＳ Ｐゴシック" pitchFamily="50" charset="-128"/>
              </a:rPr>
              <a:t>式による計算</a:t>
            </a:r>
            <a:r>
              <a:rPr lang="ja-JP" altLang="en-US" sz="1600" dirty="0">
                <a:latin typeface="ＭＳ Ｐゴシック" pitchFamily="50" charset="-128"/>
              </a:rPr>
              <a:t>でも</a:t>
            </a:r>
            <a:r>
              <a:rPr lang="ja-JP" altLang="en-US" sz="1600" dirty="0" smtClean="0">
                <a:latin typeface="ＭＳ Ｐゴシック" pitchFamily="50" charset="-128"/>
              </a:rPr>
              <a:t>できますが</a:t>
            </a:r>
            <a:r>
              <a:rPr lang="ja-JP" altLang="en-US" sz="1600" dirty="0">
                <a:latin typeface="ＭＳ Ｐゴシック" pitchFamily="50" charset="-128"/>
              </a:rPr>
              <a:t>、繰り返し処理を</a:t>
            </a:r>
            <a:r>
              <a:rPr lang="ja-JP" altLang="en-US" sz="1600" dirty="0" smtClean="0">
                <a:latin typeface="ＭＳ Ｐゴシック" pitchFamily="50" charset="-128"/>
              </a:rPr>
              <a:t>使っても答えに辿り着けます。</a:t>
            </a:r>
            <a:endParaRPr lang="en-US" altLang="ja-JP" sz="1600" dirty="0"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600" dirty="0">
                <a:solidFill>
                  <a:schemeClr val="tx1"/>
                </a:solidFill>
                <a:latin typeface="ＭＳ Ｐゴシック" pitchFamily="50" charset="-128"/>
              </a:rPr>
              <a:t>これが「アルゴリズム的な</a:t>
            </a:r>
            <a:r>
              <a:rPr lang="ja-JP" altLang="en-US" sz="1600" dirty="0" smtClean="0">
                <a:solidFill>
                  <a:schemeClr val="tx1"/>
                </a:solidFill>
                <a:latin typeface="ＭＳ Ｐゴシック" pitchFamily="50" charset="-128"/>
              </a:rPr>
              <a:t>思考」</a:t>
            </a:r>
            <a:r>
              <a:rPr lang="ja-JP" altLang="en-US" sz="1600" dirty="0">
                <a:solidFill>
                  <a:schemeClr val="tx1"/>
                </a:solidFill>
                <a:latin typeface="ＭＳ Ｐゴシック" pitchFamily="50" charset="-128"/>
              </a:rPr>
              <a:t>の入り口です。</a:t>
            </a:r>
            <a:endParaRPr lang="en-US" altLang="ja-JP" sz="16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4013" y="871608"/>
            <a:ext cx="6763390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/>
              <a:t>地球と月の距離は</a:t>
            </a:r>
            <a:r>
              <a:rPr lang="en-US" altLang="ja-JP" sz="2000" dirty="0"/>
              <a:t>384,403km</a:t>
            </a:r>
            <a:r>
              <a:rPr lang="ja-JP" altLang="en-US" sz="2000" dirty="0" smtClean="0"/>
              <a:t>ある。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>
                <a:latin typeface="Arial"/>
                <a:ea typeface="ＭＳ Ｐゴシック"/>
              </a:rPr>
              <a:t>繰り返し処理を</a:t>
            </a:r>
            <a:r>
              <a:rPr lang="ja-JP" altLang="en-US" sz="2000" dirty="0">
                <a:latin typeface="Arial"/>
                <a:ea typeface="ＭＳ Ｐゴシック"/>
              </a:rPr>
              <a:t>使って、</a:t>
            </a: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2530475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S04Q01</a:t>
            </a:r>
            <a:r>
              <a:rPr lang="ja-JP" altLang="en-US" sz="2400" dirty="0"/>
              <a:t>　（ヒント）</a:t>
            </a:r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251520" y="1052736"/>
            <a:ext cx="8105775" cy="42473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繰り返し実行すべき処理は、次の２つです。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(1)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現時点での月までの距離を計算する。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(2)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「月まであと○○○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km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です。」と出力する。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また、この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問題では、処理を繰り返す回数は計算処理によって変わるため、はっきりと分かりません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繰り返す回数がはっきりしない場合は、「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While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」を使うのがおすすめです。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(1)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については、現時点での到達距離に、利用者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が入力した平均時速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を足せば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、 今の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宇宙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船の到達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距離が計算できます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(2)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では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(1)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の結果を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TextBox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に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追加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して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出力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します。（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※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TextBox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にテキストを追加して表示する方法は、授業で説明しました）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この２つの処理を、「到達距離が、月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までの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距離に達していない」なら、繰り返し実行します。月までの距離を超えたら、「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到着しました！」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と最後に出力します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450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S04Q02</a:t>
            </a:r>
            <a:endParaRPr lang="ja-JP" altLang="en-US" sz="2400" dirty="0"/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19793" y="1772816"/>
            <a:ext cx="8640763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１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）利用者は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、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X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を入力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する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(10000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未満</a:t>
            </a:r>
            <a:r>
              <a:rPr lang="en-US" altLang="ja-JP" sz="2000" dirty="0" smtClean="0">
                <a:solidFill>
                  <a:schemeClr val="tx1"/>
                </a:solidFill>
                <a:latin typeface="ＭＳ Ｐゴシック" pitchFamily="50" charset="-128"/>
              </a:rPr>
              <a:t>)</a:t>
            </a:r>
            <a:r>
              <a:rPr lang="ja-JP" altLang="en-US" sz="2000" dirty="0" err="1" smtClean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en-US" altLang="ja-JP" sz="20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２）システムは、</a:t>
            </a:r>
            <a:r>
              <a:rPr lang="en-US" altLang="ja-JP" sz="2000" dirty="0">
                <a:solidFill>
                  <a:schemeClr val="tx1"/>
                </a:solidFill>
                <a:latin typeface="ＭＳ Ｐゴシック" pitchFamily="50" charset="-128"/>
              </a:rPr>
              <a:t>1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から</a:t>
            </a:r>
            <a:r>
              <a:rPr lang="en-US" altLang="ja-JP" sz="2000" dirty="0">
                <a:solidFill>
                  <a:schemeClr val="tx1"/>
                </a:solidFill>
                <a:latin typeface="ＭＳ Ｐゴシック" pitchFamily="50" charset="-128"/>
              </a:rPr>
              <a:t>10000</a:t>
            </a:r>
            <a:r>
              <a:rPr lang="ja-JP" altLang="en-US" sz="2000" dirty="0" err="1">
                <a:solidFill>
                  <a:schemeClr val="tx1"/>
                </a:solidFill>
                <a:latin typeface="ＭＳ Ｐゴシック" pitchFamily="50" charset="-128"/>
              </a:rPr>
              <a:t>までの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整数のうち、</a:t>
            </a:r>
            <a:r>
              <a:rPr lang="en-US" altLang="ja-JP" sz="2000" dirty="0">
                <a:solidFill>
                  <a:schemeClr val="tx1"/>
                </a:solidFill>
                <a:latin typeface="ＭＳ Ｐゴシック" pitchFamily="50" charset="-128"/>
              </a:rPr>
              <a:t>X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の倍数の総和を以下の例のように表示する。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29000"/>
            <a:ext cx="31623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61025" y="5995988"/>
            <a:ext cx="3325813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どうしても分からない人</a:t>
            </a:r>
            <a:r>
              <a:rPr lang="ja-JP" altLang="en-US" sz="2000" dirty="0"/>
              <a:t>は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次のスライドのヒントを参照。</a:t>
            </a:r>
            <a:endParaRPr lang="en-US" altLang="ja-JP" sz="20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4414838" y="3860800"/>
            <a:ext cx="4572000" cy="831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600" dirty="0" smtClean="0">
                <a:latin typeface="ＭＳ Ｐゴシック" pitchFamily="50" charset="-128"/>
              </a:rPr>
              <a:t>式による計算</a:t>
            </a:r>
            <a:r>
              <a:rPr lang="ja-JP" altLang="en-US" sz="1600" dirty="0">
                <a:latin typeface="ＭＳ Ｐゴシック" pitchFamily="50" charset="-128"/>
              </a:rPr>
              <a:t>でも</a:t>
            </a:r>
            <a:r>
              <a:rPr lang="ja-JP" altLang="en-US" sz="1600" dirty="0" smtClean="0">
                <a:latin typeface="ＭＳ Ｐゴシック" pitchFamily="50" charset="-128"/>
              </a:rPr>
              <a:t>できますが</a:t>
            </a:r>
            <a:r>
              <a:rPr lang="ja-JP" altLang="en-US" sz="1600" dirty="0">
                <a:latin typeface="ＭＳ Ｐゴシック" pitchFamily="50" charset="-128"/>
              </a:rPr>
              <a:t>、繰り返し処理を</a:t>
            </a:r>
            <a:r>
              <a:rPr lang="ja-JP" altLang="en-US" sz="1600" dirty="0" smtClean="0">
                <a:latin typeface="ＭＳ Ｐゴシック" pitchFamily="50" charset="-128"/>
              </a:rPr>
              <a:t>使っても答えに辿り着けます。</a:t>
            </a:r>
            <a:endParaRPr lang="en-US" altLang="ja-JP" sz="1600" dirty="0"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600" dirty="0">
                <a:solidFill>
                  <a:schemeClr val="tx1"/>
                </a:solidFill>
                <a:latin typeface="ＭＳ Ｐゴシック" pitchFamily="50" charset="-128"/>
              </a:rPr>
              <a:t>これが「アルゴリズム的な</a:t>
            </a:r>
            <a:r>
              <a:rPr lang="ja-JP" altLang="en-US" sz="1600" dirty="0" smtClean="0">
                <a:solidFill>
                  <a:schemeClr val="tx1"/>
                </a:solidFill>
                <a:latin typeface="ＭＳ Ｐゴシック" pitchFamily="50" charset="-128"/>
              </a:rPr>
              <a:t>思考」</a:t>
            </a:r>
            <a:r>
              <a:rPr lang="ja-JP" altLang="en-US" sz="1600" dirty="0">
                <a:solidFill>
                  <a:schemeClr val="tx1"/>
                </a:solidFill>
                <a:latin typeface="ＭＳ Ｐゴシック" pitchFamily="50" charset="-128"/>
              </a:rPr>
              <a:t>の入り口です。</a:t>
            </a:r>
            <a:endParaRPr lang="en-US" altLang="ja-JP" sz="16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7754046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atin typeface="ＭＳ Ｐゴシック" pitchFamily="50" charset="-128"/>
              </a:rPr>
              <a:t>ある正の整数</a:t>
            </a:r>
            <a:r>
              <a:rPr lang="en-US" altLang="ja-JP" sz="2000" dirty="0">
                <a:latin typeface="ＭＳ Ｐゴシック" pitchFamily="50" charset="-128"/>
              </a:rPr>
              <a:t>X</a:t>
            </a:r>
            <a:r>
              <a:rPr lang="ja-JP" altLang="en-US" sz="2000" dirty="0">
                <a:latin typeface="ＭＳ Ｐゴシック" pitchFamily="50" charset="-128"/>
              </a:rPr>
              <a:t>の倍数の総和を知りたい。ただし</a:t>
            </a:r>
            <a:r>
              <a:rPr lang="en-US" altLang="ja-JP" sz="2000" dirty="0">
                <a:latin typeface="ＭＳ Ｐゴシック" pitchFamily="50" charset="-128"/>
              </a:rPr>
              <a:t>X</a:t>
            </a:r>
            <a:r>
              <a:rPr lang="ja-JP" altLang="en-US" sz="2000" dirty="0">
                <a:latin typeface="ＭＳ Ｐゴシック" pitchFamily="50" charset="-128"/>
              </a:rPr>
              <a:t>は</a:t>
            </a:r>
            <a:r>
              <a:rPr lang="en-US" altLang="ja-JP" sz="2000" dirty="0">
                <a:latin typeface="ＭＳ Ｐゴシック" pitchFamily="50" charset="-128"/>
              </a:rPr>
              <a:t>10000</a:t>
            </a:r>
            <a:r>
              <a:rPr lang="ja-JP" altLang="en-US" sz="2000" dirty="0">
                <a:latin typeface="ＭＳ Ｐゴシック" pitchFamily="50" charset="-128"/>
              </a:rPr>
              <a:t>未満とする</a:t>
            </a:r>
            <a:r>
              <a:rPr lang="ja-JP" altLang="en-US" sz="2000" dirty="0" smtClean="0">
                <a:latin typeface="ＭＳ Ｐゴシック" pitchFamily="50" charset="-128"/>
              </a:rPr>
              <a:t>。</a:t>
            </a:r>
            <a:endParaRPr lang="en-US" altLang="ja-JP" sz="2000" dirty="0" smtClean="0">
              <a:latin typeface="ＭＳ Ｐゴシック" pitchFamily="50" charset="-128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Arial"/>
                <a:ea typeface="ＭＳ Ｐゴシック"/>
              </a:rPr>
              <a:t>繰り返し処理を</a:t>
            </a:r>
            <a:r>
              <a:rPr lang="ja-JP" altLang="en-US" sz="2000" dirty="0">
                <a:latin typeface="Arial"/>
                <a:ea typeface="ＭＳ Ｐゴシック"/>
              </a:rPr>
              <a:t>使って、</a:t>
            </a: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2530475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S04Q02</a:t>
            </a:r>
            <a:r>
              <a:rPr lang="ja-JP" altLang="en-US" sz="2400" dirty="0"/>
              <a:t>　（ヒント）</a:t>
            </a:r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23528" y="980728"/>
            <a:ext cx="8105775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例えば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、利用者が入力した整数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X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が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17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場合、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17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倍数は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17,34,51,68,85,…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ですので、求めたい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数は、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17+34+51+68+85+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・・・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+9996 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となります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この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問題は利用者の入力した値によらず、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10000</a:t>
            </a:r>
            <a:r>
              <a:rPr lang="ja-JP" altLang="en-US" sz="1800" dirty="0" err="1">
                <a:solidFill>
                  <a:schemeClr val="tx1"/>
                </a:solidFill>
                <a:latin typeface="ＭＳ Ｐゴシック" pitchFamily="50" charset="-128"/>
              </a:rPr>
              <a:t>まで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繰り返す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ことがわかっているので、「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For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」を使う処理が向いています。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ということで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、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X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の倍数の総和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を保存する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sum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を宣言します。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次に、繰り返しで行う処理が何か考えます。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ループを繰り返すたびに、ループ変数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i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が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1,2,3,4,5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,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・・・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と増えます。この中から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i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が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X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の倍数であるときのみ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sum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に足します。つまり「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もし</a:t>
            </a:r>
            <a:r>
              <a:rPr lang="en-US" altLang="ja-JP" sz="1800" dirty="0" err="1">
                <a:solidFill>
                  <a:schemeClr val="tx1"/>
                </a:solidFill>
                <a:latin typeface="ＭＳ Ｐゴシック" pitchFamily="50" charset="-128"/>
              </a:rPr>
              <a:t>i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が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X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の倍数だったら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、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i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sum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に足す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」という処理を繰り返します。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なお、「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i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が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X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倍数である」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という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条件には「剰余」の演算を利用すると良いです。「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倍数である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」ならば「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割り切れる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」ためです。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1314450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S04Q03</a:t>
            </a:r>
            <a:endParaRPr lang="ja-JP" altLang="en-US" sz="2400" dirty="0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23850" y="2725003"/>
            <a:ext cx="8567738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１）利用者は、勤続年数</a:t>
            </a:r>
            <a:r>
              <a:rPr lang="en-US" altLang="ja-JP" sz="2000" dirty="0" smtClean="0"/>
              <a:t>N</a:t>
            </a:r>
            <a:r>
              <a:rPr lang="ja-JP" altLang="en-US" sz="2000" dirty="0" smtClean="0"/>
              <a:t>を入力する。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２）システムは、</a:t>
            </a:r>
            <a:r>
              <a:rPr lang="en-US" altLang="ja-JP" sz="2000" dirty="0" smtClean="0"/>
              <a:t>N</a:t>
            </a:r>
            <a:r>
              <a:rPr lang="ja-JP" altLang="en-US" sz="2000" dirty="0" smtClean="0"/>
              <a:t>年間勤めた際の総収入額を以下の例のように表示する。</a:t>
            </a:r>
            <a:endParaRPr lang="en-US" altLang="ja-JP" sz="20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61025" y="5995988"/>
            <a:ext cx="3325813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どうしても分からない人</a:t>
            </a:r>
            <a:r>
              <a:rPr lang="ja-JP" altLang="en-US" sz="2000" dirty="0"/>
              <a:t>だけ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次のスライドのヒントを参照。</a:t>
            </a:r>
            <a:endParaRPr lang="en-US" altLang="ja-JP" sz="2000" dirty="0" smtClean="0"/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46513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4414838" y="3860800"/>
            <a:ext cx="4572000" cy="831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600" dirty="0" smtClean="0">
                <a:latin typeface="ＭＳ Ｐゴシック" pitchFamily="50" charset="-128"/>
              </a:rPr>
              <a:t>式による計算</a:t>
            </a:r>
            <a:r>
              <a:rPr lang="ja-JP" altLang="en-US" sz="1600" dirty="0">
                <a:latin typeface="ＭＳ Ｐゴシック" pitchFamily="50" charset="-128"/>
              </a:rPr>
              <a:t>でも</a:t>
            </a:r>
            <a:r>
              <a:rPr lang="ja-JP" altLang="en-US" sz="1600" dirty="0" smtClean="0">
                <a:latin typeface="ＭＳ Ｐゴシック" pitchFamily="50" charset="-128"/>
              </a:rPr>
              <a:t>できますが</a:t>
            </a:r>
            <a:r>
              <a:rPr lang="ja-JP" altLang="en-US" sz="1600" dirty="0">
                <a:latin typeface="ＭＳ Ｐゴシック" pitchFamily="50" charset="-128"/>
              </a:rPr>
              <a:t>、繰り返し処理を</a:t>
            </a:r>
            <a:r>
              <a:rPr lang="ja-JP" altLang="en-US" sz="1600" dirty="0" smtClean="0">
                <a:latin typeface="ＭＳ Ｐゴシック" pitchFamily="50" charset="-128"/>
              </a:rPr>
              <a:t>使っても答えに辿り着けます。</a:t>
            </a:r>
            <a:endParaRPr lang="en-US" altLang="ja-JP" sz="1600" dirty="0"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600" dirty="0">
                <a:solidFill>
                  <a:schemeClr val="tx1"/>
                </a:solidFill>
                <a:latin typeface="ＭＳ Ｐゴシック" pitchFamily="50" charset="-128"/>
              </a:rPr>
              <a:t>これが「アルゴリズム的な</a:t>
            </a:r>
            <a:r>
              <a:rPr lang="ja-JP" altLang="en-US" sz="1600" dirty="0" smtClean="0">
                <a:solidFill>
                  <a:schemeClr val="tx1"/>
                </a:solidFill>
                <a:latin typeface="ＭＳ Ｐゴシック" pitchFamily="50" charset="-128"/>
              </a:rPr>
              <a:t>思考」</a:t>
            </a:r>
            <a:r>
              <a:rPr lang="ja-JP" altLang="en-US" sz="1600" dirty="0">
                <a:solidFill>
                  <a:schemeClr val="tx1"/>
                </a:solidFill>
                <a:latin typeface="ＭＳ Ｐゴシック" pitchFamily="50" charset="-128"/>
              </a:rPr>
              <a:t>の入り口です。</a:t>
            </a:r>
            <a:endParaRPr lang="en-US" altLang="ja-JP" sz="16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8686993" cy="163121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/>
              <a:t>ある</a:t>
            </a:r>
            <a:r>
              <a:rPr lang="ja-JP" altLang="en-US" sz="2000" dirty="0" smtClean="0"/>
              <a:t>会社の</a:t>
            </a:r>
            <a:r>
              <a:rPr lang="ja-JP" altLang="en-US" sz="2000" dirty="0"/>
              <a:t>サラリーマンである利用者が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X</a:t>
            </a:r>
            <a:r>
              <a:rPr lang="ja-JP" altLang="en-US" sz="2000" dirty="0" smtClean="0"/>
              <a:t>年間勤務</a:t>
            </a:r>
            <a:r>
              <a:rPr lang="ja-JP" altLang="en-US" sz="2000" dirty="0"/>
              <a:t>したとき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生涯</a:t>
            </a:r>
            <a:r>
              <a:rPr lang="ja-JP" altLang="en-US" sz="2000" dirty="0"/>
              <a:t>の総収入額を知りたい。</a:t>
            </a:r>
            <a:endParaRPr lang="en-US" altLang="ja-JP" sz="2000" dirty="0"/>
          </a:p>
          <a:p>
            <a:pPr eaLnBrk="1" hangingPunct="1">
              <a:defRPr/>
            </a:pPr>
            <a:r>
              <a:rPr lang="ja-JP" altLang="en-US" sz="2000" dirty="0" smtClean="0">
                <a:latin typeface="Arial"/>
                <a:ea typeface="ＭＳ Ｐゴシック"/>
              </a:rPr>
              <a:t>繰り返し処理を</a:t>
            </a:r>
            <a:r>
              <a:rPr lang="ja-JP" altLang="en-US" sz="2000" dirty="0">
                <a:latin typeface="Arial"/>
                <a:ea typeface="ＭＳ Ｐゴシック"/>
              </a:rPr>
              <a:t>使って、</a:t>
            </a: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/>
              <a:t>ただし</a:t>
            </a:r>
            <a:r>
              <a:rPr lang="ja-JP" altLang="en-US" sz="2000" dirty="0" smtClean="0"/>
              <a:t>、会社</a:t>
            </a:r>
            <a:r>
              <a:rPr lang="en-US" altLang="ja-JP" sz="2000" dirty="0" smtClean="0"/>
              <a:t>X</a:t>
            </a:r>
            <a:r>
              <a:rPr lang="ja-JP" altLang="en-US" sz="2000" dirty="0" smtClean="0"/>
              <a:t>の初任給は月給</a:t>
            </a:r>
            <a:r>
              <a:rPr lang="en-US" altLang="ja-JP" sz="2000" dirty="0" smtClean="0"/>
              <a:t>200,000</a:t>
            </a:r>
            <a:r>
              <a:rPr lang="ja-JP" altLang="en-US" sz="2000" dirty="0" smtClean="0"/>
              <a:t>円で、</a:t>
            </a:r>
            <a:r>
              <a:rPr lang="en-US" altLang="ja-JP" sz="2000" dirty="0"/>
              <a:t>1</a:t>
            </a:r>
            <a:r>
              <a:rPr lang="ja-JP" altLang="en-US" sz="2000" dirty="0"/>
              <a:t>年ごとの定期昇給額</a:t>
            </a:r>
            <a:r>
              <a:rPr lang="ja-JP" altLang="en-US" sz="2000" dirty="0" smtClean="0"/>
              <a:t>は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その</a:t>
            </a:r>
            <a:r>
              <a:rPr lang="ja-JP" altLang="en-US" sz="2000" dirty="0"/>
              <a:t>時点</a:t>
            </a:r>
            <a:r>
              <a:rPr lang="ja-JP" altLang="en-US" sz="2000" dirty="0" smtClean="0"/>
              <a:t>の月給の</a:t>
            </a:r>
            <a:r>
              <a:rPr lang="en-US" altLang="ja-JP" sz="2000" dirty="0"/>
              <a:t>2%</a:t>
            </a:r>
            <a:r>
              <a:rPr lang="ja-JP" altLang="en-US" sz="2000" dirty="0"/>
              <a:t>とする。また</a:t>
            </a:r>
            <a:r>
              <a:rPr lang="ja-JP" altLang="en-US" sz="2000" dirty="0" smtClean="0"/>
              <a:t>ボーナスは</a:t>
            </a:r>
            <a:r>
              <a:rPr lang="en-US" altLang="ja-JP" sz="2000" dirty="0"/>
              <a:t>4</a:t>
            </a:r>
            <a:r>
              <a:rPr lang="ja-JP" altLang="en-US" sz="2000" dirty="0"/>
              <a:t>ヶ</a:t>
            </a:r>
            <a:r>
              <a:rPr lang="ja-JP" altLang="en-US" sz="2000" dirty="0" smtClean="0"/>
              <a:t>月分</a:t>
            </a:r>
            <a:r>
              <a:rPr lang="en-US" altLang="ja-JP" sz="2000" dirty="0" smtClean="0"/>
              <a:t>(2</a:t>
            </a:r>
            <a:r>
              <a:rPr lang="ja-JP" altLang="en-US" sz="2000" dirty="0"/>
              <a:t>ヵ</a:t>
            </a:r>
            <a:r>
              <a:rPr lang="ja-JP" altLang="en-US" sz="2000" dirty="0" smtClean="0"/>
              <a:t>月分を年</a:t>
            </a:r>
            <a:r>
              <a:rPr lang="en-US" altLang="ja-JP" sz="2000" dirty="0"/>
              <a:t>2</a:t>
            </a:r>
            <a:r>
              <a:rPr lang="ja-JP" altLang="en-US" sz="2000" dirty="0"/>
              <a:t>回</a:t>
            </a:r>
            <a:r>
              <a:rPr lang="en-US" altLang="ja-JP" sz="2000" dirty="0"/>
              <a:t>)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する</a:t>
            </a:r>
            <a:r>
              <a:rPr lang="ja-JP" altLang="en-US" sz="2000" dirty="0" smtClean="0"/>
              <a:t>。</a:t>
            </a:r>
            <a:endParaRPr lang="en-US" altLang="ja-JP" sz="2000" dirty="0"/>
          </a:p>
        </p:txBody>
      </p:sp>
      <p:sp>
        <p:nvSpPr>
          <p:cNvPr id="2" name="正方形/長方形 1"/>
          <p:cNvSpPr/>
          <p:nvPr/>
        </p:nvSpPr>
        <p:spPr>
          <a:xfrm>
            <a:off x="3203848" y="4941168"/>
            <a:ext cx="1872208" cy="176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注：小数点以下をどう扱うかで多少結果が変わりますが、この問題では気にしなくて</a:t>
            </a:r>
            <a:r>
              <a:rPr lang="ja-JP" altLang="en-US" sz="1600" dirty="0"/>
              <a:t>構いません</a:t>
            </a:r>
            <a:r>
              <a:rPr kumimoji="1" lang="ja-JP" altLang="en-US" sz="1600" dirty="0" smtClean="0"/>
              <a:t>。</a:t>
            </a:r>
            <a:endParaRPr kumimoji="1"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r>
              <a:rPr kumimoji="1" lang="ja-JP" altLang="en-US" sz="1600" dirty="0" smtClean="0"/>
              <a:t>例</a:t>
            </a:r>
            <a:r>
              <a:rPr kumimoji="1" lang="en-US" altLang="ja-JP" sz="1600" dirty="0" smtClean="0"/>
              <a:t>, 159982912</a:t>
            </a:r>
            <a:r>
              <a:rPr kumimoji="1" lang="ja-JP" altLang="en-US" sz="1600" dirty="0" smtClean="0"/>
              <a:t>円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2530475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S04Q03</a:t>
            </a:r>
            <a:r>
              <a:rPr lang="ja-JP" altLang="en-US" sz="2400" dirty="0"/>
              <a:t>　（ヒント）</a:t>
            </a:r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54013" y="1412875"/>
            <a:ext cx="8105775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この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問題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は利用者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入力した値がそのまま処理を繰り返す回数となりますので、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For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文を使用するのがよいでしょう。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まず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は計算のなかで変化する変数を整理します。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総収入額を保存する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totalMoney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と、「定期昇給」によって１年ごとに変化する月収を保存する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salary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の宣言が必要です。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１年ごとに以下の計算処理を実行し、これを勤続年数分繰り返せばよいです。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 marL="342900" indent="-342900">
              <a:buAutoNum type="arabicParenBoth"/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年収＝月収とボーナスの総和を計算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し、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totalMoney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に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足す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 marL="342900" indent="-342900">
              <a:buAutoNum type="arabicParenBoth"/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salary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を更新する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1314450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S04Q04</a:t>
            </a:r>
            <a:endParaRPr lang="ja-JP" altLang="en-US" sz="2400" dirty="0"/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23850" y="2557462"/>
            <a:ext cx="8640762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１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）利用者は、貯金したい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目標金額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を入力する。</a:t>
            </a:r>
            <a:endParaRPr lang="en-US" altLang="ja-JP" sz="20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２）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システムは、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</a:rPr>
              <a:t>目標金額を達成する日数</a:t>
            </a: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</a:rPr>
              <a:t>を以下の例のように表示する。</a:t>
            </a:r>
            <a:endParaRPr lang="en-US" altLang="ja-JP" sz="20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7191392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atin typeface="ＭＳ Ｐゴシック" pitchFamily="50" charset="-128"/>
              </a:rPr>
              <a:t>利用者は毎日貯金を</a:t>
            </a:r>
            <a:r>
              <a:rPr lang="ja-JP" altLang="en-US" sz="2000" dirty="0" smtClean="0">
                <a:latin typeface="ＭＳ Ｐゴシック" pitchFamily="50" charset="-128"/>
              </a:rPr>
              <a:t>することにする。</a:t>
            </a:r>
            <a:endParaRPr lang="en-US" altLang="ja-JP" sz="2000" dirty="0" smtClean="0">
              <a:latin typeface="ＭＳ Ｐゴシック" pitchFamily="50" charset="-128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ＭＳ Ｐゴシック" pitchFamily="50" charset="-128"/>
              </a:rPr>
              <a:t>貯金</a:t>
            </a:r>
            <a:r>
              <a:rPr lang="ja-JP" altLang="en-US" sz="2000" dirty="0">
                <a:latin typeface="ＭＳ Ｐゴシック" pitchFamily="50" charset="-128"/>
              </a:rPr>
              <a:t>する額は、</a:t>
            </a:r>
            <a:r>
              <a:rPr lang="en-US" altLang="ja-JP" sz="2000" dirty="0">
                <a:latin typeface="ＭＳ Ｐゴシック" pitchFamily="50" charset="-128"/>
              </a:rPr>
              <a:t>1</a:t>
            </a:r>
            <a:r>
              <a:rPr lang="ja-JP" altLang="en-US" sz="2000" dirty="0">
                <a:latin typeface="ＭＳ Ｐゴシック" pitchFamily="50" charset="-128"/>
              </a:rPr>
              <a:t>日目を１円とし、</a:t>
            </a:r>
            <a:r>
              <a:rPr lang="en-US" altLang="ja-JP" sz="2000" dirty="0">
                <a:latin typeface="ＭＳ Ｐゴシック" pitchFamily="50" charset="-128"/>
              </a:rPr>
              <a:t>2</a:t>
            </a:r>
            <a:r>
              <a:rPr lang="ja-JP" altLang="en-US" sz="2000" dirty="0">
                <a:latin typeface="ＭＳ Ｐゴシック" pitchFamily="50" charset="-128"/>
              </a:rPr>
              <a:t>日目が</a:t>
            </a:r>
            <a:r>
              <a:rPr lang="en-US" altLang="ja-JP" sz="2000" dirty="0">
                <a:latin typeface="ＭＳ Ｐゴシック" pitchFamily="50" charset="-128"/>
              </a:rPr>
              <a:t>3</a:t>
            </a:r>
            <a:r>
              <a:rPr lang="ja-JP" altLang="en-US" sz="2000" dirty="0">
                <a:latin typeface="ＭＳ Ｐゴシック" pitchFamily="50" charset="-128"/>
              </a:rPr>
              <a:t>円、</a:t>
            </a:r>
            <a:r>
              <a:rPr lang="en-US" altLang="ja-JP" sz="2000" dirty="0">
                <a:latin typeface="ＭＳ Ｐゴシック" pitchFamily="50" charset="-128"/>
              </a:rPr>
              <a:t>3</a:t>
            </a:r>
            <a:r>
              <a:rPr lang="ja-JP" altLang="en-US" sz="2000" dirty="0">
                <a:latin typeface="ＭＳ Ｐゴシック" pitchFamily="50" charset="-128"/>
              </a:rPr>
              <a:t>日目が</a:t>
            </a:r>
            <a:r>
              <a:rPr lang="en-US" altLang="ja-JP" sz="2000" dirty="0">
                <a:latin typeface="ＭＳ Ｐゴシック" pitchFamily="50" charset="-128"/>
              </a:rPr>
              <a:t>5</a:t>
            </a:r>
            <a:r>
              <a:rPr lang="ja-JP" altLang="en-US" sz="2000" dirty="0">
                <a:latin typeface="ＭＳ Ｐゴシック" pitchFamily="50" charset="-128"/>
              </a:rPr>
              <a:t>円・・・と</a:t>
            </a:r>
            <a:r>
              <a:rPr lang="ja-JP" altLang="en-US" sz="2000" dirty="0" smtClean="0">
                <a:latin typeface="ＭＳ Ｐゴシック" pitchFamily="50" charset="-128"/>
              </a:rPr>
              <a:t>、</a:t>
            </a:r>
            <a:endParaRPr lang="en-US" altLang="ja-JP" sz="2000" dirty="0" smtClean="0">
              <a:latin typeface="ＭＳ Ｐゴシック" pitchFamily="50" charset="-128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ＭＳ Ｐゴシック" pitchFamily="50" charset="-128"/>
              </a:rPr>
              <a:t>１日</a:t>
            </a:r>
            <a:r>
              <a:rPr lang="ja-JP" altLang="en-US" sz="2000" dirty="0">
                <a:latin typeface="ＭＳ Ｐゴシック" pitchFamily="50" charset="-128"/>
              </a:rPr>
              <a:t>ごとに</a:t>
            </a:r>
            <a:r>
              <a:rPr lang="en-US" altLang="ja-JP" sz="2000" dirty="0">
                <a:latin typeface="ＭＳ Ｐゴシック" pitchFamily="50" charset="-128"/>
              </a:rPr>
              <a:t>2</a:t>
            </a:r>
            <a:r>
              <a:rPr lang="ja-JP" altLang="en-US" sz="2000" dirty="0">
                <a:latin typeface="ＭＳ Ｐゴシック" pitchFamily="50" charset="-128"/>
              </a:rPr>
              <a:t>円ずつ増やすことと決めた</a:t>
            </a:r>
            <a:r>
              <a:rPr lang="ja-JP" altLang="en-US" sz="2000" dirty="0" smtClean="0">
                <a:latin typeface="ＭＳ Ｐゴシック" pitchFamily="50" charset="-128"/>
              </a:rPr>
              <a:t>。</a:t>
            </a:r>
            <a:endParaRPr lang="en-US" altLang="ja-JP" sz="2000" dirty="0" smtClean="0">
              <a:latin typeface="Arial"/>
              <a:ea typeface="ＭＳ Ｐゴシック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Arial"/>
                <a:ea typeface="ＭＳ Ｐゴシック"/>
              </a:rPr>
              <a:t>繰り返し処理を</a:t>
            </a:r>
            <a:r>
              <a:rPr lang="ja-JP" altLang="en-US" sz="2000" dirty="0">
                <a:latin typeface="Arial"/>
                <a:ea typeface="ＭＳ Ｐゴシック"/>
              </a:rPr>
              <a:t>使って、</a:t>
            </a:r>
            <a:r>
              <a:rPr lang="ja-JP" altLang="en-US" sz="2000" dirty="0" smtClean="0"/>
              <a:t>次のようなプログラムを書きなさい。</a:t>
            </a:r>
            <a:endParaRPr lang="en-US" altLang="ja-JP" sz="20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61025" y="5995988"/>
            <a:ext cx="3325813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どうしても分からない人は、</a:t>
            </a:r>
            <a:endParaRPr lang="en-US" altLang="ja-JP" sz="2000" dirty="0" smtClean="0"/>
          </a:p>
          <a:p>
            <a:pPr eaLnBrk="1" hangingPunct="1">
              <a:defRPr/>
            </a:pPr>
            <a:r>
              <a:rPr lang="ja-JP" altLang="en-US" sz="2000" dirty="0" smtClean="0"/>
              <a:t>次のスライドのヒントを参照。</a:t>
            </a:r>
            <a:endParaRPr lang="en-US" altLang="ja-JP" sz="2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4414838" y="3860800"/>
            <a:ext cx="4572000" cy="831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600" dirty="0" smtClean="0">
                <a:latin typeface="ＭＳ Ｐゴシック" pitchFamily="50" charset="-128"/>
              </a:rPr>
              <a:t>式による計算</a:t>
            </a:r>
            <a:r>
              <a:rPr lang="ja-JP" altLang="en-US" sz="1600" dirty="0">
                <a:latin typeface="ＭＳ Ｐゴシック" pitchFamily="50" charset="-128"/>
              </a:rPr>
              <a:t>でも</a:t>
            </a:r>
            <a:r>
              <a:rPr lang="ja-JP" altLang="en-US" sz="1600" dirty="0" smtClean="0">
                <a:latin typeface="ＭＳ Ｐゴシック" pitchFamily="50" charset="-128"/>
              </a:rPr>
              <a:t>できますが</a:t>
            </a:r>
            <a:r>
              <a:rPr lang="ja-JP" altLang="en-US" sz="1600" dirty="0">
                <a:latin typeface="ＭＳ Ｐゴシック" pitchFamily="50" charset="-128"/>
              </a:rPr>
              <a:t>、繰り返し処理を</a:t>
            </a:r>
            <a:r>
              <a:rPr lang="ja-JP" altLang="en-US" sz="1600" dirty="0" smtClean="0">
                <a:latin typeface="ＭＳ Ｐゴシック" pitchFamily="50" charset="-128"/>
              </a:rPr>
              <a:t>使っても答えに辿り着けます。</a:t>
            </a:r>
            <a:endParaRPr lang="en-US" altLang="ja-JP" sz="1600" dirty="0"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600" dirty="0">
                <a:solidFill>
                  <a:schemeClr val="tx1"/>
                </a:solidFill>
                <a:latin typeface="ＭＳ Ｐゴシック" pitchFamily="50" charset="-128"/>
              </a:rPr>
              <a:t>これが「アルゴリズム的な</a:t>
            </a:r>
            <a:r>
              <a:rPr lang="ja-JP" altLang="en-US" sz="1600" dirty="0" smtClean="0">
                <a:solidFill>
                  <a:schemeClr val="tx1"/>
                </a:solidFill>
                <a:latin typeface="ＭＳ Ｐゴシック" pitchFamily="50" charset="-128"/>
              </a:rPr>
              <a:t>思考」</a:t>
            </a:r>
            <a:r>
              <a:rPr lang="ja-JP" altLang="en-US" sz="1600" dirty="0">
                <a:solidFill>
                  <a:schemeClr val="tx1"/>
                </a:solidFill>
                <a:latin typeface="ＭＳ Ｐゴシック" pitchFamily="50" charset="-128"/>
              </a:rPr>
              <a:t>の入り口です。</a:t>
            </a:r>
            <a:endParaRPr lang="en-US" altLang="ja-JP" sz="1600" dirty="0">
              <a:solidFill>
                <a:schemeClr val="tx1"/>
              </a:solidFill>
              <a:latin typeface="ＭＳ Ｐゴシック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17032"/>
            <a:ext cx="283845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79512" y="188640"/>
            <a:ext cx="2530475" cy="461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S04Q04</a:t>
            </a:r>
            <a:r>
              <a:rPr lang="ja-JP" altLang="en-US" sz="2400" dirty="0"/>
              <a:t>　（ヒント）</a:t>
            </a:r>
          </a:p>
        </p:txBody>
      </p:sp>
      <p:sp>
        <p:nvSpPr>
          <p:cNvPr id="4099" name="正方形/長方形 1"/>
          <p:cNvSpPr>
            <a:spLocks noChangeArrowheads="1"/>
          </p:cNvSpPr>
          <p:nvPr/>
        </p:nvSpPr>
        <p:spPr bwMode="auto">
          <a:xfrm>
            <a:off x="323528" y="650603"/>
            <a:ext cx="8712968" cy="59093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「</a:t>
            </a:r>
            <a:r>
              <a:rPr lang="ja-JP" altLang="en-US" sz="1800" i="1" dirty="0">
                <a:solidFill>
                  <a:srgbClr val="00B050"/>
                </a:solidFill>
                <a:latin typeface="ＭＳ Ｐゴシック" pitchFamily="50" charset="-128"/>
              </a:rPr>
              <a:t>貯金する額</a:t>
            </a:r>
            <a:r>
              <a:rPr lang="ja-JP" altLang="en-US" sz="1800" i="1" dirty="0" smtClean="0">
                <a:solidFill>
                  <a:srgbClr val="00B050"/>
                </a:solidFill>
                <a:latin typeface="ＭＳ Ｐゴシック" pitchFamily="50" charset="-128"/>
              </a:rPr>
              <a:t>は</a:t>
            </a:r>
            <a:r>
              <a:rPr lang="en-US" altLang="ja-JP" sz="1800" i="1" dirty="0" smtClean="0">
                <a:solidFill>
                  <a:srgbClr val="00B050"/>
                </a:solidFill>
                <a:latin typeface="ＭＳ Ｐゴシック" pitchFamily="50" charset="-128"/>
              </a:rPr>
              <a:t>1</a:t>
            </a:r>
            <a:r>
              <a:rPr lang="ja-JP" altLang="en-US" sz="1800" i="1" dirty="0">
                <a:solidFill>
                  <a:srgbClr val="00B050"/>
                </a:solidFill>
                <a:latin typeface="ＭＳ Ｐゴシック" pitchFamily="50" charset="-128"/>
              </a:rPr>
              <a:t>日目を１円とし、</a:t>
            </a:r>
            <a:r>
              <a:rPr lang="en-US" altLang="ja-JP" sz="1800" i="1" dirty="0">
                <a:solidFill>
                  <a:srgbClr val="00B050"/>
                </a:solidFill>
                <a:latin typeface="ＭＳ Ｐゴシック" pitchFamily="50" charset="-128"/>
              </a:rPr>
              <a:t>2</a:t>
            </a:r>
            <a:r>
              <a:rPr lang="ja-JP" altLang="en-US" sz="1800" i="1" dirty="0">
                <a:solidFill>
                  <a:srgbClr val="00B050"/>
                </a:solidFill>
                <a:latin typeface="ＭＳ Ｐゴシック" pitchFamily="50" charset="-128"/>
              </a:rPr>
              <a:t>日目が</a:t>
            </a:r>
            <a:r>
              <a:rPr lang="en-US" altLang="ja-JP" sz="1800" i="1" dirty="0">
                <a:solidFill>
                  <a:srgbClr val="00B050"/>
                </a:solidFill>
                <a:latin typeface="ＭＳ Ｐゴシック" pitchFamily="50" charset="-128"/>
              </a:rPr>
              <a:t>3</a:t>
            </a:r>
            <a:r>
              <a:rPr lang="ja-JP" altLang="en-US" sz="1800" i="1" dirty="0">
                <a:solidFill>
                  <a:srgbClr val="00B050"/>
                </a:solidFill>
                <a:latin typeface="ＭＳ Ｐゴシック" pitchFamily="50" charset="-128"/>
              </a:rPr>
              <a:t>円、</a:t>
            </a:r>
            <a:r>
              <a:rPr lang="en-US" altLang="ja-JP" sz="1800" i="1" dirty="0">
                <a:solidFill>
                  <a:srgbClr val="00B050"/>
                </a:solidFill>
                <a:latin typeface="ＭＳ Ｐゴシック" pitchFamily="50" charset="-128"/>
              </a:rPr>
              <a:t>3</a:t>
            </a:r>
            <a:r>
              <a:rPr lang="ja-JP" altLang="en-US" sz="1800" i="1" dirty="0">
                <a:solidFill>
                  <a:srgbClr val="00B050"/>
                </a:solidFill>
                <a:latin typeface="ＭＳ Ｐゴシック" pitchFamily="50" charset="-128"/>
              </a:rPr>
              <a:t>日目が</a:t>
            </a:r>
            <a:r>
              <a:rPr lang="en-US" altLang="ja-JP" sz="1800" i="1" dirty="0">
                <a:solidFill>
                  <a:srgbClr val="00B050"/>
                </a:solidFill>
                <a:latin typeface="ＭＳ Ｐゴシック" pitchFamily="50" charset="-128"/>
              </a:rPr>
              <a:t>5</a:t>
            </a:r>
            <a:r>
              <a:rPr lang="ja-JP" altLang="en-US" sz="1800" i="1" dirty="0">
                <a:solidFill>
                  <a:srgbClr val="00B050"/>
                </a:solidFill>
                <a:latin typeface="ＭＳ Ｐゴシック" pitchFamily="50" charset="-128"/>
              </a:rPr>
              <a:t>円・・・と、１日ごとに</a:t>
            </a:r>
            <a:r>
              <a:rPr lang="en-US" altLang="ja-JP" sz="1800" i="1" dirty="0">
                <a:solidFill>
                  <a:srgbClr val="00B050"/>
                </a:solidFill>
                <a:latin typeface="ＭＳ Ｐゴシック" pitchFamily="50" charset="-128"/>
              </a:rPr>
              <a:t>2</a:t>
            </a:r>
            <a:r>
              <a:rPr lang="ja-JP" altLang="en-US" sz="1800" i="1" dirty="0">
                <a:solidFill>
                  <a:srgbClr val="00B050"/>
                </a:solidFill>
                <a:latin typeface="ＭＳ Ｐゴシック" pitchFamily="50" charset="-128"/>
              </a:rPr>
              <a:t>円ずつ増えていく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」のように、</a:t>
            </a:r>
            <a:r>
              <a:rPr lang="ja-JP" altLang="en-US" sz="1800" u="sng" dirty="0" smtClean="0">
                <a:solidFill>
                  <a:schemeClr val="tx1"/>
                </a:solidFill>
                <a:latin typeface="ＭＳ Ｐゴシック" pitchFamily="50" charset="-128"/>
              </a:rPr>
              <a:t>計算のパターンが決まっている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ならば、結果がすぐ予測できなくても、繰り返し処理によって、比較的簡単に計算することができます。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また、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Q01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同様、繰り返す回数がはっきりしないならば「</a:t>
            </a:r>
            <a:r>
              <a:rPr lang="en-US" altLang="ja-JP" sz="1800" dirty="0">
                <a:solidFill>
                  <a:schemeClr val="tx1"/>
                </a:solidFill>
                <a:latin typeface="ＭＳ Ｐゴシック" pitchFamily="50" charset="-128"/>
              </a:rPr>
              <a:t>While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」が向いています。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まずは貯金総額を足していく変数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myMoney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を宣言します。</a:t>
            </a: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myMoney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に足して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いく金額は、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毎日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2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円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ずつふえていきます。このために、足す金額を保存する変数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plusMoney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も宣言します。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ということで、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1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日ごとに実行する計算処理は、次の通りです。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(1)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myMoney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に、その日の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plusMoney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の金額を足す。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(2)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</a:rPr>
              <a:t>plusMoney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2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増やす。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また、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(3)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日数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を記録するための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変数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days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1</a:t>
            </a:r>
            <a:r>
              <a:rPr lang="ja-JP" altLang="en-US" sz="1800" dirty="0" err="1">
                <a:solidFill>
                  <a:schemeClr val="tx1"/>
                </a:solidFill>
                <a:latin typeface="ＭＳ Ｐゴシック" pitchFamily="50" charset="-128"/>
              </a:rPr>
              <a:t>ずつ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増やす。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こと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も行っておく必要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があります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これら３つを、貯金が目標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額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未満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で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ある間、繰り返します。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４つの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問題で見てきたように、繰り返し処理でプログラムを書くには、問題の中で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(1)</a:t>
            </a:r>
            <a:r>
              <a:rPr lang="ja-JP" altLang="en-US" sz="1800" dirty="0" smtClean="0">
                <a:solidFill>
                  <a:srgbClr val="FF0000"/>
                </a:solidFill>
                <a:latin typeface="ＭＳ Ｐゴシック" pitchFamily="50" charset="-128"/>
              </a:rPr>
              <a:t>繰り返し実行する計算は何か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を見抜く事、また、その</a:t>
            </a:r>
            <a:r>
              <a:rPr lang="ja-JP" altLang="en-US" sz="1800" dirty="0" smtClean="0">
                <a:solidFill>
                  <a:srgbClr val="FF0000"/>
                </a:solidFill>
                <a:latin typeface="ＭＳ Ｐゴシック" pitchFamily="50" charset="-128"/>
              </a:rPr>
              <a:t>計算を終了する条件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を見抜く事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(2)(1)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の計算のために</a:t>
            </a:r>
            <a:r>
              <a:rPr lang="ja-JP" altLang="en-US" sz="1800" dirty="0">
                <a:solidFill>
                  <a:srgbClr val="FF0000"/>
                </a:solidFill>
                <a:latin typeface="ＭＳ Ｐゴシック" pitchFamily="50" charset="-128"/>
              </a:rPr>
              <a:t>記憶</a:t>
            </a:r>
            <a:r>
              <a:rPr lang="ja-JP" altLang="en-US" sz="1800" dirty="0" smtClean="0">
                <a:solidFill>
                  <a:srgbClr val="FF0000"/>
                </a:solidFill>
                <a:latin typeface="ＭＳ Ｐゴシック" pitchFamily="50" charset="-128"/>
              </a:rPr>
              <a:t>しておくべき値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を見抜き、あらかじめ宣言しておく事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がコツ</a:t>
            </a:r>
            <a:r>
              <a:rPr lang="ja-JP" altLang="en-US" sz="1800" dirty="0">
                <a:solidFill>
                  <a:schemeClr val="tx1"/>
                </a:solidFill>
                <a:latin typeface="ＭＳ Ｐゴシック" pitchFamily="50" charset="-128"/>
              </a:rPr>
              <a:t>になります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  <a:p>
            <a:pPr>
              <a:defRPr/>
            </a:pP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そして、繰り返し処理では、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</a:rPr>
              <a:t>(2)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の各値を</a:t>
            </a:r>
            <a:r>
              <a:rPr lang="ja-JP" altLang="en-US" sz="1800" dirty="0" smtClean="0">
                <a:solidFill>
                  <a:srgbClr val="FF0000"/>
                </a:solidFill>
                <a:latin typeface="ＭＳ Ｐゴシック" pitchFamily="50" charset="-128"/>
              </a:rPr>
              <a:t>毎回更新</a:t>
            </a:r>
            <a:r>
              <a:rPr lang="ja-JP" altLang="en-US" sz="1800" dirty="0">
                <a:solidFill>
                  <a:srgbClr val="FF0000"/>
                </a:solidFill>
                <a:latin typeface="ＭＳ Ｐゴシック" pitchFamily="50" charset="-128"/>
              </a:rPr>
              <a:t>でき</a:t>
            </a:r>
            <a:r>
              <a:rPr lang="ja-JP" altLang="en-US" sz="1800" dirty="0" smtClean="0">
                <a:solidFill>
                  <a:srgbClr val="FF0000"/>
                </a:solidFill>
                <a:latin typeface="ＭＳ Ｐゴシック" pitchFamily="50" charset="-128"/>
              </a:rPr>
              <a:t>る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</a:rPr>
              <a:t>のがポイントです。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1700</Words>
  <Application>Microsoft Office PowerPoint</Application>
  <PresentationFormat>画面に合わせる (4:3)</PresentationFormat>
  <Paragraphs>130</Paragraphs>
  <Slides>11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畦原宗之</dc:creator>
  <cp:lastModifiedBy>Windows ユーザー</cp:lastModifiedBy>
  <cp:revision>422</cp:revision>
  <dcterms:created xsi:type="dcterms:W3CDTF">2005-06-06T02:44:36Z</dcterms:created>
  <dcterms:modified xsi:type="dcterms:W3CDTF">2018-04-19T23:39:04Z</dcterms:modified>
</cp:coreProperties>
</file>