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79" r:id="rId2"/>
    <p:sldId id="343" r:id="rId3"/>
    <p:sldId id="371" r:id="rId4"/>
    <p:sldId id="381" r:id="rId5"/>
    <p:sldId id="382" r:id="rId6"/>
    <p:sldId id="346" r:id="rId7"/>
    <p:sldId id="347" r:id="rId8"/>
    <p:sldId id="348" r:id="rId9"/>
    <p:sldId id="349" r:id="rId10"/>
    <p:sldId id="369" r:id="rId11"/>
    <p:sldId id="365" r:id="rId12"/>
    <p:sldId id="364" r:id="rId13"/>
    <p:sldId id="351" r:id="rId14"/>
    <p:sldId id="366" r:id="rId15"/>
    <p:sldId id="352" r:id="rId16"/>
    <p:sldId id="367" r:id="rId17"/>
    <p:sldId id="353" r:id="rId18"/>
    <p:sldId id="354" r:id="rId19"/>
    <p:sldId id="356" r:id="rId20"/>
    <p:sldId id="370" r:id="rId21"/>
    <p:sldId id="383" r:id="rId22"/>
    <p:sldId id="360" r:id="rId23"/>
    <p:sldId id="359" r:id="rId24"/>
    <p:sldId id="361" r:id="rId25"/>
    <p:sldId id="368" r:id="rId26"/>
    <p:sldId id="363" r:id="rId27"/>
    <p:sldId id="373" r:id="rId28"/>
    <p:sldId id="372" r:id="rId29"/>
    <p:sldId id="377" r:id="rId30"/>
    <p:sldId id="378" r:id="rId3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600FF"/>
    <a:srgbClr val="00CC00"/>
    <a:srgbClr val="FF0066"/>
    <a:srgbClr val="008000"/>
    <a:srgbClr val="FFFF00"/>
    <a:srgbClr val="969696"/>
    <a:srgbClr val="66FF33"/>
    <a:srgbClr val="D6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0753" autoAdjust="0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25E69F3-350E-4568-9F4F-D97BDECD2B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1817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DF8A07-FCE1-4753-A061-EA6C8BDF5C25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885C7CB4-D162-4982-82B3-1EF50482938E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8C69D853-B927-4B4D-9A1B-04676A6DF346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DB49A072-288B-48AB-8885-16E4820C178E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0A5D0BD-75BB-4B22-9B9B-7DCD3A5BEFBB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D1DA69F6-FFB8-47AF-85C8-340FF92BE87E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19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18B842CC-5DF8-496C-99B2-9CCDC704D24A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20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E3587D33-9ADC-46F6-A03F-807CD4896ED9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22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DE0E879A-FA28-4FDE-A22A-4F7AD84EA129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23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449403F-5E95-4663-893E-DF46DBEEFE5A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24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9EBA85B-F5C4-409F-B8F2-4605F3D0E3F3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25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72A0F1F-B6CD-4496-96D8-33AA2FD360B8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018FE97-CBE7-45DC-AEC6-9CCEF71B2361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26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39AD8F7-0946-430F-A48F-385A0D2F37B1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27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DB3D166C-4D74-4E5A-881E-1472BEEBE871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28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00B81907-6C67-469A-B59B-A832B331E483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29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CCA73D8-F9A2-4105-B7A3-D35AA7DB9518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650A926-48B9-46F2-9C31-9BBE02D1B673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9BF6FB44-3093-4ABA-8BA3-B50E947A77AB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A668E21-08B7-4D9D-8B7B-A6DB33367409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1D4AB3A-60B7-45DC-891B-B86E116354A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09F329DF-E2A9-4A5F-8B28-7FBF8B5AF5B0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A472A1-B483-4A3A-A226-F325CFECFF8C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D9F4-AB92-4D0B-9213-683BF8ACEB5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945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C29BF-B5F9-42FE-ACBA-850AFCA6279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492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9E857-CA18-4C77-91C9-E28A1CCA507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058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96696-A808-4574-B3B5-4D9C74EC7E5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257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FC30A-7D9F-4E84-B646-77CC0ED2707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191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9CB14-DEEF-4029-A3B4-8CC1728CB5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708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92E5F-E782-473C-B14C-F0D7FAA4CD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001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7603A-9C27-417F-A6EB-32D60BBBCC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1191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028CC-6A1C-452A-8D63-DFF91225130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486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7F51-0BED-455B-9A7D-C69FECC235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2603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DD05B-0D7B-4591-83FE-68D58D0C17A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68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8383623-673D-41C6-B9FF-EEE18F7CAC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536950" y="485775"/>
            <a:ext cx="26860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>
                <a:latin typeface="Times New Roman" panose="02020603050405020304" pitchFamily="18" charset="0"/>
              </a:rPr>
              <a:t>II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>
                <a:latin typeface="Times New Roman" panose="02020603050405020304" pitchFamily="18" charset="0"/>
              </a:rPr>
              <a:t>(</a:t>
            </a:r>
            <a:r>
              <a:rPr lang="ja-JP" altLang="en-US" sz="2800">
                <a:latin typeface="Times New Roman" panose="02020603050405020304" pitchFamily="18" charset="0"/>
              </a:rPr>
              <a:t>第</a:t>
            </a:r>
            <a:r>
              <a:rPr lang="en-US" altLang="ja-JP" sz="2800">
                <a:latin typeface="Times New Roman" panose="02020603050405020304" pitchFamily="18" charset="0"/>
              </a:rPr>
              <a:t>4</a:t>
            </a:r>
            <a:r>
              <a:rPr lang="ja-JP" altLang="en-US" sz="2800">
                <a:latin typeface="Times New Roman" panose="02020603050405020304" pitchFamily="18" charset="0"/>
              </a:rPr>
              <a:t>回</a:t>
            </a:r>
            <a:r>
              <a:rPr lang="en-US" altLang="ja-JP" sz="28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3375025" y="2016125"/>
            <a:ext cx="30114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>
                <a:latin typeface="Times New Roman" panose="02020603050405020304" pitchFamily="18" charset="0"/>
              </a:rPr>
              <a:t>繰り返し処理</a:t>
            </a: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2914650" y="5240338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307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049713"/>
            <a:ext cx="190500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408113" y="2851150"/>
            <a:ext cx="5919787" cy="2678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dirty="0" smtClean="0"/>
              <a:t>Dim </a:t>
            </a:r>
            <a:r>
              <a:rPr lang="en-US" altLang="ja-JP" dirty="0" err="1" smtClean="0"/>
              <a:t>myMoney</a:t>
            </a:r>
            <a:r>
              <a:rPr lang="en-US" altLang="ja-JP" dirty="0" smtClean="0"/>
              <a:t> As Integer = 300</a:t>
            </a:r>
          </a:p>
          <a:p>
            <a:pPr eaLnBrk="1" hangingPunct="1">
              <a:defRPr/>
            </a:pPr>
            <a:endParaRPr lang="en-US" altLang="ja-JP" dirty="0" smtClean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en-US" altLang="ja-JP" dirty="0" smtClean="0">
                <a:solidFill>
                  <a:srgbClr val="FF0000"/>
                </a:solidFill>
              </a:rPr>
              <a:t>While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66FF"/>
                </a:solidFill>
              </a:rPr>
              <a:t>myMoney</a:t>
            </a:r>
            <a:r>
              <a:rPr lang="en-US" altLang="ja-JP" dirty="0" smtClean="0">
                <a:solidFill>
                  <a:srgbClr val="0066FF"/>
                </a:solidFill>
              </a:rPr>
              <a:t> &lt; 5000</a:t>
            </a:r>
            <a:endParaRPr lang="en-US" altLang="ja-JP" dirty="0" smtClean="0"/>
          </a:p>
          <a:p>
            <a:pPr eaLnBrk="1" hangingPunct="1">
              <a:defRPr/>
            </a:pPr>
            <a:r>
              <a:rPr lang="ja-JP" altLang="en-US" dirty="0" smtClean="0"/>
              <a:t>　　　</a:t>
            </a:r>
            <a:r>
              <a:rPr lang="en-US" altLang="ja-JP" dirty="0" err="1" smtClean="0">
                <a:solidFill>
                  <a:srgbClr val="00CC00"/>
                </a:solidFill>
              </a:rPr>
              <a:t>myMoney</a:t>
            </a:r>
            <a:r>
              <a:rPr lang="en-US" altLang="ja-JP" dirty="0" smtClean="0">
                <a:solidFill>
                  <a:srgbClr val="00CC00"/>
                </a:solidFill>
              </a:rPr>
              <a:t> = </a:t>
            </a:r>
            <a:r>
              <a:rPr lang="en-US" altLang="ja-JP" dirty="0" err="1" smtClean="0">
                <a:solidFill>
                  <a:srgbClr val="00CC00"/>
                </a:solidFill>
              </a:rPr>
              <a:t>myMoney</a:t>
            </a:r>
            <a:r>
              <a:rPr lang="en-US" altLang="ja-JP" dirty="0" smtClean="0">
                <a:solidFill>
                  <a:srgbClr val="00CC00"/>
                </a:solidFill>
              </a:rPr>
              <a:t> + 100</a:t>
            </a:r>
          </a:p>
          <a:p>
            <a:pPr eaLnBrk="1" hangingPunct="1">
              <a:defRPr/>
            </a:pPr>
            <a:r>
              <a:rPr lang="en-US" altLang="ja-JP" dirty="0" smtClean="0">
                <a:solidFill>
                  <a:srgbClr val="FF0000"/>
                </a:solidFill>
              </a:rPr>
              <a:t>End While</a:t>
            </a:r>
          </a:p>
          <a:p>
            <a:pPr eaLnBrk="1" hangingPunct="1">
              <a:defRPr/>
            </a:pPr>
            <a:endParaRPr lang="en-US" altLang="ja-JP" dirty="0" smtClean="0"/>
          </a:p>
          <a:p>
            <a:pPr eaLnBrk="1" hangingPunct="1">
              <a:defRPr/>
            </a:pPr>
            <a:r>
              <a:rPr lang="en-US" altLang="ja-JP" dirty="0" smtClean="0"/>
              <a:t>Label1.text = </a:t>
            </a:r>
            <a:r>
              <a:rPr lang="en-US" altLang="ja-JP" dirty="0" err="1" smtClean="0"/>
              <a:t>myMoney</a:t>
            </a:r>
            <a:r>
              <a:rPr lang="en-US" altLang="ja-JP" dirty="0" smtClean="0"/>
              <a:t> &amp; “</a:t>
            </a:r>
            <a:r>
              <a:rPr lang="ja-JP" altLang="en-US" dirty="0" smtClean="0"/>
              <a:t>円貯まりました”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solidFill>
                  <a:schemeClr val="tx1"/>
                </a:solidFill>
              </a:rPr>
              <a:t>例題１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42988" y="1341438"/>
            <a:ext cx="65516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手持ち金： </a:t>
            </a:r>
            <a:r>
              <a:rPr lang="en-US" altLang="ja-JP" sz="2400"/>
              <a:t>myMoney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初期値：</a:t>
            </a:r>
            <a:r>
              <a:rPr lang="en-US" altLang="ja-JP" sz="2400"/>
              <a:t>300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処理：</a:t>
            </a:r>
            <a:r>
              <a:rPr lang="ja-JP" altLang="en-US" sz="2400">
                <a:solidFill>
                  <a:srgbClr val="FF0000"/>
                </a:solidFill>
              </a:rPr>
              <a:t>ループ１回ごとに、</a:t>
            </a:r>
            <a:r>
              <a:rPr lang="en-US" altLang="ja-JP" sz="2400">
                <a:solidFill>
                  <a:srgbClr val="FF0000"/>
                </a:solidFill>
              </a:rPr>
              <a:t>myMoney</a:t>
            </a:r>
            <a:r>
              <a:rPr lang="ja-JP" altLang="en-US" sz="2400">
                <a:solidFill>
                  <a:srgbClr val="FF0000"/>
                </a:solidFill>
              </a:rPr>
              <a:t>に</a:t>
            </a:r>
            <a:r>
              <a:rPr lang="en-US" altLang="ja-JP" sz="2400">
                <a:solidFill>
                  <a:srgbClr val="FF0000"/>
                </a:solidFill>
              </a:rPr>
              <a:t>100</a:t>
            </a:r>
            <a:r>
              <a:rPr lang="ja-JP" altLang="en-US" sz="2400">
                <a:solidFill>
                  <a:srgbClr val="FF0000"/>
                </a:solidFill>
              </a:rPr>
              <a:t>を足す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例題２</a:t>
            </a:r>
          </a:p>
        </p:txBody>
      </p:sp>
      <p:pic>
        <p:nvPicPr>
          <p:cNvPr id="204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284538"/>
            <a:ext cx="28860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755650" y="1484313"/>
            <a:ext cx="7929563" cy="157003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例題１を改良して、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「</a:t>
            </a:r>
            <a:r>
              <a:rPr lang="ja-JP" altLang="en-US" sz="2400" dirty="0">
                <a:solidFill>
                  <a:srgbClr val="FF0000"/>
                </a:solidFill>
              </a:rPr>
              <a:t>手持ちのお金</a:t>
            </a:r>
            <a:r>
              <a:rPr lang="ja-JP" altLang="en-US" sz="2400" dirty="0"/>
              <a:t>」、「</a:t>
            </a:r>
            <a:r>
              <a:rPr lang="ja-JP" altLang="en-US" sz="2400" dirty="0">
                <a:solidFill>
                  <a:srgbClr val="FF0000"/>
                </a:solidFill>
              </a:rPr>
              <a:t>積み立て額</a:t>
            </a:r>
            <a:r>
              <a:rPr lang="ja-JP" altLang="en-US" sz="2400" dirty="0"/>
              <a:t>」、「</a:t>
            </a:r>
            <a:r>
              <a:rPr lang="ja-JP" altLang="en-US" sz="2400" dirty="0">
                <a:solidFill>
                  <a:srgbClr val="FF0000"/>
                </a:solidFill>
              </a:rPr>
              <a:t>目標金額</a:t>
            </a:r>
            <a:r>
              <a:rPr lang="ja-JP" altLang="en-US" sz="2400" dirty="0"/>
              <a:t>」を入力すると、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目標金額まで、毎日、積み立て額のぶん金額を積み立てる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プログラムを作ってみよう。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補足</a:t>
            </a:r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323850" y="1196975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○TextBox</a:t>
            </a:r>
            <a:r>
              <a:rPr lang="ja-JP" altLang="en-US" sz="2400"/>
              <a:t>の複数行表示</a:t>
            </a: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3995738" y="1700213"/>
            <a:ext cx="4267200" cy="132080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○</a:t>
            </a:r>
            <a:r>
              <a:rPr lang="ja-JP" altLang="en-US" sz="2000">
                <a:solidFill>
                  <a:srgbClr val="FF0000"/>
                </a:solidFill>
              </a:rPr>
              <a:t>「</a:t>
            </a:r>
            <a:r>
              <a:rPr lang="en-US" altLang="ja-JP" sz="2000">
                <a:solidFill>
                  <a:srgbClr val="FF0000"/>
                </a:solidFill>
              </a:rPr>
              <a:t>MultiLine</a:t>
            </a:r>
            <a:r>
              <a:rPr lang="ja-JP" altLang="en-US" sz="2000">
                <a:solidFill>
                  <a:srgbClr val="FF0000"/>
                </a:solidFill>
              </a:rPr>
              <a:t>」プロパティを「</a:t>
            </a:r>
            <a:r>
              <a:rPr lang="en-US" altLang="ja-JP" sz="2000">
                <a:solidFill>
                  <a:srgbClr val="FF0000"/>
                </a:solidFill>
              </a:rPr>
              <a:t>True</a:t>
            </a:r>
            <a:r>
              <a:rPr lang="ja-JP" altLang="en-US" sz="2000">
                <a:solidFill>
                  <a:srgbClr val="FF0000"/>
                </a:solidFill>
              </a:rPr>
              <a:t>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　複数行入力／表示</a:t>
            </a:r>
            <a:endParaRPr lang="ja-JP" altLang="en-US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○</a:t>
            </a:r>
            <a:r>
              <a:rPr lang="ja-JP" altLang="en-US" sz="2000">
                <a:solidFill>
                  <a:srgbClr val="FF0000"/>
                </a:solidFill>
              </a:rPr>
              <a:t>「</a:t>
            </a:r>
            <a:r>
              <a:rPr lang="en-US" altLang="ja-JP" sz="2000">
                <a:solidFill>
                  <a:srgbClr val="FF0000"/>
                </a:solidFill>
              </a:rPr>
              <a:t>ScrollBars</a:t>
            </a:r>
            <a:r>
              <a:rPr lang="ja-JP" altLang="en-US" sz="2000">
                <a:solidFill>
                  <a:srgbClr val="FF0000"/>
                </a:solidFill>
              </a:rPr>
              <a:t>」プロパティを「</a:t>
            </a:r>
            <a:r>
              <a:rPr lang="en-US" altLang="ja-JP" sz="2000">
                <a:solidFill>
                  <a:srgbClr val="FF0000"/>
                </a:solidFill>
              </a:rPr>
              <a:t>Vertical</a:t>
            </a:r>
            <a:r>
              <a:rPr lang="ja-JP" altLang="en-US" sz="2000">
                <a:solidFill>
                  <a:srgbClr val="FF0000"/>
                </a:solidFill>
              </a:rPr>
              <a:t>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　縦方向のスクロールバー付加</a:t>
            </a:r>
          </a:p>
        </p:txBody>
      </p:sp>
      <p:sp>
        <p:nvSpPr>
          <p:cNvPr id="21509" name="Text Box 9"/>
          <p:cNvSpPr txBox="1">
            <a:spLocks noChangeArrowheads="1"/>
          </p:cNvSpPr>
          <p:nvPr/>
        </p:nvSpPr>
        <p:spPr bwMode="auto">
          <a:xfrm>
            <a:off x="179388" y="6105525"/>
            <a:ext cx="885666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例</a:t>
            </a:r>
            <a:r>
              <a:rPr lang="en-US" altLang="ja-JP" sz="2000" dirty="0"/>
              <a:t>)  TextBox1.Text </a:t>
            </a:r>
            <a:r>
              <a:rPr lang="en-US" altLang="ja-JP" sz="2000" dirty="0" smtClean="0">
                <a:solidFill>
                  <a:srgbClr val="0066FF"/>
                </a:solidFill>
              </a:rPr>
              <a:t>&amp;=</a:t>
            </a:r>
            <a:r>
              <a:rPr lang="en-US" altLang="ja-JP" sz="2000" dirty="0" smtClean="0"/>
              <a:t> </a:t>
            </a:r>
            <a:r>
              <a:rPr lang="en-US" altLang="ja-JP" sz="2000" dirty="0" err="1">
                <a:solidFill>
                  <a:srgbClr val="00CC00"/>
                </a:solidFill>
              </a:rPr>
              <a:t>myMoney</a:t>
            </a:r>
            <a:r>
              <a:rPr lang="en-US" altLang="ja-JP" sz="2000" dirty="0">
                <a:solidFill>
                  <a:srgbClr val="00CC00"/>
                </a:solidFill>
              </a:rPr>
              <a:t> &amp; “</a:t>
            </a:r>
            <a:r>
              <a:rPr lang="ja-JP" altLang="en-US" sz="2000" dirty="0">
                <a:solidFill>
                  <a:srgbClr val="00CC00"/>
                </a:solidFill>
              </a:rPr>
              <a:t>円貯まりました”</a:t>
            </a:r>
            <a:r>
              <a:rPr lang="ja-JP" altLang="en-US" sz="2000" dirty="0">
                <a:solidFill>
                  <a:srgbClr val="FF0066"/>
                </a:solidFill>
              </a:rPr>
              <a:t> </a:t>
            </a:r>
            <a:r>
              <a:rPr lang="en-US" altLang="ja-JP" sz="2000" dirty="0">
                <a:solidFill>
                  <a:srgbClr val="FF0000"/>
                </a:solidFill>
              </a:rPr>
              <a:t>&amp; </a:t>
            </a:r>
            <a:r>
              <a:rPr lang="en-US" altLang="ja-JP" sz="2000" dirty="0" err="1">
                <a:solidFill>
                  <a:srgbClr val="FF0000"/>
                </a:solidFill>
              </a:rPr>
              <a:t>vbCrLf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　 </a:t>
            </a:r>
            <a:r>
              <a:rPr lang="en-US" altLang="ja-JP" sz="2000" dirty="0"/>
              <a:t>(Textbox1.Text = </a:t>
            </a:r>
            <a:r>
              <a:rPr lang="en-US" altLang="ja-JP" sz="2000" dirty="0">
                <a:solidFill>
                  <a:srgbClr val="0066FF"/>
                </a:solidFill>
              </a:rPr>
              <a:t>TextBox1.Text </a:t>
            </a:r>
            <a:r>
              <a:rPr lang="en-US" altLang="ja-JP" sz="2000" dirty="0">
                <a:solidFill>
                  <a:srgbClr val="00CC00"/>
                </a:solidFill>
              </a:rPr>
              <a:t>&amp;</a:t>
            </a:r>
            <a:r>
              <a:rPr lang="en-US" altLang="ja-JP" sz="2000" dirty="0">
                <a:solidFill>
                  <a:srgbClr val="66FF33"/>
                </a:solidFill>
              </a:rPr>
              <a:t> </a:t>
            </a:r>
            <a:r>
              <a:rPr lang="en-US" altLang="ja-JP" sz="2000" dirty="0" err="1">
                <a:solidFill>
                  <a:srgbClr val="00CC00"/>
                </a:solidFill>
              </a:rPr>
              <a:t>myMoney</a:t>
            </a:r>
            <a:r>
              <a:rPr lang="en-US" altLang="ja-JP" sz="2000" dirty="0">
                <a:solidFill>
                  <a:srgbClr val="00CC00"/>
                </a:solidFill>
              </a:rPr>
              <a:t> &amp; “</a:t>
            </a:r>
            <a:r>
              <a:rPr lang="ja-JP" altLang="en-US" sz="2000" dirty="0">
                <a:solidFill>
                  <a:srgbClr val="00CC00"/>
                </a:solidFill>
              </a:rPr>
              <a:t>円貯まりました”</a:t>
            </a:r>
            <a:r>
              <a:rPr lang="ja-JP" altLang="en-US" sz="2000" dirty="0">
                <a:solidFill>
                  <a:srgbClr val="FF0066"/>
                </a:solidFill>
              </a:rPr>
              <a:t> </a:t>
            </a:r>
            <a:r>
              <a:rPr lang="en-US" altLang="ja-JP" sz="2000" dirty="0">
                <a:solidFill>
                  <a:srgbClr val="FF0000"/>
                </a:solidFill>
              </a:rPr>
              <a:t>&amp; </a:t>
            </a:r>
            <a:r>
              <a:rPr lang="en-US" altLang="ja-JP" sz="2000" dirty="0" err="1">
                <a:solidFill>
                  <a:srgbClr val="FF0000"/>
                </a:solidFill>
              </a:rPr>
              <a:t>vbCrLf</a:t>
            </a:r>
            <a:r>
              <a:rPr lang="ja-JP" altLang="en-US" sz="2000" dirty="0">
                <a:solidFill>
                  <a:srgbClr val="FF0066"/>
                </a:solidFill>
              </a:rPr>
              <a:t>）</a:t>
            </a:r>
            <a:endParaRPr lang="en-US" altLang="ja-JP" sz="2000" dirty="0">
              <a:solidFill>
                <a:srgbClr val="FF0066"/>
              </a:solidFill>
            </a:endParaRPr>
          </a:p>
        </p:txBody>
      </p:sp>
      <p:pic>
        <p:nvPicPr>
          <p:cNvPr id="215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3238"/>
            <a:ext cx="28860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Line 8"/>
          <p:cNvSpPr>
            <a:spLocks noChangeShapeType="1"/>
          </p:cNvSpPr>
          <p:nvPr/>
        </p:nvSpPr>
        <p:spPr bwMode="auto">
          <a:xfrm flipH="1">
            <a:off x="3059113" y="2205038"/>
            <a:ext cx="1008062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12" name="Rectangle 14"/>
          <p:cNvSpPr>
            <a:spLocks noChangeArrowheads="1"/>
          </p:cNvSpPr>
          <p:nvPr/>
        </p:nvSpPr>
        <p:spPr bwMode="auto">
          <a:xfrm>
            <a:off x="323850" y="5026025"/>
            <a:ext cx="34321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○</a:t>
            </a:r>
            <a:r>
              <a:rPr lang="ja-JP" altLang="en-US" sz="2400"/>
              <a:t>文字列をつなげる方法</a:t>
            </a:r>
          </a:p>
        </p:txBody>
      </p:sp>
      <p:sp>
        <p:nvSpPr>
          <p:cNvPr id="21513" name="Rectangle 15"/>
          <p:cNvSpPr>
            <a:spLocks noChangeArrowheads="1"/>
          </p:cNvSpPr>
          <p:nvPr/>
        </p:nvSpPr>
        <p:spPr bwMode="auto">
          <a:xfrm>
            <a:off x="684213" y="5602288"/>
            <a:ext cx="5516562" cy="461962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出力　</a:t>
            </a:r>
            <a:r>
              <a:rPr lang="en-US" altLang="ja-JP" sz="2400">
                <a:solidFill>
                  <a:srgbClr val="0066FF"/>
                </a:solidFill>
              </a:rPr>
              <a:t>&amp;</a:t>
            </a:r>
            <a:r>
              <a:rPr lang="ja-JP" altLang="en-US" sz="2400">
                <a:solidFill>
                  <a:srgbClr val="0066FF"/>
                </a:solidFill>
              </a:rPr>
              <a:t>＝</a:t>
            </a:r>
            <a:r>
              <a:rPr lang="ja-JP" altLang="en-US" sz="2400"/>
              <a:t>　</a:t>
            </a:r>
            <a:r>
              <a:rPr lang="ja-JP" altLang="en-US" sz="2400">
                <a:solidFill>
                  <a:srgbClr val="00CC00"/>
                </a:solidFill>
              </a:rPr>
              <a:t>新しい文字列 </a:t>
            </a:r>
            <a:r>
              <a:rPr lang="ja-JP" altLang="en-US" sz="2400">
                <a:solidFill>
                  <a:srgbClr val="FF0000"/>
                </a:solidFill>
              </a:rPr>
              <a:t>＆　改行文字</a:t>
            </a:r>
            <a:r>
              <a:rPr lang="ja-JP" altLang="en-US" sz="2400">
                <a:solidFill>
                  <a:srgbClr val="FF0066"/>
                </a:solidFill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239838" y="13398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00113" y="1423988"/>
            <a:ext cx="70564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200" dirty="0"/>
              <a:t>繰り返し処理の中に、条件分岐や繰り返し処理など、他</a:t>
            </a:r>
            <a:r>
              <a:rPr lang="ja-JP" altLang="en-US" sz="2200" dirty="0" smtClean="0"/>
              <a:t>の制御構造を記述する</a:t>
            </a:r>
            <a:r>
              <a:rPr lang="ja-JP" altLang="en-US" sz="2200" dirty="0"/>
              <a:t>こともできる。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763688" y="2420888"/>
            <a:ext cx="7128792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000" dirty="0" smtClean="0"/>
              <a:t>Dim </a:t>
            </a:r>
            <a:r>
              <a:rPr lang="en-US" altLang="ja-JP" sz="2000" dirty="0" err="1" smtClean="0"/>
              <a:t>myMoney</a:t>
            </a:r>
            <a:r>
              <a:rPr lang="en-US" altLang="ja-JP" sz="2000" dirty="0" smtClean="0"/>
              <a:t> As Integer = 300</a:t>
            </a:r>
          </a:p>
          <a:p>
            <a:pPr eaLnBrk="1" hangingPunct="1">
              <a:defRPr/>
            </a:pPr>
            <a:endParaRPr lang="en-US" altLang="ja-JP" sz="2000" dirty="0" smtClean="0">
              <a:solidFill>
                <a:srgbClr val="0066FF"/>
              </a:solidFill>
            </a:endParaRPr>
          </a:p>
          <a:p>
            <a:pPr eaLnBrk="1" hangingPunct="1">
              <a:defRPr/>
            </a:pPr>
            <a:r>
              <a:rPr lang="en-US" altLang="ja-JP" sz="2000" dirty="0" smtClean="0">
                <a:solidFill>
                  <a:srgbClr val="0066FF"/>
                </a:solidFill>
              </a:rPr>
              <a:t>While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myMoney</a:t>
            </a:r>
            <a:r>
              <a:rPr lang="en-US" altLang="ja-JP" sz="2000" dirty="0" smtClean="0"/>
              <a:t> &lt; 5000</a:t>
            </a:r>
          </a:p>
          <a:p>
            <a:pPr eaLnBrk="1" hangingPunct="1">
              <a:defRPr/>
            </a:pPr>
            <a:r>
              <a:rPr lang="en-US" altLang="ja-JP" sz="2000" dirty="0" smtClean="0"/>
              <a:t>    </a:t>
            </a:r>
            <a:r>
              <a:rPr lang="en-US" altLang="ja-JP" sz="2000" dirty="0" err="1" smtClean="0"/>
              <a:t>myMoney</a:t>
            </a:r>
            <a:r>
              <a:rPr lang="en-US" altLang="ja-JP" sz="2000" dirty="0" smtClean="0"/>
              <a:t> = </a:t>
            </a:r>
            <a:r>
              <a:rPr lang="en-US" altLang="ja-JP" sz="2000" dirty="0" err="1" smtClean="0"/>
              <a:t>myMoney</a:t>
            </a:r>
            <a:r>
              <a:rPr lang="en-US" altLang="ja-JP" sz="2000" dirty="0" smtClean="0"/>
              <a:t> + 100</a:t>
            </a:r>
          </a:p>
          <a:p>
            <a:pPr eaLnBrk="1" hangingPunct="1">
              <a:defRPr/>
            </a:pPr>
            <a:endParaRPr lang="en-US" altLang="ja-JP" sz="2000" dirty="0" smtClean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en-US" altLang="ja-JP" sz="2000" dirty="0" smtClean="0">
                <a:solidFill>
                  <a:srgbClr val="FF0066"/>
                </a:solidFill>
              </a:rPr>
              <a:t>    </a:t>
            </a:r>
            <a:r>
              <a:rPr lang="en-US" altLang="ja-JP" sz="2000" dirty="0" smtClean="0">
                <a:solidFill>
                  <a:srgbClr val="FF0000"/>
                </a:solidFill>
              </a:rPr>
              <a:t>If 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myMoney</a:t>
            </a:r>
            <a:r>
              <a:rPr lang="en-US" altLang="ja-JP" sz="2000" dirty="0" smtClean="0"/>
              <a:t> &lt; 800 </a:t>
            </a:r>
            <a:r>
              <a:rPr lang="en-US" altLang="ja-JP" sz="2000" dirty="0" smtClean="0">
                <a:solidFill>
                  <a:srgbClr val="FF0000"/>
                </a:solidFill>
              </a:rPr>
              <a:t>Then</a:t>
            </a:r>
          </a:p>
          <a:p>
            <a:pPr eaLnBrk="1" hangingPunct="1">
              <a:defRPr/>
            </a:pPr>
            <a:r>
              <a:rPr lang="ja-JP" altLang="en-US" sz="2000" dirty="0" smtClean="0"/>
              <a:t>　　    </a:t>
            </a:r>
            <a:r>
              <a:rPr lang="en-US" altLang="ja-JP" sz="2000" dirty="0" smtClean="0"/>
              <a:t>Label1.text = “</a:t>
            </a:r>
            <a:r>
              <a:rPr lang="ja-JP" altLang="en-US" sz="2000" dirty="0" smtClean="0"/>
              <a:t>まだまだ貯まらない・・・”</a:t>
            </a:r>
          </a:p>
          <a:p>
            <a:pPr eaLnBrk="1" hangingPunct="1">
              <a:defRPr/>
            </a:pPr>
            <a:r>
              <a:rPr lang="ja-JP" altLang="en-US" sz="2000" dirty="0" smtClean="0"/>
              <a:t>    </a:t>
            </a:r>
            <a:r>
              <a:rPr lang="en-US" altLang="ja-JP" sz="2000" dirty="0" smtClean="0">
                <a:solidFill>
                  <a:srgbClr val="FF0000"/>
                </a:solidFill>
              </a:rPr>
              <a:t>Else</a:t>
            </a:r>
          </a:p>
          <a:p>
            <a:pPr eaLnBrk="1" hangingPunct="1">
              <a:defRPr/>
            </a:pPr>
            <a:r>
              <a:rPr lang="ja-JP" altLang="en-US" sz="2000" dirty="0" smtClean="0"/>
              <a:t>　 　   </a:t>
            </a:r>
            <a:r>
              <a:rPr lang="en-US" altLang="ja-JP" sz="2000" dirty="0" smtClean="0"/>
              <a:t>Label1.text = “</a:t>
            </a:r>
            <a:r>
              <a:rPr lang="ja-JP" altLang="en-US" sz="2000" dirty="0" smtClean="0"/>
              <a:t>もう少しで目標達成！”</a:t>
            </a:r>
          </a:p>
          <a:p>
            <a:pPr eaLnBrk="1" hangingPunct="1">
              <a:defRPr/>
            </a:pPr>
            <a:r>
              <a:rPr lang="ja-JP" altLang="en-US" sz="2000" dirty="0" smtClean="0"/>
              <a:t>    </a:t>
            </a:r>
            <a:r>
              <a:rPr lang="en-US" altLang="ja-JP" sz="2000" dirty="0" smtClean="0">
                <a:solidFill>
                  <a:srgbClr val="FF0000"/>
                </a:solidFill>
              </a:rPr>
              <a:t>End If</a:t>
            </a:r>
          </a:p>
          <a:p>
            <a:pPr eaLnBrk="1" hangingPunct="1">
              <a:defRPr/>
            </a:pPr>
            <a:endParaRPr lang="en-US" altLang="ja-JP" sz="2000" dirty="0" smtClean="0">
              <a:solidFill>
                <a:srgbClr val="0066FF"/>
              </a:solidFill>
            </a:endParaRPr>
          </a:p>
          <a:p>
            <a:pPr eaLnBrk="1" hangingPunct="1">
              <a:defRPr/>
            </a:pPr>
            <a:r>
              <a:rPr lang="en-US" altLang="ja-JP" sz="2000" dirty="0" smtClean="0">
                <a:solidFill>
                  <a:srgbClr val="0066FF"/>
                </a:solidFill>
              </a:rPr>
              <a:t>End While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solidFill>
                  <a:schemeClr val="tx1"/>
                </a:solidFill>
              </a:rPr>
              <a:t>While</a:t>
            </a:r>
            <a:r>
              <a:rPr lang="ja-JP" altLang="en-US" smtClean="0">
                <a:solidFill>
                  <a:schemeClr val="tx1"/>
                </a:solidFill>
              </a:rPr>
              <a:t>文の性質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2123728" y="3933056"/>
            <a:ext cx="6336704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2000" dirty="0" smtClean="0">
                <a:solidFill>
                  <a:srgbClr val="FF0000"/>
                </a:solidFill>
              </a:rPr>
              <a:t>If </a:t>
            </a:r>
            <a:r>
              <a:rPr lang="en-US" altLang="ja-JP" sz="2000" dirty="0" smtClean="0"/>
              <a:t> </a:t>
            </a:r>
            <a:r>
              <a:rPr lang="en-US" altLang="ja-JP" sz="2000" dirty="0" err="1"/>
              <a:t>myMoney</a:t>
            </a:r>
            <a:r>
              <a:rPr lang="en-US" altLang="ja-JP" sz="2000" dirty="0"/>
              <a:t> &lt; </a:t>
            </a:r>
            <a:r>
              <a:rPr lang="en-US" altLang="ja-JP" sz="2000" dirty="0" smtClean="0"/>
              <a:t>4000 </a:t>
            </a:r>
            <a:r>
              <a:rPr lang="en-US" altLang="ja-JP" sz="2000" dirty="0">
                <a:solidFill>
                  <a:srgbClr val="FF0000"/>
                </a:solidFill>
              </a:rPr>
              <a:t>Then</a:t>
            </a:r>
          </a:p>
          <a:p>
            <a:pPr eaLnBrk="1" hangingPunct="1">
              <a:defRPr/>
            </a:pPr>
            <a:r>
              <a:rPr lang="ja-JP" altLang="en-US" sz="2000" dirty="0"/>
              <a:t>　　    </a:t>
            </a:r>
            <a:r>
              <a:rPr lang="en-US" altLang="ja-JP" sz="2000" dirty="0"/>
              <a:t>Label1.text </a:t>
            </a:r>
            <a:r>
              <a:rPr lang="en-US" altLang="ja-JP" sz="2000" dirty="0" smtClean="0"/>
              <a:t>&amp;= </a:t>
            </a:r>
            <a:r>
              <a:rPr lang="en-US" altLang="ja-JP" sz="2000" dirty="0"/>
              <a:t>“</a:t>
            </a:r>
            <a:r>
              <a:rPr lang="ja-JP" altLang="en-US" sz="2000" dirty="0"/>
              <a:t>まだまだ貯まらない・・・</a:t>
            </a:r>
            <a:r>
              <a:rPr lang="ja-JP" altLang="en-US" sz="2000" dirty="0" smtClean="0"/>
              <a:t>” </a:t>
            </a:r>
            <a:r>
              <a:rPr lang="en-US" altLang="ja-JP" sz="2000" dirty="0" smtClean="0"/>
              <a:t>&amp; </a:t>
            </a:r>
            <a:r>
              <a:rPr lang="en-US" altLang="ja-JP" sz="2000" dirty="0" err="1" smtClean="0"/>
              <a:t>vbcrlf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rgbClr val="FF0000"/>
                </a:solidFill>
              </a:rPr>
              <a:t>Else</a:t>
            </a:r>
          </a:p>
          <a:p>
            <a:pPr eaLnBrk="1" hangingPunct="1">
              <a:defRPr/>
            </a:pPr>
            <a:r>
              <a:rPr lang="ja-JP" altLang="en-US" sz="2000" dirty="0"/>
              <a:t>　 　   </a:t>
            </a:r>
            <a:r>
              <a:rPr lang="en-US" altLang="ja-JP" sz="2000" dirty="0"/>
              <a:t>Label1.text </a:t>
            </a:r>
            <a:r>
              <a:rPr lang="en-US" altLang="ja-JP" sz="2000" dirty="0" smtClean="0"/>
              <a:t>&amp;= </a:t>
            </a:r>
            <a:r>
              <a:rPr lang="en-US" altLang="ja-JP" sz="2000" dirty="0"/>
              <a:t>“</a:t>
            </a:r>
            <a:r>
              <a:rPr lang="ja-JP" altLang="en-US" sz="2000" dirty="0"/>
              <a:t>もう少しで目標達成！</a:t>
            </a:r>
            <a:r>
              <a:rPr lang="ja-JP" altLang="en-US" sz="2000" dirty="0" smtClean="0"/>
              <a:t>” </a:t>
            </a:r>
            <a:r>
              <a:rPr lang="en-US" altLang="ja-JP" sz="2000" dirty="0" smtClean="0"/>
              <a:t>&amp; </a:t>
            </a:r>
            <a:r>
              <a:rPr lang="en-US" altLang="ja-JP" sz="2000" dirty="0" err="1" smtClean="0"/>
              <a:t>vbcrlf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rgbClr val="FF0000"/>
                </a:solidFill>
              </a:rPr>
              <a:t>End If</a:t>
            </a:r>
            <a:endParaRPr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258888" y="1341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39750" y="1484313"/>
            <a:ext cx="44598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200" dirty="0"/>
              <a:t>処理を</a:t>
            </a:r>
            <a:r>
              <a:rPr lang="ja-JP" altLang="en-US" sz="2200" dirty="0">
                <a:solidFill>
                  <a:srgbClr val="FF0000"/>
                </a:solidFill>
              </a:rPr>
              <a:t>永久に</a:t>
            </a:r>
            <a:r>
              <a:rPr lang="ja-JP" altLang="en-US" sz="2200" dirty="0"/>
              <a:t>繰り返すこともできる。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50963" y="2205038"/>
            <a:ext cx="4487767" cy="26776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dirty="0" smtClean="0"/>
              <a:t>Dim </a:t>
            </a:r>
            <a:r>
              <a:rPr lang="en-US" altLang="ja-JP" dirty="0" err="1" smtClean="0"/>
              <a:t>myMoney</a:t>
            </a:r>
            <a:r>
              <a:rPr lang="en-US" altLang="ja-JP" dirty="0" smtClean="0"/>
              <a:t> As Integer = 300</a:t>
            </a:r>
          </a:p>
          <a:p>
            <a:pPr eaLnBrk="1" hangingPunct="1">
              <a:defRPr/>
            </a:pPr>
            <a:endParaRPr lang="en-US" altLang="ja-JP" dirty="0" smtClean="0">
              <a:solidFill>
                <a:srgbClr val="0066FF"/>
              </a:solidFill>
            </a:endParaRPr>
          </a:p>
          <a:p>
            <a:pPr eaLnBrk="1" hangingPunct="1">
              <a:defRPr/>
            </a:pPr>
            <a:r>
              <a:rPr lang="en-US" altLang="ja-JP" dirty="0" smtClean="0">
                <a:solidFill>
                  <a:srgbClr val="0066FF"/>
                </a:solidFill>
              </a:rPr>
              <a:t>While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True</a:t>
            </a:r>
          </a:p>
          <a:p>
            <a:pPr eaLnBrk="1" hangingPunct="1">
              <a:defRPr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ja-JP" dirty="0" smtClean="0"/>
              <a:t>    </a:t>
            </a:r>
            <a:r>
              <a:rPr lang="en-US" altLang="ja-JP" dirty="0" err="1" smtClean="0"/>
              <a:t>myMoney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myMoney</a:t>
            </a:r>
            <a:r>
              <a:rPr lang="en-US" altLang="ja-JP" dirty="0" smtClean="0"/>
              <a:t> + 100</a:t>
            </a:r>
          </a:p>
          <a:p>
            <a:pPr eaLnBrk="1" hangingPunct="1">
              <a:defRPr/>
            </a:pPr>
            <a:endParaRPr lang="en-US" altLang="ja-JP" dirty="0" smtClean="0">
              <a:solidFill>
                <a:srgbClr val="0066FF"/>
              </a:solidFill>
            </a:endParaRPr>
          </a:p>
          <a:p>
            <a:pPr eaLnBrk="1" hangingPunct="1">
              <a:defRPr/>
            </a:pPr>
            <a:r>
              <a:rPr lang="en-US" altLang="ja-JP" dirty="0" smtClean="0">
                <a:solidFill>
                  <a:srgbClr val="0066FF"/>
                </a:solidFill>
              </a:rPr>
              <a:t>End While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solidFill>
                  <a:schemeClr val="tx1"/>
                </a:solidFill>
              </a:rPr>
              <a:t>While</a:t>
            </a:r>
            <a:r>
              <a:rPr lang="ja-JP" altLang="en-US" smtClean="0">
                <a:solidFill>
                  <a:schemeClr val="tx1"/>
                </a:solidFill>
              </a:rPr>
              <a:t>文の性質</a:t>
            </a:r>
          </a:p>
        </p:txBody>
      </p:sp>
      <p:sp>
        <p:nvSpPr>
          <p:cNvPr id="24582" name="正方形/長方形 1"/>
          <p:cNvSpPr>
            <a:spLocks noChangeArrowheads="1"/>
          </p:cNvSpPr>
          <p:nvPr/>
        </p:nvSpPr>
        <p:spPr bwMode="auto">
          <a:xfrm>
            <a:off x="5962650" y="3068960"/>
            <a:ext cx="3005138" cy="10160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継続条件式が</a:t>
            </a:r>
            <a:r>
              <a:rPr lang="en-US" altLang="ja-JP" sz="2000">
                <a:solidFill>
                  <a:srgbClr val="FF0000"/>
                </a:solidFill>
              </a:rPr>
              <a:t>True</a:t>
            </a:r>
            <a:r>
              <a:rPr lang="ja-JP" altLang="en-US" sz="2000"/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条件が常に「真」なので、</a:t>
            </a:r>
            <a:endParaRPr lang="en-US" altLang="ja-JP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永久に処理を繰り返す。</a:t>
            </a:r>
          </a:p>
        </p:txBody>
      </p:sp>
      <p:cxnSp>
        <p:nvCxnSpPr>
          <p:cNvPr id="4" name="直線矢印コネクタ 3"/>
          <p:cNvCxnSpPr/>
          <p:nvPr/>
        </p:nvCxnSpPr>
        <p:spPr>
          <a:xfrm flipH="1">
            <a:off x="3067050" y="3213422"/>
            <a:ext cx="2895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7"/>
          <p:cNvSpPr txBox="1">
            <a:spLocks noChangeArrowheads="1"/>
          </p:cNvSpPr>
          <p:nvPr/>
        </p:nvSpPr>
        <p:spPr bwMode="auto">
          <a:xfrm>
            <a:off x="539750" y="2164680"/>
            <a:ext cx="2463800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「</a:t>
            </a:r>
            <a:r>
              <a:rPr lang="en-US" altLang="ja-JP" sz="2400">
                <a:solidFill>
                  <a:srgbClr val="FF0000"/>
                </a:solidFill>
              </a:rPr>
              <a:t>Exit While</a:t>
            </a:r>
            <a:r>
              <a:rPr lang="ja-JP" altLang="en-US" sz="2400"/>
              <a:t>」命令</a:t>
            </a:r>
          </a:p>
        </p:txBody>
      </p:sp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solidFill>
                  <a:schemeClr val="tx1"/>
                </a:solidFill>
              </a:rPr>
              <a:t>繰り返しの強制終了</a:t>
            </a:r>
          </a:p>
        </p:txBody>
      </p:sp>
      <p:sp>
        <p:nvSpPr>
          <p:cNvPr id="26628" name="Rectangle 10"/>
          <p:cNvSpPr>
            <a:spLocks noChangeArrowheads="1"/>
          </p:cNvSpPr>
          <p:nvPr/>
        </p:nvSpPr>
        <p:spPr bwMode="auto">
          <a:xfrm>
            <a:off x="611560" y="1486321"/>
            <a:ext cx="832631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200" dirty="0" smtClean="0"/>
              <a:t>「ある条件を満たせば、ループを強制終了させる」命令が記述できる。</a:t>
            </a:r>
            <a:endParaRPr lang="en-US" altLang="ja-JP" sz="2200" dirty="0" smtClean="0"/>
          </a:p>
        </p:txBody>
      </p:sp>
      <p:sp>
        <p:nvSpPr>
          <p:cNvPr id="15365" name="Text Box 11"/>
          <p:cNvSpPr txBox="1">
            <a:spLocks noChangeArrowheads="1"/>
          </p:cNvSpPr>
          <p:nvPr/>
        </p:nvSpPr>
        <p:spPr bwMode="auto">
          <a:xfrm>
            <a:off x="898525" y="2740942"/>
            <a:ext cx="5905500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dirty="0" smtClean="0"/>
              <a:t>Dim </a:t>
            </a:r>
            <a:r>
              <a:rPr lang="en-US" altLang="ja-JP" dirty="0" err="1" smtClean="0"/>
              <a:t>myMoney</a:t>
            </a:r>
            <a:r>
              <a:rPr lang="en-US" altLang="ja-JP" dirty="0" smtClean="0"/>
              <a:t> As Integer = 300</a:t>
            </a:r>
          </a:p>
          <a:p>
            <a:pPr eaLnBrk="1" hangingPunct="1">
              <a:defRPr/>
            </a:pPr>
            <a:r>
              <a:rPr lang="en-US" altLang="ja-JP" dirty="0" smtClean="0">
                <a:solidFill>
                  <a:srgbClr val="0066FF"/>
                </a:solidFill>
              </a:rPr>
              <a:t>While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True</a:t>
            </a:r>
          </a:p>
          <a:p>
            <a:pPr eaLnBrk="1" hangingPunct="1">
              <a:defRPr/>
            </a:pPr>
            <a:r>
              <a:rPr lang="en-US" altLang="ja-JP" dirty="0" smtClean="0"/>
              <a:t>    </a:t>
            </a:r>
            <a:r>
              <a:rPr lang="en-US" altLang="ja-JP" dirty="0" err="1" smtClean="0"/>
              <a:t>myMoney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myMoney</a:t>
            </a:r>
            <a:r>
              <a:rPr lang="en-US" altLang="ja-JP" dirty="0" smtClean="0"/>
              <a:t> + 100</a:t>
            </a:r>
          </a:p>
          <a:p>
            <a:pPr eaLnBrk="1" hangingPunct="1">
              <a:defRPr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 eaLnBrk="1" hangingPunct="1">
              <a:defRPr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ja-JP" dirty="0" smtClean="0">
                <a:solidFill>
                  <a:srgbClr val="0066FF"/>
                </a:solidFill>
              </a:rPr>
              <a:t>End While</a:t>
            </a:r>
          </a:p>
        </p:txBody>
      </p:sp>
      <p:sp>
        <p:nvSpPr>
          <p:cNvPr id="26631" name="Line 14"/>
          <p:cNvSpPr>
            <a:spLocks noChangeShapeType="1"/>
          </p:cNvSpPr>
          <p:nvPr/>
        </p:nvSpPr>
        <p:spPr bwMode="auto">
          <a:xfrm flipH="1" flipV="1">
            <a:off x="6444208" y="4500600"/>
            <a:ext cx="0" cy="673141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32" name="Text Box 15"/>
          <p:cNvSpPr txBox="1">
            <a:spLocks noChangeArrowheads="1"/>
          </p:cNvSpPr>
          <p:nvPr/>
        </p:nvSpPr>
        <p:spPr bwMode="auto">
          <a:xfrm>
            <a:off x="5956029" y="5173741"/>
            <a:ext cx="2961067" cy="83099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条件が成立すると、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While</a:t>
            </a:r>
            <a:r>
              <a:rPr lang="ja-JP" altLang="en-US" sz="2400" dirty="0" smtClean="0"/>
              <a:t>ループを抜ける</a:t>
            </a:r>
            <a:endParaRPr lang="ja-JP" altLang="en-US" sz="2400" dirty="0"/>
          </a:p>
        </p:txBody>
      </p:sp>
      <p:sp>
        <p:nvSpPr>
          <p:cNvPr id="2" name="正方形/長方形 1"/>
          <p:cNvSpPr/>
          <p:nvPr/>
        </p:nvSpPr>
        <p:spPr>
          <a:xfrm>
            <a:off x="1259632" y="4030243"/>
            <a:ext cx="54006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solidFill>
                  <a:srgbClr val="0066FF"/>
                </a:solidFill>
              </a:rPr>
              <a:t>If</a:t>
            </a:r>
            <a:r>
              <a:rPr lang="en-US" altLang="ja-JP" dirty="0"/>
              <a:t> </a:t>
            </a:r>
            <a:r>
              <a:rPr lang="en-US" altLang="ja-JP" dirty="0" err="1"/>
              <a:t>myMoney</a:t>
            </a:r>
            <a:r>
              <a:rPr lang="en-US" altLang="ja-JP" dirty="0"/>
              <a:t> &gt;= 5000 </a:t>
            </a:r>
            <a:r>
              <a:rPr lang="en-US" altLang="ja-JP" dirty="0">
                <a:solidFill>
                  <a:srgbClr val="0066FF"/>
                </a:solidFill>
              </a:rPr>
              <a:t>Then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Exit 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331913" y="2565400"/>
            <a:ext cx="2441575" cy="2308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dirty="0" smtClean="0"/>
              <a:t>Dim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As Integer </a:t>
            </a:r>
          </a:p>
          <a:p>
            <a:pPr eaLnBrk="1" hangingPunct="1">
              <a:defRPr/>
            </a:pPr>
            <a:r>
              <a:rPr lang="en-US" altLang="ja-JP" dirty="0" err="1" smtClean="0"/>
              <a:t>i</a:t>
            </a:r>
            <a:r>
              <a:rPr lang="en-US" altLang="ja-JP" dirty="0" smtClean="0"/>
              <a:t> = 1</a:t>
            </a:r>
          </a:p>
          <a:p>
            <a:pPr eaLnBrk="1" hangingPunct="1">
              <a:defRPr/>
            </a:pPr>
            <a:r>
              <a:rPr lang="en-US" altLang="ja-JP" dirty="0" smtClean="0"/>
              <a:t>While </a:t>
            </a:r>
            <a:r>
              <a:rPr lang="en-US" altLang="ja-JP" dirty="0" err="1" smtClean="0">
                <a:solidFill>
                  <a:srgbClr val="FF0000"/>
                </a:solidFill>
              </a:rPr>
              <a:t>i</a:t>
            </a:r>
            <a:r>
              <a:rPr lang="en-US" altLang="ja-JP" dirty="0" smtClean="0">
                <a:solidFill>
                  <a:srgbClr val="FF0000"/>
                </a:solidFill>
              </a:rPr>
              <a:t> &lt;= 100</a:t>
            </a:r>
          </a:p>
          <a:p>
            <a:pPr eaLnBrk="1" hangingPunct="1">
              <a:defRPr/>
            </a:pPr>
            <a:r>
              <a:rPr lang="ja-JP" altLang="en-US" dirty="0" smtClean="0">
                <a:solidFill>
                  <a:srgbClr val="0066FF"/>
                </a:solidFill>
              </a:rPr>
              <a:t>　　処理</a:t>
            </a:r>
          </a:p>
          <a:p>
            <a:pPr eaLnBrk="1" hangingPunct="1"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　　</a:t>
            </a:r>
            <a:r>
              <a:rPr lang="en-US" altLang="ja-JP" dirty="0" err="1" smtClean="0">
                <a:solidFill>
                  <a:srgbClr val="FF0000"/>
                </a:solidFill>
              </a:rPr>
              <a:t>i</a:t>
            </a:r>
            <a:r>
              <a:rPr lang="en-US" altLang="ja-JP" dirty="0" smtClean="0">
                <a:solidFill>
                  <a:srgbClr val="FF0000"/>
                </a:solidFill>
              </a:rPr>
              <a:t> = </a:t>
            </a:r>
            <a:r>
              <a:rPr lang="en-US" altLang="ja-JP" dirty="0" err="1" smtClean="0">
                <a:solidFill>
                  <a:srgbClr val="FF0000"/>
                </a:solidFill>
              </a:rPr>
              <a:t>i</a:t>
            </a:r>
            <a:r>
              <a:rPr lang="en-US" altLang="ja-JP" dirty="0" smtClean="0">
                <a:solidFill>
                  <a:srgbClr val="FF0000"/>
                </a:solidFill>
              </a:rPr>
              <a:t> + 1</a:t>
            </a:r>
          </a:p>
          <a:p>
            <a:pPr eaLnBrk="1" hangingPunct="1">
              <a:defRPr/>
            </a:pPr>
            <a:r>
              <a:rPr lang="en-US" altLang="ja-JP" dirty="0" smtClean="0"/>
              <a:t>End While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solidFill>
                  <a:schemeClr val="tx1"/>
                </a:solidFill>
              </a:rPr>
              <a:t>繰り返し処理の利用方法</a:t>
            </a:r>
          </a:p>
        </p:txBody>
      </p:sp>
      <p:sp>
        <p:nvSpPr>
          <p:cNvPr id="28676" name="Text Box 9"/>
          <p:cNvSpPr txBox="1">
            <a:spLocks noChangeArrowheads="1"/>
          </p:cNvSpPr>
          <p:nvPr/>
        </p:nvSpPr>
        <p:spPr bwMode="auto">
          <a:xfrm>
            <a:off x="1187450" y="1557338"/>
            <a:ext cx="663098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プログラムでは、ある処理を「繰り返したい</a:t>
            </a:r>
            <a:r>
              <a:rPr lang="ja-JP" altLang="en-US" sz="2400" dirty="0">
                <a:solidFill>
                  <a:srgbClr val="FF0000"/>
                </a:solidFill>
              </a:rPr>
              <a:t>回数</a:t>
            </a:r>
            <a:r>
              <a:rPr lang="ja-JP" altLang="en-US" sz="2400" dirty="0"/>
              <a:t>」を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設定する使いかたが多い。</a:t>
            </a:r>
          </a:p>
        </p:txBody>
      </p:sp>
      <p:sp>
        <p:nvSpPr>
          <p:cNvPr id="28677" name="Text Box 10"/>
          <p:cNvSpPr txBox="1">
            <a:spLocks noChangeArrowheads="1"/>
          </p:cNvSpPr>
          <p:nvPr/>
        </p:nvSpPr>
        <p:spPr bwMode="auto">
          <a:xfrm>
            <a:off x="1187450" y="5065713"/>
            <a:ext cx="6954838" cy="83185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繰り返す回数を保存する変数を「</a:t>
            </a:r>
            <a:r>
              <a:rPr lang="ja-JP" altLang="en-US" sz="2400">
                <a:solidFill>
                  <a:srgbClr val="FF0000"/>
                </a:solidFill>
              </a:rPr>
              <a:t>ループ変数</a:t>
            </a:r>
            <a:r>
              <a:rPr lang="ja-JP" altLang="en-US" sz="2400"/>
              <a:t>」という。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「</a:t>
            </a:r>
            <a:r>
              <a:rPr lang="en-US" altLang="ja-JP" sz="2400">
                <a:solidFill>
                  <a:srgbClr val="FF0000"/>
                </a:solidFill>
              </a:rPr>
              <a:t>i</a:t>
            </a:r>
            <a:r>
              <a:rPr lang="ja-JP" altLang="en-US" sz="2400"/>
              <a:t>」</a:t>
            </a:r>
            <a:r>
              <a:rPr lang="en-US" altLang="ja-JP" sz="2400"/>
              <a:t>,</a:t>
            </a:r>
            <a:r>
              <a:rPr lang="ja-JP" altLang="en-US" sz="2400"/>
              <a:t>「</a:t>
            </a:r>
            <a:r>
              <a:rPr lang="en-US" altLang="ja-JP" sz="2400">
                <a:solidFill>
                  <a:srgbClr val="FF0000"/>
                </a:solidFill>
              </a:rPr>
              <a:t>j</a:t>
            </a:r>
            <a:r>
              <a:rPr lang="ja-JP" altLang="en-US" sz="2400"/>
              <a:t>」</a:t>
            </a:r>
            <a:r>
              <a:rPr lang="en-US" altLang="ja-JP" sz="2400"/>
              <a:t>,</a:t>
            </a:r>
            <a:r>
              <a:rPr lang="ja-JP" altLang="en-US" sz="2400"/>
              <a:t>「</a:t>
            </a:r>
            <a:r>
              <a:rPr lang="en-US" altLang="ja-JP" sz="2400">
                <a:solidFill>
                  <a:srgbClr val="FF0000"/>
                </a:solidFill>
              </a:rPr>
              <a:t>k</a:t>
            </a:r>
            <a:r>
              <a:rPr lang="ja-JP" altLang="en-US" sz="2400"/>
              <a:t>」</a:t>
            </a:r>
            <a:r>
              <a:rPr lang="en-US" altLang="ja-JP" sz="2400"/>
              <a:t>,</a:t>
            </a:r>
            <a:r>
              <a:rPr lang="ja-JP" altLang="en-US" sz="2400"/>
              <a:t>「</a:t>
            </a:r>
            <a:r>
              <a:rPr lang="en-US" altLang="ja-JP" sz="2400">
                <a:solidFill>
                  <a:srgbClr val="FF0000"/>
                </a:solidFill>
              </a:rPr>
              <a:t>m</a:t>
            </a:r>
            <a:r>
              <a:rPr lang="ja-JP" altLang="en-US" sz="2400"/>
              <a:t>」</a:t>
            </a:r>
            <a:r>
              <a:rPr lang="en-US" altLang="ja-JP" sz="2400"/>
              <a:t>,</a:t>
            </a:r>
            <a:r>
              <a:rPr lang="ja-JP" altLang="en-US" sz="2400"/>
              <a:t>「</a:t>
            </a:r>
            <a:r>
              <a:rPr lang="en-US" altLang="ja-JP" sz="2400">
                <a:solidFill>
                  <a:srgbClr val="FF0000"/>
                </a:solidFill>
              </a:rPr>
              <a:t>n</a:t>
            </a:r>
            <a:r>
              <a:rPr lang="ja-JP" altLang="en-US" sz="2400"/>
              <a:t>」などを使用する場合が多い。</a:t>
            </a:r>
          </a:p>
        </p:txBody>
      </p:sp>
      <p:sp>
        <p:nvSpPr>
          <p:cNvPr id="28678" name="Text Box 11"/>
          <p:cNvSpPr txBox="1">
            <a:spLocks noChangeArrowheads="1"/>
          </p:cNvSpPr>
          <p:nvPr/>
        </p:nvSpPr>
        <p:spPr bwMode="auto">
          <a:xfrm>
            <a:off x="4787900" y="2617788"/>
            <a:ext cx="2389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0066FF"/>
                </a:solidFill>
              </a:rPr>
              <a:t>回数を保存する変数</a:t>
            </a:r>
          </a:p>
        </p:txBody>
      </p:sp>
      <p:sp>
        <p:nvSpPr>
          <p:cNvPr id="28679" name="Line 12"/>
          <p:cNvSpPr>
            <a:spLocks noChangeShapeType="1"/>
          </p:cNvSpPr>
          <p:nvPr/>
        </p:nvSpPr>
        <p:spPr bwMode="auto">
          <a:xfrm flipH="1">
            <a:off x="3708400" y="28527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680" name="Line 13"/>
          <p:cNvSpPr>
            <a:spLocks noChangeShapeType="1"/>
          </p:cNvSpPr>
          <p:nvPr/>
        </p:nvSpPr>
        <p:spPr bwMode="auto">
          <a:xfrm flipH="1">
            <a:off x="2195513" y="3213100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681" name="Text Box 14"/>
          <p:cNvSpPr txBox="1">
            <a:spLocks noChangeArrowheads="1"/>
          </p:cNvSpPr>
          <p:nvPr/>
        </p:nvSpPr>
        <p:spPr bwMode="auto">
          <a:xfrm>
            <a:off x="4787900" y="29972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0066FF"/>
                </a:solidFill>
              </a:rPr>
              <a:t>初期値</a:t>
            </a:r>
          </a:p>
        </p:txBody>
      </p:sp>
      <p:sp>
        <p:nvSpPr>
          <p:cNvPr id="28682" name="Line 15"/>
          <p:cNvSpPr>
            <a:spLocks noChangeShapeType="1"/>
          </p:cNvSpPr>
          <p:nvPr/>
        </p:nvSpPr>
        <p:spPr bwMode="auto">
          <a:xfrm flipH="1">
            <a:off x="3492500" y="35734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683" name="Text Box 16"/>
          <p:cNvSpPr txBox="1">
            <a:spLocks noChangeArrowheads="1"/>
          </p:cNvSpPr>
          <p:nvPr/>
        </p:nvSpPr>
        <p:spPr bwMode="auto">
          <a:xfrm>
            <a:off x="4787900" y="3357563"/>
            <a:ext cx="2395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繰り返す回数</a:t>
            </a:r>
            <a:r>
              <a:rPr lang="ja-JP" altLang="en-US" sz="2000">
                <a:solidFill>
                  <a:srgbClr val="0066FF"/>
                </a:solidFill>
              </a:rPr>
              <a:t>の設定</a:t>
            </a:r>
          </a:p>
        </p:txBody>
      </p:sp>
      <p:sp>
        <p:nvSpPr>
          <p:cNvPr id="28684" name="Line 17"/>
          <p:cNvSpPr>
            <a:spLocks noChangeShapeType="1"/>
          </p:cNvSpPr>
          <p:nvPr/>
        </p:nvSpPr>
        <p:spPr bwMode="auto">
          <a:xfrm flipH="1">
            <a:off x="2843213" y="4292600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685" name="Text Box 18"/>
          <p:cNvSpPr txBox="1">
            <a:spLocks noChangeArrowheads="1"/>
          </p:cNvSpPr>
          <p:nvPr/>
        </p:nvSpPr>
        <p:spPr bwMode="auto">
          <a:xfrm>
            <a:off x="4787900" y="4076700"/>
            <a:ext cx="1998663" cy="40640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回数に１を足す。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1743326" y="2177315"/>
            <a:ext cx="5814412" cy="830997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１</a:t>
            </a:r>
            <a:r>
              <a:rPr lang="ja-JP" altLang="en-US" sz="2400" dirty="0"/>
              <a:t>から１００００までの全ての</a:t>
            </a:r>
            <a:r>
              <a:rPr lang="ja-JP" altLang="en-US" sz="2400" dirty="0" smtClean="0"/>
              <a:t>数の和を求める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プログラムを書いてみよう。</a:t>
            </a:r>
            <a:endParaRPr lang="ja-JP" altLang="en-US" sz="2400" dirty="0"/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1619672" y="3900029"/>
            <a:ext cx="72042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sum = 1 + 2 + 3 + 4 + </a:t>
            </a:r>
            <a:r>
              <a:rPr lang="ja-JP" altLang="en-US" sz="2400" dirty="0"/>
              <a:t>・・・・・・・・・・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+ </a:t>
            </a:r>
            <a:r>
              <a:rPr lang="en-US" altLang="ja-JP" sz="2400" dirty="0"/>
              <a:t>9999 + 10000</a:t>
            </a:r>
          </a:p>
        </p:txBody>
      </p:sp>
      <p:sp>
        <p:nvSpPr>
          <p:cNvPr id="307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solidFill>
                  <a:schemeClr val="tx1"/>
                </a:solidFill>
              </a:rPr>
              <a:t>例題</a:t>
            </a:r>
            <a:r>
              <a:rPr lang="en-US" altLang="ja-JP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763713" y="1412875"/>
            <a:ext cx="5735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FF0000"/>
                </a:solidFill>
              </a:rPr>
              <a:t>繰り返し処理の王道の書き方</a:t>
            </a:r>
            <a:r>
              <a:rPr lang="ja-JP" altLang="en-US" sz="2400"/>
              <a:t>を練習しよう。</a:t>
            </a:r>
          </a:p>
        </p:txBody>
      </p:sp>
      <p:sp>
        <p:nvSpPr>
          <p:cNvPr id="30726" name="Rectangle 10"/>
          <p:cNvSpPr>
            <a:spLocks noChangeArrowheads="1"/>
          </p:cNvSpPr>
          <p:nvPr/>
        </p:nvSpPr>
        <p:spPr bwMode="auto">
          <a:xfrm>
            <a:off x="1611535" y="4509120"/>
            <a:ext cx="56509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と書くのは大変だが、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繰り返し</a:t>
            </a:r>
            <a:r>
              <a:rPr lang="ja-JP" altLang="en-US" sz="2400" dirty="0"/>
              <a:t>処理を使用して書くと簡単になる。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970809" y="2621368"/>
            <a:ext cx="3128229" cy="21236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200" dirty="0" smtClean="0"/>
              <a:t>Dim sum As Integer = 0</a:t>
            </a:r>
          </a:p>
          <a:p>
            <a:pPr eaLnBrk="1" hangingPunct="1">
              <a:defRPr/>
            </a:pPr>
            <a:r>
              <a:rPr lang="en-US" altLang="ja-JP" sz="2200" dirty="0" smtClean="0"/>
              <a:t>Dim </a:t>
            </a:r>
            <a:r>
              <a:rPr lang="en-US" altLang="ja-JP" sz="2200" dirty="0" err="1" smtClean="0"/>
              <a:t>i</a:t>
            </a:r>
            <a:r>
              <a:rPr lang="en-US" altLang="ja-JP" sz="2200" dirty="0" smtClean="0"/>
              <a:t> As Integer = 1</a:t>
            </a:r>
          </a:p>
          <a:p>
            <a:pPr eaLnBrk="1" hangingPunct="1">
              <a:defRPr/>
            </a:pPr>
            <a:r>
              <a:rPr lang="en-US" altLang="ja-JP" sz="2200" dirty="0" smtClean="0"/>
              <a:t>While </a:t>
            </a:r>
            <a:r>
              <a:rPr lang="en-US" altLang="ja-JP" sz="2200" dirty="0" err="1" smtClean="0"/>
              <a:t>i</a:t>
            </a:r>
            <a:r>
              <a:rPr lang="en-US" altLang="ja-JP" sz="2200" dirty="0" smtClean="0"/>
              <a:t> &lt;= 10000</a:t>
            </a:r>
          </a:p>
          <a:p>
            <a:pPr eaLnBrk="1" hangingPunct="1">
              <a:defRPr/>
            </a:pPr>
            <a:r>
              <a:rPr lang="en-US" altLang="ja-JP" sz="2200" dirty="0" smtClean="0"/>
              <a:t>    sum = sum + </a:t>
            </a:r>
            <a:r>
              <a:rPr lang="en-US" altLang="ja-JP" sz="2200" dirty="0" err="1" smtClean="0"/>
              <a:t>i</a:t>
            </a:r>
            <a:endParaRPr lang="en-US" altLang="ja-JP" sz="2200" dirty="0" smtClean="0"/>
          </a:p>
          <a:p>
            <a:pPr eaLnBrk="1" hangingPunct="1">
              <a:defRPr/>
            </a:pPr>
            <a:r>
              <a:rPr lang="en-US" altLang="ja-JP" sz="2200" dirty="0" smtClean="0"/>
              <a:t>    </a:t>
            </a:r>
            <a:r>
              <a:rPr lang="en-US" altLang="ja-JP" sz="2200" dirty="0" err="1" smtClean="0">
                <a:solidFill>
                  <a:srgbClr val="FF0000"/>
                </a:solidFill>
              </a:rPr>
              <a:t>i</a:t>
            </a:r>
            <a:r>
              <a:rPr lang="en-US" altLang="ja-JP" sz="2200" dirty="0" smtClean="0">
                <a:solidFill>
                  <a:srgbClr val="FF0000"/>
                </a:solidFill>
              </a:rPr>
              <a:t> = </a:t>
            </a:r>
            <a:r>
              <a:rPr lang="en-US" altLang="ja-JP" sz="2200" dirty="0" err="1" smtClean="0">
                <a:solidFill>
                  <a:srgbClr val="FF0000"/>
                </a:solidFill>
              </a:rPr>
              <a:t>i</a:t>
            </a:r>
            <a:r>
              <a:rPr lang="en-US" altLang="ja-JP" sz="2200" dirty="0" smtClean="0">
                <a:solidFill>
                  <a:srgbClr val="FF0000"/>
                </a:solidFill>
              </a:rPr>
              <a:t> + 1</a:t>
            </a:r>
          </a:p>
          <a:p>
            <a:pPr eaLnBrk="1" hangingPunct="1">
              <a:defRPr/>
            </a:pPr>
            <a:r>
              <a:rPr lang="en-US" altLang="ja-JP" sz="2200" dirty="0" smtClean="0"/>
              <a:t>End While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139104" y="4829244"/>
            <a:ext cx="553068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200" dirty="0" err="1"/>
              <a:t>i</a:t>
            </a:r>
            <a:r>
              <a:rPr lang="ja-JP" altLang="en-US" sz="2200" dirty="0"/>
              <a:t>はずっと</a:t>
            </a:r>
            <a:r>
              <a:rPr lang="en-US" altLang="ja-JP" sz="2200" dirty="0"/>
              <a:t>1</a:t>
            </a:r>
            <a:r>
              <a:rPr lang="ja-JP" altLang="en-US" sz="2200" dirty="0"/>
              <a:t>のまま。いつまでも継続条件が</a:t>
            </a:r>
            <a:r>
              <a:rPr lang="ja-JP" altLang="en-US" sz="2200" dirty="0" smtClean="0"/>
              <a:t>真</a:t>
            </a:r>
            <a:endParaRPr lang="ja-JP" altLang="en-US" sz="2200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501881" y="5550386"/>
            <a:ext cx="6066084" cy="43088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200" dirty="0" smtClean="0"/>
              <a:t>永久に処理</a:t>
            </a:r>
            <a:r>
              <a:rPr lang="ja-JP" altLang="en-US" sz="2200" dirty="0"/>
              <a:t>を</a:t>
            </a:r>
            <a:r>
              <a:rPr lang="ja-JP" altLang="en-US" sz="2200" dirty="0" smtClean="0"/>
              <a:t>繰り返すことを「</a:t>
            </a:r>
            <a:r>
              <a:rPr lang="ja-JP" altLang="en-US" sz="2200" dirty="0">
                <a:solidFill>
                  <a:srgbClr val="FF0000"/>
                </a:solidFill>
              </a:rPr>
              <a:t>無限ループ</a:t>
            </a:r>
            <a:r>
              <a:rPr lang="ja-JP" altLang="en-US" sz="2200" dirty="0" smtClean="0"/>
              <a:t>」という。</a:t>
            </a:r>
            <a:endParaRPr lang="ja-JP" altLang="en-US" sz="2200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solidFill>
                  <a:schemeClr val="tx1"/>
                </a:solidFill>
              </a:rPr>
              <a:t>無限ループ</a:t>
            </a:r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>
            <a:off x="3255032" y="3987742"/>
            <a:ext cx="115252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 sz="2200"/>
          </a:p>
        </p:txBody>
      </p:sp>
      <p:sp>
        <p:nvSpPr>
          <p:cNvPr id="32775" name="Line 8"/>
          <p:cNvSpPr>
            <a:spLocks noChangeShapeType="1"/>
          </p:cNvSpPr>
          <p:nvPr/>
        </p:nvSpPr>
        <p:spPr bwMode="auto">
          <a:xfrm flipV="1">
            <a:off x="3255032" y="4011554"/>
            <a:ext cx="115252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 sz="2200"/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1925948" y="2194759"/>
            <a:ext cx="496321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200" dirty="0"/>
              <a:t>例題</a:t>
            </a:r>
            <a:r>
              <a:rPr lang="en-US" altLang="ja-JP" sz="2200" dirty="0"/>
              <a:t>3</a:t>
            </a:r>
            <a:r>
              <a:rPr lang="ja-JP" altLang="en-US" sz="2200" dirty="0" smtClean="0"/>
              <a:t>で</a:t>
            </a:r>
            <a:r>
              <a:rPr lang="en-US" altLang="ja-JP" sz="2200" dirty="0" err="1" smtClean="0"/>
              <a:t>i</a:t>
            </a:r>
            <a:r>
              <a:rPr lang="en-US" altLang="ja-JP" sz="2200" dirty="0" smtClean="0"/>
              <a:t>=i+1</a:t>
            </a:r>
            <a:r>
              <a:rPr lang="ja-JP" altLang="en-US" sz="2200" dirty="0" smtClean="0"/>
              <a:t>を記述し忘れたとしたら・・・</a:t>
            </a:r>
            <a:endParaRPr lang="ja-JP" altLang="en-US" sz="2200" dirty="0"/>
          </a:p>
        </p:txBody>
      </p:sp>
      <p:sp>
        <p:nvSpPr>
          <p:cNvPr id="32777" name="テキスト ボックス 1"/>
          <p:cNvSpPr txBox="1">
            <a:spLocks noChangeArrowheads="1"/>
          </p:cNvSpPr>
          <p:nvPr/>
        </p:nvSpPr>
        <p:spPr bwMode="auto">
          <a:xfrm>
            <a:off x="774712" y="6496378"/>
            <a:ext cx="781236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66FF"/>
                </a:solidFill>
              </a:rPr>
              <a:t>※</a:t>
            </a:r>
            <a:r>
              <a:rPr lang="ja-JP" altLang="en-US" sz="1600" dirty="0">
                <a:solidFill>
                  <a:srgbClr val="0066FF"/>
                </a:solidFill>
              </a:rPr>
              <a:t>上の例は、実際には</a:t>
            </a:r>
            <a:r>
              <a:rPr lang="en-US" altLang="ja-JP" sz="1600" dirty="0">
                <a:solidFill>
                  <a:srgbClr val="0066FF"/>
                </a:solidFill>
              </a:rPr>
              <a:t>sum</a:t>
            </a:r>
            <a:r>
              <a:rPr lang="ja-JP" altLang="en-US" sz="1600" dirty="0">
                <a:solidFill>
                  <a:srgbClr val="0066FF"/>
                </a:solidFill>
              </a:rPr>
              <a:t>に保存できる数値に上限があるためエラーで強制終了します。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971600" y="1304553"/>
            <a:ext cx="72330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200" dirty="0"/>
              <a:t>一般</a:t>
            </a:r>
            <a:r>
              <a:rPr lang="ja-JP" altLang="en-US" sz="2200" dirty="0" smtClean="0"/>
              <a:t>に、</a:t>
            </a:r>
            <a:r>
              <a:rPr lang="ja-JP" altLang="en-US" sz="2200" u="sng" dirty="0" smtClean="0"/>
              <a:t>終了しない・終了させる</a:t>
            </a:r>
            <a:r>
              <a:rPr lang="ja-JP" altLang="en-US" sz="2200" u="sng" dirty="0"/>
              <a:t>こと</a:t>
            </a:r>
            <a:r>
              <a:rPr lang="ja-JP" altLang="en-US" sz="2200" u="sng" dirty="0" smtClean="0"/>
              <a:t>のできない</a:t>
            </a:r>
            <a:r>
              <a:rPr lang="ja-JP" altLang="en-US" sz="2200" dirty="0" smtClean="0"/>
              <a:t>プログラムは</a:t>
            </a:r>
            <a:endParaRPr lang="en-US" altLang="ja-JP" sz="2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200" dirty="0" smtClean="0"/>
              <a:t>記述すべきでない。</a:t>
            </a:r>
            <a:endParaRPr lang="ja-JP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solidFill>
                  <a:schemeClr val="tx1"/>
                </a:solidFill>
              </a:rPr>
              <a:t>For</a:t>
            </a:r>
            <a:r>
              <a:rPr lang="ja-JP" altLang="en-US" smtClean="0">
                <a:solidFill>
                  <a:schemeClr val="tx1"/>
                </a:solidFill>
              </a:rPr>
              <a:t>文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1095375" y="1760538"/>
            <a:ext cx="7032625" cy="769441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200" dirty="0" smtClean="0">
                <a:latin typeface="Verdana" panose="020B0604030504040204" pitchFamily="34" charset="0"/>
              </a:rPr>
              <a:t>処理を繰り返す回数を</a:t>
            </a:r>
            <a:r>
              <a:rPr lang="ja-JP" altLang="en-US" sz="2200" dirty="0">
                <a:latin typeface="Verdana" panose="020B0604030504040204" pitchFamily="34" charset="0"/>
              </a:rPr>
              <a:t>設定するよう</a:t>
            </a:r>
            <a:r>
              <a:rPr lang="ja-JP" altLang="en-US" sz="2200" dirty="0" smtClean="0">
                <a:latin typeface="Verdana" panose="020B0604030504040204" pitchFamily="34" charset="0"/>
              </a:rPr>
              <a:t>なプログラムを記述する場合、</a:t>
            </a:r>
            <a:r>
              <a:rPr lang="ja-JP" altLang="en-US" sz="2200" dirty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r>
              <a:rPr lang="ja-JP" altLang="en-US" sz="2200" dirty="0">
                <a:latin typeface="Verdana" panose="020B0604030504040204" pitchFamily="34" charset="0"/>
              </a:rPr>
              <a:t>「</a:t>
            </a:r>
            <a:r>
              <a:rPr lang="en-US" altLang="ja-JP" sz="2200" dirty="0">
                <a:latin typeface="Verdana" panose="020B0604030504040204" pitchFamily="34" charset="0"/>
              </a:rPr>
              <a:t>For</a:t>
            </a:r>
            <a:r>
              <a:rPr lang="ja-JP" altLang="en-US" sz="2200" dirty="0">
                <a:latin typeface="Verdana" panose="020B0604030504040204" pitchFamily="34" charset="0"/>
              </a:rPr>
              <a:t>文</a:t>
            </a:r>
            <a:r>
              <a:rPr lang="ja-JP" altLang="en-US" sz="2200" dirty="0" smtClean="0">
                <a:latin typeface="Verdana" panose="020B0604030504040204" pitchFamily="34" charset="0"/>
              </a:rPr>
              <a:t>」を使うと、</a:t>
            </a:r>
            <a:r>
              <a:rPr lang="en-US" altLang="ja-JP" sz="2200" dirty="0" smtClean="0">
                <a:latin typeface="Verdana" panose="020B0604030504040204" pitchFamily="34" charset="0"/>
              </a:rPr>
              <a:t>While</a:t>
            </a:r>
            <a:r>
              <a:rPr lang="ja-JP" altLang="en-US" sz="2200" dirty="0">
                <a:latin typeface="Verdana" panose="020B0604030504040204" pitchFamily="34" charset="0"/>
              </a:rPr>
              <a:t>文より簡潔に</a:t>
            </a:r>
            <a:r>
              <a:rPr lang="ja-JP" altLang="en-US" sz="2200" dirty="0" smtClean="0">
                <a:latin typeface="Verdana" panose="020B0604030504040204" pitchFamily="34" charset="0"/>
              </a:rPr>
              <a:t>書ける。</a:t>
            </a:r>
            <a:endParaRPr lang="ja-JP" altLang="en-US" sz="2200" dirty="0">
              <a:latin typeface="Verdana" panose="020B0604030504040204" pitchFamily="34" charset="0"/>
            </a:endParaRP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340544" y="2974683"/>
            <a:ext cx="12620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While</a:t>
            </a:r>
            <a:r>
              <a:rPr lang="ja-JP" altLang="en-US" sz="2400" dirty="0"/>
              <a:t>文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159785" y="4149080"/>
            <a:ext cx="3795712" cy="157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dirty="0" smtClean="0"/>
              <a:t>Dim sum As Integer = 0</a:t>
            </a:r>
          </a:p>
          <a:p>
            <a:pPr eaLnBrk="1" hangingPunct="1">
              <a:defRPr/>
            </a:pPr>
            <a:r>
              <a:rPr lang="en-US" altLang="ja-JP" dirty="0" smtClean="0">
                <a:solidFill>
                  <a:srgbClr val="FF0000"/>
                </a:solidFill>
              </a:rPr>
              <a:t>For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As Integer = 1 </a:t>
            </a:r>
            <a:r>
              <a:rPr lang="en-US" altLang="ja-JP" dirty="0" smtClean="0">
                <a:solidFill>
                  <a:srgbClr val="FF0000"/>
                </a:solidFill>
              </a:rPr>
              <a:t>To</a:t>
            </a:r>
            <a:r>
              <a:rPr lang="en-US" altLang="ja-JP" dirty="0" smtClean="0"/>
              <a:t> 100</a:t>
            </a:r>
          </a:p>
          <a:p>
            <a:pPr eaLnBrk="1" hangingPunct="1">
              <a:defRPr/>
            </a:pPr>
            <a:r>
              <a:rPr lang="en-US" altLang="ja-JP" dirty="0" smtClean="0"/>
              <a:t>    sum = sum + </a:t>
            </a:r>
            <a:r>
              <a:rPr lang="en-US" altLang="ja-JP" dirty="0" err="1" smtClean="0"/>
              <a:t>i</a:t>
            </a:r>
            <a:endParaRPr lang="en-US" altLang="ja-JP" dirty="0" smtClean="0"/>
          </a:p>
          <a:p>
            <a:pPr eaLnBrk="1" hangingPunct="1">
              <a:defRPr/>
            </a:pPr>
            <a:r>
              <a:rPr lang="en-US" altLang="ja-JP" dirty="0" smtClean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40544" y="3492277"/>
            <a:ext cx="3390900" cy="2308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dirty="0" smtClean="0"/>
              <a:t>Dim 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 </a:t>
            </a:r>
            <a:r>
              <a:rPr lang="en-US" altLang="ja-JP" dirty="0" smtClean="0"/>
              <a:t>As Integer = 1</a:t>
            </a:r>
          </a:p>
          <a:p>
            <a:pPr eaLnBrk="1" hangingPunct="1">
              <a:defRPr/>
            </a:pPr>
            <a:r>
              <a:rPr lang="en-US" altLang="ja-JP" dirty="0" smtClean="0"/>
              <a:t>Dim sum As Integer = 0</a:t>
            </a:r>
          </a:p>
          <a:p>
            <a:pPr eaLnBrk="1" hangingPunct="1">
              <a:defRPr/>
            </a:pPr>
            <a:r>
              <a:rPr lang="en-US" altLang="ja-JP" dirty="0" smtClean="0">
                <a:solidFill>
                  <a:srgbClr val="FF0000"/>
                </a:solidFill>
              </a:rPr>
              <a:t>While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&lt;= 100</a:t>
            </a:r>
          </a:p>
          <a:p>
            <a:pPr eaLnBrk="1" hangingPunct="1">
              <a:defRPr/>
            </a:pPr>
            <a:r>
              <a:rPr lang="en-US" altLang="ja-JP" dirty="0" smtClean="0"/>
              <a:t>    sum = sum + </a:t>
            </a:r>
            <a:r>
              <a:rPr lang="en-US" altLang="ja-JP" dirty="0" err="1" smtClean="0"/>
              <a:t>i</a:t>
            </a:r>
            <a:endParaRPr lang="en-US" altLang="ja-JP" dirty="0" smtClean="0"/>
          </a:p>
          <a:p>
            <a:pPr eaLnBrk="1" hangingPunct="1">
              <a:defRPr/>
            </a:pPr>
            <a:r>
              <a:rPr lang="en-US" altLang="ja-JP" dirty="0" smtClean="0"/>
              <a:t>   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+ 1</a:t>
            </a:r>
          </a:p>
          <a:p>
            <a:pPr eaLnBrk="1" hangingPunct="1">
              <a:defRPr/>
            </a:pPr>
            <a:r>
              <a:rPr lang="en-US" altLang="ja-JP" dirty="0" smtClean="0">
                <a:solidFill>
                  <a:srgbClr val="FF0000"/>
                </a:solidFill>
              </a:rPr>
              <a:t>End While</a:t>
            </a:r>
          </a:p>
        </p:txBody>
      </p:sp>
      <p:sp>
        <p:nvSpPr>
          <p:cNvPr id="34823" name="AutoShape 9"/>
          <p:cNvSpPr>
            <a:spLocks noChangeArrowheads="1"/>
          </p:cNvSpPr>
          <p:nvPr/>
        </p:nvSpPr>
        <p:spPr bwMode="auto">
          <a:xfrm>
            <a:off x="3812406" y="4756919"/>
            <a:ext cx="1335088" cy="719138"/>
          </a:xfrm>
          <a:prstGeom prst="leftRightArrow">
            <a:avLst>
              <a:gd name="adj1" fmla="val 47463"/>
              <a:gd name="adj2" fmla="val 45691"/>
            </a:avLst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34824" name="Text Box 2"/>
          <p:cNvSpPr txBox="1">
            <a:spLocks noChangeArrowheads="1"/>
          </p:cNvSpPr>
          <p:nvPr/>
        </p:nvSpPr>
        <p:spPr bwMode="auto">
          <a:xfrm>
            <a:off x="5094847" y="2990028"/>
            <a:ext cx="989373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 dirty="0"/>
              <a:t>For</a:t>
            </a:r>
            <a:r>
              <a:rPr lang="ja-JP" altLang="en-US" sz="2400" b="1" dirty="0"/>
              <a:t>文</a:t>
            </a:r>
          </a:p>
        </p:txBody>
      </p:sp>
      <p:sp>
        <p:nvSpPr>
          <p:cNvPr id="34825" name="Text Box 2"/>
          <p:cNvSpPr txBox="1">
            <a:spLocks noChangeArrowheads="1"/>
          </p:cNvSpPr>
          <p:nvPr/>
        </p:nvSpPr>
        <p:spPr bwMode="auto">
          <a:xfrm>
            <a:off x="3731444" y="3871094"/>
            <a:ext cx="134461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同じ処理</a:t>
            </a:r>
            <a:endParaRPr lang="en-US" altLang="ja-JP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の内容</a:t>
            </a:r>
            <a:endParaRPr lang="en-US" altLang="ja-JP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16013" y="1557338"/>
            <a:ext cx="756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１．</a:t>
            </a:r>
            <a:r>
              <a:rPr lang="en-US" altLang="ja-JP" sz="2400"/>
              <a:t>if</a:t>
            </a:r>
            <a:r>
              <a:rPr lang="ja-JP" altLang="en-US" sz="2400"/>
              <a:t>文により、</a:t>
            </a:r>
            <a:r>
              <a:rPr lang="ja-JP" altLang="en-US" sz="2400">
                <a:solidFill>
                  <a:srgbClr val="FF0000"/>
                </a:solidFill>
              </a:rPr>
              <a:t>条件によって分岐する</a:t>
            </a:r>
            <a:r>
              <a:rPr lang="ja-JP" altLang="en-US" sz="2400"/>
              <a:t>プログラムを書ける。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187450" y="4508500"/>
            <a:ext cx="694531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２．</a:t>
            </a:r>
            <a:r>
              <a:rPr lang="ja-JP" altLang="en-US" sz="2400">
                <a:solidFill>
                  <a:srgbClr val="FF0000"/>
                </a:solidFill>
              </a:rPr>
              <a:t>関係演算子</a:t>
            </a:r>
            <a:r>
              <a:rPr lang="ja-JP" altLang="en-US" sz="2400"/>
              <a:t>と</a:t>
            </a:r>
            <a:r>
              <a:rPr lang="ja-JP" altLang="en-US" sz="2400">
                <a:solidFill>
                  <a:srgbClr val="FF0000"/>
                </a:solidFill>
              </a:rPr>
              <a:t>論理演算子</a:t>
            </a:r>
            <a:r>
              <a:rPr lang="ja-JP" altLang="en-US" sz="2400"/>
              <a:t>を組み合わせることで、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　　条件を詳細に設定することができる。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763713" y="5516563"/>
            <a:ext cx="5030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関係演算子：</a:t>
            </a:r>
            <a:r>
              <a:rPr lang="en-US" altLang="ja-JP" sz="2400"/>
              <a:t>=, &lt;&gt;, &lt;, &gt;, &lt;=, &gt;=, Like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763713" y="6021388"/>
            <a:ext cx="355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論理演算子：</a:t>
            </a:r>
            <a:r>
              <a:rPr lang="en-US" altLang="ja-JP" sz="2400"/>
              <a:t>And, Or, Not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1908175" y="2390775"/>
            <a:ext cx="5557838" cy="192722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If </a:t>
            </a:r>
            <a:r>
              <a:rPr lang="ja-JP" altLang="en-US" sz="2400">
                <a:solidFill>
                  <a:srgbClr val="9933FF"/>
                </a:solidFill>
              </a:rPr>
              <a:t>条件</a:t>
            </a:r>
            <a:r>
              <a:rPr lang="ja-JP" altLang="en-US" sz="2400"/>
              <a:t> </a:t>
            </a:r>
            <a:r>
              <a:rPr lang="en-US" altLang="ja-JP" sz="2400"/>
              <a:t>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　</a:t>
            </a:r>
            <a:r>
              <a:rPr lang="ja-JP" altLang="en-US" sz="2400">
                <a:solidFill>
                  <a:srgbClr val="FF0000"/>
                </a:solidFill>
              </a:rPr>
              <a:t>条件が成立した（真である）ときの処理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　</a:t>
            </a:r>
            <a:r>
              <a:rPr lang="ja-JP" altLang="en-US" sz="2400">
                <a:solidFill>
                  <a:srgbClr val="0066FF"/>
                </a:solidFill>
              </a:rPr>
              <a:t>条件が成立しない（偽である）ときの処理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End If</a:t>
            </a:r>
          </a:p>
        </p:txBody>
      </p:sp>
      <p:sp>
        <p:nvSpPr>
          <p:cNvPr id="410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/>
              <a:t>前回</a:t>
            </a:r>
            <a:r>
              <a:rPr lang="ja-JP" altLang="en-US" dirty="0" smtClean="0"/>
              <a:t>のおさらい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755576" y="1916832"/>
            <a:ext cx="5915787" cy="156966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For</a:t>
            </a:r>
            <a:r>
              <a:rPr lang="en-US" altLang="ja-JP" sz="2400" dirty="0">
                <a:solidFill>
                  <a:srgbClr val="0066FF"/>
                </a:solidFill>
              </a:rPr>
              <a:t> </a:t>
            </a:r>
            <a:r>
              <a:rPr lang="ja-JP" altLang="en-US" sz="2400" dirty="0">
                <a:solidFill>
                  <a:srgbClr val="6600FF"/>
                </a:solidFill>
              </a:rPr>
              <a:t>ループ変数 </a:t>
            </a:r>
            <a:r>
              <a:rPr lang="en-US" altLang="ja-JP" sz="2400" dirty="0">
                <a:solidFill>
                  <a:srgbClr val="6600FF"/>
                </a:solidFill>
              </a:rPr>
              <a:t>[As </a:t>
            </a:r>
            <a:r>
              <a:rPr lang="ja-JP" altLang="en-US" sz="2400" dirty="0">
                <a:solidFill>
                  <a:srgbClr val="6600FF"/>
                </a:solidFill>
              </a:rPr>
              <a:t>型</a:t>
            </a:r>
            <a:r>
              <a:rPr lang="en-US" altLang="ja-JP" sz="2400" dirty="0">
                <a:solidFill>
                  <a:srgbClr val="6600FF"/>
                </a:solidFill>
              </a:rPr>
              <a:t>] </a:t>
            </a:r>
            <a:r>
              <a:rPr lang="en-US" altLang="ja-JP" sz="2400" dirty="0">
                <a:solidFill>
                  <a:srgbClr val="FF0000"/>
                </a:solidFill>
              </a:rPr>
              <a:t>=</a:t>
            </a:r>
            <a:r>
              <a:rPr lang="en-US" altLang="ja-JP" sz="2400" dirty="0">
                <a:solidFill>
                  <a:srgbClr val="0066FF"/>
                </a:solidFill>
              </a:rPr>
              <a:t> </a:t>
            </a:r>
            <a:r>
              <a:rPr lang="ja-JP" altLang="en-US" sz="2400" dirty="0">
                <a:solidFill>
                  <a:srgbClr val="6600FF"/>
                </a:solidFill>
              </a:rPr>
              <a:t>初期値</a:t>
            </a:r>
            <a:r>
              <a:rPr lang="ja-JP" altLang="en-US" sz="2400" dirty="0">
                <a:solidFill>
                  <a:srgbClr val="0066FF"/>
                </a:solidFill>
              </a:rPr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To</a:t>
            </a:r>
            <a:r>
              <a:rPr lang="en-US" altLang="ja-JP" sz="2400" dirty="0">
                <a:solidFill>
                  <a:srgbClr val="0066FF"/>
                </a:solidFill>
              </a:rPr>
              <a:t> </a:t>
            </a:r>
            <a:r>
              <a:rPr lang="ja-JP" altLang="en-US" sz="2400" dirty="0">
                <a:solidFill>
                  <a:srgbClr val="6600FF"/>
                </a:solidFill>
              </a:rPr>
              <a:t>最終値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　</a:t>
            </a:r>
            <a:r>
              <a:rPr lang="ja-JP" altLang="en-US" sz="2400" dirty="0" smtClean="0">
                <a:solidFill>
                  <a:srgbClr val="0066FF"/>
                </a:solidFill>
              </a:rPr>
              <a:t>処理</a:t>
            </a:r>
            <a:r>
              <a:rPr lang="en-US" altLang="ja-JP" sz="2400" dirty="0" smtClean="0">
                <a:solidFill>
                  <a:srgbClr val="0066FF"/>
                </a:solidFill>
              </a:rPr>
              <a:t>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2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solidFill>
                  <a:srgbClr val="FF0000"/>
                </a:solidFill>
              </a:rPr>
              <a:t>Next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159418" y="4328916"/>
            <a:ext cx="3795713" cy="1200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dirty="0" smtClean="0"/>
              <a:t>For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As Integer = 1 To 100</a:t>
            </a:r>
          </a:p>
          <a:p>
            <a:pPr eaLnBrk="1" hangingPunct="1">
              <a:defRPr/>
            </a:pPr>
            <a:r>
              <a:rPr lang="en-US" altLang="ja-JP" dirty="0" smtClean="0"/>
              <a:t>        </a:t>
            </a:r>
            <a:r>
              <a:rPr lang="ja-JP" altLang="en-US" dirty="0" smtClean="0"/>
              <a:t>・・・・・</a:t>
            </a:r>
            <a:endParaRPr lang="en-US" altLang="ja-JP" dirty="0"/>
          </a:p>
          <a:p>
            <a:pPr eaLnBrk="1" hangingPunct="1">
              <a:defRPr/>
            </a:pPr>
            <a:r>
              <a:rPr lang="en-US" altLang="ja-JP" dirty="0" smtClean="0"/>
              <a:t>Next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5508104" y="4363091"/>
            <a:ext cx="3422732" cy="1015663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①</a:t>
            </a:r>
            <a:r>
              <a:rPr lang="ja-JP" altLang="en-US" sz="2000" dirty="0"/>
              <a:t>　ループ</a:t>
            </a:r>
            <a:r>
              <a:rPr lang="ja-JP" altLang="en-US" sz="2000" dirty="0" smtClean="0"/>
              <a:t>変数 </a:t>
            </a:r>
            <a:r>
              <a:rPr lang="en-US" altLang="ja-JP" sz="2000" dirty="0" err="1" smtClean="0"/>
              <a:t>i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を宣言する</a:t>
            </a:r>
            <a:r>
              <a:rPr lang="ja-JP" altLang="en-US" sz="2000" dirty="0"/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②</a:t>
            </a:r>
            <a:r>
              <a:rPr lang="ja-JP" altLang="en-US" sz="2000" dirty="0"/>
              <a:t>　</a:t>
            </a:r>
            <a:r>
              <a:rPr lang="en-US" altLang="ja-JP" sz="2000" dirty="0" err="1" smtClean="0"/>
              <a:t>i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初期値を</a:t>
            </a:r>
            <a:r>
              <a:rPr lang="en-US" altLang="ja-JP" sz="2000" dirty="0"/>
              <a:t>1</a:t>
            </a:r>
            <a:r>
              <a:rPr lang="ja-JP" altLang="en-US" sz="2000" dirty="0"/>
              <a:t>とする。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③</a:t>
            </a:r>
            <a:r>
              <a:rPr lang="ja-JP" altLang="en-US" sz="2000" dirty="0"/>
              <a:t>　</a:t>
            </a:r>
            <a:r>
              <a:rPr lang="en-US" altLang="ja-JP" sz="2000" dirty="0" err="1" smtClean="0"/>
              <a:t>i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最終値を</a:t>
            </a:r>
            <a:r>
              <a:rPr lang="en-US" altLang="ja-JP" sz="2000" dirty="0"/>
              <a:t>100</a:t>
            </a:r>
            <a:r>
              <a:rPr lang="ja-JP" altLang="en-US" sz="2000" dirty="0"/>
              <a:t>とする</a:t>
            </a:r>
            <a:r>
              <a:rPr lang="ja-JP" altLang="en-US" sz="2000" dirty="0" smtClean="0"/>
              <a:t>。</a:t>
            </a:r>
            <a:endParaRPr lang="ja-JP" altLang="en-US" sz="2000" dirty="0"/>
          </a:p>
        </p:txBody>
      </p:sp>
      <p:sp>
        <p:nvSpPr>
          <p:cNvPr id="3686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solidFill>
                  <a:schemeClr val="tx1"/>
                </a:solidFill>
              </a:rPr>
              <a:t>For</a:t>
            </a:r>
            <a:r>
              <a:rPr lang="ja-JP" altLang="en-US" dirty="0" smtClean="0">
                <a:solidFill>
                  <a:schemeClr val="tx1"/>
                </a:solidFill>
              </a:rPr>
              <a:t>文の書式</a:t>
            </a:r>
          </a:p>
        </p:txBody>
      </p:sp>
      <p:sp>
        <p:nvSpPr>
          <p:cNvPr id="36873" name="Text Box 13"/>
          <p:cNvSpPr txBox="1">
            <a:spLocks noChangeArrowheads="1"/>
          </p:cNvSpPr>
          <p:nvPr/>
        </p:nvSpPr>
        <p:spPr bwMode="auto">
          <a:xfrm>
            <a:off x="611188" y="1324073"/>
            <a:ext cx="955675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00"/>
                </a:solidFill>
              </a:rPr>
              <a:t>For</a:t>
            </a:r>
            <a:r>
              <a:rPr lang="ja-JP" altLang="en-US" sz="2400">
                <a:solidFill>
                  <a:srgbClr val="FF0000"/>
                </a:solidFill>
              </a:rPr>
              <a:t>文</a:t>
            </a:r>
          </a:p>
        </p:txBody>
      </p:sp>
      <p:sp>
        <p:nvSpPr>
          <p:cNvPr id="36874" name="テキスト ボックス 1"/>
          <p:cNvSpPr txBox="1">
            <a:spLocks noChangeArrowheads="1"/>
          </p:cNvSpPr>
          <p:nvPr/>
        </p:nvSpPr>
        <p:spPr bwMode="auto">
          <a:xfrm>
            <a:off x="997533" y="3722788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記述例</a:t>
            </a:r>
            <a:endParaRPr lang="ja-JP" altLang="en-US" sz="2400" dirty="0"/>
          </a:p>
        </p:txBody>
      </p:sp>
      <p:sp>
        <p:nvSpPr>
          <p:cNvPr id="2" name="正方形/長方形 1"/>
          <p:cNvSpPr/>
          <p:nvPr/>
        </p:nvSpPr>
        <p:spPr>
          <a:xfrm>
            <a:off x="2412280" y="402585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457696" y="401705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328019" y="401270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③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処理のながれ</a:t>
            </a:r>
            <a:endParaRPr kumimoji="1" lang="ja-JP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107051" y="5874979"/>
            <a:ext cx="1529586" cy="40011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(4)(2)</a:t>
            </a:r>
            <a:r>
              <a:rPr lang="ja-JP" altLang="en-US" sz="2000" dirty="0" smtClean="0"/>
              <a:t>に戻る</a:t>
            </a:r>
            <a:endParaRPr lang="en-US" altLang="ja-JP" sz="2000" dirty="0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78854" y="3147901"/>
            <a:ext cx="3795654" cy="2677656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For </a:t>
            </a:r>
            <a:r>
              <a:rPr lang="en-US" altLang="ja-JP" sz="2400" dirty="0" err="1" smtClean="0"/>
              <a:t>i</a:t>
            </a:r>
            <a:r>
              <a:rPr lang="en-US" altLang="ja-JP" sz="2400" dirty="0" smtClean="0"/>
              <a:t> As Integer </a:t>
            </a:r>
            <a:r>
              <a:rPr lang="en-US" altLang="ja-JP" sz="2400" dirty="0"/>
              <a:t>= 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 </a:t>
            </a:r>
            <a:r>
              <a:rPr lang="en-US" altLang="ja-JP" sz="2400" dirty="0"/>
              <a:t>To </a:t>
            </a:r>
            <a:r>
              <a:rPr lang="en-US" altLang="ja-JP" sz="2400" dirty="0" smtClean="0"/>
              <a:t>100</a:t>
            </a:r>
            <a:endParaRPr lang="ja-JP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　</a:t>
            </a:r>
            <a:r>
              <a:rPr lang="ja-JP" altLang="en-US" sz="2400" dirty="0" smtClean="0">
                <a:solidFill>
                  <a:srgbClr val="0066FF"/>
                </a:solidFill>
              </a:rPr>
              <a:t>処理</a:t>
            </a:r>
            <a:r>
              <a:rPr lang="en-US" altLang="ja-JP" sz="2400" dirty="0" smtClean="0">
                <a:solidFill>
                  <a:srgbClr val="0066FF"/>
                </a:solidFill>
              </a:rPr>
              <a:t>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2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2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2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2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Next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2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処理</a:t>
            </a:r>
            <a:r>
              <a:rPr lang="en-US" altLang="ja-JP" sz="2400" dirty="0" smtClean="0"/>
              <a:t>Y</a:t>
            </a:r>
            <a:endParaRPr lang="en-US" altLang="ja-JP" sz="2400" dirty="0"/>
          </a:p>
        </p:txBody>
      </p:sp>
      <p:sp>
        <p:nvSpPr>
          <p:cNvPr id="10" name="右矢印 9"/>
          <p:cNvSpPr/>
          <p:nvPr/>
        </p:nvSpPr>
        <p:spPr>
          <a:xfrm flipH="1">
            <a:off x="1552680" y="4935071"/>
            <a:ext cx="32782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082762" y="3177517"/>
            <a:ext cx="3666353" cy="40011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(2)</a:t>
            </a:r>
            <a:r>
              <a:rPr lang="ja-JP" altLang="en-US" sz="2000" dirty="0" smtClean="0"/>
              <a:t>ループ変数の値の判定を行う</a:t>
            </a:r>
            <a:endParaRPr lang="en-US" altLang="ja-JP" sz="2000" dirty="0" smtClean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1122324" y="3736476"/>
            <a:ext cx="1846262" cy="100806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37192" y="400967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処理</a:t>
            </a:r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4" name="左カーブ矢印 13"/>
          <p:cNvSpPr/>
          <p:nvPr/>
        </p:nvSpPr>
        <p:spPr>
          <a:xfrm flipH="1" flipV="1">
            <a:off x="4598054" y="3514014"/>
            <a:ext cx="319924" cy="2579282"/>
          </a:xfrm>
          <a:prstGeom prst="curvedLeftArrow">
            <a:avLst>
              <a:gd name="adj1" fmla="val 39345"/>
              <a:gd name="adj2" fmla="val 108587"/>
              <a:gd name="adj3" fmla="val 47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 flipH="1">
            <a:off x="4362684" y="3233556"/>
            <a:ext cx="4973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154772" y="3736476"/>
            <a:ext cx="3528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ja-JP" altLang="en-US" sz="2000" dirty="0" smtClean="0">
                <a:solidFill>
                  <a:srgbClr val="0066FF"/>
                </a:solidFill>
              </a:rPr>
              <a:t>もし「</a:t>
            </a:r>
            <a:r>
              <a:rPr lang="en-US" altLang="ja-JP" sz="2000" dirty="0" err="1" smtClean="0">
                <a:solidFill>
                  <a:srgbClr val="0066FF"/>
                </a:solidFill>
              </a:rPr>
              <a:t>i</a:t>
            </a:r>
            <a:r>
              <a:rPr lang="en-US" altLang="ja-JP" sz="2000" dirty="0" smtClean="0">
                <a:solidFill>
                  <a:srgbClr val="0066FF"/>
                </a:solidFill>
              </a:rPr>
              <a:t> &lt;= 100</a:t>
            </a:r>
            <a:r>
              <a:rPr lang="ja-JP" altLang="en-US" sz="2000" dirty="0" smtClean="0">
                <a:solidFill>
                  <a:srgbClr val="0066FF"/>
                </a:solidFill>
              </a:rPr>
              <a:t>」</a:t>
            </a:r>
            <a:r>
              <a:rPr lang="ja-JP" altLang="en-US" sz="2000" dirty="0" smtClean="0">
                <a:solidFill>
                  <a:srgbClr val="FF0000"/>
                </a:solidFill>
              </a:rPr>
              <a:t>でない</a:t>
            </a:r>
            <a:r>
              <a:rPr lang="ja-JP" altLang="en-US" sz="2000" dirty="0" smtClean="0">
                <a:solidFill>
                  <a:srgbClr val="0066FF"/>
                </a:solidFill>
              </a:rPr>
              <a:t>なら、</a:t>
            </a:r>
            <a:r>
              <a:rPr lang="ja-JP" altLang="en-US" sz="2000" dirty="0">
                <a:solidFill>
                  <a:srgbClr val="0066FF"/>
                </a:solidFill>
              </a:rPr>
              <a:t>処理</a:t>
            </a:r>
            <a:r>
              <a:rPr lang="en-US" altLang="ja-JP" sz="2000" dirty="0">
                <a:solidFill>
                  <a:srgbClr val="0066FF"/>
                </a:solidFill>
              </a:rPr>
              <a:t>X</a:t>
            </a:r>
            <a:r>
              <a:rPr lang="ja-JP" altLang="en-US" sz="2000" dirty="0">
                <a:solidFill>
                  <a:srgbClr val="0066FF"/>
                </a:solidFill>
              </a:rPr>
              <a:t>を実行せず、処理</a:t>
            </a:r>
            <a:r>
              <a:rPr lang="en-US" altLang="ja-JP" sz="2000" dirty="0">
                <a:solidFill>
                  <a:srgbClr val="0066FF"/>
                </a:solidFill>
              </a:rPr>
              <a:t>Y</a:t>
            </a:r>
            <a:r>
              <a:rPr lang="ja-JP" altLang="en-US" sz="2000" dirty="0">
                <a:solidFill>
                  <a:srgbClr val="0066FF"/>
                </a:solidFill>
              </a:rPr>
              <a:t>に移る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5257788" y="5399314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ja-JP" altLang="en-US" sz="2000" dirty="0" smtClean="0">
                <a:solidFill>
                  <a:srgbClr val="0066FF"/>
                </a:solidFill>
              </a:rPr>
              <a:t>「</a:t>
            </a:r>
            <a:r>
              <a:rPr lang="en-US" altLang="ja-JP" sz="2000" dirty="0" err="1">
                <a:solidFill>
                  <a:srgbClr val="0066FF"/>
                </a:solidFill>
              </a:rPr>
              <a:t>i</a:t>
            </a:r>
            <a:r>
              <a:rPr lang="en-US" altLang="ja-JP" sz="2000" dirty="0">
                <a:solidFill>
                  <a:srgbClr val="0066FF"/>
                </a:solidFill>
              </a:rPr>
              <a:t> = </a:t>
            </a:r>
            <a:r>
              <a:rPr lang="en-US" altLang="ja-JP" sz="2000" dirty="0" err="1">
                <a:solidFill>
                  <a:srgbClr val="0066FF"/>
                </a:solidFill>
              </a:rPr>
              <a:t>i</a:t>
            </a:r>
            <a:r>
              <a:rPr lang="en-US" altLang="ja-JP" sz="2000" dirty="0">
                <a:solidFill>
                  <a:srgbClr val="0066FF"/>
                </a:solidFill>
              </a:rPr>
              <a:t> + 1</a:t>
            </a:r>
            <a:r>
              <a:rPr lang="ja-JP" altLang="en-US" sz="2000" dirty="0">
                <a:solidFill>
                  <a:srgbClr val="0066FF"/>
                </a:solidFill>
              </a:rPr>
              <a:t>」を実行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082762" y="2131641"/>
            <a:ext cx="3960440" cy="40011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(1)</a:t>
            </a:r>
            <a:r>
              <a:rPr lang="ja-JP" altLang="en-US" sz="2000" dirty="0" smtClean="0"/>
              <a:t>ループ変数の値を初期値とする</a:t>
            </a:r>
            <a:endParaRPr lang="en-US" altLang="ja-JP" sz="2000" dirty="0" smtClean="0"/>
          </a:p>
        </p:txBody>
      </p:sp>
      <p:sp>
        <p:nvSpPr>
          <p:cNvPr id="20" name="左中かっこ 19"/>
          <p:cNvSpPr/>
          <p:nvPr/>
        </p:nvSpPr>
        <p:spPr>
          <a:xfrm>
            <a:off x="4830920" y="2105766"/>
            <a:ext cx="251842" cy="1526355"/>
          </a:xfrm>
          <a:prstGeom prst="leftBrace">
            <a:avLst>
              <a:gd name="adj1" fmla="val 45231"/>
              <a:gd name="adj2" fmla="val 84038"/>
            </a:avLst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140399" y="2660386"/>
            <a:ext cx="16561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ja-JP" altLang="en-US" sz="2000" dirty="0" smtClean="0">
                <a:solidFill>
                  <a:srgbClr val="0066FF"/>
                </a:solidFill>
              </a:rPr>
              <a:t>「</a:t>
            </a:r>
            <a:r>
              <a:rPr lang="en-US" altLang="ja-JP" sz="2000" dirty="0" err="1" smtClean="0">
                <a:solidFill>
                  <a:srgbClr val="0066FF"/>
                </a:solidFill>
              </a:rPr>
              <a:t>i</a:t>
            </a:r>
            <a:r>
              <a:rPr lang="en-US" altLang="ja-JP" sz="2000" dirty="0" smtClean="0">
                <a:solidFill>
                  <a:srgbClr val="0066FF"/>
                </a:solidFill>
              </a:rPr>
              <a:t> = 1</a:t>
            </a:r>
            <a:r>
              <a:rPr lang="ja-JP" altLang="en-US" sz="2000" dirty="0" smtClean="0">
                <a:solidFill>
                  <a:srgbClr val="0066FF"/>
                </a:solidFill>
              </a:rPr>
              <a:t>」を実行</a:t>
            </a:r>
            <a:endParaRPr lang="ja-JP" altLang="en-US" sz="2000" dirty="0">
              <a:solidFill>
                <a:srgbClr val="0066FF"/>
              </a:solidFill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5107051" y="4923649"/>
            <a:ext cx="3494867" cy="40011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(3)</a:t>
            </a:r>
            <a:r>
              <a:rPr lang="ja-JP" altLang="en-US" sz="2000" dirty="0" smtClean="0"/>
              <a:t>ループ変数の値を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増やし、</a:t>
            </a:r>
            <a:endParaRPr lang="en-US" altLang="ja-JP" sz="2000" dirty="0" smtClean="0"/>
          </a:p>
        </p:txBody>
      </p:sp>
      <p:sp>
        <p:nvSpPr>
          <p:cNvPr id="24" name="左中かっこ 23"/>
          <p:cNvSpPr/>
          <p:nvPr/>
        </p:nvSpPr>
        <p:spPr>
          <a:xfrm>
            <a:off x="4843065" y="4884474"/>
            <a:ext cx="251842" cy="1526355"/>
          </a:xfrm>
          <a:prstGeom prst="leftBrace">
            <a:avLst>
              <a:gd name="adj1" fmla="val 45231"/>
              <a:gd name="adj2" fmla="val 13919"/>
            </a:avLst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41644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123728" y="1700808"/>
            <a:ext cx="5218113" cy="461963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例題３を、</a:t>
            </a:r>
            <a:r>
              <a:rPr lang="en-US" altLang="ja-JP" sz="2400" dirty="0"/>
              <a:t>For</a:t>
            </a:r>
            <a:r>
              <a:rPr lang="ja-JP" altLang="en-US" sz="2400" dirty="0"/>
              <a:t>文を使って書いてみよう。</a:t>
            </a: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solidFill>
                  <a:schemeClr val="tx1"/>
                </a:solidFill>
              </a:rPr>
              <a:t>例題４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485676" y="2713707"/>
            <a:ext cx="6316663" cy="119697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For </a:t>
            </a:r>
            <a:r>
              <a:rPr lang="ja-JP" altLang="en-US" sz="2400"/>
              <a:t>ループ変数 </a:t>
            </a:r>
            <a:r>
              <a:rPr lang="en-US" altLang="ja-JP" sz="2400"/>
              <a:t>= </a:t>
            </a:r>
            <a:r>
              <a:rPr lang="ja-JP" altLang="en-US" sz="2400"/>
              <a:t>初期値 </a:t>
            </a:r>
            <a:r>
              <a:rPr lang="en-US" altLang="ja-JP" sz="2400"/>
              <a:t>To </a:t>
            </a:r>
            <a:r>
              <a:rPr lang="ja-JP" altLang="en-US" sz="2400"/>
              <a:t>最終値</a:t>
            </a:r>
            <a:r>
              <a:rPr lang="ja-JP" altLang="en-US" sz="2400">
                <a:solidFill>
                  <a:srgbClr val="0066FF"/>
                </a:solidFill>
              </a:rPr>
              <a:t> </a:t>
            </a:r>
            <a:r>
              <a:rPr lang="en-US" altLang="ja-JP" sz="2400">
                <a:solidFill>
                  <a:srgbClr val="FF0000"/>
                </a:solidFill>
              </a:rPr>
              <a:t>Step </a:t>
            </a:r>
            <a:r>
              <a:rPr lang="ja-JP" altLang="en-US" sz="2400">
                <a:solidFill>
                  <a:srgbClr val="FF0000"/>
                </a:solidFill>
              </a:rPr>
              <a:t>増分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　　繰り返し処理内容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Next</a:t>
            </a:r>
          </a:p>
        </p:txBody>
      </p:sp>
      <p:sp>
        <p:nvSpPr>
          <p:cNvPr id="45059" name="Rectangle 1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dirty="0" smtClean="0">
                <a:solidFill>
                  <a:schemeClr val="tx1"/>
                </a:solidFill>
              </a:rPr>
              <a:t>ループ変数の拡張設定</a:t>
            </a:r>
          </a:p>
        </p:txBody>
      </p:sp>
      <p:sp>
        <p:nvSpPr>
          <p:cNvPr id="45061" name="Text Box 14"/>
          <p:cNvSpPr txBox="1">
            <a:spLocks noChangeArrowheads="1"/>
          </p:cNvSpPr>
          <p:nvPr/>
        </p:nvSpPr>
        <p:spPr bwMode="auto">
          <a:xfrm>
            <a:off x="547688" y="4497388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例</a:t>
            </a:r>
            <a:endParaRPr lang="en-US" altLang="ja-JP" sz="2400" dirty="0"/>
          </a:p>
        </p:txBody>
      </p:sp>
      <p:sp>
        <p:nvSpPr>
          <p:cNvPr id="45062" name="Text Box 15"/>
          <p:cNvSpPr txBox="1">
            <a:spLocks noChangeArrowheads="1"/>
          </p:cNvSpPr>
          <p:nvPr/>
        </p:nvSpPr>
        <p:spPr bwMode="auto">
          <a:xfrm>
            <a:off x="4644008" y="5882616"/>
            <a:ext cx="23471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p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10</a:t>
            </a:r>
            <a:r>
              <a:rPr lang="ja-JP" altLang="en-US" sz="2000" dirty="0" err="1" smtClean="0"/>
              <a:t>ずつ</a:t>
            </a:r>
            <a:r>
              <a:rPr lang="ja-JP" altLang="en-US" sz="2000" dirty="0" smtClean="0"/>
              <a:t>減少する</a:t>
            </a:r>
            <a:endParaRPr lang="ja-JP" altLang="en-US" sz="2000" dirty="0"/>
          </a:p>
        </p:txBody>
      </p:sp>
      <p:sp>
        <p:nvSpPr>
          <p:cNvPr id="45063" name="Text Box 19"/>
          <p:cNvSpPr txBox="1">
            <a:spLocks noChangeArrowheads="1"/>
          </p:cNvSpPr>
          <p:nvPr/>
        </p:nvSpPr>
        <p:spPr bwMode="auto">
          <a:xfrm>
            <a:off x="6084168" y="3480879"/>
            <a:ext cx="2808311" cy="1015663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繰り返し</a:t>
            </a:r>
            <a:r>
              <a:rPr lang="ja-JP" altLang="en-US" sz="2000" dirty="0"/>
              <a:t>処理１回につき、ループ変数の値</a:t>
            </a:r>
            <a:r>
              <a:rPr lang="ja-JP" altLang="en-US" sz="2000" dirty="0" smtClean="0"/>
              <a:t>をいくつ増減させるか</a:t>
            </a:r>
            <a:r>
              <a:rPr lang="ja-JP" altLang="en-US" sz="2000" dirty="0"/>
              <a:t>指定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898525" y="5061234"/>
            <a:ext cx="340227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For </a:t>
            </a:r>
            <a:r>
              <a:rPr lang="en-US" altLang="ja-JP" dirty="0" smtClean="0"/>
              <a:t>x </a:t>
            </a:r>
            <a:r>
              <a:rPr lang="en-US" altLang="ja-JP" dirty="0"/>
              <a:t>= 1 To 100 </a:t>
            </a:r>
            <a:r>
              <a:rPr lang="en-US" altLang="ja-JP" dirty="0">
                <a:solidFill>
                  <a:srgbClr val="FF0000"/>
                </a:solidFill>
              </a:rPr>
              <a:t>Step 3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898525" y="5882616"/>
            <a:ext cx="365875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For </a:t>
            </a:r>
            <a:r>
              <a:rPr lang="en-US" altLang="ja-JP" dirty="0" smtClean="0"/>
              <a:t>p </a:t>
            </a:r>
            <a:r>
              <a:rPr lang="en-US" altLang="ja-JP" dirty="0"/>
              <a:t>= 100 To 1 </a:t>
            </a:r>
            <a:r>
              <a:rPr lang="en-US" altLang="ja-JP" dirty="0">
                <a:solidFill>
                  <a:srgbClr val="FF0000"/>
                </a:solidFill>
              </a:rPr>
              <a:t>Step -10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10088" y="5082403"/>
            <a:ext cx="2222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 dirty="0"/>
              <a:t>x</a:t>
            </a:r>
            <a:r>
              <a:rPr lang="ja-JP" altLang="en-US" sz="2000" dirty="0"/>
              <a:t>は３</a:t>
            </a:r>
            <a:r>
              <a:rPr lang="ja-JP" altLang="en-US" sz="2000" dirty="0" smtClean="0"/>
              <a:t>ずつ増加する</a:t>
            </a:r>
            <a:endParaRPr lang="ja-JP" altLang="en-US" sz="2000" dirty="0"/>
          </a:p>
        </p:txBody>
      </p:sp>
      <p:sp>
        <p:nvSpPr>
          <p:cNvPr id="11" name="右矢印 10"/>
          <p:cNvSpPr/>
          <p:nvPr/>
        </p:nvSpPr>
        <p:spPr>
          <a:xfrm rot="5400000" flipH="1">
            <a:off x="6896309" y="3168178"/>
            <a:ext cx="4973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755650" y="1484313"/>
            <a:ext cx="7272734" cy="2308324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For </a:t>
            </a:r>
            <a:r>
              <a:rPr lang="en-US" altLang="ja-JP" sz="2400" b="1" dirty="0" err="1">
                <a:solidFill>
                  <a:srgbClr val="FF0000"/>
                </a:solidFill>
              </a:rPr>
              <a:t>i</a:t>
            </a:r>
            <a:r>
              <a:rPr lang="en-US" altLang="ja-JP" sz="2400" dirty="0"/>
              <a:t> As Integer = 1 to 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Next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4046477" y="3772265"/>
            <a:ext cx="1063625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66FF"/>
                </a:solidFill>
              </a:rPr>
              <a:t>1</a:t>
            </a:r>
            <a:r>
              <a:rPr lang="en-US" altLang="ja-JP" sz="1800" dirty="0"/>
              <a:t>×</a:t>
            </a:r>
            <a:r>
              <a:rPr lang="en-US" altLang="ja-JP" sz="1800" dirty="0">
                <a:solidFill>
                  <a:srgbClr val="FF0000"/>
                </a:solidFill>
              </a:rPr>
              <a:t>1</a:t>
            </a:r>
            <a:r>
              <a:rPr lang="en-US" altLang="ja-JP" sz="1800" dirty="0"/>
              <a:t>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66FF"/>
                </a:solidFill>
              </a:rPr>
              <a:t>1</a:t>
            </a:r>
            <a:r>
              <a:rPr lang="en-US" altLang="ja-JP" sz="1800" dirty="0"/>
              <a:t>×</a:t>
            </a:r>
            <a:r>
              <a:rPr lang="en-US" altLang="ja-JP" sz="1800" dirty="0">
                <a:solidFill>
                  <a:srgbClr val="FF0000"/>
                </a:solidFill>
              </a:rPr>
              <a:t>2</a:t>
            </a:r>
            <a:r>
              <a:rPr lang="en-US" altLang="ja-JP" sz="1800" dirty="0"/>
              <a:t>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・・・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66FF"/>
                </a:solidFill>
              </a:rPr>
              <a:t>1</a:t>
            </a:r>
            <a:r>
              <a:rPr lang="en-US" altLang="ja-JP" sz="1800" dirty="0"/>
              <a:t>×</a:t>
            </a:r>
            <a:r>
              <a:rPr lang="en-US" altLang="ja-JP" sz="1800" dirty="0">
                <a:solidFill>
                  <a:srgbClr val="FF0000"/>
                </a:solidFill>
              </a:rPr>
              <a:t>9</a:t>
            </a:r>
            <a:r>
              <a:rPr lang="en-US" altLang="ja-JP" sz="1800" dirty="0"/>
              <a:t>=9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CC00"/>
                </a:solidFill>
              </a:rPr>
              <a:t>2</a:t>
            </a:r>
            <a:r>
              <a:rPr lang="en-US" altLang="ja-JP" sz="1800" dirty="0"/>
              <a:t>×</a:t>
            </a:r>
            <a:r>
              <a:rPr lang="en-US" altLang="ja-JP" sz="1800" dirty="0">
                <a:solidFill>
                  <a:srgbClr val="FF0066"/>
                </a:solidFill>
              </a:rPr>
              <a:t>1</a:t>
            </a:r>
            <a:r>
              <a:rPr lang="en-US" altLang="ja-JP" sz="1800" dirty="0"/>
              <a:t>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CC00"/>
                </a:solidFill>
              </a:rPr>
              <a:t>2</a:t>
            </a:r>
            <a:r>
              <a:rPr lang="en-US" altLang="ja-JP" sz="1800" dirty="0"/>
              <a:t>×</a:t>
            </a:r>
            <a:r>
              <a:rPr lang="en-US" altLang="ja-JP" sz="1800" dirty="0">
                <a:solidFill>
                  <a:srgbClr val="FF0066"/>
                </a:solidFill>
              </a:rPr>
              <a:t>2</a:t>
            </a:r>
            <a:r>
              <a:rPr lang="en-US" altLang="ja-JP" sz="1800" dirty="0"/>
              <a:t>=4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・・・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CC00"/>
                </a:solidFill>
              </a:rPr>
              <a:t>2</a:t>
            </a:r>
            <a:r>
              <a:rPr lang="en-US" altLang="ja-JP" sz="1800" dirty="0">
                <a:solidFill>
                  <a:srgbClr val="0066FF"/>
                </a:solidFill>
              </a:rPr>
              <a:t>×</a:t>
            </a:r>
            <a:r>
              <a:rPr lang="en-US" altLang="ja-JP" sz="1800" dirty="0">
                <a:solidFill>
                  <a:srgbClr val="FF0000"/>
                </a:solidFill>
              </a:rPr>
              <a:t>9</a:t>
            </a:r>
            <a:r>
              <a:rPr lang="en-US" altLang="ja-JP" sz="1800" dirty="0"/>
              <a:t>=18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ja-JP" sz="1800" dirty="0"/>
              <a:t>×</a:t>
            </a:r>
            <a:r>
              <a:rPr lang="en-US" altLang="ja-JP" sz="1800" dirty="0">
                <a:solidFill>
                  <a:srgbClr val="FF0000"/>
                </a:solidFill>
              </a:rPr>
              <a:t>1</a:t>
            </a:r>
            <a:r>
              <a:rPr lang="en-US" altLang="ja-JP" sz="1800" dirty="0"/>
              <a:t>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・・・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3600" dirty="0" smtClean="0">
                <a:solidFill>
                  <a:schemeClr val="tx1"/>
                </a:solidFill>
              </a:rPr>
              <a:t>繰り返し処理の中の繰り返し処理</a:t>
            </a:r>
          </a:p>
        </p:txBody>
      </p:sp>
      <p:sp>
        <p:nvSpPr>
          <p:cNvPr id="2" name="左中かっこ 1"/>
          <p:cNvSpPr/>
          <p:nvPr/>
        </p:nvSpPr>
        <p:spPr>
          <a:xfrm>
            <a:off x="1636069" y="3896885"/>
            <a:ext cx="647700" cy="2961115"/>
          </a:xfrm>
          <a:prstGeom prst="leftBrace">
            <a:avLst>
              <a:gd name="adj1" fmla="val 45231"/>
              <a:gd name="adj2" fmla="val 44736"/>
            </a:avLst>
          </a:prstGeom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 dirty="0"/>
          </a:p>
        </p:txBody>
      </p:sp>
      <p:sp>
        <p:nvSpPr>
          <p:cNvPr id="12" name="左中かっこ 11"/>
          <p:cNvSpPr/>
          <p:nvPr/>
        </p:nvSpPr>
        <p:spPr>
          <a:xfrm>
            <a:off x="3663905" y="3801361"/>
            <a:ext cx="339447" cy="1063625"/>
          </a:xfrm>
          <a:prstGeom prst="leftBrace">
            <a:avLst>
              <a:gd name="adj1" fmla="val 7044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403648" y="2038310"/>
            <a:ext cx="6408712" cy="1200329"/>
          </a:xfrm>
          <a:prstGeom prst="rect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ja-JP" dirty="0" smtClean="0"/>
              <a:t>For </a:t>
            </a:r>
            <a:r>
              <a:rPr lang="en-US" altLang="ja-JP" b="1" dirty="0">
                <a:solidFill>
                  <a:schemeClr val="bg2">
                    <a:lumMod val="75000"/>
                  </a:schemeClr>
                </a:solidFill>
              </a:rPr>
              <a:t>j</a:t>
            </a:r>
            <a:r>
              <a:rPr lang="en-US" altLang="ja-JP" dirty="0"/>
              <a:t> As Integer = 1 to 9</a:t>
            </a:r>
          </a:p>
          <a:p>
            <a:pPr eaLnBrk="1" hangingPunct="1"/>
            <a:r>
              <a:rPr lang="ja-JP" altLang="en-US" dirty="0" smtClean="0"/>
              <a:t>　　　</a:t>
            </a:r>
            <a:r>
              <a:rPr lang="en-US" altLang="ja-JP" dirty="0" smtClean="0"/>
              <a:t>Label1.text </a:t>
            </a:r>
            <a:r>
              <a:rPr lang="en-US" altLang="ja-JP" dirty="0"/>
              <a:t>=  </a:t>
            </a:r>
            <a:r>
              <a:rPr lang="en-US" altLang="ja-JP" b="1" dirty="0" err="1">
                <a:solidFill>
                  <a:srgbClr val="FF0000"/>
                </a:solidFill>
              </a:rPr>
              <a:t>i</a:t>
            </a:r>
            <a:r>
              <a:rPr lang="en-US" altLang="ja-JP" dirty="0"/>
              <a:t> &amp; “×” &amp; </a:t>
            </a:r>
            <a:r>
              <a:rPr lang="en-US" altLang="ja-JP" b="1" dirty="0">
                <a:solidFill>
                  <a:schemeClr val="bg2">
                    <a:lumMod val="75000"/>
                  </a:schemeClr>
                </a:solidFill>
              </a:rPr>
              <a:t>j</a:t>
            </a:r>
            <a:r>
              <a:rPr lang="ja-JP" altLang="en-US" dirty="0"/>
              <a:t> </a:t>
            </a:r>
            <a:r>
              <a:rPr lang="en-US" altLang="ja-JP" dirty="0" smtClean="0"/>
              <a:t>&amp; </a:t>
            </a:r>
            <a:r>
              <a:rPr lang="en-US" altLang="ja-JP" dirty="0"/>
              <a:t>“</a:t>
            </a:r>
            <a:r>
              <a:rPr lang="ja-JP" altLang="en-US" dirty="0"/>
              <a:t>＝</a:t>
            </a:r>
            <a:r>
              <a:rPr lang="en-US" altLang="ja-JP" dirty="0"/>
              <a:t>” &amp; </a:t>
            </a:r>
            <a:r>
              <a:rPr lang="en-US" altLang="ja-JP" dirty="0" smtClean="0"/>
              <a:t>(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i</a:t>
            </a:r>
            <a:r>
              <a:rPr lang="en-US" altLang="ja-JP" b="1" dirty="0" smtClean="0"/>
              <a:t> </a:t>
            </a:r>
            <a:r>
              <a:rPr lang="en-US" altLang="ja-JP" b="1" dirty="0" smtClean="0">
                <a:latin typeface="+mn-ea"/>
              </a:rPr>
              <a:t>* </a:t>
            </a:r>
            <a:r>
              <a:rPr lang="en-US" altLang="ja-JP" b="1" dirty="0" smtClean="0">
                <a:solidFill>
                  <a:srgbClr val="6600FF"/>
                </a:solidFill>
              </a:rPr>
              <a:t>j </a:t>
            </a:r>
            <a:r>
              <a:rPr lang="en-US" altLang="ja-JP" dirty="0" smtClean="0"/>
              <a:t>) </a:t>
            </a:r>
            <a:endParaRPr lang="en-US" altLang="ja-JP" dirty="0"/>
          </a:p>
          <a:p>
            <a:pPr eaLnBrk="1" hangingPunct="1"/>
            <a:r>
              <a:rPr lang="en-US" altLang="ja-JP" dirty="0" smtClean="0"/>
              <a:t>Next</a:t>
            </a:r>
            <a:endParaRPr lang="ja-JP" altLang="en-US" dirty="0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5433989" y="3561805"/>
            <a:ext cx="2808311" cy="1015663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注意！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ループ変数名はお互いに異なる名前にする</a:t>
            </a:r>
            <a:endParaRPr lang="en-US" altLang="ja-JP" sz="20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103" y="4777553"/>
            <a:ext cx="17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b="1" dirty="0" err="1">
                <a:solidFill>
                  <a:srgbClr val="FF0000"/>
                </a:solidFill>
              </a:rPr>
              <a:t>i</a:t>
            </a:r>
            <a:r>
              <a:rPr lang="ja-JP" altLang="en-US" dirty="0" smtClean="0"/>
              <a:t>」のループ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26500" y="4125161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「</a:t>
            </a:r>
            <a:r>
              <a:rPr lang="en-US" altLang="ja-JP" sz="2000" b="1" dirty="0" err="1">
                <a:solidFill>
                  <a:srgbClr val="6600FF"/>
                </a:solidFill>
              </a:rPr>
              <a:t>j</a:t>
            </a:r>
            <a:r>
              <a:rPr lang="ja-JP" altLang="en-US" sz="2000" dirty="0" smtClean="0"/>
              <a:t>」のループ</a:t>
            </a:r>
            <a:endParaRPr kumimoji="1"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4046477" y="3869377"/>
            <a:ext cx="968397" cy="104428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046477" y="4920796"/>
            <a:ext cx="968397" cy="104428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063939" y="5965079"/>
            <a:ext cx="968397" cy="104428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中かっこ 19"/>
          <p:cNvSpPr/>
          <p:nvPr/>
        </p:nvSpPr>
        <p:spPr>
          <a:xfrm>
            <a:off x="3644779" y="4913660"/>
            <a:ext cx="339447" cy="1063625"/>
          </a:xfrm>
          <a:prstGeom prst="leftBrace">
            <a:avLst>
              <a:gd name="adj1" fmla="val 7044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21" name="左中かっこ 20"/>
          <p:cNvSpPr/>
          <p:nvPr/>
        </p:nvSpPr>
        <p:spPr>
          <a:xfrm>
            <a:off x="3619701" y="5992751"/>
            <a:ext cx="339447" cy="1063625"/>
          </a:xfrm>
          <a:prstGeom prst="leftBrace">
            <a:avLst>
              <a:gd name="adj1" fmla="val 7044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3275" y="5149471"/>
            <a:ext cx="6751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 smtClean="0"/>
              <a:t>i</a:t>
            </a:r>
            <a:r>
              <a:rPr lang="en-US" altLang="ja-JP" sz="2000" dirty="0" smtClean="0"/>
              <a:t> = </a:t>
            </a:r>
            <a:r>
              <a:rPr lang="en-US" altLang="ja-JP" sz="2000" dirty="0" smtClean="0">
                <a:solidFill>
                  <a:srgbClr val="0066FF"/>
                </a:solidFill>
              </a:rPr>
              <a:t>1</a:t>
            </a:r>
          </a:p>
          <a:p>
            <a:r>
              <a:rPr kumimoji="1" lang="en-US" altLang="ja-JP" sz="2000" dirty="0" err="1" smtClean="0"/>
              <a:t>i</a:t>
            </a:r>
            <a:r>
              <a:rPr kumimoji="1" lang="en-US" altLang="ja-JP" sz="2000" dirty="0" smtClean="0"/>
              <a:t> = </a:t>
            </a:r>
            <a:r>
              <a:rPr kumimoji="1" lang="en-US" altLang="ja-JP" sz="2000" dirty="0" smtClean="0">
                <a:solidFill>
                  <a:srgbClr val="00CC00"/>
                </a:solidFill>
              </a:rPr>
              <a:t>2</a:t>
            </a:r>
          </a:p>
          <a:p>
            <a:r>
              <a:rPr lang="en-US" altLang="ja-JP" sz="2000" dirty="0" err="1" smtClean="0"/>
              <a:t>i</a:t>
            </a:r>
            <a:r>
              <a:rPr lang="en-US" altLang="ja-JP" sz="2000" dirty="0" smtClean="0"/>
              <a:t> = </a:t>
            </a:r>
            <a:r>
              <a:rPr lang="en-US" altLang="ja-JP" sz="20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  <a:p>
            <a:r>
              <a:rPr lang="ja-JP" altLang="en-US" sz="2000" dirty="0"/>
              <a:t>・・</a:t>
            </a:r>
            <a:r>
              <a:rPr lang="ja-JP" altLang="en-US" sz="2000" dirty="0" smtClean="0"/>
              <a:t>・</a:t>
            </a:r>
            <a:endParaRPr lang="en-US" altLang="ja-JP" sz="2000" dirty="0" smtClean="0"/>
          </a:p>
          <a:p>
            <a:r>
              <a:rPr kumimoji="1" lang="en-US" altLang="ja-JP" sz="2000" dirty="0" err="1" smtClean="0"/>
              <a:t>i</a:t>
            </a:r>
            <a:r>
              <a:rPr kumimoji="1" lang="en-US" altLang="ja-JP" sz="2000" dirty="0" smtClean="0"/>
              <a:t> = 9</a:t>
            </a:r>
            <a:endParaRPr kumimoji="1" lang="ja-JP" altLang="en-US" sz="2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44757" y="4326377"/>
            <a:ext cx="57900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j = </a:t>
            </a:r>
            <a:r>
              <a:rPr lang="en-US" altLang="ja-JP" sz="1600" dirty="0" smtClean="0">
                <a:solidFill>
                  <a:srgbClr val="FF0000"/>
                </a:solidFill>
              </a:rPr>
              <a:t>1</a:t>
            </a:r>
          </a:p>
          <a:p>
            <a:r>
              <a:rPr kumimoji="1" lang="en-US" altLang="ja-JP" sz="1600" dirty="0" smtClean="0"/>
              <a:t>j =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 2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ja-JP" altLang="en-US" sz="900" dirty="0"/>
              <a:t>・・</a:t>
            </a:r>
            <a:r>
              <a:rPr lang="ja-JP" altLang="en-US" sz="900" dirty="0" smtClean="0"/>
              <a:t>・</a:t>
            </a:r>
            <a:endParaRPr lang="en-US" altLang="ja-JP" sz="900" dirty="0" smtClean="0"/>
          </a:p>
          <a:p>
            <a:r>
              <a:rPr kumimoji="1" lang="en-US" altLang="ja-JP" sz="1600" dirty="0" smtClean="0"/>
              <a:t>j = 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9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65774" y="6496704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j = </a:t>
            </a:r>
            <a:r>
              <a:rPr lang="en-US" altLang="ja-JP" sz="16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65774" y="5382380"/>
            <a:ext cx="57900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j = </a:t>
            </a:r>
            <a:r>
              <a:rPr lang="en-US" altLang="ja-JP" sz="1600" dirty="0" smtClean="0">
                <a:solidFill>
                  <a:srgbClr val="FF0000"/>
                </a:solidFill>
              </a:rPr>
              <a:t>1</a:t>
            </a:r>
          </a:p>
          <a:p>
            <a:r>
              <a:rPr kumimoji="1" lang="en-US" altLang="ja-JP" sz="1600" dirty="0" smtClean="0"/>
              <a:t>j =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 2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ja-JP" altLang="en-US" sz="900" dirty="0"/>
              <a:t>・・</a:t>
            </a:r>
            <a:r>
              <a:rPr lang="ja-JP" altLang="en-US" sz="900" dirty="0" smtClean="0"/>
              <a:t>・</a:t>
            </a:r>
            <a:endParaRPr lang="en-US" altLang="ja-JP" sz="900" dirty="0" smtClean="0"/>
          </a:p>
          <a:p>
            <a:r>
              <a:rPr kumimoji="1" lang="en-US" altLang="ja-JP" sz="1600" dirty="0" smtClean="0"/>
              <a:t>j = 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9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70805" y="5119774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「</a:t>
            </a:r>
            <a:r>
              <a:rPr lang="en-US" altLang="ja-JP" sz="2000" b="1" dirty="0" err="1">
                <a:solidFill>
                  <a:srgbClr val="6600FF"/>
                </a:solidFill>
              </a:rPr>
              <a:t>j</a:t>
            </a:r>
            <a:r>
              <a:rPr lang="ja-JP" altLang="en-US" sz="2000" dirty="0" smtClean="0"/>
              <a:t>」のループ</a:t>
            </a:r>
            <a:endParaRPr kumimoji="1" lang="ja-JP" altLang="en-US" sz="2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70805" y="6242859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「</a:t>
            </a:r>
            <a:r>
              <a:rPr lang="en-US" altLang="ja-JP" sz="2000" b="1" dirty="0" err="1">
                <a:solidFill>
                  <a:srgbClr val="6600FF"/>
                </a:solidFill>
              </a:rPr>
              <a:t>j</a:t>
            </a:r>
            <a:r>
              <a:rPr lang="ja-JP" altLang="en-US" sz="2000" dirty="0" smtClean="0"/>
              <a:t>」のループ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dirty="0" smtClean="0">
                <a:solidFill>
                  <a:schemeClr val="tx1"/>
                </a:solidFill>
              </a:rPr>
              <a:t>ループの強制終了</a:t>
            </a:r>
            <a:r>
              <a:rPr lang="en-US" altLang="ja-JP" dirty="0" smtClean="0">
                <a:solidFill>
                  <a:schemeClr val="tx1"/>
                </a:solidFill>
              </a:rPr>
              <a:t>(For</a:t>
            </a:r>
            <a:r>
              <a:rPr lang="ja-JP" altLang="en-US" dirty="0" smtClean="0">
                <a:solidFill>
                  <a:schemeClr val="tx1"/>
                </a:solidFill>
              </a:rPr>
              <a:t>文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3011" name="Rectangle 8"/>
          <p:cNvSpPr>
            <a:spLocks noChangeArrowheads="1"/>
          </p:cNvSpPr>
          <p:nvPr/>
        </p:nvSpPr>
        <p:spPr bwMode="auto">
          <a:xfrm>
            <a:off x="2051050" y="2852738"/>
            <a:ext cx="4911725" cy="15621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For </a:t>
            </a:r>
            <a:r>
              <a:rPr lang="ja-JP" altLang="en-US" sz="2400" dirty="0"/>
              <a:t>ループ変数 </a:t>
            </a:r>
            <a:r>
              <a:rPr lang="en-US" altLang="ja-JP" sz="2400" dirty="0"/>
              <a:t>= </a:t>
            </a:r>
            <a:r>
              <a:rPr lang="ja-JP" altLang="en-US" sz="2400" dirty="0"/>
              <a:t>初期値 </a:t>
            </a:r>
            <a:r>
              <a:rPr lang="en-US" altLang="ja-JP" sz="2400" dirty="0"/>
              <a:t>To </a:t>
            </a:r>
            <a:r>
              <a:rPr lang="ja-JP" altLang="en-US" sz="2400" dirty="0"/>
              <a:t>最終値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　・・・・・・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　</a:t>
            </a:r>
            <a:r>
              <a:rPr lang="en-US" altLang="ja-JP" sz="2400" dirty="0">
                <a:solidFill>
                  <a:srgbClr val="0066FF"/>
                </a:solidFill>
              </a:rPr>
              <a:t>If </a:t>
            </a:r>
            <a:r>
              <a:rPr lang="ja-JP" altLang="en-US" sz="2400" dirty="0">
                <a:solidFill>
                  <a:srgbClr val="0066FF"/>
                </a:solidFill>
              </a:rPr>
              <a:t>条件 </a:t>
            </a:r>
            <a:r>
              <a:rPr lang="en-US" altLang="ja-JP" sz="2400" dirty="0">
                <a:solidFill>
                  <a:srgbClr val="0066FF"/>
                </a:solidFill>
              </a:rPr>
              <a:t>Then</a:t>
            </a:r>
            <a:r>
              <a:rPr lang="en-US" altLang="ja-JP" sz="2400" dirty="0">
                <a:solidFill>
                  <a:srgbClr val="FF0066"/>
                </a:solidFill>
              </a:rPr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Exit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Next</a:t>
            </a:r>
          </a:p>
        </p:txBody>
      </p:sp>
      <p:sp>
        <p:nvSpPr>
          <p:cNvPr id="43012" name="Text Box 9"/>
          <p:cNvSpPr txBox="1">
            <a:spLocks noChangeArrowheads="1"/>
          </p:cNvSpPr>
          <p:nvPr/>
        </p:nvSpPr>
        <p:spPr bwMode="auto">
          <a:xfrm>
            <a:off x="1451002" y="1849507"/>
            <a:ext cx="600036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「</a:t>
            </a:r>
            <a:r>
              <a:rPr lang="en-US" altLang="ja-JP" sz="2000" dirty="0">
                <a:solidFill>
                  <a:srgbClr val="FF0000"/>
                </a:solidFill>
              </a:rPr>
              <a:t>Exit For</a:t>
            </a:r>
            <a:r>
              <a:rPr lang="ja-JP" altLang="en-US" sz="2000" dirty="0">
                <a:solidFill>
                  <a:srgbClr val="FF0000"/>
                </a:solidFill>
              </a:rPr>
              <a:t>」 </a:t>
            </a:r>
            <a:r>
              <a:rPr lang="ja-JP" altLang="en-US" sz="2000" dirty="0"/>
              <a:t>の命令で、初期値や最終値に</a:t>
            </a:r>
            <a:r>
              <a:rPr lang="ja-JP" altLang="en-US" sz="2000" dirty="0" smtClean="0"/>
              <a:t>かかわらず</a:t>
            </a: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ループ</a:t>
            </a:r>
            <a:r>
              <a:rPr lang="ja-JP" altLang="en-US" sz="2000" dirty="0"/>
              <a:t>を強制終了できる。</a:t>
            </a:r>
          </a:p>
        </p:txBody>
      </p:sp>
      <p:sp>
        <p:nvSpPr>
          <p:cNvPr id="43013" name="Text Box 13"/>
          <p:cNvSpPr txBox="1">
            <a:spLocks noChangeArrowheads="1"/>
          </p:cNvSpPr>
          <p:nvPr/>
        </p:nvSpPr>
        <p:spPr bwMode="auto">
          <a:xfrm>
            <a:off x="2824163" y="4672013"/>
            <a:ext cx="46732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条件が</a:t>
            </a:r>
            <a:r>
              <a:rPr lang="en-US" altLang="ja-JP" sz="2000" dirty="0"/>
              <a:t>True</a:t>
            </a:r>
            <a:r>
              <a:rPr lang="ja-JP" altLang="en-US" sz="2000" dirty="0"/>
              <a:t>なら、</a:t>
            </a:r>
            <a:r>
              <a:rPr lang="ja-JP" altLang="en-US" sz="2000" dirty="0" smtClean="0"/>
              <a:t>このループ</a:t>
            </a:r>
            <a:r>
              <a:rPr lang="ja-JP" altLang="en-US" sz="2000" dirty="0"/>
              <a:t>を強制</a:t>
            </a:r>
            <a:r>
              <a:rPr lang="ja-JP" altLang="en-US" sz="2000" dirty="0" smtClean="0"/>
              <a:t>終了</a:t>
            </a:r>
            <a:endParaRPr lang="ja-JP" altLang="en-US" sz="2000" dirty="0"/>
          </a:p>
        </p:txBody>
      </p:sp>
      <p:sp>
        <p:nvSpPr>
          <p:cNvPr id="43014" name="Line 14"/>
          <p:cNvSpPr>
            <a:spLocks noChangeShapeType="1"/>
          </p:cNvSpPr>
          <p:nvPr/>
        </p:nvSpPr>
        <p:spPr bwMode="auto">
          <a:xfrm flipH="1" flipV="1">
            <a:off x="4140200" y="4005263"/>
            <a:ext cx="574675" cy="6477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015" name="Rectangle 15"/>
          <p:cNvSpPr>
            <a:spLocks noChangeArrowheads="1"/>
          </p:cNvSpPr>
          <p:nvPr/>
        </p:nvSpPr>
        <p:spPr bwMode="auto">
          <a:xfrm>
            <a:off x="2483768" y="3652838"/>
            <a:ext cx="2879725" cy="3603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66FF"/>
                </a:solidFill>
              </a:rPr>
              <a:t>If </a:t>
            </a:r>
            <a:r>
              <a:rPr lang="ja-JP" altLang="en-US" sz="2400">
                <a:solidFill>
                  <a:srgbClr val="0066FF"/>
                </a:solidFill>
              </a:rPr>
              <a:t>条件 </a:t>
            </a:r>
            <a:r>
              <a:rPr lang="en-US" altLang="ja-JP" sz="2400">
                <a:solidFill>
                  <a:srgbClr val="0066FF"/>
                </a:solidFill>
              </a:rPr>
              <a:t>Then</a:t>
            </a:r>
            <a:r>
              <a:rPr lang="en-US" altLang="ja-JP" sz="2400">
                <a:solidFill>
                  <a:srgbClr val="FF0066"/>
                </a:solidFill>
              </a:rPr>
              <a:t> </a:t>
            </a:r>
            <a:r>
              <a:rPr lang="en-US" altLang="ja-JP" sz="2400">
                <a:solidFill>
                  <a:srgbClr val="FF0000"/>
                </a:solidFill>
              </a:rPr>
              <a:t>Exit For</a:t>
            </a:r>
            <a:endParaRPr lang="ja-JP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12750" y="1989138"/>
            <a:ext cx="755173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While</a:t>
            </a:r>
            <a:r>
              <a:rPr lang="ja-JP" altLang="en-US" sz="2400"/>
              <a:t>文、</a:t>
            </a:r>
            <a:r>
              <a:rPr lang="en-US" altLang="ja-JP" sz="2400"/>
              <a:t>For</a:t>
            </a:r>
            <a:r>
              <a:rPr lang="ja-JP" altLang="en-US" sz="2400"/>
              <a:t>文を使って</a:t>
            </a:r>
            <a:r>
              <a:rPr lang="ja-JP" altLang="en-US" sz="1800">
                <a:solidFill>
                  <a:srgbClr val="0066FF"/>
                </a:solidFill>
              </a:rPr>
              <a:t>（</a:t>
            </a:r>
            <a:r>
              <a:rPr lang="en-US" altLang="ja-JP" sz="1800">
                <a:solidFill>
                  <a:srgbClr val="0066FF"/>
                </a:solidFill>
              </a:rPr>
              <a:t>※</a:t>
            </a:r>
            <a:r>
              <a:rPr lang="ja-JP" altLang="en-US" sz="1800">
                <a:solidFill>
                  <a:srgbClr val="0066FF"/>
                </a:solidFill>
              </a:rPr>
              <a:t>）</a:t>
            </a:r>
            <a:r>
              <a:rPr lang="ja-JP" altLang="en-US" sz="2400">
                <a:solidFill>
                  <a:srgbClr val="0066FF"/>
                </a:solidFill>
              </a:rPr>
              <a:t> </a:t>
            </a:r>
            <a:r>
              <a:rPr lang="ja-JP" altLang="en-US" sz="2400"/>
              <a:t>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FF0000"/>
                </a:solidFill>
              </a:rPr>
              <a:t>ある処理を何度も繰り返す</a:t>
            </a:r>
            <a:r>
              <a:rPr lang="ja-JP" altLang="en-US" sz="2400"/>
              <a:t>プログラムを書くことができる。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95288" y="3089275"/>
            <a:ext cx="7402512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FF0000"/>
                </a:solidFill>
              </a:rPr>
              <a:t>継続条件式</a:t>
            </a:r>
            <a:r>
              <a:rPr lang="ja-JP" altLang="en-US" sz="2400"/>
              <a:t>が真である間、ループ内の処理を繰り返す。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条件分岐や繰り返し処理を組み合わせて書くことで、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複雑な処理を実行できる。</a:t>
            </a:r>
            <a:endParaRPr lang="en-US" altLang="ja-JP" sz="240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solidFill>
                  <a:schemeClr val="tx1"/>
                </a:solidFill>
              </a:rPr>
              <a:t>本日のまとめ</a:t>
            </a:r>
          </a:p>
        </p:txBody>
      </p:sp>
      <p:sp>
        <p:nvSpPr>
          <p:cNvPr id="47109" name="テキスト ボックス 1"/>
          <p:cNvSpPr txBox="1">
            <a:spLocks noChangeArrowheads="1"/>
          </p:cNvSpPr>
          <p:nvPr/>
        </p:nvSpPr>
        <p:spPr bwMode="auto">
          <a:xfrm>
            <a:off x="3635375" y="6197600"/>
            <a:ext cx="53228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66FF"/>
                </a:solidFill>
              </a:rPr>
              <a:t>※</a:t>
            </a:r>
            <a:r>
              <a:rPr lang="ja-JP" altLang="en-US" sz="1800">
                <a:solidFill>
                  <a:srgbClr val="0066FF"/>
                </a:solidFill>
              </a:rPr>
              <a:t>繰り返し処理には、他にも、「</a:t>
            </a:r>
            <a:r>
              <a:rPr lang="en-US" altLang="ja-JP" sz="1800">
                <a:solidFill>
                  <a:srgbClr val="0066FF"/>
                </a:solidFill>
              </a:rPr>
              <a:t>Do Until… Loop</a:t>
            </a:r>
            <a:r>
              <a:rPr lang="ja-JP" altLang="en-US" sz="1800">
                <a:solidFill>
                  <a:srgbClr val="0066FF"/>
                </a:solidFill>
              </a:rPr>
              <a:t>」や、</a:t>
            </a:r>
            <a:endParaRPr lang="en-US" altLang="ja-JP" sz="1800">
              <a:solidFill>
                <a:srgbClr val="0066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66FF"/>
                </a:solidFill>
              </a:rPr>
              <a:t>「</a:t>
            </a:r>
            <a:r>
              <a:rPr lang="en-US" altLang="ja-JP" sz="1800">
                <a:solidFill>
                  <a:srgbClr val="0066FF"/>
                </a:solidFill>
              </a:rPr>
              <a:t>Do…Loop Until</a:t>
            </a:r>
            <a:r>
              <a:rPr lang="ja-JP" altLang="en-US" sz="1800">
                <a:solidFill>
                  <a:srgbClr val="0066FF"/>
                </a:solidFill>
              </a:rPr>
              <a:t>」といった書き方もあります。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020888" y="1700213"/>
            <a:ext cx="5056187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>
                <a:latin typeface="Times New Roman" panose="02020603050405020304" pitchFamily="18" charset="0"/>
              </a:rPr>
              <a:t>（参考）</a:t>
            </a:r>
            <a:endParaRPr lang="en-US" altLang="ja-JP" sz="40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4000">
                <a:latin typeface="Times New Roman" panose="02020603050405020304" pitchFamily="18" charset="0"/>
              </a:rPr>
              <a:t>Visual Basic</a:t>
            </a:r>
            <a:r>
              <a:rPr lang="ja-JP" altLang="en-US" sz="4000">
                <a:latin typeface="Times New Roman" panose="02020603050405020304" pitchFamily="18" charset="0"/>
              </a:rPr>
              <a:t>プログラム</a:t>
            </a:r>
            <a:endParaRPr lang="en-US" altLang="ja-JP" sz="40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>
                <a:latin typeface="Times New Roman" panose="02020603050405020304" pitchFamily="18" charset="0"/>
              </a:rPr>
              <a:t>記述方法の補足説明</a:t>
            </a:r>
          </a:p>
        </p:txBody>
      </p:sp>
      <p:sp>
        <p:nvSpPr>
          <p:cNvPr id="49155" name="Text Box 16"/>
          <p:cNvSpPr txBox="1">
            <a:spLocks noChangeArrowheads="1"/>
          </p:cNvSpPr>
          <p:nvPr/>
        </p:nvSpPr>
        <p:spPr bwMode="auto">
          <a:xfrm>
            <a:off x="2339975" y="4365625"/>
            <a:ext cx="4913313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33CC"/>
                </a:solidFill>
              </a:rPr>
              <a:t>※</a:t>
            </a:r>
            <a:r>
              <a:rPr lang="ja-JP" altLang="en-US" sz="1800">
                <a:solidFill>
                  <a:srgbClr val="0033CC"/>
                </a:solidFill>
              </a:rPr>
              <a:t>これらの記述方法を使うことで</a:t>
            </a:r>
            <a:endParaRPr lang="en-US" altLang="ja-JP" sz="18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33CC"/>
                </a:solidFill>
              </a:rPr>
              <a:t>逆にプログラムが読みにくくなる場合もあるため、</a:t>
            </a:r>
            <a:endParaRPr lang="en-US" altLang="ja-JP" sz="18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33CC"/>
                </a:solidFill>
              </a:rPr>
              <a:t>適切に使用しましょう。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5"/>
          <p:cNvSpPr txBox="1">
            <a:spLocks noChangeArrowheads="1"/>
          </p:cNvSpPr>
          <p:nvPr/>
        </p:nvSpPr>
        <p:spPr bwMode="auto">
          <a:xfrm>
            <a:off x="684213" y="1773238"/>
            <a:ext cx="723467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「コメント」をプログラム</a:t>
            </a:r>
            <a:r>
              <a:rPr lang="ja-JP" altLang="en-US" sz="2400" dirty="0"/>
              <a:t>に挿入することができます。</a:t>
            </a:r>
            <a:endParaRPr lang="en-US" altLang="ja-JP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プログラム</a:t>
            </a:r>
            <a:r>
              <a:rPr lang="ja-JP" altLang="en-US" sz="2400" dirty="0"/>
              <a:t>は、コメントで指定された部分を飛ばします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メモ</a:t>
            </a:r>
            <a:r>
              <a:rPr lang="ja-JP" altLang="en-US" sz="2400" dirty="0"/>
              <a:t>など</a:t>
            </a:r>
            <a:r>
              <a:rPr lang="ja-JP" altLang="en-US" sz="2400" dirty="0" smtClean="0"/>
              <a:t>に便利です。</a:t>
            </a:r>
            <a:endParaRPr lang="ja-JP" altLang="en-US" sz="2400" dirty="0"/>
          </a:p>
        </p:txBody>
      </p:sp>
      <p:sp>
        <p:nvSpPr>
          <p:cNvPr id="51203" name="Line 14"/>
          <p:cNvSpPr>
            <a:spLocks noChangeShapeType="1"/>
          </p:cNvSpPr>
          <p:nvPr/>
        </p:nvSpPr>
        <p:spPr bwMode="auto">
          <a:xfrm flipH="1" flipV="1">
            <a:off x="7019925" y="4062413"/>
            <a:ext cx="43815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51204" name="Text Box 15"/>
          <p:cNvSpPr txBox="1">
            <a:spLocks noChangeArrowheads="1"/>
          </p:cNvSpPr>
          <p:nvPr/>
        </p:nvSpPr>
        <p:spPr bwMode="auto">
          <a:xfrm>
            <a:off x="7508875" y="42926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66FF"/>
                </a:solidFill>
              </a:rPr>
              <a:t>コメント</a:t>
            </a:r>
          </a:p>
        </p:txBody>
      </p:sp>
      <p:sp>
        <p:nvSpPr>
          <p:cNvPr id="5120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コメント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4700" y="3602038"/>
            <a:ext cx="6759575" cy="460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dirty="0"/>
              <a:t>Dim num1 As Integer = 15 </a:t>
            </a:r>
            <a:r>
              <a:rPr lang="en-US" altLang="ja-JP" dirty="0">
                <a:solidFill>
                  <a:srgbClr val="0066FF"/>
                </a:solidFill>
              </a:rPr>
              <a:t>’</a:t>
            </a:r>
            <a:r>
              <a:rPr lang="ja-JP" altLang="en-US" dirty="0">
                <a:solidFill>
                  <a:srgbClr val="0066FF"/>
                </a:solidFill>
              </a:rPr>
              <a:t>初期値を</a:t>
            </a:r>
            <a:r>
              <a:rPr lang="en-US" altLang="ja-JP" dirty="0">
                <a:solidFill>
                  <a:srgbClr val="0066FF"/>
                </a:solidFill>
              </a:rPr>
              <a:t>15</a:t>
            </a:r>
            <a:r>
              <a:rPr lang="ja-JP" altLang="en-US" dirty="0">
                <a:solidFill>
                  <a:srgbClr val="0066FF"/>
                </a:solidFill>
              </a:rPr>
              <a:t>にするよ。</a:t>
            </a:r>
          </a:p>
        </p:txBody>
      </p:sp>
      <p:sp>
        <p:nvSpPr>
          <p:cNvPr id="51207" name="Line 11"/>
          <p:cNvSpPr>
            <a:spLocks noChangeShapeType="1"/>
          </p:cNvSpPr>
          <p:nvPr/>
        </p:nvSpPr>
        <p:spPr bwMode="auto">
          <a:xfrm flipV="1">
            <a:off x="4500563" y="3832225"/>
            <a:ext cx="0" cy="555625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08" name="正方形/長方形 3"/>
          <p:cNvSpPr>
            <a:spLocks noChangeArrowheads="1"/>
          </p:cNvSpPr>
          <p:nvPr/>
        </p:nvSpPr>
        <p:spPr bwMode="auto">
          <a:xfrm>
            <a:off x="2286000" y="4403725"/>
            <a:ext cx="4806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「</a:t>
            </a:r>
            <a:r>
              <a:rPr lang="ja-JP" altLang="en-US" sz="2400" dirty="0">
                <a:solidFill>
                  <a:srgbClr val="FF0066"/>
                </a:solidFill>
              </a:rPr>
              <a:t>’</a:t>
            </a:r>
            <a:r>
              <a:rPr lang="ja-JP" altLang="en-US" sz="2400" dirty="0"/>
              <a:t>」を付けると、</a:t>
            </a:r>
            <a:r>
              <a:rPr lang="ja-JP" altLang="en-US" sz="2400" u="sng" dirty="0"/>
              <a:t>その行</a:t>
            </a:r>
            <a:r>
              <a:rPr lang="ja-JP" altLang="en-US" sz="2400" dirty="0"/>
              <a:t>の「</a:t>
            </a:r>
            <a:r>
              <a:rPr lang="ja-JP" altLang="en-US" sz="2400" dirty="0">
                <a:solidFill>
                  <a:srgbClr val="FF0066"/>
                </a:solidFill>
              </a:rPr>
              <a:t>’</a:t>
            </a:r>
            <a:r>
              <a:rPr lang="ja-JP" altLang="en-US" sz="2400" dirty="0"/>
              <a:t>」以降はコメントになる。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3588" y="5300663"/>
            <a:ext cx="7532687" cy="831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solidFill>
                  <a:srgbClr val="0066FF"/>
                </a:solidFill>
              </a:rPr>
              <a:t>’</a:t>
            </a:r>
            <a:r>
              <a:rPr lang="ja-JP" altLang="en-US" dirty="0">
                <a:solidFill>
                  <a:srgbClr val="0066FF"/>
                </a:solidFill>
              </a:rPr>
              <a:t>行の先頭に「</a:t>
            </a:r>
            <a:r>
              <a:rPr lang="en-US" altLang="ja-JP" dirty="0">
                <a:solidFill>
                  <a:srgbClr val="0066FF"/>
                </a:solidFill>
              </a:rPr>
              <a:t>’</a:t>
            </a:r>
            <a:r>
              <a:rPr lang="ja-JP" altLang="en-US" dirty="0">
                <a:solidFill>
                  <a:srgbClr val="0066FF"/>
                </a:solidFill>
              </a:rPr>
              <a:t>」を付けると、１行まるまるコメントになるよ。</a:t>
            </a:r>
            <a:endParaRPr lang="en-US" altLang="ja-JP" dirty="0">
              <a:solidFill>
                <a:srgbClr val="0066FF"/>
              </a:solidFill>
            </a:endParaRPr>
          </a:p>
          <a:p>
            <a:pPr eaLnBrk="1" hangingPunct="1">
              <a:defRPr/>
            </a:pPr>
            <a:r>
              <a:rPr lang="en-US" altLang="ja-JP" dirty="0">
                <a:solidFill>
                  <a:srgbClr val="0066FF"/>
                </a:solidFill>
              </a:rPr>
              <a:t>’Dim num1 As Integer = 15</a:t>
            </a:r>
            <a:endParaRPr lang="ja-JP" altLang="en-US" dirty="0">
              <a:solidFill>
                <a:srgbClr val="0066FF"/>
              </a:solidFill>
            </a:endParaRPr>
          </a:p>
        </p:txBody>
      </p:sp>
      <p:sp>
        <p:nvSpPr>
          <p:cNvPr id="51210" name="Line 14"/>
          <p:cNvSpPr>
            <a:spLocks noChangeShapeType="1"/>
          </p:cNvSpPr>
          <p:nvPr/>
        </p:nvSpPr>
        <p:spPr bwMode="auto">
          <a:xfrm flipH="1">
            <a:off x="7019925" y="4662488"/>
            <a:ext cx="5905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27984" y="6467852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accent3">
                    <a:lumMod val="75000"/>
                  </a:schemeClr>
                </a:solidFill>
              </a:rPr>
              <a:t>（補足）「</a:t>
            </a:r>
            <a:r>
              <a:rPr kumimoji="1" lang="en-US" altLang="ja-JP" sz="1800" dirty="0" smtClean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kumimoji="1" lang="ja-JP" altLang="en-US" sz="1800" dirty="0" smtClean="0">
                <a:solidFill>
                  <a:schemeClr val="accent3">
                    <a:lumMod val="75000"/>
                  </a:schemeClr>
                </a:solidFill>
              </a:rPr>
              <a:t>」の代わりに「</a:t>
            </a:r>
            <a:r>
              <a:rPr kumimoji="1" lang="en-US" altLang="ja-JP" sz="1800" dirty="0" smtClean="0">
                <a:solidFill>
                  <a:schemeClr val="accent3">
                    <a:lumMod val="75000"/>
                  </a:schemeClr>
                </a:solidFill>
              </a:rPr>
              <a:t>REM</a:t>
            </a:r>
            <a:r>
              <a:rPr kumimoji="1" lang="ja-JP" altLang="en-US" sz="1800" dirty="0" smtClean="0">
                <a:solidFill>
                  <a:schemeClr val="accent3">
                    <a:lumMod val="75000"/>
                  </a:schemeClr>
                </a:solidFill>
              </a:rPr>
              <a:t>」と書いてもよい。</a:t>
            </a:r>
            <a:endParaRPr kumimoji="1" lang="ja-JP" alt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5"/>
          <p:cNvSpPr txBox="1">
            <a:spLocks noChangeArrowheads="1"/>
          </p:cNvSpPr>
          <p:nvPr/>
        </p:nvSpPr>
        <p:spPr bwMode="auto">
          <a:xfrm>
            <a:off x="755576" y="1787195"/>
            <a:ext cx="72929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式（命令）は、通常は１行で</a:t>
            </a:r>
            <a:r>
              <a:rPr lang="ja-JP" altLang="en-US" sz="2400" dirty="0" smtClean="0"/>
              <a:t>１つですが</a:t>
            </a:r>
            <a:r>
              <a:rPr lang="ja-JP" altLang="en-US" sz="2400" dirty="0"/>
              <a:t>、</a:t>
            </a:r>
            <a:endParaRPr lang="en-US" altLang="ja-JP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１つの式を複数の行に渡って記述する方法があります。</a:t>
            </a:r>
            <a:endParaRPr lang="en-US" altLang="ja-JP" sz="2400" dirty="0"/>
          </a:p>
        </p:txBody>
      </p:sp>
      <p:sp>
        <p:nvSpPr>
          <p:cNvPr id="5325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式（命令）の複数行記述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1550" y="2924175"/>
            <a:ext cx="4081463" cy="831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dirty="0"/>
              <a:t>num1 = 1 + 2 + 3 + 4 + 5 + </a:t>
            </a:r>
            <a:r>
              <a:rPr lang="en-US" altLang="ja-JP" dirty="0">
                <a:solidFill>
                  <a:srgbClr val="FF0000"/>
                </a:solidFill>
              </a:rPr>
              <a:t>_</a:t>
            </a:r>
          </a:p>
          <a:p>
            <a:pPr eaLnBrk="1" hangingPunct="1">
              <a:defRPr/>
            </a:pPr>
            <a:r>
              <a:rPr lang="en-US" altLang="ja-JP" dirty="0">
                <a:solidFill>
                  <a:schemeClr val="tx1"/>
                </a:solidFill>
              </a:rPr>
              <a:t>             6 + 7 + 8 + 9 + 10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3253" name="Line 11"/>
          <p:cNvSpPr>
            <a:spLocks noChangeShapeType="1"/>
          </p:cNvSpPr>
          <p:nvPr/>
        </p:nvSpPr>
        <p:spPr bwMode="auto">
          <a:xfrm flipV="1">
            <a:off x="4859338" y="3459163"/>
            <a:ext cx="0" cy="555625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3254" name="正方形/長方形 3"/>
          <p:cNvSpPr>
            <a:spLocks noChangeArrowheads="1"/>
          </p:cNvSpPr>
          <p:nvPr/>
        </p:nvSpPr>
        <p:spPr bwMode="auto">
          <a:xfrm>
            <a:off x="2649538" y="4014788"/>
            <a:ext cx="61706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文の区切りに「</a:t>
            </a:r>
            <a:r>
              <a:rPr lang="ja-JP" altLang="en-US" sz="2400">
                <a:solidFill>
                  <a:srgbClr val="FF0066"/>
                </a:solidFill>
              </a:rPr>
              <a:t> </a:t>
            </a:r>
            <a:r>
              <a:rPr lang="en-US" altLang="ja-JP" sz="2400">
                <a:solidFill>
                  <a:srgbClr val="FF0066"/>
                </a:solidFill>
              </a:rPr>
              <a:t>_</a:t>
            </a:r>
            <a:r>
              <a:rPr lang="ja-JP" altLang="en-US" sz="2400"/>
              <a:t>」</a:t>
            </a:r>
            <a:r>
              <a:rPr lang="en-US" altLang="ja-JP" sz="2000"/>
              <a:t>(</a:t>
            </a:r>
            <a:r>
              <a:rPr lang="ja-JP" altLang="en-US" sz="1800"/>
              <a:t>「半角スペース」と「</a:t>
            </a:r>
            <a:r>
              <a:rPr lang="en-US" altLang="ja-JP" sz="1800"/>
              <a:t>_</a:t>
            </a:r>
            <a:r>
              <a:rPr lang="ja-JP" altLang="en-US" sz="1800"/>
              <a:t>」</a:t>
            </a:r>
            <a:r>
              <a:rPr lang="en-US" altLang="ja-JP" sz="2000"/>
              <a:t>)</a:t>
            </a:r>
            <a:r>
              <a:rPr lang="ja-JP" altLang="en-US" sz="2400"/>
              <a:t>をつけると、次の行も同じ式と判断する。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84250" y="5300663"/>
            <a:ext cx="6611938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tx1"/>
                </a:solidFill>
              </a:rPr>
              <a:t>Label1.Text = “</a:t>
            </a:r>
            <a:r>
              <a:rPr lang="ja-JP" altLang="en-US" dirty="0">
                <a:solidFill>
                  <a:schemeClr val="tx1"/>
                </a:solidFill>
              </a:rPr>
              <a:t>この行と、</a:t>
            </a:r>
            <a:r>
              <a:rPr lang="en-US" altLang="ja-JP" dirty="0">
                <a:solidFill>
                  <a:schemeClr val="tx1"/>
                </a:solidFill>
              </a:rPr>
              <a:t>” </a:t>
            </a:r>
            <a:r>
              <a:rPr lang="en-US" altLang="ja-JP" dirty="0">
                <a:solidFill>
                  <a:srgbClr val="FF0000"/>
                </a:solidFill>
              </a:rPr>
              <a:t>_</a:t>
            </a:r>
          </a:p>
          <a:p>
            <a:pPr eaLnBrk="1" hangingPunct="1">
              <a:defRPr/>
            </a:pPr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&amp; “</a:t>
            </a:r>
            <a:r>
              <a:rPr lang="ja-JP" altLang="en-US" dirty="0">
                <a:solidFill>
                  <a:schemeClr val="tx1"/>
                </a:solidFill>
              </a:rPr>
              <a:t>この行と、</a:t>
            </a:r>
            <a:r>
              <a:rPr lang="en-US" altLang="ja-JP" dirty="0">
                <a:solidFill>
                  <a:schemeClr val="tx1"/>
                </a:solidFill>
              </a:rPr>
              <a:t>” </a:t>
            </a:r>
            <a:r>
              <a:rPr lang="en-US" altLang="ja-JP" dirty="0">
                <a:solidFill>
                  <a:srgbClr val="FF0000"/>
                </a:solidFill>
              </a:rPr>
              <a:t>_</a:t>
            </a:r>
          </a:p>
          <a:p>
            <a:pPr eaLnBrk="1" hangingPunct="1">
              <a:defRPr/>
            </a:pPr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&amp; “</a:t>
            </a:r>
            <a:r>
              <a:rPr lang="ja-JP" altLang="en-US" dirty="0">
                <a:solidFill>
                  <a:schemeClr val="tx1"/>
                </a:solidFill>
              </a:rPr>
              <a:t>この行をつなげて、</a:t>
            </a:r>
            <a:r>
              <a:rPr lang="en-US" altLang="ja-JP" dirty="0">
                <a:solidFill>
                  <a:schemeClr val="tx1"/>
                </a:solidFill>
              </a:rPr>
              <a:t>Label1</a:t>
            </a:r>
            <a:r>
              <a:rPr lang="ja-JP" altLang="en-US" dirty="0">
                <a:solidFill>
                  <a:schemeClr val="tx1"/>
                </a:solidFill>
              </a:rPr>
              <a:t>に表示するよ。</a:t>
            </a:r>
            <a:r>
              <a:rPr lang="en-US" altLang="ja-JP" dirty="0">
                <a:solidFill>
                  <a:schemeClr val="tx1"/>
                </a:solidFill>
              </a:rPr>
              <a:t>”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987675" y="2060575"/>
            <a:ext cx="35448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800">
                <a:latin typeface="Times New Roman" panose="02020603050405020304" pitchFamily="18" charset="0"/>
              </a:rPr>
              <a:t>繰り返し処理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複数の式（命令）の１行記述</a:t>
            </a:r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684213" y="1773238"/>
            <a:ext cx="61911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式（命令）は、通常は１行で</a:t>
            </a:r>
            <a:r>
              <a:rPr lang="ja-JP" altLang="en-US" sz="2400" dirty="0" smtClean="0"/>
              <a:t>１つです</a:t>
            </a:r>
            <a:r>
              <a:rPr lang="ja-JP" altLang="en-US" sz="2400" dirty="0"/>
              <a:t>が、</a:t>
            </a:r>
            <a:endParaRPr lang="en-US" altLang="ja-JP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複数の式を</a:t>
            </a:r>
            <a:r>
              <a:rPr lang="ja-JP" altLang="en-US" sz="2400" dirty="0" smtClean="0"/>
              <a:t>１行内に記述</a:t>
            </a:r>
            <a:r>
              <a:rPr lang="ja-JP" altLang="en-US" sz="2400" dirty="0"/>
              <a:t>する方法があります。</a:t>
            </a:r>
            <a:endParaRPr lang="en-US" altLang="ja-JP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550" y="2924175"/>
            <a:ext cx="312617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tx1"/>
                </a:solidFill>
              </a:rPr>
              <a:t>num1 = </a:t>
            </a:r>
            <a:r>
              <a:rPr lang="en-US" altLang="ja-JP" dirty="0" smtClean="0">
                <a:solidFill>
                  <a:schemeClr val="tx1"/>
                </a:solidFill>
              </a:rPr>
              <a:t>8 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>
                <a:solidFill>
                  <a:schemeClr val="tx1"/>
                </a:solidFill>
              </a:rPr>
              <a:t> num2 = </a:t>
            </a:r>
            <a:r>
              <a:rPr lang="en-US" altLang="ja-JP" dirty="0" smtClean="0">
                <a:solidFill>
                  <a:schemeClr val="tx1"/>
                </a:solidFill>
              </a:rPr>
              <a:t>-5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55301" name="Line 11"/>
          <p:cNvSpPr>
            <a:spLocks noChangeShapeType="1"/>
          </p:cNvSpPr>
          <p:nvPr/>
        </p:nvSpPr>
        <p:spPr bwMode="auto">
          <a:xfrm flipV="1">
            <a:off x="2483768" y="3385840"/>
            <a:ext cx="0" cy="557212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5302" name="正方形/長方形 5"/>
          <p:cNvSpPr>
            <a:spLocks noChangeArrowheads="1"/>
          </p:cNvSpPr>
          <p:nvPr/>
        </p:nvSpPr>
        <p:spPr bwMode="auto">
          <a:xfrm>
            <a:off x="1116013" y="3943350"/>
            <a:ext cx="77041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２つの文の間に「</a:t>
            </a:r>
            <a:r>
              <a:rPr lang="ja-JP" altLang="en-US" sz="2400">
                <a:solidFill>
                  <a:srgbClr val="FF0066"/>
                </a:solidFill>
              </a:rPr>
              <a:t> </a:t>
            </a:r>
            <a:r>
              <a:rPr lang="en-US" altLang="ja-JP" sz="2400">
                <a:solidFill>
                  <a:srgbClr val="FF0066"/>
                </a:solidFill>
              </a:rPr>
              <a:t>:</a:t>
            </a:r>
            <a:r>
              <a:rPr lang="en-US" altLang="ja-JP" sz="2400"/>
              <a:t> </a:t>
            </a:r>
            <a:r>
              <a:rPr lang="ja-JP" altLang="en-US" sz="2400"/>
              <a:t>」 </a:t>
            </a:r>
            <a:r>
              <a:rPr lang="ja-JP" altLang="en-US" sz="1600"/>
              <a:t>（「半角スペース」「：」「半角スペース」）</a:t>
            </a:r>
            <a:r>
              <a:rPr lang="ja-JP" altLang="en-US" sz="2400"/>
              <a:t>をつけると、「：」以降の式を別の式と判断する。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84250" y="5300663"/>
            <a:ext cx="78359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tx1"/>
                </a:solidFill>
              </a:rPr>
              <a:t>str1 = </a:t>
            </a:r>
            <a:r>
              <a:rPr lang="en-US" altLang="ja-JP" dirty="0" smtClean="0">
                <a:solidFill>
                  <a:schemeClr val="tx1"/>
                </a:solidFill>
              </a:rPr>
              <a:t>“</a:t>
            </a:r>
            <a:r>
              <a:rPr lang="ja-JP" altLang="en-US" dirty="0" smtClean="0">
                <a:solidFill>
                  <a:schemeClr val="tx1"/>
                </a:solidFill>
              </a:rPr>
              <a:t>こんにちは</a:t>
            </a:r>
            <a:r>
              <a:rPr lang="en-US" altLang="ja-JP" dirty="0" smtClean="0">
                <a:solidFill>
                  <a:schemeClr val="tx1"/>
                </a:solidFill>
              </a:rPr>
              <a:t>” 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>
                <a:solidFill>
                  <a:schemeClr val="tx1"/>
                </a:solidFill>
              </a:rPr>
              <a:t> str2 = </a:t>
            </a:r>
            <a:r>
              <a:rPr lang="en-US" altLang="ja-JP" dirty="0" smtClean="0">
                <a:solidFill>
                  <a:schemeClr val="tx1"/>
                </a:solidFill>
              </a:rPr>
              <a:t>“</a:t>
            </a:r>
            <a:r>
              <a:rPr lang="ja-JP" altLang="en-US" dirty="0" smtClean="0">
                <a:solidFill>
                  <a:schemeClr val="tx1"/>
                </a:solidFill>
              </a:rPr>
              <a:t>さようなら</a:t>
            </a:r>
            <a:r>
              <a:rPr lang="en-US" altLang="ja-JP" dirty="0" smtClean="0">
                <a:solidFill>
                  <a:schemeClr val="tx1"/>
                </a:solidFill>
              </a:rPr>
              <a:t>” 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>
                <a:solidFill>
                  <a:schemeClr val="tx1"/>
                </a:solidFill>
              </a:rPr>
              <a:t> str3 = </a:t>
            </a:r>
            <a:r>
              <a:rPr lang="en-US" altLang="ja-JP" dirty="0" smtClean="0">
                <a:solidFill>
                  <a:schemeClr val="tx1"/>
                </a:solidFill>
              </a:rPr>
              <a:t>“</a:t>
            </a:r>
            <a:r>
              <a:rPr lang="ja-JP" altLang="en-US" dirty="0" smtClean="0">
                <a:solidFill>
                  <a:schemeClr val="tx1"/>
                </a:solidFill>
              </a:rPr>
              <a:t>ありがとう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20963" y="2771775"/>
            <a:ext cx="3330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A</a:t>
            </a:r>
            <a:r>
              <a:rPr lang="ja-JP" altLang="en-US" sz="2400"/>
              <a:t>さんがテストを受けた。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52450" y="4859338"/>
            <a:ext cx="3395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点数が</a:t>
            </a:r>
            <a:r>
              <a:rPr lang="en-US" altLang="ja-JP" sz="2400"/>
              <a:t>60</a:t>
            </a:r>
            <a:r>
              <a:rPr lang="ja-JP" altLang="en-US" sz="2400"/>
              <a:t>点以上だった。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8071" y="4797257"/>
            <a:ext cx="33956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点数が</a:t>
            </a:r>
            <a:r>
              <a:rPr lang="en-US" altLang="ja-JP" sz="2400"/>
              <a:t>60</a:t>
            </a:r>
            <a:r>
              <a:rPr lang="ja-JP" altLang="en-US" sz="2400"/>
              <a:t>点未満だった。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97000" y="5938838"/>
            <a:ext cx="19832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合格を</a:t>
            </a:r>
            <a:r>
              <a:rPr lang="ja-JP" altLang="en-US" sz="2400" dirty="0" smtClean="0"/>
              <a:t>もらう。</a:t>
            </a:r>
            <a:endParaRPr lang="ja-JP" altLang="en-US" sz="24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78943" y="5965249"/>
            <a:ext cx="21339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追試を</a:t>
            </a:r>
            <a:r>
              <a:rPr lang="ja-JP" altLang="en-US" sz="2400" dirty="0" smtClean="0"/>
              <a:t>受ける。</a:t>
            </a:r>
            <a:endParaRPr lang="ja-JP" altLang="en-US" sz="2400" dirty="0"/>
          </a:p>
        </p:txBody>
      </p:sp>
      <p:sp>
        <p:nvSpPr>
          <p:cNvPr id="8" name="下矢印 7"/>
          <p:cNvSpPr/>
          <p:nvPr/>
        </p:nvSpPr>
        <p:spPr bwMode="auto">
          <a:xfrm rot="3083516">
            <a:off x="2779713" y="3141663"/>
            <a:ext cx="503237" cy="17541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9" name="下矢印 8"/>
          <p:cNvSpPr/>
          <p:nvPr/>
        </p:nvSpPr>
        <p:spPr bwMode="auto">
          <a:xfrm rot="18479761">
            <a:off x="5526881" y="3147219"/>
            <a:ext cx="504825" cy="175418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0" name="下矢印 9"/>
          <p:cNvSpPr/>
          <p:nvPr/>
        </p:nvSpPr>
        <p:spPr bwMode="auto">
          <a:xfrm>
            <a:off x="2044700" y="5321300"/>
            <a:ext cx="503238" cy="61753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1" name="下矢印 10"/>
          <p:cNvSpPr/>
          <p:nvPr/>
        </p:nvSpPr>
        <p:spPr bwMode="auto">
          <a:xfrm>
            <a:off x="6300788" y="5321300"/>
            <a:ext cx="504825" cy="61753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55662" y="1401331"/>
            <a:ext cx="74326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i="1" dirty="0">
                <a:solidFill>
                  <a:srgbClr val="008000"/>
                </a:solidFill>
              </a:rPr>
              <a:t>「テストを受けることになった。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i="1" dirty="0">
                <a:solidFill>
                  <a:srgbClr val="008000"/>
                </a:solidFill>
              </a:rPr>
              <a:t>テストの結果が</a:t>
            </a:r>
            <a:r>
              <a:rPr lang="en-US" altLang="ja-JP" sz="2400" i="1" dirty="0">
                <a:solidFill>
                  <a:srgbClr val="008000"/>
                </a:solidFill>
              </a:rPr>
              <a:t>60</a:t>
            </a:r>
            <a:r>
              <a:rPr lang="ja-JP" altLang="en-US" sz="2400" i="1" dirty="0">
                <a:solidFill>
                  <a:srgbClr val="008000"/>
                </a:solidFill>
              </a:rPr>
              <a:t>点以上であれば合格。</a:t>
            </a:r>
            <a:r>
              <a:rPr lang="en-US" altLang="ja-JP" sz="2400" i="1" dirty="0">
                <a:solidFill>
                  <a:srgbClr val="008000"/>
                </a:solidFill>
              </a:rPr>
              <a:t>60</a:t>
            </a:r>
            <a:r>
              <a:rPr lang="ja-JP" altLang="en-US" sz="2400" i="1" dirty="0">
                <a:solidFill>
                  <a:srgbClr val="008000"/>
                </a:solidFill>
              </a:rPr>
              <a:t>点未満なら、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>
                <a:solidFill>
                  <a:srgbClr val="008000"/>
                </a:solidFill>
              </a:rPr>
              <a:t>60</a:t>
            </a:r>
            <a:r>
              <a:rPr lang="ja-JP" altLang="en-US" sz="2400" i="1" dirty="0">
                <a:solidFill>
                  <a:srgbClr val="008000"/>
                </a:solidFill>
              </a:rPr>
              <a:t>点以上の点をとるまで何度も追試を受ける。」</a:t>
            </a:r>
          </a:p>
        </p:txBody>
      </p:sp>
      <p:sp>
        <p:nvSpPr>
          <p:cNvPr id="13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繰り返し処理の例（１）</a:t>
            </a:r>
          </a:p>
        </p:txBody>
      </p:sp>
      <p:sp>
        <p:nvSpPr>
          <p:cNvPr id="19" name="左カーブ矢印 18"/>
          <p:cNvSpPr/>
          <p:nvPr/>
        </p:nvSpPr>
        <p:spPr>
          <a:xfrm flipV="1">
            <a:off x="7307756" y="2743851"/>
            <a:ext cx="1224136" cy="3484399"/>
          </a:xfrm>
          <a:prstGeom prst="curved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7770223" y="2610914"/>
            <a:ext cx="12314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もどる</a:t>
            </a:r>
          </a:p>
        </p:txBody>
      </p:sp>
    </p:spTree>
    <p:extLst>
      <p:ext uri="{BB962C8B-B14F-4D97-AF65-F5344CB8AC3E}">
        <p14:creationId xmlns:p14="http://schemas.microsoft.com/office/powerpoint/2010/main" val="348599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907283" y="2753159"/>
            <a:ext cx="31678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今日、</a:t>
            </a:r>
            <a:r>
              <a:rPr lang="en-US" altLang="ja-JP" sz="2400" dirty="0" smtClean="0"/>
              <a:t>100</a:t>
            </a:r>
            <a:r>
              <a:rPr lang="ja-JP" altLang="en-US" sz="2400" dirty="0" smtClean="0"/>
              <a:t>円貯金した。</a:t>
            </a:r>
            <a:endParaRPr lang="ja-JP" altLang="en-US" sz="24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49661" y="4755221"/>
            <a:ext cx="249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5000</a:t>
            </a:r>
            <a:r>
              <a:rPr lang="ja-JP" altLang="en-US" sz="2400" dirty="0" smtClean="0"/>
              <a:t>円貯まった。</a:t>
            </a:r>
            <a:endParaRPr lang="ja-JP" altLang="en-US" sz="24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46867" y="4755220"/>
            <a:ext cx="39100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まだ</a:t>
            </a:r>
            <a:r>
              <a:rPr lang="en-US" altLang="ja-JP" sz="2400" dirty="0" smtClean="0"/>
              <a:t>5000</a:t>
            </a:r>
            <a:r>
              <a:rPr lang="ja-JP" altLang="en-US" sz="2400" dirty="0" smtClean="0"/>
              <a:t>円貯まっていない。</a:t>
            </a:r>
            <a:endParaRPr lang="ja-JP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97000" y="5938838"/>
            <a:ext cx="27703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ゲームソフトを買う。</a:t>
            </a:r>
            <a:endParaRPr lang="ja-JP" altLang="en-US" sz="24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06506" y="5903279"/>
            <a:ext cx="21339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貯金を続ける。</a:t>
            </a:r>
            <a:endParaRPr lang="ja-JP" altLang="en-US" sz="2400" dirty="0"/>
          </a:p>
        </p:txBody>
      </p:sp>
      <p:sp>
        <p:nvSpPr>
          <p:cNvPr id="8" name="下矢印 7"/>
          <p:cNvSpPr/>
          <p:nvPr/>
        </p:nvSpPr>
        <p:spPr bwMode="auto">
          <a:xfrm rot="3083516">
            <a:off x="2779713" y="3141663"/>
            <a:ext cx="503237" cy="17541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9" name="下矢印 8"/>
          <p:cNvSpPr/>
          <p:nvPr/>
        </p:nvSpPr>
        <p:spPr bwMode="auto">
          <a:xfrm rot="18479761">
            <a:off x="5526881" y="3147219"/>
            <a:ext cx="504825" cy="175418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0" name="下矢印 9"/>
          <p:cNvSpPr/>
          <p:nvPr/>
        </p:nvSpPr>
        <p:spPr bwMode="auto">
          <a:xfrm>
            <a:off x="2044700" y="5321300"/>
            <a:ext cx="503238" cy="61753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1" name="下矢印 10"/>
          <p:cNvSpPr/>
          <p:nvPr/>
        </p:nvSpPr>
        <p:spPr bwMode="auto">
          <a:xfrm>
            <a:off x="6121053" y="5262021"/>
            <a:ext cx="504825" cy="61753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3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繰り返し処理の例（２）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899592" y="1387805"/>
            <a:ext cx="74863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i="1" dirty="0" smtClean="0">
                <a:solidFill>
                  <a:srgbClr val="008000"/>
                </a:solidFill>
              </a:rPr>
              <a:t>「</a:t>
            </a:r>
            <a:r>
              <a:rPr lang="en-US" altLang="ja-JP" sz="2400" i="1" dirty="0" smtClean="0">
                <a:solidFill>
                  <a:srgbClr val="008000"/>
                </a:solidFill>
              </a:rPr>
              <a:t>5000</a:t>
            </a:r>
            <a:r>
              <a:rPr lang="ja-JP" altLang="en-US" sz="2400" i="1" dirty="0" smtClean="0">
                <a:solidFill>
                  <a:srgbClr val="008000"/>
                </a:solidFill>
              </a:rPr>
              <a:t>円のゲームソフトを買いたい。</a:t>
            </a:r>
            <a:endParaRPr lang="en-US" altLang="ja-JP" sz="2400" i="1" dirty="0" smtClean="0">
              <a:solidFill>
                <a:srgbClr val="008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i="1" dirty="0" smtClean="0">
                <a:solidFill>
                  <a:srgbClr val="008000"/>
                </a:solidFill>
              </a:rPr>
              <a:t>貯金の額が</a:t>
            </a:r>
            <a:r>
              <a:rPr lang="en-US" altLang="ja-JP" sz="2400" i="1" dirty="0" smtClean="0">
                <a:solidFill>
                  <a:srgbClr val="008000"/>
                </a:solidFill>
              </a:rPr>
              <a:t>5000</a:t>
            </a:r>
            <a:r>
              <a:rPr lang="ja-JP" altLang="en-US" sz="2400" i="1" dirty="0" smtClean="0">
                <a:solidFill>
                  <a:srgbClr val="008000"/>
                </a:solidFill>
              </a:rPr>
              <a:t>円以上であれば、ゲームソフトを買う。</a:t>
            </a:r>
            <a:endParaRPr lang="en-US" altLang="ja-JP" sz="2400" i="1" dirty="0" smtClean="0">
              <a:solidFill>
                <a:srgbClr val="008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smtClean="0">
                <a:solidFill>
                  <a:srgbClr val="008000"/>
                </a:solidFill>
              </a:rPr>
              <a:t>5000</a:t>
            </a:r>
            <a:r>
              <a:rPr lang="ja-JP" altLang="en-US" sz="2400" i="1" dirty="0" smtClean="0">
                <a:solidFill>
                  <a:srgbClr val="008000"/>
                </a:solidFill>
              </a:rPr>
              <a:t>円未満だったら、毎日</a:t>
            </a:r>
            <a:r>
              <a:rPr lang="en-US" altLang="ja-JP" sz="2400" i="1" dirty="0" smtClean="0">
                <a:solidFill>
                  <a:srgbClr val="008000"/>
                </a:solidFill>
              </a:rPr>
              <a:t>100</a:t>
            </a:r>
            <a:r>
              <a:rPr lang="ja-JP" altLang="en-US" sz="2400" i="1" dirty="0" smtClean="0">
                <a:solidFill>
                  <a:srgbClr val="008000"/>
                </a:solidFill>
              </a:rPr>
              <a:t>円ずつ貯金する。」</a:t>
            </a:r>
            <a:endParaRPr lang="ja-JP" altLang="en-US" sz="2400" i="1" dirty="0">
              <a:solidFill>
                <a:srgbClr val="008000"/>
              </a:solidFill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7770223" y="2610914"/>
            <a:ext cx="12314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もどる</a:t>
            </a:r>
          </a:p>
        </p:txBody>
      </p:sp>
      <p:sp>
        <p:nvSpPr>
          <p:cNvPr id="2" name="左カーブ矢印 1"/>
          <p:cNvSpPr/>
          <p:nvPr/>
        </p:nvSpPr>
        <p:spPr>
          <a:xfrm flipV="1">
            <a:off x="7307756" y="2743851"/>
            <a:ext cx="1224136" cy="3484399"/>
          </a:xfrm>
          <a:prstGeom prst="curved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54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2965450" y="4941888"/>
            <a:ext cx="1800225" cy="719137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ja-JP" altLang="en-US" sz="2400" smtClean="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95288" y="1700213"/>
            <a:ext cx="836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繰り返し処理も、条件が「</a:t>
            </a:r>
            <a:r>
              <a:rPr lang="ja-JP" altLang="en-US" sz="2400">
                <a:solidFill>
                  <a:srgbClr val="FF0000"/>
                </a:solidFill>
              </a:rPr>
              <a:t>真</a:t>
            </a:r>
            <a:r>
              <a:rPr lang="ja-JP" altLang="en-US" sz="2400"/>
              <a:t>」か「</a:t>
            </a:r>
            <a:r>
              <a:rPr lang="ja-JP" altLang="en-US" sz="2400">
                <a:solidFill>
                  <a:srgbClr val="FF0000"/>
                </a:solidFill>
              </a:rPr>
              <a:t>偽</a:t>
            </a:r>
            <a:r>
              <a:rPr lang="ja-JP" altLang="en-US" sz="2400"/>
              <a:t>」かによって処理を変更する。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9750" y="2349500"/>
            <a:ext cx="691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処理を繰り返すかどうかの条件を「</a:t>
            </a:r>
            <a:r>
              <a:rPr lang="ja-JP" altLang="en-US" sz="2400">
                <a:solidFill>
                  <a:srgbClr val="FF0000"/>
                </a:solidFill>
              </a:rPr>
              <a:t>継続条件</a:t>
            </a:r>
            <a:r>
              <a:rPr lang="ja-JP" altLang="en-US" sz="2400"/>
              <a:t>」という。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68313" y="2997200"/>
            <a:ext cx="293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繰り返し処理の基本：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203575" y="50133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継続条件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3924300" y="566102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327400" y="5751513"/>
            <a:ext cx="143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偽（</a:t>
            </a:r>
            <a:r>
              <a:rPr lang="en-US" altLang="ja-JP" sz="2400"/>
              <a:t>false</a:t>
            </a:r>
            <a:r>
              <a:rPr lang="ja-JP" altLang="en-US" sz="2400"/>
              <a:t>）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795963" y="5013325"/>
            <a:ext cx="1873250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400" smtClean="0"/>
              <a:t>繰り返し処理</a:t>
            </a: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787900" y="53006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3924300" y="407670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3924300" y="4365625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732588" y="43656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638675" y="4868863"/>
            <a:ext cx="102393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FF0000"/>
                </a:solidFill>
              </a:rPr>
              <a:t>真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FF0000"/>
                </a:solidFill>
              </a:rPr>
              <a:t>（</a:t>
            </a:r>
            <a:r>
              <a:rPr lang="en-US" altLang="ja-JP" sz="2400">
                <a:solidFill>
                  <a:srgbClr val="FF0000"/>
                </a:solidFill>
              </a:rPr>
              <a:t>true</a:t>
            </a:r>
            <a:r>
              <a:rPr lang="ja-JP" altLang="en-US" sz="240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H="1">
            <a:off x="3924300" y="5805488"/>
            <a:ext cx="2808288" cy="0"/>
          </a:xfrm>
          <a:prstGeom prst="line">
            <a:avLst/>
          </a:prstGeom>
          <a:noFill/>
          <a:ln w="9525">
            <a:solidFill>
              <a:srgbClr val="0066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V="1">
            <a:off x="6732588" y="5445125"/>
            <a:ext cx="0" cy="360363"/>
          </a:xfrm>
          <a:prstGeom prst="line">
            <a:avLst/>
          </a:prstGeom>
          <a:noFill/>
          <a:ln w="952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300788" y="5805488"/>
            <a:ext cx="1965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0066FF"/>
                </a:solidFill>
                <a:latin typeface="Verdana" panose="020B0604030504040204" pitchFamily="34" charset="0"/>
              </a:rPr>
              <a:t>（</a:t>
            </a:r>
            <a:r>
              <a:rPr lang="en-US" altLang="ja-JP" sz="2000">
                <a:solidFill>
                  <a:srgbClr val="0066FF"/>
                </a:solidFill>
                <a:latin typeface="Verdana" panose="020B0604030504040204" pitchFamily="34" charset="0"/>
              </a:rPr>
              <a:t>If</a:t>
            </a:r>
            <a:r>
              <a:rPr lang="ja-JP" altLang="en-US" sz="2000">
                <a:solidFill>
                  <a:srgbClr val="0066FF"/>
                </a:solidFill>
                <a:latin typeface="Verdana" panose="020B0604030504040204" pitchFamily="34" charset="0"/>
              </a:rPr>
              <a:t>文ならこちら）</a:t>
            </a:r>
          </a:p>
        </p:txBody>
      </p:sp>
      <p:sp>
        <p:nvSpPr>
          <p:cNvPr id="1025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smtClean="0">
                <a:solidFill>
                  <a:schemeClr val="tx1"/>
                </a:solidFill>
              </a:rPr>
              <a:t>「条件」の「真」「偽」による</a:t>
            </a:r>
            <a:br>
              <a:rPr lang="ja-JP" altLang="en-US" sz="4000" smtClean="0">
                <a:solidFill>
                  <a:schemeClr val="tx1"/>
                </a:solidFill>
              </a:rPr>
            </a:br>
            <a:r>
              <a:rPr lang="ja-JP" altLang="en-US" sz="4000" smtClean="0">
                <a:solidFill>
                  <a:schemeClr val="tx1"/>
                </a:solidFill>
              </a:rPr>
              <a:t>分岐と繰り返し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1188" y="3429000"/>
            <a:ext cx="7510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latin typeface="Verdana" panose="020B0604030504040204" pitchFamily="34" charset="0"/>
              </a:rPr>
              <a:t>ある処理を、</a:t>
            </a:r>
            <a:r>
              <a:rPr lang="ja-JP" altLang="en-US" sz="2400">
                <a:solidFill>
                  <a:srgbClr val="FF0000"/>
                </a:solidFill>
                <a:latin typeface="Verdana" panose="020B0604030504040204" pitchFamily="34" charset="0"/>
              </a:rPr>
              <a:t>継続条件が「真</a:t>
            </a:r>
            <a:r>
              <a:rPr lang="en-US" altLang="ja-JP" sz="2400">
                <a:solidFill>
                  <a:srgbClr val="FF0000"/>
                </a:solidFill>
                <a:latin typeface="Verdana" panose="020B0604030504040204" pitchFamily="34" charset="0"/>
              </a:rPr>
              <a:t>(true)</a:t>
            </a:r>
            <a:r>
              <a:rPr lang="ja-JP" altLang="en-US" sz="2400">
                <a:solidFill>
                  <a:srgbClr val="FF0000"/>
                </a:solidFill>
                <a:latin typeface="Verdana" panose="020B0604030504040204" pitchFamily="34" charset="0"/>
              </a:rPr>
              <a:t>」である間、繰り返す。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00113" y="2060575"/>
            <a:ext cx="7675499" cy="304698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While</a:t>
            </a:r>
            <a:r>
              <a:rPr lang="ja-JP" altLang="en-US" sz="2400" dirty="0"/>
              <a:t>　</a:t>
            </a:r>
            <a:r>
              <a:rPr lang="ja-JP" altLang="en-US" sz="2400" dirty="0">
                <a:solidFill>
                  <a:schemeClr val="bg2">
                    <a:lumMod val="75000"/>
                  </a:schemeClr>
                </a:solidFill>
              </a:rPr>
              <a:t>継続条件式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r>
              <a:rPr lang="ja-JP" altLang="en-US" sz="2400" dirty="0" smtClean="0">
                <a:solidFill>
                  <a:srgbClr val="FF0000"/>
                </a:solidFill>
              </a:rPr>
              <a:t>　　　　　　　　　　　　　　条件</a:t>
            </a:r>
            <a:r>
              <a:rPr lang="ja-JP" altLang="en-US" sz="2400" dirty="0">
                <a:solidFill>
                  <a:srgbClr val="FF0000"/>
                </a:solidFill>
              </a:rPr>
              <a:t>が成立する</a:t>
            </a:r>
            <a:r>
              <a:rPr lang="ja-JP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ja-JP" sz="2400" dirty="0" smtClean="0">
                <a:solidFill>
                  <a:srgbClr val="FF0000"/>
                </a:solidFill>
              </a:rPr>
              <a:t>True</a:t>
            </a:r>
            <a:r>
              <a:rPr lang="ja-JP" altLang="en-US" sz="2400" dirty="0" smtClean="0">
                <a:solidFill>
                  <a:srgbClr val="FF0000"/>
                </a:solidFill>
              </a:rPr>
              <a:t>で</a:t>
            </a:r>
            <a:r>
              <a:rPr lang="ja-JP" altLang="en-US" sz="2400" dirty="0">
                <a:solidFill>
                  <a:srgbClr val="FF0000"/>
                </a:solidFill>
              </a:rPr>
              <a:t>ある</a:t>
            </a:r>
            <a:r>
              <a:rPr lang="ja-JP" altLang="en-US" sz="2400" dirty="0" smtClean="0">
                <a:solidFill>
                  <a:srgbClr val="FF0000"/>
                </a:solidFill>
              </a:rPr>
              <a:t>）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                                    </a:t>
            </a:r>
            <a:r>
              <a:rPr lang="ja-JP" altLang="en-US" sz="2400" dirty="0" smtClean="0">
                <a:solidFill>
                  <a:srgbClr val="FF0000"/>
                </a:solidFill>
              </a:rPr>
              <a:t>とき</a:t>
            </a:r>
            <a:r>
              <a:rPr lang="ja-JP" altLang="en-US" sz="2400" dirty="0">
                <a:solidFill>
                  <a:srgbClr val="FF0000"/>
                </a:solidFill>
              </a:rPr>
              <a:t>の</a:t>
            </a:r>
            <a:r>
              <a:rPr lang="ja-JP" altLang="en-US" sz="2400" dirty="0" smtClean="0">
                <a:solidFill>
                  <a:srgbClr val="FF0000"/>
                </a:solidFill>
              </a:rPr>
              <a:t>処理＝何度も繰り返す処理</a:t>
            </a:r>
            <a:endParaRPr lang="ja-JP" altLang="en-US" sz="2400" dirty="0">
              <a:solidFill>
                <a:srgbClr val="FF0066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End While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0066FF"/>
                </a:solidFill>
              </a:rPr>
              <a:t>                                    条件が成立しない（</a:t>
            </a:r>
            <a:r>
              <a:rPr lang="en-US" altLang="ja-JP" sz="2400" dirty="0" smtClean="0">
                <a:solidFill>
                  <a:srgbClr val="0066FF"/>
                </a:solidFill>
              </a:rPr>
              <a:t>False</a:t>
            </a:r>
            <a:r>
              <a:rPr lang="ja-JP" altLang="en-US" sz="2400" dirty="0" smtClean="0">
                <a:solidFill>
                  <a:srgbClr val="0066FF"/>
                </a:solidFill>
              </a:rPr>
              <a:t>である）</a:t>
            </a:r>
            <a:endParaRPr lang="en-US" altLang="ja-JP" sz="2400" dirty="0" smtClean="0">
              <a:solidFill>
                <a:srgbClr val="0066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solidFill>
                  <a:srgbClr val="0066FF"/>
                </a:solidFill>
              </a:rPr>
              <a:t> </a:t>
            </a:r>
            <a:r>
              <a:rPr lang="en-US" altLang="ja-JP" sz="2400" dirty="0" smtClean="0">
                <a:solidFill>
                  <a:srgbClr val="0066FF"/>
                </a:solidFill>
              </a:rPr>
              <a:t>                                   </a:t>
            </a:r>
            <a:r>
              <a:rPr lang="ja-JP" altLang="en-US" sz="2400" dirty="0" smtClean="0">
                <a:solidFill>
                  <a:srgbClr val="0066FF"/>
                </a:solidFill>
              </a:rPr>
              <a:t>ときの処理</a:t>
            </a:r>
            <a:endParaRPr lang="ja-JP" altLang="en-US" sz="24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22985" y="1425509"/>
            <a:ext cx="1263487" cy="46166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00"/>
                </a:solidFill>
              </a:rPr>
              <a:t>While</a:t>
            </a:r>
            <a:r>
              <a:rPr lang="ja-JP" altLang="en-US" sz="2400">
                <a:solidFill>
                  <a:srgbClr val="FF0000"/>
                </a:solidFill>
              </a:rPr>
              <a:t>文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22985" y="5308381"/>
            <a:ext cx="88040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継続条件式が</a:t>
            </a:r>
            <a:r>
              <a:rPr lang="ja-JP" altLang="en-US" sz="2400" dirty="0">
                <a:solidFill>
                  <a:srgbClr val="FF0000"/>
                </a:solidFill>
              </a:rPr>
              <a:t>真である間</a:t>
            </a:r>
            <a:r>
              <a:rPr lang="ja-JP" altLang="en-US" sz="2400" dirty="0"/>
              <a:t>、</a:t>
            </a:r>
            <a:r>
              <a:rPr lang="en-US" altLang="ja-JP" sz="2400" dirty="0"/>
              <a:t>While</a:t>
            </a:r>
            <a:r>
              <a:rPr lang="ja-JP" altLang="en-US" sz="2400" dirty="0"/>
              <a:t>～</a:t>
            </a:r>
            <a:r>
              <a:rPr lang="en-US" altLang="ja-JP" sz="2400" dirty="0"/>
              <a:t>End While</a:t>
            </a:r>
            <a:r>
              <a:rPr lang="ja-JP" altLang="en-US" sz="2400" dirty="0"/>
              <a:t>内の処理を繰り返す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継続条件式が偽なら、</a:t>
            </a:r>
            <a:r>
              <a:rPr lang="ja-JP" altLang="en-US" sz="2400" u="sng" dirty="0"/>
              <a:t>処理をとばして</a:t>
            </a:r>
            <a:r>
              <a:rPr lang="ja-JP" altLang="en-US" sz="2400" dirty="0"/>
              <a:t>次の処理へ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115616" y="6223400"/>
            <a:ext cx="6726237" cy="46672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繰り返し処理のことを、専門用語で「</a:t>
            </a:r>
            <a:r>
              <a:rPr lang="ja-JP" altLang="en-US" sz="2400">
                <a:solidFill>
                  <a:srgbClr val="FF0000"/>
                </a:solidFill>
              </a:rPr>
              <a:t>ループ</a:t>
            </a:r>
            <a:r>
              <a:rPr lang="ja-JP" altLang="en-US" sz="2400"/>
              <a:t>」という。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856662" cy="1143000"/>
          </a:xfrm>
        </p:spPr>
        <p:txBody>
          <a:bodyPr/>
          <a:lstStyle/>
          <a:p>
            <a:pPr eaLnBrk="1" hangingPunct="1"/>
            <a:r>
              <a:rPr lang="ja-JP" altLang="en-US" sz="4000" smtClean="0">
                <a:solidFill>
                  <a:schemeClr val="tx1"/>
                </a:solidFill>
              </a:rPr>
              <a:t>プログラムにおける繰り返し処理の記述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1259632" y="2492896"/>
            <a:ext cx="1846262" cy="1008063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268434" y="4029401"/>
            <a:ext cx="1846262" cy="1008062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矢印コネクタ 3"/>
          <p:cNvCxnSpPr>
            <a:cxnSpLocks noChangeShapeType="1"/>
          </p:cNvCxnSpPr>
          <p:nvPr/>
        </p:nvCxnSpPr>
        <p:spPr bwMode="auto">
          <a:xfrm flipH="1">
            <a:off x="2750294" y="2997721"/>
            <a:ext cx="7413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矢印コネクタ 10"/>
          <p:cNvCxnSpPr>
            <a:cxnSpLocks noChangeShapeType="1"/>
          </p:cNvCxnSpPr>
          <p:nvPr/>
        </p:nvCxnSpPr>
        <p:spPr bwMode="auto">
          <a:xfrm flipH="1">
            <a:off x="2716234" y="4532638"/>
            <a:ext cx="7413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552261" y="1423208"/>
            <a:ext cx="5106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9933FF"/>
                </a:solidFill>
              </a:rPr>
              <a:t>条件判定：式の真偽を判定する。</a:t>
            </a:r>
          </a:p>
        </p:txBody>
      </p:sp>
      <p:cxnSp>
        <p:nvCxnSpPr>
          <p:cNvPr id="12" name="直線矢印コネクタ 5"/>
          <p:cNvCxnSpPr>
            <a:cxnSpLocks noChangeShapeType="1"/>
          </p:cNvCxnSpPr>
          <p:nvPr/>
        </p:nvCxnSpPr>
        <p:spPr bwMode="auto">
          <a:xfrm flipH="1">
            <a:off x="2870880" y="1824065"/>
            <a:ext cx="765016" cy="29418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Rectangle 28"/>
          <p:cNvSpPr>
            <a:spLocks noChangeArrowheads="1"/>
          </p:cNvSpPr>
          <p:nvPr/>
        </p:nvSpPr>
        <p:spPr bwMode="auto">
          <a:xfrm>
            <a:off x="539750" y="1341438"/>
            <a:ext cx="8137525" cy="431981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09800" y="2254250"/>
            <a:ext cx="2760663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While </a:t>
            </a:r>
            <a:r>
              <a:rPr lang="ja-JP" altLang="en-US" sz="2400">
                <a:solidFill>
                  <a:srgbClr val="6600FF"/>
                </a:solidFill>
              </a:rPr>
              <a:t>継続条件式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FF0000"/>
                </a:solidFill>
              </a:rPr>
              <a:t>　</a:t>
            </a:r>
            <a:r>
              <a:rPr lang="en-US" altLang="ja-JP" sz="2400">
                <a:solidFill>
                  <a:srgbClr val="FF0000"/>
                </a:solidFill>
              </a:rPr>
              <a:t>True</a:t>
            </a:r>
            <a:r>
              <a:rPr lang="ja-JP" altLang="en-US" sz="2400">
                <a:solidFill>
                  <a:srgbClr val="FF0000"/>
                </a:solidFill>
              </a:rPr>
              <a:t>の時の処理１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FF0000"/>
                </a:solidFill>
              </a:rPr>
              <a:t>　</a:t>
            </a:r>
            <a:r>
              <a:rPr lang="en-US" altLang="ja-JP" sz="2400">
                <a:solidFill>
                  <a:srgbClr val="FF0000"/>
                </a:solidFill>
              </a:rPr>
              <a:t>True</a:t>
            </a:r>
            <a:r>
              <a:rPr lang="ja-JP" altLang="en-US" sz="2400">
                <a:solidFill>
                  <a:srgbClr val="FF0000"/>
                </a:solidFill>
              </a:rPr>
              <a:t>の時の処理２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　</a:t>
            </a:r>
            <a:r>
              <a:rPr lang="ja-JP" altLang="en-US" sz="2400">
                <a:solidFill>
                  <a:srgbClr val="FF0066"/>
                </a:solidFill>
              </a:rPr>
              <a:t>・・・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End While</a:t>
            </a:r>
            <a:r>
              <a:rPr lang="en-US" altLang="ja-JP" sz="2400">
                <a:solidFill>
                  <a:srgbClr val="FF0066"/>
                </a:solidFill>
              </a:rPr>
              <a:t> 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2424113" y="3140075"/>
            <a:ext cx="0" cy="8651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2281238" y="4868863"/>
            <a:ext cx="0" cy="6477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 flipH="1">
            <a:off x="4860925" y="2492375"/>
            <a:ext cx="115252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2136775" y="4508500"/>
            <a:ext cx="18838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i="1" dirty="0" smtClean="0"/>
              <a:t>　つぎ</a:t>
            </a:r>
            <a:r>
              <a:rPr lang="ja-JP" altLang="en-US" sz="2400" i="1" dirty="0"/>
              <a:t>の処理</a:t>
            </a:r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2208213" y="15589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i="1"/>
              <a:t>前の処理</a:t>
            </a:r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 flipV="1">
            <a:off x="3779838" y="4292600"/>
            <a:ext cx="2233612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6084888" y="2852738"/>
            <a:ext cx="248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66FF"/>
                </a:solidFill>
              </a:rPr>
              <a:t>End While</a:t>
            </a:r>
            <a:r>
              <a:rPr lang="ja-JP" altLang="en-US" sz="2400">
                <a:solidFill>
                  <a:srgbClr val="0066FF"/>
                </a:solidFill>
              </a:rPr>
              <a:t>の手前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66FF"/>
                </a:solidFill>
              </a:rPr>
              <a:t>まで進んだら戻る</a:t>
            </a:r>
          </a:p>
        </p:txBody>
      </p:sp>
      <p:sp>
        <p:nvSpPr>
          <p:cNvPr id="14346" name="Line 12"/>
          <p:cNvSpPr>
            <a:spLocks noChangeShapeType="1"/>
          </p:cNvSpPr>
          <p:nvPr/>
        </p:nvSpPr>
        <p:spPr bwMode="auto">
          <a:xfrm>
            <a:off x="6013450" y="2492375"/>
            <a:ext cx="0" cy="18002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7" name="Line 13"/>
          <p:cNvSpPr>
            <a:spLocks noChangeShapeType="1"/>
          </p:cNvSpPr>
          <p:nvPr/>
        </p:nvSpPr>
        <p:spPr bwMode="auto">
          <a:xfrm>
            <a:off x="1979613" y="4797425"/>
            <a:ext cx="28892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8" name="Text Box 15"/>
          <p:cNvSpPr txBox="1">
            <a:spLocks noChangeArrowheads="1"/>
          </p:cNvSpPr>
          <p:nvPr/>
        </p:nvSpPr>
        <p:spPr bwMode="auto">
          <a:xfrm>
            <a:off x="1044575" y="2349500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4349" name="Text Box 20"/>
          <p:cNvSpPr txBox="1">
            <a:spLocks noChangeArrowheads="1"/>
          </p:cNvSpPr>
          <p:nvPr/>
        </p:nvSpPr>
        <p:spPr bwMode="auto">
          <a:xfrm>
            <a:off x="612775" y="3789363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66FF"/>
                </a:solidFill>
              </a:rPr>
              <a:t>False</a:t>
            </a:r>
          </a:p>
        </p:txBody>
      </p:sp>
      <p:sp>
        <p:nvSpPr>
          <p:cNvPr id="14350" name="Text Box 21"/>
          <p:cNvSpPr txBox="1">
            <a:spLocks noChangeArrowheads="1"/>
          </p:cNvSpPr>
          <p:nvPr/>
        </p:nvSpPr>
        <p:spPr bwMode="auto">
          <a:xfrm>
            <a:off x="641375" y="5901034"/>
            <a:ext cx="7675499" cy="46166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条件</a:t>
            </a:r>
            <a:r>
              <a:rPr lang="ja-JP" altLang="en-US" sz="2400" dirty="0" smtClean="0"/>
              <a:t>が成立しなくなる</a:t>
            </a:r>
            <a:r>
              <a:rPr lang="ja-JP" altLang="en-US" sz="2400" dirty="0"/>
              <a:t>まで、</a:t>
            </a:r>
            <a:r>
              <a:rPr lang="ja-JP" altLang="en-US" sz="2400" dirty="0">
                <a:solidFill>
                  <a:srgbClr val="FF0000"/>
                </a:solidFill>
              </a:rPr>
              <a:t>何度も</a:t>
            </a:r>
            <a:r>
              <a:rPr lang="ja-JP" altLang="en-US" sz="2400" dirty="0"/>
              <a:t>繰り返す（ループする）。</a:t>
            </a:r>
          </a:p>
        </p:txBody>
      </p:sp>
      <p:sp>
        <p:nvSpPr>
          <p:cNvPr id="14351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solidFill>
                  <a:schemeClr val="tx1"/>
                </a:solidFill>
              </a:rPr>
              <a:t>While</a:t>
            </a:r>
            <a:r>
              <a:rPr lang="ja-JP" altLang="en-US" smtClean="0">
                <a:solidFill>
                  <a:schemeClr val="tx1"/>
                </a:solidFill>
              </a:rPr>
              <a:t>文での処理の流れ</a:t>
            </a:r>
          </a:p>
        </p:txBody>
      </p:sp>
      <p:sp>
        <p:nvSpPr>
          <p:cNvPr id="14352" name="Line 23"/>
          <p:cNvSpPr>
            <a:spLocks noChangeShapeType="1"/>
          </p:cNvSpPr>
          <p:nvPr/>
        </p:nvSpPr>
        <p:spPr bwMode="auto">
          <a:xfrm>
            <a:off x="1776413" y="2203450"/>
            <a:ext cx="503237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3" name="Line 24"/>
          <p:cNvSpPr>
            <a:spLocks noChangeShapeType="1"/>
          </p:cNvSpPr>
          <p:nvPr/>
        </p:nvSpPr>
        <p:spPr bwMode="auto">
          <a:xfrm>
            <a:off x="1776413" y="1484313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4" name="Freeform 25"/>
          <p:cNvSpPr>
            <a:spLocks/>
          </p:cNvSpPr>
          <p:nvPr/>
        </p:nvSpPr>
        <p:spPr bwMode="auto">
          <a:xfrm>
            <a:off x="1331913" y="2565400"/>
            <a:ext cx="792162" cy="2232025"/>
          </a:xfrm>
          <a:custGeom>
            <a:avLst/>
            <a:gdLst>
              <a:gd name="T0" fmla="*/ 2147483646 w 514"/>
              <a:gd name="T1" fmla="*/ 0 h 1633"/>
              <a:gd name="T2" fmla="*/ 2147483646 w 514"/>
              <a:gd name="T3" fmla="*/ 2147483646 h 1633"/>
              <a:gd name="T4" fmla="*/ 2147483646 w 514"/>
              <a:gd name="T5" fmla="*/ 2147483646 h 16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4" h="1633">
                <a:moveTo>
                  <a:pt x="514" y="0"/>
                </a:moveTo>
                <a:cubicBezTo>
                  <a:pt x="272" y="227"/>
                  <a:pt x="30" y="454"/>
                  <a:pt x="15" y="726"/>
                </a:cubicBezTo>
                <a:cubicBezTo>
                  <a:pt x="0" y="998"/>
                  <a:pt x="211" y="1315"/>
                  <a:pt x="423" y="1633"/>
                </a:cubicBezTo>
              </a:path>
            </a:pathLst>
          </a:cu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5" name="Freeform 26"/>
          <p:cNvSpPr>
            <a:spLocks/>
          </p:cNvSpPr>
          <p:nvPr/>
        </p:nvSpPr>
        <p:spPr bwMode="auto">
          <a:xfrm>
            <a:off x="1620838" y="2565400"/>
            <a:ext cx="646112" cy="574675"/>
          </a:xfrm>
          <a:custGeom>
            <a:avLst/>
            <a:gdLst>
              <a:gd name="T0" fmla="*/ 2147483646 w 279"/>
              <a:gd name="T1" fmla="*/ 0 h 227"/>
              <a:gd name="T2" fmla="*/ 2147483646 w 279"/>
              <a:gd name="T3" fmla="*/ 2147483646 h 227"/>
              <a:gd name="T4" fmla="*/ 2147483646 w 279"/>
              <a:gd name="T5" fmla="*/ 2147483646 h 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9" h="227">
                <a:moveTo>
                  <a:pt x="234" y="0"/>
                </a:moveTo>
                <a:cubicBezTo>
                  <a:pt x="117" y="71"/>
                  <a:pt x="0" y="143"/>
                  <a:pt x="7" y="181"/>
                </a:cubicBezTo>
                <a:cubicBezTo>
                  <a:pt x="14" y="219"/>
                  <a:pt x="234" y="219"/>
                  <a:pt x="279" y="227"/>
                </a:cubicBezTo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2124075" y="3140075"/>
            <a:ext cx="207963" cy="3175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solidFill>
                  <a:schemeClr val="tx1"/>
                </a:solidFill>
              </a:rPr>
              <a:t>例題１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755650" y="1628775"/>
            <a:ext cx="7972054" cy="8309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いま、貯金が</a:t>
            </a:r>
            <a:r>
              <a:rPr lang="en-US" altLang="ja-JP" sz="2400" dirty="0"/>
              <a:t>300</a:t>
            </a:r>
            <a:r>
              <a:rPr lang="ja-JP" altLang="en-US" sz="2400" dirty="0"/>
              <a:t>円あります。今日から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>5000</a:t>
            </a:r>
            <a:r>
              <a:rPr lang="ja-JP" altLang="en-US" sz="2400" dirty="0"/>
              <a:t>円貯まるまで、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毎日</a:t>
            </a:r>
            <a:r>
              <a:rPr lang="en-US" altLang="ja-JP" sz="2400" dirty="0"/>
              <a:t>100</a:t>
            </a:r>
            <a:r>
              <a:rPr lang="ja-JP" altLang="en-US" sz="2400" dirty="0"/>
              <a:t>円ずつ貯金することにしました。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960438" y="3200400"/>
            <a:ext cx="722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繰り返し処理を用いて、このプログラムを書いてみよう。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MU配色１">
      <a:dk1>
        <a:srgbClr val="000000"/>
      </a:dk1>
      <a:lt1>
        <a:sysClr val="window" lastClr="FFFFFF"/>
      </a:lt1>
      <a:dk2>
        <a:srgbClr val="000000"/>
      </a:dk2>
      <a:lt2>
        <a:srgbClr val="B770FF"/>
      </a:lt2>
      <a:accent1>
        <a:srgbClr val="58B0F4"/>
      </a:accent1>
      <a:accent2>
        <a:srgbClr val="0F9ACC"/>
      </a:accent2>
      <a:accent3>
        <a:srgbClr val="568C11"/>
      </a:accent3>
      <a:accent4>
        <a:srgbClr val="FFFF65"/>
      </a:accent4>
      <a:accent5>
        <a:srgbClr val="FF7B1B"/>
      </a:accent5>
      <a:accent6>
        <a:srgbClr val="F14124"/>
      </a:accent6>
      <a:hlink>
        <a:srgbClr val="000000"/>
      </a:hlink>
      <a:folHlink>
        <a:srgbClr val="0000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1903</Words>
  <Application>Microsoft Office PowerPoint</Application>
  <PresentationFormat>画面に合わせる (4:3)</PresentationFormat>
  <Paragraphs>359</Paragraphs>
  <Slides>30</Slides>
  <Notes>23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標準デザイン</vt:lpstr>
      <vt:lpstr>PowerPoint プレゼンテーション</vt:lpstr>
      <vt:lpstr>前回のおさらい</vt:lpstr>
      <vt:lpstr>PowerPoint プレゼンテーション</vt:lpstr>
      <vt:lpstr>繰り返し処理の例（１）</vt:lpstr>
      <vt:lpstr>繰り返し処理の例（２）</vt:lpstr>
      <vt:lpstr>「条件」の「真」「偽」による 分岐と繰り返し</vt:lpstr>
      <vt:lpstr>プログラムにおける繰り返し処理の記述</vt:lpstr>
      <vt:lpstr>While文での処理の流れ</vt:lpstr>
      <vt:lpstr>例題１</vt:lpstr>
      <vt:lpstr>例題１</vt:lpstr>
      <vt:lpstr>例題２</vt:lpstr>
      <vt:lpstr>補足</vt:lpstr>
      <vt:lpstr>While文の性質</vt:lpstr>
      <vt:lpstr>While文の性質</vt:lpstr>
      <vt:lpstr>繰り返しの強制終了</vt:lpstr>
      <vt:lpstr>繰り返し処理の利用方法</vt:lpstr>
      <vt:lpstr>例題3</vt:lpstr>
      <vt:lpstr>無限ループ</vt:lpstr>
      <vt:lpstr>For文</vt:lpstr>
      <vt:lpstr>For文の書式</vt:lpstr>
      <vt:lpstr>処理のながれ</vt:lpstr>
      <vt:lpstr>例題４</vt:lpstr>
      <vt:lpstr>ループ変数の拡張設定</vt:lpstr>
      <vt:lpstr>繰り返し処理の中の繰り返し処理</vt:lpstr>
      <vt:lpstr>ループの強制終了(For文)</vt:lpstr>
      <vt:lpstr>本日のまとめ</vt:lpstr>
      <vt:lpstr>PowerPoint プレゼンテーション</vt:lpstr>
      <vt:lpstr>コメント</vt:lpstr>
      <vt:lpstr>式（命令）の複数行記述</vt:lpstr>
      <vt:lpstr>複数の式（命令）の１行記述</vt:lpstr>
    </vt:vector>
  </TitlesOfParts>
  <Company>長岡技術科学大学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畦原宗之</dc:creator>
  <cp:lastModifiedBy>Kaiseki</cp:lastModifiedBy>
  <cp:revision>402</cp:revision>
  <dcterms:created xsi:type="dcterms:W3CDTF">2005-06-06T02:44:36Z</dcterms:created>
  <dcterms:modified xsi:type="dcterms:W3CDTF">2018-04-09T00:00:28Z</dcterms:modified>
</cp:coreProperties>
</file>