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88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90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wmf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wmf"/><Relationship Id="rId4" Type="http://schemas.openxmlformats.org/officeDocument/2006/relationships/image" Target="../media/image9.wmf"/><Relationship Id="rId9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wmf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wmf"/><Relationship Id="rId4" Type="http://schemas.openxmlformats.org/officeDocument/2006/relationships/image" Target="../media/image10.wmf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536950" y="485775"/>
            <a:ext cx="2686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latin typeface="Times New Roman" panose="02020603050405020304" pitchFamily="18" charset="0"/>
              </a:rPr>
              <a:t>(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ja-JP" sz="2800" dirty="0">
                <a:latin typeface="Times New Roman" panose="02020603050405020304" pitchFamily="18" charset="0"/>
              </a:rPr>
              <a:t>6</a:t>
            </a:r>
            <a:r>
              <a:rPr lang="ja-JP" altLang="en-US" sz="2800" dirty="0" smtClean="0">
                <a:latin typeface="Times New Roman" panose="02020603050405020304" pitchFamily="18" charset="0"/>
              </a:rPr>
              <a:t>回</a:t>
            </a:r>
            <a:r>
              <a:rPr lang="en-US" altLang="ja-JP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275476" y="2016125"/>
            <a:ext cx="1210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関数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914650" y="5240338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049713"/>
            <a:ext cx="190500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8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3786" y="1487642"/>
            <a:ext cx="8229600" cy="22608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2400" dirty="0" smtClean="0">
                <a:solidFill>
                  <a:srgbClr val="0070C0"/>
                </a:solidFill>
              </a:rPr>
              <a:t>「ある</a:t>
            </a:r>
            <a:r>
              <a:rPr lang="ja-JP" altLang="en-US" sz="2400" dirty="0">
                <a:solidFill>
                  <a:srgbClr val="0070C0"/>
                </a:solidFill>
              </a:rPr>
              <a:t>仕事が得意な人を何人か雇って、必要な時に呼んで仕事をして</a:t>
            </a:r>
            <a:r>
              <a:rPr lang="ja-JP" altLang="en-US" sz="2400" dirty="0" smtClean="0">
                <a:solidFill>
                  <a:srgbClr val="0070C0"/>
                </a:solidFill>
              </a:rPr>
              <a:t>もらう」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 smtClean="0"/>
              <a:t>ことを実現するために、</a:t>
            </a:r>
            <a:r>
              <a:rPr lang="ja-JP" altLang="en-US" sz="2400" dirty="0"/>
              <a:t>関数は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ja-JP" altLang="en-US" dirty="0" smtClean="0"/>
              <a:t>ただ</a:t>
            </a:r>
            <a:r>
              <a:rPr lang="ja-JP" altLang="en-US" dirty="0"/>
              <a:t>「同じ処理」</a:t>
            </a:r>
            <a:r>
              <a:rPr lang="ja-JP" altLang="en-US" dirty="0" smtClean="0"/>
              <a:t>を何度も実行する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err="1" smtClean="0"/>
              <a:t>だけで</a:t>
            </a:r>
            <a:r>
              <a:rPr lang="ja-JP" altLang="en-US" sz="2400" dirty="0"/>
              <a:t>なく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状況に応じた処理を実行する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 smtClean="0"/>
              <a:t>ことが</a:t>
            </a:r>
            <a:r>
              <a:rPr lang="ja-JP" altLang="en-US" sz="2400" dirty="0"/>
              <a:t>可能なように作られています</a:t>
            </a:r>
            <a:r>
              <a:rPr lang="ja-JP" altLang="en-US" sz="2400" dirty="0" smtClean="0"/>
              <a:t>。</a:t>
            </a:r>
            <a:endParaRPr lang="ja-JP" altLang="en-US" sz="2400" dirty="0"/>
          </a:p>
        </p:txBody>
      </p:sp>
      <p:pic>
        <p:nvPicPr>
          <p:cNvPr id="4" name="Picture 4" descr="j02407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18" y="3724753"/>
            <a:ext cx="1163637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85" y="3762342"/>
            <a:ext cx="18684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718050" y="481853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4719638" y="496299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791075" y="431529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依頼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935538" y="489156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結果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642118" y="5537678"/>
            <a:ext cx="20637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「</a:t>
            </a:r>
            <a:r>
              <a:rPr lang="en-US" altLang="ja-JP" sz="1800"/>
              <a:t>30</a:t>
            </a:r>
            <a:r>
              <a:rPr lang="ja-JP" altLang="en-US" sz="1800"/>
              <a:t>倍する計算なら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任せて！」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8717" y="5520954"/>
            <a:ext cx="2568575" cy="646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「４は、</a:t>
            </a:r>
            <a:r>
              <a:rPr lang="en-US" altLang="ja-JP" sz="1800" dirty="0"/>
              <a:t>30</a:t>
            </a:r>
            <a:r>
              <a:rPr lang="ja-JP" altLang="en-US" sz="1800" dirty="0"/>
              <a:t>倍すると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いくつになるんだっけ？」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048018" y="5535579"/>
            <a:ext cx="2614612" cy="646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「じゃあ</a:t>
            </a:r>
            <a:r>
              <a:rPr lang="en-US" altLang="ja-JP" sz="1800" dirty="0"/>
              <a:t>20</a:t>
            </a:r>
            <a:r>
              <a:rPr lang="ja-JP" altLang="en-US" sz="1800" dirty="0"/>
              <a:t>は、</a:t>
            </a:r>
            <a:r>
              <a:rPr lang="en-US" altLang="ja-JP" sz="1800" dirty="0"/>
              <a:t>30</a:t>
            </a:r>
            <a:r>
              <a:rPr lang="ja-JP" altLang="en-US" sz="1800" dirty="0"/>
              <a:t>倍すると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いくつになるんだっけ？」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540885" y="6167067"/>
            <a:ext cx="2999539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「</a:t>
            </a:r>
            <a:r>
              <a:rPr lang="ja-JP" altLang="en-US" sz="1800" dirty="0" smtClean="0"/>
              <a:t>じゃあ</a:t>
            </a:r>
            <a:r>
              <a:rPr lang="en-US" altLang="ja-JP" sz="1800" dirty="0" smtClean="0"/>
              <a:t>28971</a:t>
            </a:r>
            <a:r>
              <a:rPr lang="ja-JP" altLang="en-US" sz="1800" dirty="0" smtClean="0"/>
              <a:t>は</a:t>
            </a:r>
            <a:r>
              <a:rPr lang="ja-JP" altLang="en-US" sz="1800" dirty="0"/>
              <a:t>、</a:t>
            </a:r>
            <a:r>
              <a:rPr lang="en-US" altLang="ja-JP" sz="1800" dirty="0"/>
              <a:t>30</a:t>
            </a:r>
            <a:r>
              <a:rPr lang="ja-JP" altLang="en-US" sz="1800" dirty="0"/>
              <a:t>倍すると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いくつになるんだっけ？」</a:t>
            </a:r>
          </a:p>
        </p:txBody>
      </p:sp>
    </p:spTree>
    <p:extLst>
      <p:ext uri="{BB962C8B-B14F-4D97-AF65-F5344CB8AC3E}">
        <p14:creationId xmlns:p14="http://schemas.microsoft.com/office/powerpoint/2010/main" val="33407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1187624" y="1700808"/>
            <a:ext cx="7092711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Public Class Form1</a:t>
            </a:r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en-US" altLang="ja-JP" sz="1800" dirty="0" smtClean="0"/>
              <a:t>    Private Sub Button1_Click(…) Handles Button1.Click</a:t>
            </a:r>
          </a:p>
          <a:p>
            <a:pPr eaLnBrk="1" hangingPunct="1">
              <a:defRPr/>
            </a:pPr>
            <a:r>
              <a:rPr lang="en-US" altLang="ja-JP" sz="1800" dirty="0" smtClean="0"/>
              <a:t>        Dim </a:t>
            </a:r>
            <a:r>
              <a:rPr lang="en-US" altLang="ja-JP" sz="1800" dirty="0" err="1" smtClean="0"/>
              <a:t>myMoney</a:t>
            </a:r>
            <a:r>
              <a:rPr lang="en-US" altLang="ja-JP" sz="1800" dirty="0" smtClean="0"/>
              <a:t> As Integer = TextBox1.text</a:t>
            </a:r>
          </a:p>
          <a:p>
            <a:pPr eaLnBrk="1" hangingPunct="1">
              <a:defRPr/>
            </a:pPr>
            <a:r>
              <a:rPr lang="en-US" altLang="ja-JP" sz="1800" dirty="0" smtClean="0"/>
              <a:t>        Dim </a:t>
            </a:r>
            <a:r>
              <a:rPr lang="en-US" altLang="ja-JP" sz="1800" dirty="0" err="1" smtClean="0"/>
              <a:t>myBag</a:t>
            </a:r>
            <a:r>
              <a:rPr lang="en-US" altLang="ja-JP" sz="1800" dirty="0" smtClean="0"/>
              <a:t> As Integer = </a:t>
            </a:r>
            <a:r>
              <a:rPr lang="en-US" altLang="ja-JP" sz="1800" dirty="0" err="1" smtClean="0"/>
              <a:t>AceBank</a:t>
            </a:r>
            <a:r>
              <a:rPr lang="en-US" altLang="ja-JP" sz="1800" dirty="0" smtClean="0"/>
              <a:t>( </a:t>
            </a:r>
            <a:r>
              <a:rPr lang="en-US" altLang="ja-JP" sz="1800" dirty="0" err="1" smtClean="0"/>
              <a:t>myMoney</a:t>
            </a:r>
            <a:r>
              <a:rPr lang="en-US" altLang="ja-JP" sz="1800" dirty="0" smtClean="0"/>
              <a:t> )</a:t>
            </a:r>
          </a:p>
          <a:p>
            <a:pPr eaLnBrk="1" hangingPunct="1">
              <a:defRPr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Label1.text = </a:t>
            </a:r>
            <a:r>
              <a:rPr lang="en-US" altLang="ja-JP" sz="1800" dirty="0" err="1" smtClean="0"/>
              <a:t>myBag</a:t>
            </a:r>
            <a:endParaRPr lang="en-US" altLang="ja-JP" sz="1800" dirty="0"/>
          </a:p>
          <a:p>
            <a:pPr eaLnBrk="1" hangingPunct="1">
              <a:defRPr/>
            </a:pPr>
            <a:r>
              <a:rPr lang="en-US" altLang="ja-JP" sz="1800" dirty="0" smtClean="0"/>
              <a:t>    End Sub</a:t>
            </a:r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en-US" altLang="ja-JP" sz="1800" dirty="0" smtClean="0"/>
              <a:t>    Private Function </a:t>
            </a:r>
            <a:r>
              <a:rPr lang="en-US" altLang="ja-JP" sz="1800" dirty="0" err="1" smtClean="0"/>
              <a:t>AceBank</a:t>
            </a:r>
            <a:r>
              <a:rPr lang="en-US" altLang="ja-JP" sz="1800" dirty="0" smtClean="0"/>
              <a:t>( </a:t>
            </a:r>
            <a:r>
              <a:rPr lang="en-US" altLang="ja-JP" sz="1800" dirty="0" err="1" smtClean="0"/>
              <a:t>ByVal</a:t>
            </a:r>
            <a:r>
              <a:rPr lang="en-US" altLang="ja-JP" sz="1800" dirty="0" smtClean="0"/>
              <a:t> envelope As Integer) As Integer</a:t>
            </a:r>
          </a:p>
          <a:p>
            <a:pPr eaLnBrk="1" hangingPunct="1">
              <a:defRPr/>
            </a:pPr>
            <a:r>
              <a:rPr lang="en-US" altLang="ja-JP" sz="1800" dirty="0" smtClean="0"/>
              <a:t>        envelope = envelope </a:t>
            </a:r>
            <a:r>
              <a:rPr lang="en-US" altLang="ja-JP" sz="1800" dirty="0" smtClean="0">
                <a:latin typeface="ＭＳ Ｐゴシック" pitchFamily="50" charset="-128"/>
              </a:rPr>
              <a:t>*</a:t>
            </a:r>
            <a:r>
              <a:rPr lang="en-US" altLang="ja-JP" sz="1800" dirty="0" smtClean="0"/>
              <a:t> 30</a:t>
            </a:r>
          </a:p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FF0066"/>
                </a:solidFill>
              </a:rPr>
              <a:t>        </a:t>
            </a:r>
            <a:r>
              <a:rPr lang="en-US" altLang="ja-JP" sz="1800" dirty="0" smtClean="0"/>
              <a:t>Return envelope</a:t>
            </a:r>
          </a:p>
          <a:p>
            <a:pPr eaLnBrk="1" hangingPunct="1">
              <a:defRPr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End Function</a:t>
            </a:r>
            <a:endParaRPr lang="en-US" altLang="ja-JP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en-US" altLang="ja-JP" sz="1800" dirty="0" smtClean="0"/>
              <a:t>End Class</a:t>
            </a:r>
          </a:p>
        </p:txBody>
      </p:sp>
      <p:sp>
        <p:nvSpPr>
          <p:cNvPr id="717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例題</a:t>
            </a:r>
            <a:r>
              <a:rPr lang="en-US" altLang="ja-JP" dirty="0" smtClean="0"/>
              <a:t>0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3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"/>
          <p:cNvSpPr>
            <a:spLocks noChangeArrowheads="1"/>
          </p:cNvSpPr>
          <p:nvPr/>
        </p:nvSpPr>
        <p:spPr bwMode="auto">
          <a:xfrm>
            <a:off x="3905250" y="2422351"/>
            <a:ext cx="5076825" cy="3744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710" y="116632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関数の概念</a:t>
            </a:r>
          </a:p>
        </p:txBody>
      </p:sp>
      <p:pic>
        <p:nvPicPr>
          <p:cNvPr id="8197" name="Picture 4" descr="MCj033409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82" y="3339608"/>
            <a:ext cx="1481113" cy="203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690666" y="4679762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/>
              <a:t>窓口</a:t>
            </a:r>
          </a:p>
        </p:txBody>
      </p:sp>
      <p:pic>
        <p:nvPicPr>
          <p:cNvPr id="8199" name="Picture 6" descr="MCj043488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5738"/>
            <a:ext cx="165576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7" descr="MCj043431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71" y="4738311"/>
            <a:ext cx="1421608" cy="7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 descr="MCj0325952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47" y="3699764"/>
            <a:ext cx="14747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AutoShape 12"/>
          <p:cNvSpPr>
            <a:spLocks noChangeArrowheads="1"/>
          </p:cNvSpPr>
          <p:nvPr/>
        </p:nvSpPr>
        <p:spPr bwMode="auto">
          <a:xfrm flipH="1">
            <a:off x="3553197" y="4713367"/>
            <a:ext cx="719137" cy="576262"/>
          </a:xfrm>
          <a:prstGeom prst="rightArrow">
            <a:avLst>
              <a:gd name="adj1" fmla="val 50000"/>
              <a:gd name="adj2" fmla="val 3119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5621624" y="1953615"/>
            <a:ext cx="18918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 smtClean="0"/>
              <a:t>エース銀行</a:t>
            </a:r>
            <a:endParaRPr lang="ja-JP" altLang="en-US" sz="2800" dirty="0"/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7291221" y="2695358"/>
            <a:ext cx="1309688" cy="92233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封筒の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お金を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30</a:t>
            </a:r>
            <a:r>
              <a:rPr lang="ja-JP" altLang="en-US" sz="1800" dirty="0"/>
              <a:t>倍にする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4428682" y="2510196"/>
            <a:ext cx="2113079" cy="646331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？？万</a:t>
            </a:r>
            <a:r>
              <a:rPr lang="ja-JP" altLang="en-US" sz="1800" dirty="0"/>
              <a:t>円受け取り、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封筒に入れる</a:t>
            </a:r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3213100" y="5588096"/>
            <a:ext cx="1987550" cy="36830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封筒の中身を返す</a:t>
            </a:r>
          </a:p>
        </p:txBody>
      </p:sp>
      <p:pic>
        <p:nvPicPr>
          <p:cNvPr id="8207" name="Picture 19" descr="MCj0435021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855738"/>
            <a:ext cx="11207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8" name="AutoShape 11"/>
          <p:cNvSpPr>
            <a:spLocks noChangeArrowheads="1"/>
          </p:cNvSpPr>
          <p:nvPr/>
        </p:nvSpPr>
        <p:spPr bwMode="auto">
          <a:xfrm>
            <a:off x="3143647" y="3215306"/>
            <a:ext cx="1439863" cy="576263"/>
          </a:xfrm>
          <a:prstGeom prst="rightArrow">
            <a:avLst>
              <a:gd name="adj1" fmla="val 50000"/>
              <a:gd name="adj2" fmla="val 62466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pic>
        <p:nvPicPr>
          <p:cNvPr id="8210" name="Picture 23" descr="MCj044131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3935238"/>
            <a:ext cx="2058987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1023938" y="5806901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i="1" dirty="0">
                <a:ea typeface="AR丸ゴシック体M" pitchFamily="49" charset="-128"/>
              </a:rPr>
              <a:t>「受取金袋」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202727" y="1962381"/>
            <a:ext cx="2161169" cy="7078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「３万円</a:t>
            </a:r>
            <a:r>
              <a:rPr lang="ja-JP" altLang="en-US" sz="2000" dirty="0"/>
              <a:t>渡すので、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30</a:t>
            </a:r>
            <a:r>
              <a:rPr lang="ja-JP" altLang="en-US" sz="2000" dirty="0"/>
              <a:t>倍にしてくれ」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1457325" y="6167263"/>
            <a:ext cx="1692275" cy="646113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受け取った金を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金袋に入れる</a:t>
            </a:r>
          </a:p>
        </p:txBody>
      </p:sp>
      <p:pic>
        <p:nvPicPr>
          <p:cNvPr id="8215" name="Picture 28" descr="MCj0435021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071638"/>
            <a:ext cx="11207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6" name="Picture 29" descr="MCj0435021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87538"/>
            <a:ext cx="11207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7" name="Picture 30" descr="MCj0424218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80" y="1447925"/>
            <a:ext cx="745215" cy="62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026910" y="1086716"/>
            <a:ext cx="386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関数には、データを受け取る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入口</a:t>
            </a:r>
            <a:r>
              <a:rPr kumimoji="1" lang="ja-JP" altLang="en-US" dirty="0" smtClean="0"/>
              <a:t>と、データを返す</a:t>
            </a:r>
            <a:r>
              <a:rPr kumimoji="1" lang="ja-JP" altLang="en-US" dirty="0" smtClean="0">
                <a:solidFill>
                  <a:srgbClr val="FF0000"/>
                </a:solidFill>
              </a:rPr>
              <a:t>出口</a:t>
            </a:r>
            <a:r>
              <a:rPr kumimoji="1" lang="ja-JP" altLang="en-US" dirty="0" smtClean="0"/>
              <a:t>を作れます。</a:t>
            </a:r>
            <a:endParaRPr kumimoji="1" lang="ja-JP" altLang="en-US" dirty="0"/>
          </a:p>
        </p:txBody>
      </p:sp>
      <p:pic>
        <p:nvPicPr>
          <p:cNvPr id="8209" name="Picture 21" descr="MCj04403940000[1]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883" y="2832450"/>
            <a:ext cx="122396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6325448" y="4194837"/>
            <a:ext cx="800786" cy="576263"/>
          </a:xfrm>
          <a:prstGeom prst="rightArrow">
            <a:avLst>
              <a:gd name="adj1" fmla="val 50000"/>
              <a:gd name="adj2" fmla="val 62466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 flipH="1">
            <a:off x="6324681" y="4800967"/>
            <a:ext cx="719137" cy="576262"/>
          </a:xfrm>
          <a:prstGeom prst="rightArrow">
            <a:avLst>
              <a:gd name="adj1" fmla="val 50000"/>
              <a:gd name="adj2" fmla="val 3119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316596" y="5003321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 smtClean="0"/>
              <a:t>投資課</a:t>
            </a:r>
            <a:endParaRPr lang="ja-JP" altLang="en-US" dirty="0"/>
          </a:p>
        </p:txBody>
      </p:sp>
      <p:sp>
        <p:nvSpPr>
          <p:cNvPr id="8211" name="Text Box 24"/>
          <p:cNvSpPr txBox="1">
            <a:spLocks noChangeArrowheads="1"/>
          </p:cNvSpPr>
          <p:nvPr/>
        </p:nvSpPr>
        <p:spPr bwMode="auto">
          <a:xfrm>
            <a:off x="5462444" y="3561429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i="1" dirty="0" smtClean="0">
                <a:ea typeface="AR丸ゴシック体M" pitchFamily="49" charset="-128"/>
              </a:rPr>
              <a:t>受取</a:t>
            </a:r>
            <a:r>
              <a:rPr lang="ja-JP" altLang="en-US" sz="1800" i="1" dirty="0">
                <a:ea typeface="AR丸ゴシック体M" pitchFamily="49" charset="-128"/>
              </a:rPr>
              <a:t>金</a:t>
            </a:r>
            <a:r>
              <a:rPr lang="ja-JP" altLang="en-US" sz="1800" i="1" dirty="0" smtClean="0">
                <a:ea typeface="AR丸ゴシック体M" pitchFamily="49" charset="-128"/>
              </a:rPr>
              <a:t>封筒</a:t>
            </a:r>
            <a:endParaRPr lang="ja-JP" altLang="en-US" sz="1800" i="1" dirty="0">
              <a:ea typeface="AR丸ゴシック体M" pitchFamily="49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457619" y="28849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入口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601229" y="43829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出口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99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animBg="1"/>
      <p:bldP spid="8204" grpId="0" animBg="1"/>
      <p:bldP spid="8205" grpId="0" animBg="1"/>
      <p:bldP spid="8206" grpId="0" animBg="1"/>
      <p:bldP spid="8208" grpId="0" animBg="1"/>
      <p:bldP spid="8212" grpId="0"/>
      <p:bldP spid="8214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情報の流れ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68538" y="4652963"/>
            <a:ext cx="5907386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関数　</a:t>
            </a:r>
            <a:r>
              <a:rPr lang="ja-JP" altLang="en-US" sz="2400" dirty="0" smtClean="0"/>
              <a:t>「エース銀行」</a:t>
            </a:r>
            <a:r>
              <a:rPr lang="ja-JP" altLang="en-US" sz="2400" dirty="0"/>
              <a:t>（受取金封筒）　単位：円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封筒の金を３０倍にする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封筒の中身を返す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エース銀行</a:t>
            </a:r>
            <a:r>
              <a:rPr lang="ja-JP" altLang="en-US" sz="2400" dirty="0"/>
              <a:t>の業務はここまで</a:t>
            </a:r>
          </a:p>
        </p:txBody>
      </p:sp>
      <p:pic>
        <p:nvPicPr>
          <p:cNvPr id="9220" name="Picture 4" descr="MCj044039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79" y="3218343"/>
            <a:ext cx="1421953" cy="142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7" descr="MCj043488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165576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2195513" y="1557338"/>
            <a:ext cx="5804794" cy="461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受取金袋 </a:t>
            </a:r>
            <a:r>
              <a:rPr lang="ja-JP" altLang="en-US" sz="1600" dirty="0"/>
              <a:t>単位：円</a:t>
            </a:r>
            <a:r>
              <a:rPr lang="ja-JP" altLang="en-US" sz="2400" dirty="0"/>
              <a:t>　</a:t>
            </a:r>
            <a:r>
              <a:rPr lang="ja-JP" altLang="en-US" sz="2400" dirty="0">
                <a:solidFill>
                  <a:srgbClr val="FF0066"/>
                </a:solidFill>
              </a:rPr>
              <a:t>←</a:t>
            </a:r>
            <a:r>
              <a:rPr lang="ja-JP" altLang="en-US" sz="2400" dirty="0"/>
              <a:t>　</a:t>
            </a:r>
            <a:r>
              <a:rPr lang="ja-JP" altLang="en-US" sz="2400" dirty="0" smtClean="0"/>
              <a:t>「エース銀行」</a:t>
            </a:r>
            <a:r>
              <a:rPr lang="ja-JP" altLang="en-US" sz="2400" dirty="0"/>
              <a:t>（</a:t>
            </a:r>
            <a:r>
              <a:rPr lang="en-US" altLang="ja-JP" sz="2400" dirty="0"/>
              <a:t>3</a:t>
            </a:r>
            <a:r>
              <a:rPr lang="ja-JP" altLang="en-US" sz="2400" dirty="0"/>
              <a:t>万円）</a:t>
            </a:r>
          </a:p>
        </p:txBody>
      </p:sp>
      <p:pic>
        <p:nvPicPr>
          <p:cNvPr id="9224" name="Picture 9" descr="MCj044131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74" y="1985020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395288" y="2852738"/>
            <a:ext cx="14798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エース銀行を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使う人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589344" y="5515491"/>
            <a:ext cx="16498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エース銀行</a:t>
            </a:r>
            <a:endParaRPr lang="ja-JP" altLang="en-US" sz="2400" dirty="0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 flipH="1">
            <a:off x="5884396" y="2019004"/>
            <a:ext cx="1326162" cy="271797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8" name="Text Box 5"/>
          <p:cNvSpPr txBox="1">
            <a:spLocks noChangeArrowheads="1"/>
          </p:cNvSpPr>
          <p:nvPr/>
        </p:nvSpPr>
        <p:spPr bwMode="auto">
          <a:xfrm>
            <a:off x="6215932" y="4132655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i="1" dirty="0" smtClean="0">
                <a:ea typeface="AR丸ゴシック体M" pitchFamily="49" charset="-128"/>
              </a:rPr>
              <a:t>受取</a:t>
            </a:r>
            <a:r>
              <a:rPr lang="ja-JP" altLang="en-US" sz="1800" i="1" dirty="0">
                <a:ea typeface="AR丸ゴシック体M" pitchFamily="49" charset="-128"/>
              </a:rPr>
              <a:t>金</a:t>
            </a:r>
            <a:r>
              <a:rPr lang="ja-JP" altLang="en-US" sz="1800" i="1" dirty="0" smtClean="0">
                <a:ea typeface="AR丸ゴシック体M" pitchFamily="49" charset="-128"/>
              </a:rPr>
              <a:t>封筒</a:t>
            </a:r>
            <a:endParaRPr lang="ja-JP" altLang="en-US" sz="1800" i="1" dirty="0">
              <a:ea typeface="AR丸ゴシック体M" pitchFamily="49" charset="-128"/>
            </a:endParaRPr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 flipH="1" flipV="1">
            <a:off x="3492499" y="2060575"/>
            <a:ext cx="934269" cy="2520553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2545144" y="343735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i="1" dirty="0" smtClean="0">
                <a:ea typeface="AR丸ゴシック体M" pitchFamily="49" charset="-128"/>
              </a:rPr>
              <a:t>受取</a:t>
            </a:r>
            <a:r>
              <a:rPr lang="ja-JP" altLang="en-US" sz="1800" i="1" dirty="0">
                <a:ea typeface="AR丸ゴシック体M" pitchFamily="49" charset="-128"/>
              </a:rPr>
              <a:t>金</a:t>
            </a:r>
            <a:r>
              <a:rPr lang="ja-JP" altLang="en-US" sz="1800" i="1" dirty="0" smtClean="0">
                <a:ea typeface="AR丸ゴシック体M" pitchFamily="49" charset="-128"/>
              </a:rPr>
              <a:t>袋</a:t>
            </a:r>
            <a:endParaRPr lang="ja-JP" altLang="en-US" sz="1800" i="1" dirty="0">
              <a:ea typeface="AR丸ゴシック体M" pitchFamily="49" charset="-128"/>
            </a:endParaRPr>
          </a:p>
        </p:txBody>
      </p:sp>
      <p:pic>
        <p:nvPicPr>
          <p:cNvPr id="15" name="Picture 30" descr="MCj0424218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1" y="4869160"/>
            <a:ext cx="745215" cy="62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7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関数のプログラミング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195513" y="4781202"/>
            <a:ext cx="6720814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Public Function </a:t>
            </a:r>
            <a:r>
              <a:rPr lang="en-US" altLang="ja-JP" sz="1800" dirty="0" err="1" smtClean="0"/>
              <a:t>AceBank</a:t>
            </a:r>
            <a:r>
              <a:rPr lang="en-US" altLang="ja-JP" sz="1800" dirty="0" smtClean="0"/>
              <a:t>(</a:t>
            </a:r>
            <a:r>
              <a:rPr lang="en-US" altLang="ja-JP" sz="1800" dirty="0" err="1" smtClean="0"/>
              <a:t>ByVal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envelope As Integer</a:t>
            </a:r>
            <a:r>
              <a:rPr lang="ja-JP" altLang="en-US" sz="1800" dirty="0"/>
              <a:t>） </a:t>
            </a:r>
            <a:r>
              <a:rPr lang="en-US" altLang="ja-JP" sz="1800" dirty="0"/>
              <a:t>As Integer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　</a:t>
            </a:r>
            <a:r>
              <a:rPr lang="en-US" altLang="ja-JP" sz="2400" dirty="0"/>
              <a:t>envelope = envelope </a:t>
            </a:r>
            <a:r>
              <a:rPr lang="en-US" altLang="ja-JP" sz="2400" dirty="0">
                <a:latin typeface="ＭＳ Ｐゴシック" pitchFamily="50" charset="-128"/>
              </a:rPr>
              <a:t>*</a:t>
            </a:r>
            <a:r>
              <a:rPr lang="en-US" altLang="ja-JP" sz="2400" dirty="0"/>
              <a:t> 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</a:t>
            </a:r>
            <a:r>
              <a:rPr lang="en-US" altLang="ja-JP" sz="2400" dirty="0"/>
              <a:t>Return envelope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End Function</a:t>
            </a:r>
          </a:p>
        </p:txBody>
      </p:sp>
      <p:pic>
        <p:nvPicPr>
          <p:cNvPr id="10244" name="Picture 4" descr="MCj044039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2835275"/>
            <a:ext cx="187166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7" descr="MCj043488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165576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2195513" y="1557338"/>
            <a:ext cx="597217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Dim </a:t>
            </a:r>
            <a:r>
              <a:rPr lang="en-US" altLang="ja-JP" sz="2400" dirty="0" err="1"/>
              <a:t>myBag</a:t>
            </a:r>
            <a:r>
              <a:rPr lang="en-US" altLang="ja-JP" sz="2400" dirty="0"/>
              <a:t> As Integer</a:t>
            </a:r>
            <a:r>
              <a:rPr lang="ja-JP" altLang="en-US" sz="2400" dirty="0"/>
              <a:t>　</a:t>
            </a:r>
            <a:r>
              <a:rPr lang="en-US" altLang="ja-JP" sz="2400" dirty="0"/>
              <a:t>= </a:t>
            </a:r>
            <a:r>
              <a:rPr lang="en-US" altLang="ja-JP" sz="2400" dirty="0" err="1"/>
              <a:t>AceBank</a:t>
            </a:r>
            <a:r>
              <a:rPr lang="en-US" altLang="ja-JP" sz="2400" dirty="0"/>
              <a:t>(30000)</a:t>
            </a:r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395288" y="2867025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Button1_Click()</a:t>
            </a:r>
          </a:p>
        </p:txBody>
      </p:sp>
      <p:pic>
        <p:nvPicPr>
          <p:cNvPr id="10250" name="Picture 13" descr="MCj044131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1943713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Line 14"/>
          <p:cNvSpPr>
            <a:spLocks noChangeShapeType="1"/>
          </p:cNvSpPr>
          <p:nvPr/>
        </p:nvSpPr>
        <p:spPr bwMode="auto">
          <a:xfrm flipH="1">
            <a:off x="6732588" y="1989138"/>
            <a:ext cx="935037" cy="2663825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 flipH="1" flipV="1">
            <a:off x="3492499" y="2060575"/>
            <a:ext cx="906463" cy="2592388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3" name="Text Box 11"/>
          <p:cNvSpPr txBox="1">
            <a:spLocks noChangeArrowheads="1"/>
          </p:cNvSpPr>
          <p:nvPr/>
        </p:nvSpPr>
        <p:spPr bwMode="auto">
          <a:xfrm>
            <a:off x="2451021" y="3426438"/>
            <a:ext cx="9028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err="1" smtClean="0">
                <a:ea typeface="AR丸ゴシック体M" pitchFamily="49" charset="-128"/>
              </a:rPr>
              <a:t>myBag</a:t>
            </a:r>
            <a:endParaRPr lang="ja-JP" altLang="en-US" sz="1800" i="1" dirty="0">
              <a:ea typeface="AR丸ゴシック体M" pitchFamily="49" charset="-128"/>
            </a:endParaRPr>
          </a:p>
        </p:txBody>
      </p:sp>
      <p:sp>
        <p:nvSpPr>
          <p:cNvPr id="10254" name="Text Box 5"/>
          <p:cNvSpPr txBox="1">
            <a:spLocks noChangeArrowheads="1"/>
          </p:cNvSpPr>
          <p:nvPr/>
        </p:nvSpPr>
        <p:spPr bwMode="auto">
          <a:xfrm>
            <a:off x="6411398" y="4041259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ea typeface="AR丸ゴシック体M" pitchFamily="49" charset="-128"/>
              </a:rPr>
              <a:t>envelope</a:t>
            </a:r>
            <a:endParaRPr lang="ja-JP" altLang="en-US" sz="1800" i="1" dirty="0">
              <a:ea typeface="AR丸ゴシック体M" pitchFamily="49" charset="-128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89344" y="5515491"/>
            <a:ext cx="16498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エース銀行</a:t>
            </a:r>
            <a:endParaRPr lang="ja-JP" altLang="en-US" sz="2400" dirty="0"/>
          </a:p>
        </p:txBody>
      </p:sp>
      <p:pic>
        <p:nvPicPr>
          <p:cNvPr id="16" name="Picture 30" descr="MCj0424218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1" y="4869160"/>
            <a:ext cx="745215" cy="62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3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24300" y="1916113"/>
            <a:ext cx="5076825" cy="3744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引数と戻り値</a:t>
            </a:r>
          </a:p>
        </p:txBody>
      </p:sp>
      <p:pic>
        <p:nvPicPr>
          <p:cNvPr id="11271" name="Picture 7" descr="MCj043488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165576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 descr="MCj043431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97" y="4254230"/>
            <a:ext cx="1314358" cy="65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 descr="MCj032595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982" y="3997697"/>
            <a:ext cx="14747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AutoShape 10"/>
          <p:cNvSpPr>
            <a:spLocks noChangeArrowheads="1"/>
          </p:cNvSpPr>
          <p:nvPr/>
        </p:nvSpPr>
        <p:spPr bwMode="auto">
          <a:xfrm flipH="1">
            <a:off x="4067175" y="4292600"/>
            <a:ext cx="719138" cy="576263"/>
          </a:xfrm>
          <a:prstGeom prst="rightArrow">
            <a:avLst>
              <a:gd name="adj1" fmla="val 50000"/>
              <a:gd name="adj2" fmla="val 3119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3672896" y="1552119"/>
            <a:ext cx="4538422" cy="40011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窓口は</a:t>
            </a:r>
            <a:r>
              <a:rPr lang="ja-JP" altLang="en-US" sz="2000" dirty="0" smtClean="0"/>
              <a:t>、いくつ</a:t>
            </a:r>
            <a:r>
              <a:rPr lang="ja-JP" altLang="en-US" sz="2000" dirty="0"/>
              <a:t>でも封筒</a:t>
            </a:r>
            <a:r>
              <a:rPr lang="ja-JP" altLang="en-US" sz="2000" dirty="0" smtClean="0"/>
              <a:t>を用意</a:t>
            </a:r>
            <a:r>
              <a:rPr lang="ja-JP" altLang="en-US" sz="2000" dirty="0"/>
              <a:t>できます。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179388" y="1268413"/>
            <a:ext cx="3065263" cy="7078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「</a:t>
            </a:r>
            <a:r>
              <a:rPr lang="en-US" altLang="ja-JP" sz="2000" dirty="0"/>
              <a:t>3</a:t>
            </a:r>
            <a:r>
              <a:rPr lang="ja-JP" altLang="en-US" sz="2000" dirty="0"/>
              <a:t>万と</a:t>
            </a:r>
            <a:r>
              <a:rPr lang="en-US" altLang="ja-JP" sz="2000" dirty="0"/>
              <a:t>2</a:t>
            </a:r>
            <a:r>
              <a:rPr lang="ja-JP" altLang="en-US" sz="2000" dirty="0"/>
              <a:t>万と</a:t>
            </a:r>
            <a:r>
              <a:rPr lang="en-US" altLang="ja-JP" sz="2000" dirty="0"/>
              <a:t>5</a:t>
            </a:r>
            <a:r>
              <a:rPr lang="ja-JP" altLang="en-US" sz="2000" dirty="0"/>
              <a:t>万渡すので、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全部</a:t>
            </a:r>
            <a:r>
              <a:rPr lang="en-US" altLang="ja-JP" sz="2000" dirty="0"/>
              <a:t>30</a:t>
            </a:r>
            <a:r>
              <a:rPr lang="ja-JP" altLang="en-US" sz="2000" dirty="0"/>
              <a:t>倍にしてくれ」</a:t>
            </a:r>
          </a:p>
        </p:txBody>
      </p:sp>
      <p:sp>
        <p:nvSpPr>
          <p:cNvPr id="11294" name="Text Box 38"/>
          <p:cNvSpPr txBox="1">
            <a:spLocks noChangeArrowheads="1"/>
          </p:cNvSpPr>
          <p:nvPr/>
        </p:nvSpPr>
        <p:spPr bwMode="auto">
          <a:xfrm>
            <a:off x="3672896" y="5451475"/>
            <a:ext cx="3860352" cy="40011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返す金</a:t>
            </a:r>
            <a:r>
              <a:rPr lang="ja-JP" altLang="en-US" sz="2000" dirty="0" smtClean="0"/>
              <a:t>は、まとめて</a:t>
            </a:r>
            <a:r>
              <a:rPr lang="ja-JP" altLang="en-US" sz="2000" dirty="0"/>
              <a:t>１つの袋です。</a:t>
            </a:r>
          </a:p>
        </p:txBody>
      </p:sp>
      <p:sp>
        <p:nvSpPr>
          <p:cNvPr id="11296" name="Text Box 40"/>
          <p:cNvSpPr txBox="1">
            <a:spLocks noChangeArrowheads="1"/>
          </p:cNvSpPr>
          <p:nvPr/>
        </p:nvSpPr>
        <p:spPr bwMode="auto">
          <a:xfrm>
            <a:off x="457200" y="5778639"/>
            <a:ext cx="1776448" cy="70788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１つ</a:t>
            </a:r>
            <a:r>
              <a:rPr lang="ja-JP" altLang="en-US" sz="2000" dirty="0"/>
              <a:t>の袋で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受け取ります。</a:t>
            </a:r>
          </a:p>
        </p:txBody>
      </p:sp>
      <p:sp>
        <p:nvSpPr>
          <p:cNvPr id="11297" name="Text Box 41"/>
          <p:cNvSpPr txBox="1">
            <a:spLocks noChangeArrowheads="1"/>
          </p:cNvSpPr>
          <p:nvPr/>
        </p:nvSpPr>
        <p:spPr bwMode="auto">
          <a:xfrm>
            <a:off x="2889310" y="3358356"/>
            <a:ext cx="2087562" cy="73977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/>
              <a:t>窓口が決めた、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/>
              <a:t>受け付けてくれる数だけ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/>
              <a:t>金を渡すことができます。</a:t>
            </a:r>
          </a:p>
        </p:txBody>
      </p:sp>
      <p:sp>
        <p:nvSpPr>
          <p:cNvPr id="11298" name="AutoShape 16"/>
          <p:cNvSpPr>
            <a:spLocks noChangeArrowheads="1"/>
          </p:cNvSpPr>
          <p:nvPr/>
        </p:nvSpPr>
        <p:spPr bwMode="auto">
          <a:xfrm>
            <a:off x="3708400" y="2781300"/>
            <a:ext cx="1439863" cy="576263"/>
          </a:xfrm>
          <a:prstGeom prst="rightArrow">
            <a:avLst>
              <a:gd name="adj1" fmla="val 50000"/>
              <a:gd name="adj2" fmla="val 62466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pic>
        <p:nvPicPr>
          <p:cNvPr id="34" name="Picture 4" descr="MCj0334094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88" y="2876550"/>
            <a:ext cx="1481113" cy="203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5204072" y="4216704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/>
              <a:t>窓口</a:t>
            </a:r>
          </a:p>
        </p:txBody>
      </p:sp>
      <p:pic>
        <p:nvPicPr>
          <p:cNvPr id="36" name="Picture 13" descr="MCj0441314000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32" y="3746500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204688" y="5256401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i="1" dirty="0" smtClean="0">
                <a:ea typeface="AR丸ゴシック体M" pitchFamily="49" charset="-128"/>
              </a:rPr>
              <a:t>受取金</a:t>
            </a:r>
            <a:r>
              <a:rPr lang="ja-JP" altLang="en-US" sz="1800" i="1" dirty="0">
                <a:ea typeface="AR丸ゴシック体M" pitchFamily="49" charset="-128"/>
              </a:rPr>
              <a:t>袋</a:t>
            </a:r>
          </a:p>
        </p:txBody>
      </p:sp>
      <p:pic>
        <p:nvPicPr>
          <p:cNvPr id="38" name="Picture 14" descr="MCj044039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43" y="1968222"/>
            <a:ext cx="936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0" descr="MCj04403940000[1]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943" y="2760384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 descr="MCj044039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80" y="2328584"/>
            <a:ext cx="936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6425566" y="3234531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i="1" dirty="0" smtClean="0">
                <a:ea typeface="AR丸ゴシック体M" pitchFamily="49" charset="-128"/>
              </a:rPr>
              <a:t>受取金封筒</a:t>
            </a:r>
            <a:endParaRPr lang="ja-JP" altLang="en-US" sz="1800" i="1" dirty="0">
              <a:ea typeface="AR丸ゴシック体M" pitchFamily="49" charset="-128"/>
            </a:endParaRP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5827429" y="2850569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i="1" dirty="0" smtClean="0">
                <a:ea typeface="AR丸ゴシック体M" pitchFamily="49" charset="-128"/>
              </a:rPr>
              <a:t>受取金封筒</a:t>
            </a:r>
            <a:endParaRPr lang="ja-JP" altLang="en-US" sz="1800" i="1" dirty="0">
              <a:ea typeface="AR丸ゴシック体M" pitchFamily="49" charset="-128"/>
            </a:endParaRP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5158015" y="2483344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i="1" dirty="0" smtClean="0">
                <a:ea typeface="AR丸ゴシック体M" pitchFamily="49" charset="-128"/>
              </a:rPr>
              <a:t>受取金封筒</a:t>
            </a:r>
            <a:endParaRPr lang="ja-JP" altLang="en-US" sz="1800" i="1" dirty="0">
              <a:ea typeface="AR丸ゴシック体M" pitchFamily="49" charset="-128"/>
            </a:endParaRPr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 flipH="1">
            <a:off x="2183552" y="4216625"/>
            <a:ext cx="719138" cy="576263"/>
          </a:xfrm>
          <a:prstGeom prst="rightArrow">
            <a:avLst>
              <a:gd name="adj1" fmla="val 50000"/>
              <a:gd name="adj2" fmla="val 3119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pic>
        <p:nvPicPr>
          <p:cNvPr id="45" name="Picture 12" descr="MCj0435021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4" y="2197040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8" descr="MCj0435021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49" y="2339915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9" descr="MCj0435021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9" y="2484378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4" descr="MCj0435021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4" y="2052578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5" descr="MCj0435021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49" y="2195453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6" descr="MCj0435021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2" y="2268478"/>
            <a:ext cx="5762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7" descr="MCj0435021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4" y="2989203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8" descr="MCj0435021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49" y="3132078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9" descr="MCj0435021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4" y="2412940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0" descr="MCj0435021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49" y="2555815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6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nimBg="1"/>
      <p:bldP spid="11294" grpId="0" animBg="1"/>
      <p:bldP spid="11296" grpId="0" animBg="1"/>
      <p:bldP spid="11297" grpId="0" animBg="1"/>
      <p:bldP spid="11298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3924300" y="1916113"/>
            <a:ext cx="5076825" cy="3744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引数と戻り値</a:t>
            </a:r>
          </a:p>
        </p:txBody>
      </p:sp>
      <p:pic>
        <p:nvPicPr>
          <p:cNvPr id="12294" name="Picture 7" descr="MCj043488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165576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9" descr="MCj032595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289" y="3895726"/>
            <a:ext cx="14747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MCj043502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4" y="2197040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1167049" y="5163165"/>
            <a:ext cx="9028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err="1" smtClean="0">
                <a:ea typeface="AR丸ゴシック体M" pitchFamily="49" charset="-128"/>
              </a:rPr>
              <a:t>myBag</a:t>
            </a:r>
            <a:endParaRPr lang="ja-JP" altLang="en-US" sz="1800" i="1" dirty="0">
              <a:ea typeface="AR丸ゴシック体M" pitchFamily="49" charset="-128"/>
            </a:endParaRPr>
          </a:p>
        </p:txBody>
      </p:sp>
      <p:pic>
        <p:nvPicPr>
          <p:cNvPr id="12303" name="Picture 18" descr="MCj043502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49" y="2339915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Picture 19" descr="MCj043502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9" y="2484378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9" name="Picture 24" descr="MCj043502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4" y="2052578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0" name="Picture 25" descr="MCj043502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49" y="2195453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1" name="Picture 26" descr="MCj043502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2" y="2268478"/>
            <a:ext cx="5762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2" name="Picture 27" descr="MCj043502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4" y="2989203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3" name="Picture 28" descr="MCj043502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49" y="3132078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29" descr="MCj043502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4" y="2412940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5" name="Picture 30" descr="MCj043502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49" y="2555815"/>
            <a:ext cx="5762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0" name="Text Box 31"/>
          <p:cNvSpPr txBox="1">
            <a:spLocks noChangeArrowheads="1"/>
          </p:cNvSpPr>
          <p:nvPr/>
        </p:nvSpPr>
        <p:spPr bwMode="auto">
          <a:xfrm>
            <a:off x="2397457" y="5400397"/>
            <a:ext cx="657263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関数が返す値のことを、「</a:t>
            </a:r>
            <a:r>
              <a:rPr lang="ja-JP" altLang="en-US" sz="2000" dirty="0" smtClean="0">
                <a:solidFill>
                  <a:srgbClr val="FF0066"/>
                </a:solidFill>
              </a:rPr>
              <a:t>戻り値</a:t>
            </a:r>
            <a:r>
              <a:rPr lang="en-US" altLang="ja-JP" sz="2000" dirty="0" smtClean="0">
                <a:solidFill>
                  <a:srgbClr val="FF0066"/>
                </a:solidFill>
              </a:rPr>
              <a:t>(return value)</a:t>
            </a:r>
            <a:r>
              <a:rPr lang="ja-JP" altLang="en-US" sz="2000" dirty="0" smtClean="0"/>
              <a:t>」といいます。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69850" y="5641705"/>
            <a:ext cx="2125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※</a:t>
            </a:r>
            <a:r>
              <a:rPr lang="ja-JP" altLang="en-US" sz="2000" dirty="0"/>
              <a:t>戻り値は変数で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受け取ります</a:t>
            </a:r>
            <a:r>
              <a:rPr lang="ja-JP" altLang="en-US" sz="2000" dirty="0"/>
              <a:t>。</a:t>
            </a:r>
          </a:p>
        </p:txBody>
      </p:sp>
      <p:sp>
        <p:nvSpPr>
          <p:cNvPr id="13343" name="Text Box 35"/>
          <p:cNvSpPr txBox="1">
            <a:spLocks noChangeArrowheads="1"/>
          </p:cNvSpPr>
          <p:nvPr/>
        </p:nvSpPr>
        <p:spPr bwMode="auto">
          <a:xfrm>
            <a:off x="971550" y="1341438"/>
            <a:ext cx="7444667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000" dirty="0" smtClean="0"/>
              <a:t>関数が値を受け取る変数のことを、「</a:t>
            </a:r>
            <a:r>
              <a:rPr lang="ja-JP" altLang="en-US" sz="2000" dirty="0" smtClean="0">
                <a:solidFill>
                  <a:srgbClr val="FF0066"/>
                </a:solidFill>
              </a:rPr>
              <a:t>引数</a:t>
            </a:r>
            <a:r>
              <a:rPr lang="en-US" altLang="ja-JP" sz="2000" dirty="0" smtClean="0">
                <a:solidFill>
                  <a:srgbClr val="FF0066"/>
                </a:solidFill>
              </a:rPr>
              <a:t>(parameter)</a:t>
            </a:r>
            <a:r>
              <a:rPr lang="ja-JP" altLang="en-US" sz="2000" dirty="0" smtClean="0"/>
              <a:t>」といいます。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3348037" y="5760180"/>
            <a:ext cx="34563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※</a:t>
            </a:r>
            <a:r>
              <a:rPr lang="ja-JP" altLang="en-US" sz="2000" dirty="0" smtClean="0"/>
              <a:t>戻り値は必ず</a:t>
            </a:r>
            <a:r>
              <a:rPr lang="ja-JP" altLang="en-US" sz="2000" dirty="0"/>
              <a:t>１つだけです。</a:t>
            </a:r>
          </a:p>
        </p:txBody>
      </p:sp>
      <p:sp>
        <p:nvSpPr>
          <p:cNvPr id="12321" name="Line 38"/>
          <p:cNvSpPr>
            <a:spLocks noChangeShapeType="1"/>
          </p:cNvSpPr>
          <p:nvPr/>
        </p:nvSpPr>
        <p:spPr bwMode="auto">
          <a:xfrm>
            <a:off x="6354712" y="1722563"/>
            <a:ext cx="215999" cy="46678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2322" name="Line 39"/>
          <p:cNvSpPr>
            <a:spLocks noChangeShapeType="1"/>
          </p:cNvSpPr>
          <p:nvPr/>
        </p:nvSpPr>
        <p:spPr bwMode="auto">
          <a:xfrm flipH="1" flipV="1">
            <a:off x="4356100" y="4652963"/>
            <a:ext cx="647700" cy="7207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2323" name="Text Box 11"/>
          <p:cNvSpPr txBox="1">
            <a:spLocks noChangeArrowheads="1"/>
          </p:cNvSpPr>
          <p:nvPr/>
        </p:nvSpPr>
        <p:spPr bwMode="auto">
          <a:xfrm>
            <a:off x="6976934" y="1883747"/>
            <a:ext cx="15167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※</a:t>
            </a:r>
            <a:r>
              <a:rPr lang="ja-JP" altLang="en-US" sz="2000" dirty="0" smtClean="0"/>
              <a:t>いくつ</a:t>
            </a:r>
            <a:r>
              <a:rPr lang="ja-JP" altLang="en-US" sz="2000" dirty="0"/>
              <a:t>でも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作れます。</a:t>
            </a:r>
          </a:p>
        </p:txBody>
      </p: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3177413" y="2492375"/>
            <a:ext cx="1439863" cy="576263"/>
          </a:xfrm>
          <a:prstGeom prst="rightArrow">
            <a:avLst>
              <a:gd name="adj1" fmla="val 50000"/>
              <a:gd name="adj2" fmla="val 62466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pic>
        <p:nvPicPr>
          <p:cNvPr id="38" name="Picture 4" descr="MCj0334094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88" y="2876550"/>
            <a:ext cx="1481113" cy="203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5204072" y="4216704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/>
              <a:t>窓口</a:t>
            </a:r>
          </a:p>
        </p:txBody>
      </p:sp>
      <p:pic>
        <p:nvPicPr>
          <p:cNvPr id="40" name="Picture 14" descr="MCj0440394000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43" y="1968222"/>
            <a:ext cx="936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0" descr="MCj044039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943" y="2760384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1" descr="MCj0440394000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80" y="2328584"/>
            <a:ext cx="936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770254" y="3219779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err="1" smtClean="0">
                <a:ea typeface="AR丸ゴシック体M" pitchFamily="49" charset="-128"/>
              </a:rPr>
              <a:t>envC</a:t>
            </a:r>
            <a:endParaRPr lang="ja-JP" altLang="en-US" sz="1800" i="1" dirty="0">
              <a:ea typeface="AR丸ゴシック体M" pitchFamily="49" charset="-128"/>
            </a:endParaRP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6250898" y="2835428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err="1" smtClean="0">
                <a:ea typeface="AR丸ゴシック体M" pitchFamily="49" charset="-128"/>
              </a:rPr>
              <a:t>envB</a:t>
            </a:r>
            <a:endParaRPr lang="ja-JP" altLang="en-US" sz="1800" i="1" dirty="0">
              <a:ea typeface="AR丸ゴシック体M" pitchFamily="49" charset="-128"/>
            </a:endParaRP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5531761" y="2491412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err="1" smtClean="0">
                <a:ea typeface="AR丸ゴシック体M" pitchFamily="49" charset="-128"/>
              </a:rPr>
              <a:t>envA</a:t>
            </a:r>
            <a:endParaRPr lang="ja-JP" altLang="en-US" sz="1800" i="1" dirty="0">
              <a:ea typeface="AR丸ゴシック体M" pitchFamily="49" charset="-128"/>
            </a:endParaRPr>
          </a:p>
        </p:txBody>
      </p:sp>
      <p:pic>
        <p:nvPicPr>
          <p:cNvPr id="46" name="Picture 8" descr="MCj0434319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97" y="4254230"/>
            <a:ext cx="1314358" cy="65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AutoShape 10"/>
          <p:cNvSpPr>
            <a:spLocks noChangeArrowheads="1"/>
          </p:cNvSpPr>
          <p:nvPr/>
        </p:nvSpPr>
        <p:spPr bwMode="auto">
          <a:xfrm flipH="1">
            <a:off x="4067175" y="4292600"/>
            <a:ext cx="719138" cy="576263"/>
          </a:xfrm>
          <a:prstGeom prst="rightArrow">
            <a:avLst>
              <a:gd name="adj1" fmla="val 50000"/>
              <a:gd name="adj2" fmla="val 3119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pic>
        <p:nvPicPr>
          <p:cNvPr id="48" name="Picture 13" descr="MCj04413140000[1]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32" y="3746500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AutoShape 10"/>
          <p:cNvSpPr>
            <a:spLocks noChangeArrowheads="1"/>
          </p:cNvSpPr>
          <p:nvPr/>
        </p:nvSpPr>
        <p:spPr bwMode="auto">
          <a:xfrm flipH="1">
            <a:off x="2183552" y="4216625"/>
            <a:ext cx="719138" cy="576263"/>
          </a:xfrm>
          <a:prstGeom prst="rightArrow">
            <a:avLst>
              <a:gd name="adj1" fmla="val 50000"/>
              <a:gd name="adj2" fmla="val 31198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12244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VB</a:t>
            </a:r>
            <a:r>
              <a:rPr lang="ja-JP" altLang="en-US" dirty="0" smtClean="0"/>
              <a:t>の関数記述方法</a:t>
            </a:r>
          </a:p>
        </p:txBody>
      </p:sp>
      <p:sp>
        <p:nvSpPr>
          <p:cNvPr id="13315" name="Text Box 20"/>
          <p:cNvSpPr txBox="1">
            <a:spLocks noChangeArrowheads="1"/>
          </p:cNvSpPr>
          <p:nvPr/>
        </p:nvSpPr>
        <p:spPr bwMode="auto">
          <a:xfrm>
            <a:off x="827584" y="1556792"/>
            <a:ext cx="7202488" cy="19272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Public Function </a:t>
            </a:r>
            <a:r>
              <a:rPr lang="ja-JP" altLang="en-US" sz="2400" dirty="0">
                <a:solidFill>
                  <a:srgbClr val="FF0066"/>
                </a:solidFill>
              </a:rPr>
              <a:t>関数名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 </a:t>
            </a:r>
            <a:r>
              <a:rPr lang="en-US" altLang="ja-JP" sz="2400" dirty="0"/>
              <a:t>(</a:t>
            </a:r>
            <a:r>
              <a:rPr lang="ja-JP" altLang="en-US" sz="2000" dirty="0">
                <a:solidFill>
                  <a:srgbClr val="FF6600"/>
                </a:solidFill>
              </a:rPr>
              <a:t>引数</a:t>
            </a:r>
            <a:r>
              <a:rPr lang="en-US" altLang="ja-JP" sz="2000" dirty="0">
                <a:solidFill>
                  <a:srgbClr val="FF6600"/>
                </a:solidFill>
              </a:rPr>
              <a:t>1 </a:t>
            </a:r>
            <a:r>
              <a:rPr lang="en-US" altLang="ja-JP" sz="2000" dirty="0">
                <a:solidFill>
                  <a:srgbClr val="00CC00"/>
                </a:solidFill>
              </a:rPr>
              <a:t>As </a:t>
            </a:r>
            <a:r>
              <a:rPr lang="ja-JP" altLang="en-US" sz="2000" dirty="0">
                <a:solidFill>
                  <a:srgbClr val="00CC00"/>
                </a:solidFill>
              </a:rPr>
              <a:t>引数の型</a:t>
            </a:r>
            <a:r>
              <a:rPr lang="en-US" altLang="ja-JP" sz="2000" dirty="0"/>
              <a:t>, </a:t>
            </a:r>
            <a:r>
              <a:rPr lang="ja-JP" altLang="en-US" sz="2000" dirty="0">
                <a:solidFill>
                  <a:srgbClr val="FF6600"/>
                </a:solidFill>
              </a:rPr>
              <a:t>引数</a:t>
            </a:r>
            <a:r>
              <a:rPr lang="en-US" altLang="ja-JP" sz="2000" dirty="0">
                <a:solidFill>
                  <a:srgbClr val="FF6600"/>
                </a:solidFill>
              </a:rPr>
              <a:t>2 </a:t>
            </a:r>
            <a:r>
              <a:rPr lang="en-US" altLang="ja-JP" sz="2000" dirty="0">
                <a:solidFill>
                  <a:srgbClr val="00CC00"/>
                </a:solidFill>
              </a:rPr>
              <a:t>As </a:t>
            </a:r>
            <a:r>
              <a:rPr lang="ja-JP" altLang="en-US" sz="2000" dirty="0">
                <a:solidFill>
                  <a:srgbClr val="00CC00"/>
                </a:solidFill>
              </a:rPr>
              <a:t>引数の型</a:t>
            </a:r>
            <a:r>
              <a:rPr lang="en-US" altLang="ja-JP" sz="2000" dirty="0"/>
              <a:t>,…</a:t>
            </a:r>
            <a:r>
              <a:rPr lang="en-US" altLang="ja-JP" sz="2400" dirty="0"/>
              <a:t>)  </a:t>
            </a:r>
            <a:r>
              <a:rPr lang="en-US" altLang="ja-JP" sz="2400" u="sng" dirty="0">
                <a:solidFill>
                  <a:srgbClr val="0066FF"/>
                </a:solidFill>
              </a:rPr>
              <a:t>As </a:t>
            </a:r>
            <a:r>
              <a:rPr lang="ja-JP" altLang="en-US" sz="2400" u="sng" dirty="0">
                <a:solidFill>
                  <a:srgbClr val="0066FF"/>
                </a:solidFill>
              </a:rPr>
              <a:t>戻り値の型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　・・・（プログラム）・・・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FF0066"/>
                </a:solidFill>
              </a:rPr>
              <a:t>　　　</a:t>
            </a:r>
            <a:r>
              <a:rPr lang="en-US" altLang="ja-JP" sz="2400" u="sng" dirty="0">
                <a:solidFill>
                  <a:srgbClr val="FF0066"/>
                </a:solidFill>
              </a:rPr>
              <a:t>Return </a:t>
            </a:r>
            <a:r>
              <a:rPr lang="ja-JP" altLang="en-US" sz="2400" u="sng" dirty="0" smtClean="0">
                <a:solidFill>
                  <a:srgbClr val="FF0066"/>
                </a:solidFill>
              </a:rPr>
              <a:t>値（式）</a:t>
            </a:r>
            <a:endParaRPr lang="ja-JP" altLang="en-US" sz="2400" u="sng" dirty="0">
              <a:solidFill>
                <a:srgbClr val="FF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End Function</a:t>
            </a:r>
          </a:p>
        </p:txBody>
      </p:sp>
      <p:sp>
        <p:nvSpPr>
          <p:cNvPr id="13316" name="Text Box 21"/>
          <p:cNvSpPr txBox="1">
            <a:spLocks noChangeArrowheads="1"/>
          </p:cNvSpPr>
          <p:nvPr/>
        </p:nvSpPr>
        <p:spPr bwMode="auto">
          <a:xfrm>
            <a:off x="611684" y="3695154"/>
            <a:ext cx="743825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0066"/>
                </a:solidFill>
              </a:rPr>
              <a:t>①</a:t>
            </a:r>
            <a:r>
              <a:rPr lang="ja-JP" altLang="en-US" sz="2400" dirty="0">
                <a:solidFill>
                  <a:srgbClr val="FF0066"/>
                </a:solidFill>
              </a:rPr>
              <a:t>引数</a:t>
            </a:r>
            <a:r>
              <a:rPr lang="ja-JP" altLang="en-US" sz="2400" dirty="0"/>
              <a:t>の宣言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</a:t>
            </a:r>
            <a:r>
              <a:rPr lang="ja-JP" altLang="en-US" sz="2000" dirty="0"/>
              <a:t>それぞれで変数の型を明記する</a:t>
            </a:r>
            <a:r>
              <a:rPr lang="ja-JP" altLang="en-US" sz="2400" dirty="0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FF0066"/>
                </a:solidFill>
              </a:rPr>
              <a:t>②戻り値</a:t>
            </a:r>
            <a:r>
              <a:rPr lang="ja-JP" altLang="en-US" sz="2400" dirty="0"/>
              <a:t>の型の宣言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FF0066"/>
                </a:solidFill>
              </a:rPr>
              <a:t>③</a:t>
            </a:r>
            <a:r>
              <a:rPr lang="ja-JP" altLang="en-US" sz="2400" dirty="0"/>
              <a:t>「</a:t>
            </a:r>
            <a:r>
              <a:rPr lang="en-US" altLang="ja-JP" sz="2400" dirty="0">
                <a:solidFill>
                  <a:srgbClr val="FF0066"/>
                </a:solidFill>
              </a:rPr>
              <a:t>Return </a:t>
            </a:r>
            <a:r>
              <a:rPr lang="ja-JP" altLang="en-US" sz="2400" dirty="0" smtClean="0">
                <a:solidFill>
                  <a:srgbClr val="FF0066"/>
                </a:solidFill>
              </a:rPr>
              <a:t>値（式）</a:t>
            </a:r>
            <a:r>
              <a:rPr lang="ja-JP" altLang="en-US" sz="2400" dirty="0" smtClean="0"/>
              <a:t>」</a:t>
            </a:r>
            <a:endParaRPr lang="ja-JP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</a:t>
            </a:r>
            <a:r>
              <a:rPr lang="ja-JP" altLang="en-US" sz="2000" dirty="0"/>
              <a:t>式の値を</a:t>
            </a:r>
            <a:r>
              <a:rPr lang="ja-JP" altLang="en-US" sz="2000" u="sng" dirty="0"/>
              <a:t>②で宣言した型で</a:t>
            </a:r>
            <a:r>
              <a:rPr lang="ja-JP" altLang="en-US" sz="2000" dirty="0"/>
              <a:t>呼び出し元に返す。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　この命令が実行されたところで、</a:t>
            </a:r>
            <a:r>
              <a:rPr lang="ja-JP" altLang="en-US" sz="2000" dirty="0">
                <a:solidFill>
                  <a:srgbClr val="FF0066"/>
                </a:solidFill>
              </a:rPr>
              <a:t>関数の実行が終了（中断）する。</a:t>
            </a:r>
          </a:p>
        </p:txBody>
      </p:sp>
      <p:sp>
        <p:nvSpPr>
          <p:cNvPr id="13317" name="Text Box 24"/>
          <p:cNvSpPr txBox="1">
            <a:spLocks noChangeArrowheads="1"/>
          </p:cNvSpPr>
          <p:nvPr/>
        </p:nvSpPr>
        <p:spPr bwMode="auto">
          <a:xfrm>
            <a:off x="4788397" y="2275929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①</a:t>
            </a:r>
          </a:p>
        </p:txBody>
      </p:sp>
      <p:sp>
        <p:nvSpPr>
          <p:cNvPr id="13318" name="Text Box 25"/>
          <p:cNvSpPr txBox="1">
            <a:spLocks noChangeArrowheads="1"/>
          </p:cNvSpPr>
          <p:nvPr/>
        </p:nvSpPr>
        <p:spPr bwMode="auto">
          <a:xfrm>
            <a:off x="7373727" y="2275929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0066"/>
                </a:solidFill>
              </a:rPr>
              <a:t>②</a:t>
            </a:r>
          </a:p>
        </p:txBody>
      </p:sp>
      <p:sp>
        <p:nvSpPr>
          <p:cNvPr id="13319" name="Text Box 26"/>
          <p:cNvSpPr txBox="1">
            <a:spLocks noChangeArrowheads="1"/>
          </p:cNvSpPr>
          <p:nvPr/>
        </p:nvSpPr>
        <p:spPr bwMode="auto">
          <a:xfrm>
            <a:off x="2843709" y="2996654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③</a:t>
            </a:r>
          </a:p>
        </p:txBody>
      </p:sp>
      <p:cxnSp>
        <p:nvCxnSpPr>
          <p:cNvPr id="3" name="直線コネクタ 2"/>
          <p:cNvCxnSpPr/>
          <p:nvPr/>
        </p:nvCxnSpPr>
        <p:spPr>
          <a:xfrm>
            <a:off x="1187624" y="2348880"/>
            <a:ext cx="417646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2830513" y="2278063"/>
            <a:ext cx="3602037" cy="17986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altLang="ja-JP"/>
          </a:p>
          <a:p>
            <a:pPr algn="ctr">
              <a:defRPr/>
            </a:pPr>
            <a:endParaRPr lang="en-US" altLang="ja-JP"/>
          </a:p>
        </p:txBody>
      </p:sp>
      <p:sp>
        <p:nvSpPr>
          <p:cNvPr id="14339" name="Line 7"/>
          <p:cNvSpPr>
            <a:spLocks noChangeShapeType="1"/>
          </p:cNvSpPr>
          <p:nvPr/>
        </p:nvSpPr>
        <p:spPr bwMode="auto">
          <a:xfrm>
            <a:off x="1752600" y="29257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0" name="Line 8"/>
          <p:cNvSpPr>
            <a:spLocks noChangeShapeType="1"/>
          </p:cNvSpPr>
          <p:nvPr/>
        </p:nvSpPr>
        <p:spPr bwMode="auto">
          <a:xfrm>
            <a:off x="1752600" y="364648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1" name="Text Box 15"/>
          <p:cNvSpPr txBox="1">
            <a:spLocks noChangeArrowheads="1"/>
          </p:cNvSpPr>
          <p:nvPr/>
        </p:nvSpPr>
        <p:spPr bwMode="auto">
          <a:xfrm>
            <a:off x="5521325" y="4437063"/>
            <a:ext cx="2879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※</a:t>
            </a:r>
            <a:r>
              <a:rPr lang="ja-JP" altLang="en-US" sz="2400"/>
              <a:t>戻り値は</a:t>
            </a:r>
            <a:r>
              <a:rPr lang="en-US" altLang="ja-JP" sz="2400">
                <a:solidFill>
                  <a:srgbClr val="FF0066"/>
                </a:solidFill>
              </a:rPr>
              <a:t>1</a:t>
            </a:r>
            <a:r>
              <a:rPr lang="ja-JP" altLang="en-US" sz="2400">
                <a:solidFill>
                  <a:srgbClr val="FF0066"/>
                </a:solidFill>
              </a:rPr>
              <a:t>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（</a:t>
            </a:r>
            <a:r>
              <a:rPr lang="en-US" altLang="ja-JP" sz="2400"/>
              <a:t>0</a:t>
            </a:r>
            <a:r>
              <a:rPr lang="ja-JP" altLang="en-US" sz="2400"/>
              <a:t>個（無し）でもよい）</a:t>
            </a:r>
          </a:p>
        </p:txBody>
      </p:sp>
      <p:sp>
        <p:nvSpPr>
          <p:cNvPr id="14342" name="Text Box 16"/>
          <p:cNvSpPr txBox="1">
            <a:spLocks noChangeArrowheads="1"/>
          </p:cNvSpPr>
          <p:nvPr/>
        </p:nvSpPr>
        <p:spPr bwMode="auto">
          <a:xfrm>
            <a:off x="2054225" y="4437063"/>
            <a:ext cx="3086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※</a:t>
            </a:r>
            <a:r>
              <a:rPr lang="ja-JP" altLang="en-US" sz="2400"/>
              <a:t>引数は</a:t>
            </a:r>
            <a:r>
              <a:rPr lang="ja-JP" altLang="en-US" sz="2400">
                <a:solidFill>
                  <a:srgbClr val="FF0066"/>
                </a:solidFill>
              </a:rPr>
              <a:t>何個でもよい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（０個（無し）でもよい）</a:t>
            </a:r>
          </a:p>
        </p:txBody>
      </p:sp>
      <p:sp>
        <p:nvSpPr>
          <p:cNvPr id="14343" name="Text Box 18"/>
          <p:cNvSpPr txBox="1">
            <a:spLocks noChangeArrowheads="1"/>
          </p:cNvSpPr>
          <p:nvPr/>
        </p:nvSpPr>
        <p:spPr bwMode="auto">
          <a:xfrm>
            <a:off x="2916238" y="2636838"/>
            <a:ext cx="9477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num1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num2</a:t>
            </a:r>
          </a:p>
        </p:txBody>
      </p:sp>
      <p:sp>
        <p:nvSpPr>
          <p:cNvPr id="14344" name="Line 19"/>
          <p:cNvSpPr>
            <a:spLocks noChangeShapeType="1"/>
          </p:cNvSpPr>
          <p:nvPr/>
        </p:nvSpPr>
        <p:spPr bwMode="auto">
          <a:xfrm>
            <a:off x="2832100" y="29257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5" name="Line 20"/>
          <p:cNvSpPr>
            <a:spLocks noChangeShapeType="1"/>
          </p:cNvSpPr>
          <p:nvPr/>
        </p:nvSpPr>
        <p:spPr bwMode="auto">
          <a:xfrm>
            <a:off x="2832100" y="364648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6" name="Line 23"/>
          <p:cNvSpPr>
            <a:spLocks noChangeShapeType="1"/>
          </p:cNvSpPr>
          <p:nvPr/>
        </p:nvSpPr>
        <p:spPr bwMode="auto">
          <a:xfrm>
            <a:off x="5148263" y="328453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7" name="Text Box 24"/>
          <p:cNvSpPr txBox="1">
            <a:spLocks noChangeArrowheads="1"/>
          </p:cNvSpPr>
          <p:nvPr/>
        </p:nvSpPr>
        <p:spPr bwMode="auto">
          <a:xfrm>
            <a:off x="4067175" y="2709863"/>
            <a:ext cx="1098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処理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（計算）</a:t>
            </a:r>
          </a:p>
        </p:txBody>
      </p:sp>
      <p:sp>
        <p:nvSpPr>
          <p:cNvPr id="14348" name="Text Box 25"/>
          <p:cNvSpPr txBox="1">
            <a:spLocks noChangeArrowheads="1"/>
          </p:cNvSpPr>
          <p:nvPr/>
        </p:nvSpPr>
        <p:spPr bwMode="auto">
          <a:xfrm>
            <a:off x="5340350" y="2049463"/>
            <a:ext cx="1020763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戻り値</a:t>
            </a:r>
          </a:p>
        </p:txBody>
      </p:sp>
      <p:sp>
        <p:nvSpPr>
          <p:cNvPr id="14349" name="Line 27"/>
          <p:cNvSpPr>
            <a:spLocks noChangeShapeType="1"/>
          </p:cNvSpPr>
          <p:nvPr/>
        </p:nvSpPr>
        <p:spPr bwMode="auto">
          <a:xfrm>
            <a:off x="3851275" y="2925763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0" name="Line 28"/>
          <p:cNvSpPr>
            <a:spLocks noChangeShapeType="1"/>
          </p:cNvSpPr>
          <p:nvPr/>
        </p:nvSpPr>
        <p:spPr bwMode="auto">
          <a:xfrm flipV="1">
            <a:off x="3924300" y="33575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1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関数の模式図</a:t>
            </a:r>
          </a:p>
        </p:txBody>
      </p:sp>
      <p:sp>
        <p:nvSpPr>
          <p:cNvPr id="14352" name="Text Box 33"/>
          <p:cNvSpPr txBox="1">
            <a:spLocks noChangeArrowheads="1"/>
          </p:cNvSpPr>
          <p:nvPr/>
        </p:nvSpPr>
        <p:spPr bwMode="auto">
          <a:xfrm>
            <a:off x="4210050" y="18208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関数</a:t>
            </a:r>
          </a:p>
        </p:txBody>
      </p:sp>
      <p:sp>
        <p:nvSpPr>
          <p:cNvPr id="14353" name="Oval 34"/>
          <p:cNvSpPr>
            <a:spLocks noChangeArrowheads="1"/>
          </p:cNvSpPr>
          <p:nvPr/>
        </p:nvSpPr>
        <p:spPr bwMode="auto">
          <a:xfrm>
            <a:off x="2843213" y="2492375"/>
            <a:ext cx="1152525" cy="144145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14354" name="Text Box 37"/>
          <p:cNvSpPr txBox="1">
            <a:spLocks noChangeArrowheads="1"/>
          </p:cNvSpPr>
          <p:nvPr/>
        </p:nvSpPr>
        <p:spPr bwMode="auto">
          <a:xfrm>
            <a:off x="3022600" y="2035175"/>
            <a:ext cx="7937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引数</a:t>
            </a:r>
          </a:p>
        </p:txBody>
      </p:sp>
      <p:sp>
        <p:nvSpPr>
          <p:cNvPr id="14355" name="Rectangle 40"/>
          <p:cNvSpPr>
            <a:spLocks noChangeArrowheads="1"/>
          </p:cNvSpPr>
          <p:nvPr/>
        </p:nvSpPr>
        <p:spPr bwMode="auto">
          <a:xfrm>
            <a:off x="1042988" y="2708275"/>
            <a:ext cx="69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500</a:t>
            </a:r>
          </a:p>
        </p:txBody>
      </p:sp>
      <p:sp>
        <p:nvSpPr>
          <p:cNvPr id="14356" name="Rectangle 41"/>
          <p:cNvSpPr>
            <a:spLocks noChangeArrowheads="1"/>
          </p:cNvSpPr>
          <p:nvPr/>
        </p:nvSpPr>
        <p:spPr bwMode="auto">
          <a:xfrm>
            <a:off x="1042988" y="3429000"/>
            <a:ext cx="69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900</a:t>
            </a:r>
          </a:p>
        </p:txBody>
      </p:sp>
      <p:sp>
        <p:nvSpPr>
          <p:cNvPr id="14357" name="Text Box 43"/>
          <p:cNvSpPr txBox="1">
            <a:spLocks noChangeArrowheads="1"/>
          </p:cNvSpPr>
          <p:nvPr/>
        </p:nvSpPr>
        <p:spPr bwMode="auto">
          <a:xfrm>
            <a:off x="5148263" y="28527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結果（値）</a:t>
            </a:r>
          </a:p>
        </p:txBody>
      </p:sp>
      <p:sp>
        <p:nvSpPr>
          <p:cNvPr id="14358" name="Rectangle 44"/>
          <p:cNvSpPr>
            <a:spLocks noChangeArrowheads="1"/>
          </p:cNvSpPr>
          <p:nvPr/>
        </p:nvSpPr>
        <p:spPr bwMode="auto">
          <a:xfrm>
            <a:off x="7451725" y="3068638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kekka</a:t>
            </a:r>
          </a:p>
        </p:txBody>
      </p:sp>
      <p:sp>
        <p:nvSpPr>
          <p:cNvPr id="14359" name="Line 46"/>
          <p:cNvSpPr>
            <a:spLocks noChangeShapeType="1"/>
          </p:cNvSpPr>
          <p:nvPr/>
        </p:nvSpPr>
        <p:spPr bwMode="auto">
          <a:xfrm flipV="1">
            <a:off x="3492500" y="3860800"/>
            <a:ext cx="0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60" name="Line 47"/>
          <p:cNvSpPr>
            <a:spLocks noChangeShapeType="1"/>
          </p:cNvSpPr>
          <p:nvPr/>
        </p:nvSpPr>
        <p:spPr bwMode="auto">
          <a:xfrm flipV="1">
            <a:off x="5902325" y="3392488"/>
            <a:ext cx="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61" name="Text Box 45"/>
          <p:cNvSpPr txBox="1">
            <a:spLocks noChangeArrowheads="1"/>
          </p:cNvSpPr>
          <p:nvPr/>
        </p:nvSpPr>
        <p:spPr bwMode="auto">
          <a:xfrm>
            <a:off x="611188" y="3933825"/>
            <a:ext cx="14049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（渡す値）</a:t>
            </a:r>
          </a:p>
        </p:txBody>
      </p:sp>
    </p:spTree>
    <p:extLst>
      <p:ext uri="{BB962C8B-B14F-4D97-AF65-F5344CB8AC3E}">
        <p14:creationId xmlns:p14="http://schemas.microsoft.com/office/powerpoint/2010/main" val="31263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2695575" y="3213100"/>
            <a:ext cx="4535488" cy="1347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altLang="ja-JP"/>
          </a:p>
          <a:p>
            <a:pPr algn="ctr">
              <a:defRPr/>
            </a:pPr>
            <a:endParaRPr lang="en-US" altLang="ja-JP"/>
          </a:p>
        </p:txBody>
      </p:sp>
      <p:sp>
        <p:nvSpPr>
          <p:cNvPr id="15363" name="Line 5"/>
          <p:cNvSpPr>
            <a:spLocks noChangeShapeType="1"/>
          </p:cNvSpPr>
          <p:nvPr/>
        </p:nvSpPr>
        <p:spPr bwMode="auto">
          <a:xfrm>
            <a:off x="1604963" y="35528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1604963" y="427355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>
            <a:off x="7231063" y="3841750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2828925" y="2905125"/>
            <a:ext cx="9477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6600"/>
                </a:solidFill>
              </a:rPr>
              <a:t>num1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>
              <a:solidFill>
                <a:srgbClr val="FF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6600"/>
                </a:solidFill>
              </a:rPr>
              <a:t>num2</a:t>
            </a:r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2684463" y="35528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8" name="Line 12"/>
          <p:cNvSpPr>
            <a:spLocks noChangeShapeType="1"/>
          </p:cNvSpPr>
          <p:nvPr/>
        </p:nvSpPr>
        <p:spPr bwMode="auto">
          <a:xfrm>
            <a:off x="2684463" y="427355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9" name="Text Box 16"/>
          <p:cNvSpPr txBox="1">
            <a:spLocks noChangeArrowheads="1"/>
          </p:cNvSpPr>
          <p:nvPr/>
        </p:nvSpPr>
        <p:spPr bwMode="auto">
          <a:xfrm>
            <a:off x="4202113" y="3409950"/>
            <a:ext cx="28860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処理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（</a:t>
            </a:r>
            <a:r>
              <a:rPr lang="en-US" altLang="ja-JP" sz="2400"/>
              <a:t>num1</a:t>
            </a:r>
            <a:r>
              <a:rPr lang="ja-JP" altLang="en-US" sz="2400"/>
              <a:t>と</a:t>
            </a:r>
            <a:r>
              <a:rPr lang="en-US" altLang="ja-JP" sz="2400"/>
              <a:t>num2</a:t>
            </a:r>
            <a:r>
              <a:rPr lang="ja-JP" altLang="en-US" sz="2400"/>
              <a:t>の積）</a:t>
            </a:r>
          </a:p>
        </p:txBody>
      </p:sp>
      <p:sp>
        <p:nvSpPr>
          <p:cNvPr id="15370" name="Text Box 17"/>
          <p:cNvSpPr txBox="1">
            <a:spLocks noChangeArrowheads="1"/>
          </p:cNvSpPr>
          <p:nvPr/>
        </p:nvSpPr>
        <p:spPr bwMode="auto">
          <a:xfrm>
            <a:off x="8023225" y="2905125"/>
            <a:ext cx="981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kekka</a:t>
            </a:r>
          </a:p>
        </p:txBody>
      </p:sp>
      <p:sp>
        <p:nvSpPr>
          <p:cNvPr id="15371" name="Text Box 18"/>
          <p:cNvSpPr txBox="1">
            <a:spLocks noChangeArrowheads="1"/>
          </p:cNvSpPr>
          <p:nvPr/>
        </p:nvSpPr>
        <p:spPr bwMode="auto">
          <a:xfrm>
            <a:off x="4356100" y="2767013"/>
            <a:ext cx="989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Seki()</a:t>
            </a:r>
          </a:p>
        </p:txBody>
      </p:sp>
      <p:sp>
        <p:nvSpPr>
          <p:cNvPr id="15372" name="Line 19"/>
          <p:cNvSpPr>
            <a:spLocks noChangeShapeType="1"/>
          </p:cNvSpPr>
          <p:nvPr/>
        </p:nvSpPr>
        <p:spPr bwMode="auto">
          <a:xfrm>
            <a:off x="3703638" y="3552825"/>
            <a:ext cx="2889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3" name="Line 20"/>
          <p:cNvSpPr>
            <a:spLocks noChangeShapeType="1"/>
          </p:cNvSpPr>
          <p:nvPr/>
        </p:nvSpPr>
        <p:spPr bwMode="auto">
          <a:xfrm flipV="1">
            <a:off x="3776663" y="3984625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4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例題</a:t>
            </a:r>
            <a:r>
              <a:rPr lang="en-US" altLang="ja-JP" smtClean="0"/>
              <a:t>1</a:t>
            </a:r>
            <a:endParaRPr lang="ja-JP" altLang="en-US" smtClean="0"/>
          </a:p>
        </p:txBody>
      </p:sp>
      <p:sp>
        <p:nvSpPr>
          <p:cNvPr id="15375" name="Text Box 42"/>
          <p:cNvSpPr txBox="1">
            <a:spLocks noChangeArrowheads="1"/>
          </p:cNvSpPr>
          <p:nvPr/>
        </p:nvSpPr>
        <p:spPr bwMode="auto">
          <a:xfrm>
            <a:off x="1919288" y="1628775"/>
            <a:ext cx="5341937" cy="40005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２つの引数（整数値）の積を計算し、結果を返す</a:t>
            </a:r>
            <a:endParaRPr lang="en-US" altLang="ja-JP" sz="2000"/>
          </a:p>
        </p:txBody>
      </p:sp>
      <p:sp>
        <p:nvSpPr>
          <p:cNvPr id="15376" name="Text Box 44"/>
          <p:cNvSpPr txBox="1">
            <a:spLocks noChangeArrowheads="1"/>
          </p:cNvSpPr>
          <p:nvPr/>
        </p:nvSpPr>
        <p:spPr bwMode="auto">
          <a:xfrm>
            <a:off x="609600" y="3322638"/>
            <a:ext cx="1006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整数</a:t>
            </a:r>
            <a:r>
              <a:rPr lang="en-US" altLang="ja-JP" sz="2400"/>
              <a:t>A</a:t>
            </a:r>
          </a:p>
        </p:txBody>
      </p:sp>
      <p:sp>
        <p:nvSpPr>
          <p:cNvPr id="15377" name="Text Box 45"/>
          <p:cNvSpPr txBox="1">
            <a:spLocks noChangeArrowheads="1"/>
          </p:cNvSpPr>
          <p:nvPr/>
        </p:nvSpPr>
        <p:spPr bwMode="auto">
          <a:xfrm>
            <a:off x="598488" y="3995738"/>
            <a:ext cx="1006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整数</a:t>
            </a:r>
            <a:r>
              <a:rPr lang="en-US" altLang="ja-JP" sz="24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625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関数は、目的を達成するプログラムを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効率よく書くために</a:t>
            </a:r>
            <a:r>
              <a:rPr kumimoji="1" lang="ja-JP" altLang="en-US" sz="2800" dirty="0" smtClean="0"/>
              <a:t>、プログラミング言語に備わっている仕組みです。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関数</a:t>
            </a:r>
            <a:r>
              <a:rPr lang="ja-JP" altLang="en-US" sz="2800" dirty="0" smtClean="0"/>
              <a:t>を</a:t>
            </a:r>
            <a:r>
              <a:rPr lang="ja-JP" altLang="en-US" sz="2800" dirty="0"/>
              <a:t>使わなくて</a:t>
            </a:r>
            <a:r>
              <a:rPr lang="ja-JP" altLang="en-US" sz="2800" dirty="0" smtClean="0"/>
              <a:t>もプログラムは書けますが、関数をうまく使うと、</a:t>
            </a:r>
            <a:endParaRPr lang="en-US" altLang="ja-JP" sz="2800" dirty="0" smtClean="0"/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圧倒的に簡単に書けます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誰が見ても分かりやすいプログラムを書けます</a:t>
            </a:r>
            <a:r>
              <a:rPr lang="ja-JP" altLang="en-US" sz="2800" dirty="0" smtClean="0"/>
              <a:t>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9773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468313" y="5011738"/>
            <a:ext cx="7772400" cy="1323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dirty="0" smtClean="0"/>
              <a:t>Public Function </a:t>
            </a:r>
            <a:r>
              <a:rPr lang="en-US" altLang="ja-JP" sz="2000" dirty="0" smtClean="0">
                <a:solidFill>
                  <a:srgbClr val="FF0066"/>
                </a:solidFill>
              </a:rPr>
              <a:t>Seki</a:t>
            </a:r>
            <a:r>
              <a:rPr lang="en-US" altLang="ja-JP" sz="2000" dirty="0" smtClean="0"/>
              <a:t>(</a:t>
            </a:r>
            <a:r>
              <a:rPr lang="en-US" altLang="ja-JP" sz="2000" dirty="0" smtClean="0">
                <a:solidFill>
                  <a:srgbClr val="FF6600"/>
                </a:solidFill>
              </a:rPr>
              <a:t>num1</a:t>
            </a:r>
            <a:r>
              <a:rPr lang="en-US" altLang="ja-JP" sz="2000" dirty="0" smtClean="0"/>
              <a:t> As Integer, </a:t>
            </a:r>
            <a:r>
              <a:rPr lang="en-US" altLang="ja-JP" sz="2000" dirty="0" smtClean="0">
                <a:solidFill>
                  <a:srgbClr val="FF6600"/>
                </a:solidFill>
              </a:rPr>
              <a:t>num2</a:t>
            </a:r>
            <a:r>
              <a:rPr lang="en-US" altLang="ja-JP" sz="2000" dirty="0" smtClean="0"/>
              <a:t> As Integer ) As Integer</a:t>
            </a:r>
          </a:p>
          <a:p>
            <a:pPr eaLnBrk="1" hangingPunct="1">
              <a:defRPr/>
            </a:pPr>
            <a:r>
              <a:rPr lang="en-US" altLang="ja-JP" sz="2000" dirty="0" smtClean="0"/>
              <a:t>        Dim answer As Integer = num1 </a:t>
            </a:r>
            <a:r>
              <a:rPr lang="en-US" altLang="ja-JP" sz="2000" dirty="0" smtClean="0">
                <a:latin typeface="ＭＳ Ｐゴシック" pitchFamily="50" charset="-128"/>
              </a:rPr>
              <a:t>*</a:t>
            </a:r>
            <a:r>
              <a:rPr lang="en-US" altLang="ja-JP" sz="2000" dirty="0" smtClean="0"/>
              <a:t> num2</a:t>
            </a:r>
          </a:p>
          <a:p>
            <a:pPr eaLnBrk="1" hangingPunct="1">
              <a:defRPr/>
            </a:pPr>
            <a:r>
              <a:rPr lang="en-US" altLang="ja-JP" sz="2000" dirty="0" smtClean="0"/>
              <a:t>        </a:t>
            </a:r>
            <a:r>
              <a:rPr lang="en-US" altLang="ja-JP" sz="2000" dirty="0" smtClean="0">
                <a:solidFill>
                  <a:srgbClr val="FF0066"/>
                </a:solidFill>
              </a:rPr>
              <a:t>Return answer</a:t>
            </a:r>
          </a:p>
          <a:p>
            <a:pPr eaLnBrk="1" hangingPunct="1">
              <a:defRPr/>
            </a:pPr>
            <a:r>
              <a:rPr lang="en-US" altLang="ja-JP" sz="2000" dirty="0" smtClean="0"/>
              <a:t>End Function</a:t>
            </a:r>
          </a:p>
        </p:txBody>
      </p:sp>
      <p:sp>
        <p:nvSpPr>
          <p:cNvPr id="17411" name="Rectangle 40"/>
          <p:cNvSpPr>
            <a:spLocks noChangeArrowheads="1"/>
          </p:cNvSpPr>
          <p:nvPr/>
        </p:nvSpPr>
        <p:spPr bwMode="auto">
          <a:xfrm>
            <a:off x="550863" y="1860550"/>
            <a:ext cx="6186487" cy="22463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dirty="0"/>
              <a:t>Private Sub Button1_Click(…) Handles Button1.Click</a:t>
            </a:r>
          </a:p>
          <a:p>
            <a:pPr>
              <a:defRPr/>
            </a:pPr>
            <a:r>
              <a:rPr lang="en-US" altLang="ja-JP" sz="2000" dirty="0"/>
              <a:t>     Dim a As Integer = TextBox1.Text</a:t>
            </a:r>
          </a:p>
          <a:p>
            <a:pPr>
              <a:defRPr/>
            </a:pPr>
            <a:r>
              <a:rPr lang="en-US" altLang="ja-JP" sz="2000" dirty="0"/>
              <a:t>     Dim b As Integer = TextBox2.Text</a:t>
            </a:r>
          </a:p>
          <a:p>
            <a:pPr>
              <a:defRPr/>
            </a:pPr>
            <a:r>
              <a:rPr lang="en-US" altLang="ja-JP" sz="2000" dirty="0"/>
              <a:t>     Dim </a:t>
            </a:r>
            <a:r>
              <a:rPr lang="en-US" altLang="ja-JP" sz="2000" dirty="0" err="1">
                <a:solidFill>
                  <a:srgbClr val="0066FF"/>
                </a:solidFill>
              </a:rPr>
              <a:t>kekka</a:t>
            </a:r>
            <a:r>
              <a:rPr lang="en-US" altLang="ja-JP" sz="2000" dirty="0">
                <a:solidFill>
                  <a:srgbClr val="0066FF"/>
                </a:solidFill>
              </a:rPr>
              <a:t> As Integer</a:t>
            </a:r>
          </a:p>
          <a:p>
            <a:pPr>
              <a:defRPr/>
            </a:pPr>
            <a:r>
              <a:rPr lang="ja-JP" altLang="en-US" sz="2000" dirty="0">
                <a:solidFill>
                  <a:srgbClr val="0066FF"/>
                </a:solidFill>
              </a:rPr>
              <a:t>　　</a:t>
            </a:r>
            <a:r>
              <a:rPr lang="en-US" altLang="ja-JP" sz="2000" dirty="0" err="1">
                <a:solidFill>
                  <a:srgbClr val="0066FF"/>
                </a:solidFill>
              </a:rPr>
              <a:t>kekka</a:t>
            </a:r>
            <a:r>
              <a:rPr lang="en-US" altLang="ja-JP" sz="2000" dirty="0">
                <a:solidFill>
                  <a:srgbClr val="0066FF"/>
                </a:solidFill>
              </a:rPr>
              <a:t> </a:t>
            </a:r>
            <a:r>
              <a:rPr lang="en-US" altLang="ja-JP" sz="2000" dirty="0">
                <a:solidFill>
                  <a:srgbClr val="FF0066"/>
                </a:solidFill>
              </a:rPr>
              <a:t> = Seki( a , b )</a:t>
            </a:r>
          </a:p>
          <a:p>
            <a:pPr>
              <a:defRPr/>
            </a:pPr>
            <a:r>
              <a:rPr lang="en-US" altLang="ja-JP" sz="2000" dirty="0"/>
              <a:t>     Label1.Text = </a:t>
            </a:r>
            <a:r>
              <a:rPr lang="en-US" altLang="ja-JP" sz="2000" dirty="0" err="1"/>
              <a:t>kekka</a:t>
            </a:r>
            <a:endParaRPr lang="en-US" altLang="ja-JP" sz="2000" dirty="0"/>
          </a:p>
          <a:p>
            <a:pPr>
              <a:defRPr/>
            </a:pPr>
            <a:r>
              <a:rPr lang="en-US" altLang="ja-JP" sz="2000" dirty="0"/>
              <a:t>End Sub</a:t>
            </a:r>
          </a:p>
        </p:txBody>
      </p:sp>
      <p:sp>
        <p:nvSpPr>
          <p:cNvPr id="16388" name="Line 41"/>
          <p:cNvSpPr>
            <a:spLocks noChangeShapeType="1"/>
          </p:cNvSpPr>
          <p:nvPr/>
        </p:nvSpPr>
        <p:spPr bwMode="auto">
          <a:xfrm>
            <a:off x="3282950" y="3481388"/>
            <a:ext cx="179388" cy="160337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89" name="Line 42"/>
          <p:cNvSpPr>
            <a:spLocks noChangeShapeType="1"/>
          </p:cNvSpPr>
          <p:nvPr/>
        </p:nvSpPr>
        <p:spPr bwMode="auto">
          <a:xfrm>
            <a:off x="3590925" y="3517900"/>
            <a:ext cx="1679575" cy="156686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90" name="Text Box 46"/>
          <p:cNvSpPr txBox="1">
            <a:spLocks noChangeArrowheads="1"/>
          </p:cNvSpPr>
          <p:nvPr/>
        </p:nvSpPr>
        <p:spPr bwMode="auto">
          <a:xfrm>
            <a:off x="4103688" y="2995613"/>
            <a:ext cx="2333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66FF"/>
                </a:solidFill>
              </a:rPr>
              <a:t>戻り値を受け取る変数</a:t>
            </a:r>
          </a:p>
        </p:txBody>
      </p:sp>
      <p:sp>
        <p:nvSpPr>
          <p:cNvPr id="16391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処理の流れ</a:t>
            </a:r>
          </a:p>
        </p:txBody>
      </p:sp>
      <p:sp>
        <p:nvSpPr>
          <p:cNvPr id="16392" name="Text Box 51"/>
          <p:cNvSpPr txBox="1">
            <a:spLocks noChangeArrowheads="1"/>
          </p:cNvSpPr>
          <p:nvPr/>
        </p:nvSpPr>
        <p:spPr bwMode="auto">
          <a:xfrm>
            <a:off x="5816600" y="3903663"/>
            <a:ext cx="2173288" cy="701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それぞれの引数に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順番に受け取る</a:t>
            </a:r>
          </a:p>
        </p:txBody>
      </p:sp>
      <p:sp>
        <p:nvSpPr>
          <p:cNvPr id="16393" name="Line 52"/>
          <p:cNvSpPr>
            <a:spLocks noChangeShapeType="1"/>
          </p:cNvSpPr>
          <p:nvPr/>
        </p:nvSpPr>
        <p:spPr bwMode="auto">
          <a:xfrm>
            <a:off x="936625" y="2276475"/>
            <a:ext cx="20638" cy="9032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94" name="Line 53"/>
          <p:cNvSpPr>
            <a:spLocks noChangeShapeType="1"/>
          </p:cNvSpPr>
          <p:nvPr/>
        </p:nvSpPr>
        <p:spPr bwMode="auto">
          <a:xfrm>
            <a:off x="1065213" y="5394325"/>
            <a:ext cx="0" cy="6477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95" name="Line 54"/>
          <p:cNvSpPr>
            <a:spLocks noChangeShapeType="1"/>
          </p:cNvSpPr>
          <p:nvPr/>
        </p:nvSpPr>
        <p:spPr bwMode="auto">
          <a:xfrm>
            <a:off x="936625" y="3355975"/>
            <a:ext cx="0" cy="57626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96" name="Text Box 55"/>
          <p:cNvSpPr txBox="1">
            <a:spLocks noChangeArrowheads="1"/>
          </p:cNvSpPr>
          <p:nvPr/>
        </p:nvSpPr>
        <p:spPr bwMode="auto">
          <a:xfrm>
            <a:off x="468313" y="24923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①</a:t>
            </a:r>
          </a:p>
        </p:txBody>
      </p:sp>
      <p:sp>
        <p:nvSpPr>
          <p:cNvPr id="16397" name="Text Box 56"/>
          <p:cNvSpPr txBox="1">
            <a:spLocks noChangeArrowheads="1"/>
          </p:cNvSpPr>
          <p:nvPr/>
        </p:nvSpPr>
        <p:spPr bwMode="auto">
          <a:xfrm>
            <a:off x="5327650" y="41481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②</a:t>
            </a:r>
          </a:p>
        </p:txBody>
      </p:sp>
      <p:sp>
        <p:nvSpPr>
          <p:cNvPr id="16398" name="Text Box 57"/>
          <p:cNvSpPr txBox="1">
            <a:spLocks noChangeArrowheads="1"/>
          </p:cNvSpPr>
          <p:nvPr/>
        </p:nvSpPr>
        <p:spPr bwMode="auto">
          <a:xfrm>
            <a:off x="576263" y="56610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③</a:t>
            </a:r>
          </a:p>
        </p:txBody>
      </p:sp>
      <p:sp>
        <p:nvSpPr>
          <p:cNvPr id="16399" name="Text Box 58"/>
          <p:cNvSpPr txBox="1">
            <a:spLocks noChangeArrowheads="1"/>
          </p:cNvSpPr>
          <p:nvPr/>
        </p:nvSpPr>
        <p:spPr bwMode="auto">
          <a:xfrm>
            <a:off x="366713" y="33353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④</a:t>
            </a:r>
          </a:p>
        </p:txBody>
      </p:sp>
      <p:sp>
        <p:nvSpPr>
          <p:cNvPr id="16400" name="Line 59"/>
          <p:cNvSpPr>
            <a:spLocks noChangeShapeType="1"/>
          </p:cNvSpPr>
          <p:nvPr/>
        </p:nvSpPr>
        <p:spPr bwMode="auto">
          <a:xfrm flipH="1">
            <a:off x="3024188" y="5948363"/>
            <a:ext cx="360362" cy="0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1" name="Line 61"/>
          <p:cNvSpPr>
            <a:spLocks noChangeShapeType="1"/>
          </p:cNvSpPr>
          <p:nvPr/>
        </p:nvSpPr>
        <p:spPr bwMode="auto">
          <a:xfrm flipH="1" flipV="1">
            <a:off x="1800225" y="3643313"/>
            <a:ext cx="1152525" cy="73025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2" name="Line 62"/>
          <p:cNvSpPr>
            <a:spLocks noChangeShapeType="1"/>
          </p:cNvSpPr>
          <p:nvPr/>
        </p:nvSpPr>
        <p:spPr bwMode="auto">
          <a:xfrm>
            <a:off x="2952750" y="3716338"/>
            <a:ext cx="431800" cy="2232025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3" name="Text Box 60"/>
          <p:cNvSpPr txBox="1">
            <a:spLocks noChangeArrowheads="1"/>
          </p:cNvSpPr>
          <p:nvPr/>
        </p:nvSpPr>
        <p:spPr bwMode="auto">
          <a:xfrm>
            <a:off x="2232025" y="4219575"/>
            <a:ext cx="1150938" cy="701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戻り値を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受け取る</a:t>
            </a:r>
          </a:p>
        </p:txBody>
      </p:sp>
    </p:spTree>
    <p:extLst>
      <p:ext uri="{BB962C8B-B14F-4D97-AF65-F5344CB8AC3E}">
        <p14:creationId xmlns:p14="http://schemas.microsoft.com/office/powerpoint/2010/main" val="13919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例題</a:t>
            </a:r>
            <a:r>
              <a:rPr lang="en-US" altLang="ja-JP" dirty="0" smtClean="0"/>
              <a:t>2</a:t>
            </a:r>
            <a:endParaRPr lang="ja-JP" altLang="en-US" dirty="0" smtClean="0"/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2987227" y="2130165"/>
            <a:ext cx="4254691" cy="10156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使用者は、整数</a:t>
            </a:r>
            <a:r>
              <a:rPr lang="en-US" altLang="ja-JP" sz="2000" dirty="0"/>
              <a:t>n</a:t>
            </a:r>
            <a:r>
              <a:rPr lang="ja-JP" altLang="en-US" sz="2000" dirty="0"/>
              <a:t>を入力する。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システムは、</a:t>
            </a:r>
            <a:r>
              <a:rPr lang="en-US" altLang="ja-JP" sz="2000" dirty="0"/>
              <a:t>n</a:t>
            </a:r>
            <a:r>
              <a:rPr lang="en-US" altLang="ja-JP" sz="2000" baseline="30000" dirty="0"/>
              <a:t>2</a:t>
            </a:r>
            <a:r>
              <a:rPr lang="ja-JP" altLang="en-US" sz="2000" dirty="0"/>
              <a:t>を出力する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</a:t>
            </a:r>
            <a:r>
              <a:rPr lang="ja-JP" altLang="en-US" sz="2000" dirty="0" smtClean="0"/>
              <a:t>先ほど作成した関数</a:t>
            </a:r>
            <a:r>
              <a:rPr lang="en-US" altLang="ja-JP" sz="2000" dirty="0" smtClean="0"/>
              <a:t>Seki</a:t>
            </a:r>
            <a:r>
              <a:rPr lang="ja-JP" altLang="en-US" sz="2000" dirty="0" smtClean="0"/>
              <a:t>を利用する</a:t>
            </a:r>
            <a:r>
              <a:rPr lang="en-US" altLang="ja-JP" sz="2000" dirty="0" smtClean="0"/>
              <a:t>)</a:t>
            </a:r>
            <a:endParaRPr lang="ja-JP" altLang="en-US" sz="2000" dirty="0"/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1337644" y="3808021"/>
            <a:ext cx="60182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・どこからでも、同じ関数を呼び出すことができる（</a:t>
            </a:r>
            <a:r>
              <a:rPr lang="en-US" altLang="ja-JP" sz="2000" dirty="0">
                <a:solidFill>
                  <a:schemeClr val="accent2"/>
                </a:solidFill>
              </a:rPr>
              <a:t>※</a:t>
            </a:r>
            <a:r>
              <a:rPr lang="ja-JP" altLang="en-US" sz="2000" dirty="0"/>
              <a:t>）。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539552" y="5257562"/>
            <a:ext cx="820891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chemeClr val="accent2"/>
                </a:solidFill>
              </a:rPr>
              <a:t>※</a:t>
            </a:r>
            <a:r>
              <a:rPr lang="ja-JP" altLang="en-US" sz="1600" dirty="0" smtClean="0">
                <a:solidFill>
                  <a:schemeClr val="accent2"/>
                </a:solidFill>
              </a:rPr>
              <a:t>あるイベントプロシージャから、別のイベントプロシージャを</a:t>
            </a:r>
            <a:r>
              <a:rPr lang="ja-JP" altLang="en-US" sz="1600" dirty="0">
                <a:solidFill>
                  <a:schemeClr val="accent2"/>
                </a:solidFill>
              </a:rPr>
              <a:t>呼び出す</a:t>
            </a:r>
            <a:r>
              <a:rPr lang="ja-JP" altLang="en-US" sz="1600" dirty="0" smtClean="0">
                <a:solidFill>
                  <a:schemeClr val="accent2"/>
                </a:solidFill>
              </a:rPr>
              <a:t>事もできます。</a:t>
            </a:r>
            <a:endParaRPr lang="en-US" altLang="ja-JP" sz="1600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chemeClr val="accent2"/>
                </a:solidFill>
              </a:rPr>
              <a:t>（例）</a:t>
            </a:r>
            <a:r>
              <a:rPr lang="en-US" altLang="ja-JP" sz="1600" dirty="0" smtClean="0">
                <a:solidFill>
                  <a:schemeClr val="accent2"/>
                </a:solidFill>
              </a:rPr>
              <a:t>Button2</a:t>
            </a:r>
            <a:r>
              <a:rPr lang="ja-JP" altLang="en-US" sz="1600" dirty="0" smtClean="0">
                <a:solidFill>
                  <a:schemeClr val="accent2"/>
                </a:solidFill>
              </a:rPr>
              <a:t>をクリックしたときに、</a:t>
            </a:r>
            <a:r>
              <a:rPr lang="en-US" altLang="ja-JP" sz="1600" dirty="0" smtClean="0">
                <a:solidFill>
                  <a:schemeClr val="accent2"/>
                </a:solidFill>
              </a:rPr>
              <a:t>Button1</a:t>
            </a:r>
            <a:r>
              <a:rPr lang="ja-JP" altLang="en-US" sz="1600" dirty="0" smtClean="0">
                <a:solidFill>
                  <a:schemeClr val="accent2"/>
                </a:solidFill>
              </a:rPr>
              <a:t>をクリックするイベントプロシージャを呼び出す</a:t>
            </a:r>
            <a:endParaRPr lang="en-US" altLang="ja-JP" sz="1600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chemeClr val="accent2"/>
                </a:solidFill>
              </a:rPr>
              <a:t>Private </a:t>
            </a:r>
            <a:r>
              <a:rPr lang="en-US" altLang="ja-JP" sz="1600" dirty="0">
                <a:solidFill>
                  <a:schemeClr val="accent2"/>
                </a:solidFill>
              </a:rPr>
              <a:t>Sub </a:t>
            </a:r>
            <a:r>
              <a:rPr lang="en-US" altLang="ja-JP" sz="1600" dirty="0" smtClean="0">
                <a:solidFill>
                  <a:schemeClr val="accent2"/>
                </a:solidFill>
              </a:rPr>
              <a:t>Button2_Click(</a:t>
            </a:r>
            <a:r>
              <a:rPr lang="en-US" altLang="ja-JP" sz="1600" dirty="0" err="1" smtClean="0">
                <a:solidFill>
                  <a:schemeClr val="accent2"/>
                </a:solidFill>
              </a:rPr>
              <a:t>ByVal</a:t>
            </a:r>
            <a:r>
              <a:rPr lang="en-US" altLang="ja-JP" sz="1600" dirty="0" smtClean="0">
                <a:solidFill>
                  <a:schemeClr val="accent2"/>
                </a:solidFill>
              </a:rPr>
              <a:t> </a:t>
            </a:r>
            <a:r>
              <a:rPr lang="en-US" altLang="ja-JP" sz="1600" dirty="0">
                <a:solidFill>
                  <a:schemeClr val="accent2"/>
                </a:solidFill>
              </a:rPr>
              <a:t>sender As </a:t>
            </a:r>
            <a:r>
              <a:rPr lang="en-US" altLang="ja-JP" sz="1600" dirty="0" err="1">
                <a:solidFill>
                  <a:schemeClr val="accent2"/>
                </a:solidFill>
              </a:rPr>
              <a:t>System.Object</a:t>
            </a:r>
            <a:r>
              <a:rPr lang="en-US" altLang="ja-JP" sz="1600" dirty="0">
                <a:solidFill>
                  <a:schemeClr val="accent2"/>
                </a:solidFill>
              </a:rPr>
              <a:t>, </a:t>
            </a:r>
            <a:r>
              <a:rPr lang="en-US" altLang="ja-JP" sz="1600" dirty="0" smtClean="0">
                <a:solidFill>
                  <a:schemeClr val="accent2"/>
                </a:solidFill>
              </a:rPr>
              <a:t>_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chemeClr val="accent2"/>
                </a:solidFill>
              </a:rPr>
              <a:t> </a:t>
            </a:r>
            <a:r>
              <a:rPr lang="en-US" altLang="ja-JP" sz="1600" dirty="0" smtClean="0">
                <a:solidFill>
                  <a:schemeClr val="accent2"/>
                </a:solidFill>
              </a:rPr>
              <a:t>                                       </a:t>
            </a:r>
            <a:r>
              <a:rPr lang="en-US" altLang="ja-JP" sz="1600" dirty="0" err="1" smtClean="0">
                <a:solidFill>
                  <a:schemeClr val="accent2"/>
                </a:solidFill>
              </a:rPr>
              <a:t>ByVal</a:t>
            </a:r>
            <a:r>
              <a:rPr lang="en-US" altLang="ja-JP" sz="1600" dirty="0" smtClean="0">
                <a:solidFill>
                  <a:schemeClr val="accent2"/>
                </a:solidFill>
              </a:rPr>
              <a:t> </a:t>
            </a:r>
            <a:r>
              <a:rPr lang="en-US" altLang="ja-JP" sz="1600" dirty="0">
                <a:solidFill>
                  <a:schemeClr val="accent2"/>
                </a:solidFill>
              </a:rPr>
              <a:t>e As </a:t>
            </a:r>
            <a:r>
              <a:rPr lang="en-US" altLang="ja-JP" sz="1600" dirty="0" err="1">
                <a:solidFill>
                  <a:schemeClr val="accent2"/>
                </a:solidFill>
              </a:rPr>
              <a:t>System.EventArgs</a:t>
            </a:r>
            <a:r>
              <a:rPr lang="en-US" altLang="ja-JP" sz="1600" dirty="0">
                <a:solidFill>
                  <a:schemeClr val="accent2"/>
                </a:solidFill>
              </a:rPr>
              <a:t>) Handles </a:t>
            </a:r>
            <a:r>
              <a:rPr lang="en-US" altLang="ja-JP" sz="1600" dirty="0" smtClean="0">
                <a:solidFill>
                  <a:schemeClr val="accent2"/>
                </a:solidFill>
              </a:rPr>
              <a:t>Button2.Click</a:t>
            </a:r>
            <a:endParaRPr lang="en-US" altLang="ja-JP" sz="16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chemeClr val="accent2"/>
                </a:solidFill>
              </a:rPr>
              <a:t>    Call Button1_Click(Button2, </a:t>
            </a:r>
            <a:r>
              <a:rPr lang="en-US" altLang="ja-JP" sz="1600" dirty="0">
                <a:solidFill>
                  <a:schemeClr val="accent2"/>
                </a:solidFill>
              </a:rPr>
              <a:t>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>
                <a:solidFill>
                  <a:schemeClr val="accent2"/>
                </a:solidFill>
              </a:rPr>
              <a:t>End Sub</a:t>
            </a:r>
            <a:endParaRPr lang="en-US" altLang="ja-JP" sz="1600" dirty="0">
              <a:solidFill>
                <a:schemeClr val="accent2"/>
              </a:solidFill>
            </a:endParaRPr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1337644" y="4271440"/>
            <a:ext cx="4981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・関数に渡す値は、同じであっても構わない。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03848" y="152400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新しい</a:t>
            </a:r>
            <a:r>
              <a:rPr kumimoji="1" lang="en-US" altLang="ja-JP" sz="2000" dirty="0" smtClean="0"/>
              <a:t>Button</a:t>
            </a:r>
            <a:r>
              <a:rPr kumimoji="1" lang="ja-JP" altLang="en-US" sz="2000" dirty="0" smtClean="0"/>
              <a:t>を用意する。</a:t>
            </a:r>
            <a:endParaRPr kumimoji="1" lang="ja-JP" altLang="en-US" sz="2000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187624" y="3301609"/>
            <a:ext cx="1198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rgbClr val="FF0066"/>
                </a:solidFill>
              </a:rPr>
              <a:t>(</a:t>
            </a:r>
            <a:r>
              <a:rPr lang="ja-JP" altLang="en-US" sz="2000" dirty="0">
                <a:solidFill>
                  <a:srgbClr val="FF0066"/>
                </a:solidFill>
              </a:rPr>
              <a:t>ポイント</a:t>
            </a:r>
            <a:r>
              <a:rPr lang="en-US" altLang="ja-JP" sz="2000" dirty="0">
                <a:solidFill>
                  <a:srgbClr val="FF00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23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例題</a:t>
            </a:r>
            <a:r>
              <a:rPr lang="en-US" altLang="ja-JP" smtClean="0"/>
              <a:t>3</a:t>
            </a:r>
            <a:endParaRPr lang="ja-JP" altLang="en-US" smtClean="0"/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1115218" y="1790701"/>
            <a:ext cx="6913563" cy="10156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使用者は、整数</a:t>
            </a:r>
            <a:r>
              <a:rPr lang="en-US" altLang="ja-JP" sz="2000" dirty="0"/>
              <a:t>n</a:t>
            </a:r>
            <a:r>
              <a:rPr lang="ja-JP" altLang="en-US" sz="2000" dirty="0"/>
              <a:t>を入力する。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関数</a:t>
            </a:r>
            <a:r>
              <a:rPr lang="en-US" altLang="ja-JP" sz="2000" dirty="0" err="1" smtClean="0"/>
              <a:t>Kaijo</a:t>
            </a:r>
            <a:r>
              <a:rPr lang="ja-JP" altLang="en-US" sz="2000" dirty="0" smtClean="0"/>
              <a:t>は、整数</a:t>
            </a:r>
            <a:r>
              <a:rPr lang="ja-JP" altLang="en-US" sz="2000" dirty="0"/>
              <a:t>１～</a:t>
            </a:r>
            <a:r>
              <a:rPr lang="en-US" altLang="ja-JP" sz="2000" dirty="0"/>
              <a:t>n</a:t>
            </a:r>
            <a:r>
              <a:rPr lang="ja-JP" altLang="en-US" sz="2000" dirty="0"/>
              <a:t>の全ての整数の積を出力する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</a:t>
            </a:r>
            <a:r>
              <a:rPr lang="ja-JP" altLang="en-US" sz="2000" dirty="0" smtClean="0"/>
              <a:t>今回は</a:t>
            </a:r>
            <a:r>
              <a:rPr lang="en-US" altLang="ja-JP" sz="2000" dirty="0" smtClean="0"/>
              <a:t>For</a:t>
            </a:r>
            <a:r>
              <a:rPr lang="ja-JP" altLang="en-US" sz="2000" dirty="0" smtClean="0"/>
              <a:t>や</a:t>
            </a:r>
            <a:r>
              <a:rPr lang="en-US" altLang="ja-JP" sz="2000" dirty="0" smtClean="0"/>
              <a:t>While</a:t>
            </a:r>
            <a:r>
              <a:rPr lang="ja-JP" altLang="en-US" sz="2000" dirty="0" smtClean="0"/>
              <a:t>を使わないでください）</a:t>
            </a:r>
            <a:endParaRPr lang="ja-JP" altLang="en-US" sz="2000" dirty="0"/>
          </a:p>
        </p:txBody>
      </p:sp>
      <p:sp>
        <p:nvSpPr>
          <p:cNvPr id="18436" name="Text Box 11"/>
          <p:cNvSpPr txBox="1">
            <a:spLocks noChangeArrowheads="1"/>
          </p:cNvSpPr>
          <p:nvPr/>
        </p:nvSpPr>
        <p:spPr bwMode="auto">
          <a:xfrm>
            <a:off x="2123728" y="3717032"/>
            <a:ext cx="532229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・何度でも、同じ関数を呼び出すことができる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・自分自身を呼び出すこともできる（再帰呼出し）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n! = (n-1)! </a:t>
            </a:r>
            <a:r>
              <a:rPr lang="en-US" altLang="ja-JP" sz="2000" dirty="0"/>
              <a:t>×</a:t>
            </a:r>
            <a:r>
              <a:rPr lang="en-US" altLang="ja-JP" sz="2000" dirty="0" smtClean="0"/>
              <a:t> n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(n&gt;1</a:t>
            </a:r>
            <a:r>
              <a:rPr lang="ja-JP" altLang="en-US" sz="2000" smtClean="0"/>
              <a:t>のとき</a:t>
            </a:r>
            <a:r>
              <a:rPr lang="en-US" altLang="ja-JP" sz="2000" smtClean="0"/>
              <a:t>)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n! = 1                 (n=1</a:t>
            </a:r>
            <a:r>
              <a:rPr lang="ja-JP" altLang="en-US" sz="2000" dirty="0" smtClean="0"/>
              <a:t>のとき</a:t>
            </a:r>
            <a:r>
              <a:rPr lang="en-US" altLang="ja-JP" sz="2000" dirty="0" smtClean="0"/>
              <a:t>)</a:t>
            </a:r>
            <a:endParaRPr lang="ja-JP" altLang="en-US" sz="2000" dirty="0"/>
          </a:p>
        </p:txBody>
      </p:sp>
      <p:sp>
        <p:nvSpPr>
          <p:cNvPr id="18437" name="Text Box 12"/>
          <p:cNvSpPr txBox="1">
            <a:spLocks noChangeArrowheads="1"/>
          </p:cNvSpPr>
          <p:nvPr/>
        </p:nvSpPr>
        <p:spPr bwMode="auto">
          <a:xfrm>
            <a:off x="1979265" y="3285232"/>
            <a:ext cx="1198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66"/>
                </a:solidFill>
              </a:rPr>
              <a:t>(</a:t>
            </a:r>
            <a:r>
              <a:rPr lang="ja-JP" altLang="en-US" sz="2000">
                <a:solidFill>
                  <a:srgbClr val="FF0066"/>
                </a:solidFill>
              </a:rPr>
              <a:t>ポイント</a:t>
            </a:r>
            <a:r>
              <a:rPr lang="en-US" altLang="ja-JP" sz="2000">
                <a:solidFill>
                  <a:srgbClr val="FF00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83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5"/>
          <p:cNvSpPr>
            <a:spLocks noChangeArrowheads="1"/>
          </p:cNvSpPr>
          <p:nvPr/>
        </p:nvSpPr>
        <p:spPr bwMode="auto">
          <a:xfrm>
            <a:off x="2979256" y="1659683"/>
            <a:ext cx="3185487" cy="10156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関数</a:t>
            </a:r>
            <a:r>
              <a:rPr lang="ja-JP" altLang="en-US" sz="2000" dirty="0" smtClean="0"/>
              <a:t>の作成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Abs</a:t>
            </a:r>
            <a:r>
              <a:rPr lang="en-US" altLang="ja-JP" sz="2000" dirty="0"/>
              <a:t>()</a:t>
            </a: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引数 </a:t>
            </a:r>
            <a:r>
              <a:rPr lang="en-US" altLang="ja-JP" sz="2000" dirty="0" err="1"/>
              <a:t>num</a:t>
            </a:r>
            <a:r>
              <a:rPr lang="ja-JP" altLang="en-US" sz="2000" dirty="0"/>
              <a:t>の絶対値を返す。</a:t>
            </a:r>
          </a:p>
        </p:txBody>
      </p:sp>
      <p:sp>
        <p:nvSpPr>
          <p:cNvPr id="19459" name="Rectangle 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smtClean="0"/>
              <a:t>例題</a:t>
            </a:r>
            <a:r>
              <a:rPr lang="en-US" altLang="ja-JP" smtClean="0"/>
              <a:t>4</a:t>
            </a:r>
            <a:endParaRPr lang="ja-JP" altLang="en-US" smtClean="0"/>
          </a:p>
        </p:txBody>
      </p:sp>
      <p:sp>
        <p:nvSpPr>
          <p:cNvPr id="19460" name="正方形/長方形 1"/>
          <p:cNvSpPr>
            <a:spLocks noChangeArrowheads="1"/>
          </p:cNvSpPr>
          <p:nvPr/>
        </p:nvSpPr>
        <p:spPr bwMode="auto">
          <a:xfrm>
            <a:off x="1690686" y="3429000"/>
            <a:ext cx="5762625" cy="70802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使用者は、</a:t>
            </a:r>
            <a:r>
              <a:rPr lang="ja-JP" altLang="en-US" sz="2000" dirty="0" smtClean="0"/>
              <a:t>整数ｎを</a:t>
            </a:r>
            <a:r>
              <a:rPr lang="ja-JP" altLang="en-US" sz="2000" dirty="0"/>
              <a:t>入力する。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システムは</a:t>
            </a:r>
            <a:r>
              <a:rPr lang="ja-JP" altLang="en-US" sz="2000" dirty="0" smtClean="0"/>
              <a:t>、ｎの絶対値</a:t>
            </a:r>
            <a:r>
              <a:rPr lang="ja-JP" altLang="en-US" sz="2000" dirty="0"/>
              <a:t>を出力する。</a:t>
            </a:r>
          </a:p>
        </p:txBody>
      </p:sp>
    </p:spTree>
    <p:extLst>
      <p:ext uri="{BB962C8B-B14F-4D97-AF65-F5344CB8AC3E}">
        <p14:creationId xmlns:p14="http://schemas.microsoft.com/office/powerpoint/2010/main" val="25300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7"/>
          <p:cNvSpPr txBox="1">
            <a:spLocks noChangeArrowheads="1"/>
          </p:cNvSpPr>
          <p:nvPr/>
        </p:nvSpPr>
        <p:spPr bwMode="auto">
          <a:xfrm>
            <a:off x="552450" y="4021138"/>
            <a:ext cx="723948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「</a:t>
            </a:r>
            <a:r>
              <a:rPr lang="en-US" altLang="ja-JP" sz="2000" dirty="0"/>
              <a:t>Return ○○</a:t>
            </a:r>
            <a:r>
              <a:rPr lang="ja-JP" altLang="en-US" sz="2000" dirty="0"/>
              <a:t>」という命令が読み込まれると、そこで関数の実行が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終了する。この命令を複数用意して、プログラム中で場合に応じて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戻り値を変えるようなプログラムも作ることができる。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※</a:t>
            </a:r>
            <a:r>
              <a:rPr lang="ja-JP" altLang="en-US" sz="2000" dirty="0"/>
              <a:t>ただし、</a:t>
            </a:r>
            <a:r>
              <a:rPr lang="ja-JP" altLang="en-US" sz="2000" u="sng" dirty="0"/>
              <a:t>どんな場合でも必ず値を</a:t>
            </a:r>
            <a:r>
              <a:rPr lang="ja-JP" altLang="en-US" sz="2000" u="sng" dirty="0" smtClean="0"/>
              <a:t>返す</a:t>
            </a:r>
            <a:r>
              <a:rPr lang="ja-JP" altLang="en-US" sz="2000" dirty="0" smtClean="0"/>
              <a:t>必要</a:t>
            </a:r>
            <a:r>
              <a:rPr lang="ja-JP" altLang="en-US" sz="2000" dirty="0"/>
              <a:t>があります。</a:t>
            </a:r>
          </a:p>
        </p:txBody>
      </p:sp>
      <p:sp>
        <p:nvSpPr>
          <p:cNvPr id="20483" name="Text Box 23"/>
          <p:cNvSpPr txBox="1">
            <a:spLocks noChangeArrowheads="1"/>
          </p:cNvSpPr>
          <p:nvPr/>
        </p:nvSpPr>
        <p:spPr bwMode="auto">
          <a:xfrm>
            <a:off x="519113" y="3516313"/>
            <a:ext cx="11985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66"/>
                </a:solidFill>
              </a:rPr>
              <a:t>(</a:t>
            </a:r>
            <a:r>
              <a:rPr lang="ja-JP" altLang="en-US" sz="2000">
                <a:solidFill>
                  <a:srgbClr val="FF0066"/>
                </a:solidFill>
              </a:rPr>
              <a:t>ポイント</a:t>
            </a:r>
            <a:r>
              <a:rPr lang="en-US" altLang="ja-JP" sz="200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20484" name="Rectangle 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smtClean="0"/>
              <a:t>例題</a:t>
            </a:r>
            <a:r>
              <a:rPr lang="en-US" altLang="ja-JP" smtClean="0"/>
              <a:t>4</a:t>
            </a:r>
            <a:endParaRPr lang="ja-JP" altLang="en-US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47813" y="1700213"/>
            <a:ext cx="5553893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dirty="0" smtClean="0"/>
              <a:t>Public Function Abs(</a:t>
            </a:r>
            <a:r>
              <a:rPr lang="en-US" altLang="ja-JP" sz="2000" dirty="0" err="1" smtClean="0">
                <a:solidFill>
                  <a:srgbClr val="FF6600"/>
                </a:solidFill>
              </a:rPr>
              <a:t>num</a:t>
            </a:r>
            <a:r>
              <a:rPr lang="en-US" altLang="ja-JP" sz="2000" dirty="0" smtClean="0"/>
              <a:t> As Integer) As Integer</a:t>
            </a:r>
          </a:p>
          <a:p>
            <a:pPr eaLnBrk="1" hangingPunct="1">
              <a:defRPr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</a:t>
            </a:r>
            <a:r>
              <a:rPr lang="en-US" altLang="ja-JP" sz="2000" dirty="0" smtClean="0"/>
              <a:t>If </a:t>
            </a:r>
            <a:r>
              <a:rPr lang="en-US" altLang="ja-JP" sz="2000" dirty="0" err="1" smtClean="0"/>
              <a:t>num</a:t>
            </a:r>
            <a:r>
              <a:rPr lang="en-US" altLang="ja-JP" sz="2000" dirty="0" smtClean="0"/>
              <a:t>  &lt; 0 Then </a:t>
            </a:r>
            <a:r>
              <a:rPr lang="en-US" altLang="ja-JP" sz="2000" dirty="0" smtClean="0">
                <a:solidFill>
                  <a:srgbClr val="FF0066"/>
                </a:solidFill>
              </a:rPr>
              <a:t>Return –</a:t>
            </a:r>
            <a:r>
              <a:rPr lang="en-US" altLang="ja-JP" sz="2000" dirty="0" err="1" smtClean="0">
                <a:solidFill>
                  <a:srgbClr val="FF0066"/>
                </a:solidFill>
              </a:rPr>
              <a:t>num</a:t>
            </a:r>
            <a:endParaRPr lang="en-US" altLang="ja-JP" sz="2000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ja-JP" altLang="en-US" sz="2000" dirty="0">
                <a:solidFill>
                  <a:srgbClr val="FF0066"/>
                </a:solidFill>
              </a:rPr>
              <a:t>　</a:t>
            </a:r>
            <a:r>
              <a:rPr lang="ja-JP" altLang="en-US" sz="2000" dirty="0" smtClean="0">
                <a:solidFill>
                  <a:srgbClr val="FF0066"/>
                </a:solidFill>
              </a:rPr>
              <a:t>　　</a:t>
            </a:r>
            <a:r>
              <a:rPr lang="en-US" altLang="ja-JP" sz="2000" dirty="0" smtClean="0">
                <a:solidFill>
                  <a:srgbClr val="FF0066"/>
                </a:solidFill>
              </a:rPr>
              <a:t>Return </a:t>
            </a:r>
            <a:r>
              <a:rPr lang="en-US" altLang="ja-JP" sz="2000" dirty="0" err="1" smtClean="0">
                <a:solidFill>
                  <a:srgbClr val="FF0066"/>
                </a:solidFill>
              </a:rPr>
              <a:t>num</a:t>
            </a:r>
            <a:endParaRPr lang="en-US" altLang="ja-JP" sz="2000" dirty="0" smtClean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en-US" altLang="ja-JP" sz="2000" dirty="0" smtClean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36529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Sub</a:t>
            </a:r>
          </a:p>
        </p:txBody>
      </p:sp>
      <p:sp>
        <p:nvSpPr>
          <p:cNvPr id="21507" name="Text Box 30"/>
          <p:cNvSpPr txBox="1">
            <a:spLocks noChangeArrowheads="1"/>
          </p:cNvSpPr>
          <p:nvPr/>
        </p:nvSpPr>
        <p:spPr bwMode="auto">
          <a:xfrm>
            <a:off x="684213" y="2036763"/>
            <a:ext cx="7724775" cy="10160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Public </a:t>
            </a:r>
            <a:r>
              <a:rPr lang="en-US" altLang="ja-JP" sz="2000">
                <a:solidFill>
                  <a:srgbClr val="FF0066"/>
                </a:solidFill>
              </a:rPr>
              <a:t>Sub</a:t>
            </a:r>
            <a:r>
              <a:rPr lang="en-US" altLang="ja-JP" sz="2000"/>
              <a:t> </a:t>
            </a:r>
            <a:r>
              <a:rPr lang="ja-JP" altLang="en-US" sz="2000">
                <a:solidFill>
                  <a:srgbClr val="FF0066"/>
                </a:solidFill>
              </a:rPr>
              <a:t>関数名</a:t>
            </a:r>
            <a:r>
              <a:rPr lang="ja-JP" altLang="en-US" sz="2000"/>
              <a:t> </a:t>
            </a:r>
            <a:r>
              <a:rPr lang="en-US" altLang="ja-JP" sz="2000"/>
              <a:t>(</a:t>
            </a:r>
            <a:r>
              <a:rPr lang="ja-JP" altLang="en-US" sz="2000" u="sng">
                <a:solidFill>
                  <a:srgbClr val="FF6600"/>
                </a:solidFill>
              </a:rPr>
              <a:t>引数名</a:t>
            </a:r>
            <a:r>
              <a:rPr lang="en-US" altLang="ja-JP" sz="2000" u="sng">
                <a:solidFill>
                  <a:srgbClr val="FF6600"/>
                </a:solidFill>
              </a:rPr>
              <a:t>1 </a:t>
            </a:r>
            <a:r>
              <a:rPr lang="en-US" altLang="ja-JP" sz="2000" u="sng">
                <a:solidFill>
                  <a:srgbClr val="00CC00"/>
                </a:solidFill>
              </a:rPr>
              <a:t>As </a:t>
            </a:r>
            <a:r>
              <a:rPr lang="ja-JP" altLang="en-US" sz="2000" u="sng">
                <a:solidFill>
                  <a:srgbClr val="00CC00"/>
                </a:solidFill>
              </a:rPr>
              <a:t>引数の型</a:t>
            </a:r>
            <a:r>
              <a:rPr lang="en-US" altLang="ja-JP" sz="2000" u="sng"/>
              <a:t>, </a:t>
            </a:r>
            <a:r>
              <a:rPr lang="ja-JP" altLang="en-US" sz="2000" u="sng">
                <a:solidFill>
                  <a:srgbClr val="FF6600"/>
                </a:solidFill>
              </a:rPr>
              <a:t>引数名</a:t>
            </a:r>
            <a:r>
              <a:rPr lang="en-US" altLang="ja-JP" sz="2000" u="sng">
                <a:solidFill>
                  <a:srgbClr val="FF6600"/>
                </a:solidFill>
              </a:rPr>
              <a:t>2 </a:t>
            </a:r>
            <a:r>
              <a:rPr lang="en-US" altLang="ja-JP" sz="2000" u="sng">
                <a:solidFill>
                  <a:srgbClr val="00CC00"/>
                </a:solidFill>
              </a:rPr>
              <a:t>As </a:t>
            </a:r>
            <a:r>
              <a:rPr lang="ja-JP" altLang="en-US" sz="2000" u="sng">
                <a:solidFill>
                  <a:srgbClr val="00CC00"/>
                </a:solidFill>
              </a:rPr>
              <a:t>引数の型</a:t>
            </a:r>
            <a:r>
              <a:rPr lang="en-US" altLang="ja-JP" sz="2000" u="sng">
                <a:solidFill>
                  <a:srgbClr val="00CC00"/>
                </a:solidFill>
              </a:rPr>
              <a:t>,…</a:t>
            </a:r>
            <a:r>
              <a:rPr lang="en-US" altLang="ja-JP" sz="2000"/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>
              <a:solidFill>
                <a:srgbClr val="FF0066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End Sub</a:t>
            </a:r>
          </a:p>
        </p:txBody>
      </p:sp>
      <p:sp>
        <p:nvSpPr>
          <p:cNvPr id="21508" name="Text Box 32"/>
          <p:cNvSpPr txBox="1">
            <a:spLocks noChangeArrowheads="1"/>
          </p:cNvSpPr>
          <p:nvPr/>
        </p:nvSpPr>
        <p:spPr bwMode="auto">
          <a:xfrm>
            <a:off x="684213" y="3789363"/>
            <a:ext cx="653732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①</a:t>
            </a:r>
            <a:r>
              <a:rPr lang="ja-JP" altLang="en-US" sz="2400"/>
              <a:t>呼び出し元から受け取る</a:t>
            </a:r>
            <a:r>
              <a:rPr lang="ja-JP" altLang="en-US" sz="2400">
                <a:solidFill>
                  <a:srgbClr val="FF0066"/>
                </a:solidFill>
              </a:rPr>
              <a:t>引数</a:t>
            </a:r>
            <a:endParaRPr lang="ja-JP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※</a:t>
            </a:r>
            <a:r>
              <a:rPr lang="ja-JP" altLang="en-US" sz="2400"/>
              <a:t>呼び出し元に返す値（</a:t>
            </a:r>
            <a:r>
              <a:rPr lang="ja-JP" altLang="en-US" sz="2400">
                <a:solidFill>
                  <a:srgbClr val="FF0066"/>
                </a:solidFill>
              </a:rPr>
              <a:t>戻り値</a:t>
            </a:r>
            <a:r>
              <a:rPr lang="ja-JP" altLang="en-US" sz="2400"/>
              <a:t>）は設定できない。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　（「</a:t>
            </a:r>
            <a:r>
              <a:rPr lang="en-US" altLang="ja-JP" sz="2400"/>
              <a:t>Return</a:t>
            </a:r>
            <a:r>
              <a:rPr lang="ja-JP" altLang="en-US" sz="2400"/>
              <a:t>」は使用不可）</a:t>
            </a:r>
            <a:endParaRPr lang="ja-JP" altLang="en-US" sz="1800">
              <a:solidFill>
                <a:srgbClr val="0066FF"/>
              </a:solidFill>
            </a:endParaRPr>
          </a:p>
        </p:txBody>
      </p:sp>
      <p:sp>
        <p:nvSpPr>
          <p:cNvPr id="21509" name="Text Box 33"/>
          <p:cNvSpPr txBox="1">
            <a:spLocks noChangeArrowheads="1"/>
          </p:cNvSpPr>
          <p:nvPr/>
        </p:nvSpPr>
        <p:spPr bwMode="auto">
          <a:xfrm>
            <a:off x="7667625" y="23495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①</a:t>
            </a:r>
          </a:p>
        </p:txBody>
      </p:sp>
      <p:sp>
        <p:nvSpPr>
          <p:cNvPr id="21510" name="Rectangle 36"/>
          <p:cNvSpPr>
            <a:spLocks noChangeArrowheads="1"/>
          </p:cNvSpPr>
          <p:nvPr/>
        </p:nvSpPr>
        <p:spPr bwMode="auto">
          <a:xfrm>
            <a:off x="1835150" y="1412875"/>
            <a:ext cx="564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戻り値の必要ない特殊な場合に使用する。</a:t>
            </a:r>
          </a:p>
        </p:txBody>
      </p:sp>
    </p:spTree>
    <p:extLst>
      <p:ext uri="{BB962C8B-B14F-4D97-AF65-F5344CB8AC3E}">
        <p14:creationId xmlns:p14="http://schemas.microsoft.com/office/powerpoint/2010/main" val="32127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ChangeArrowheads="1"/>
          </p:cNvSpPr>
          <p:nvPr/>
        </p:nvSpPr>
        <p:spPr bwMode="auto">
          <a:xfrm>
            <a:off x="2484438" y="3175000"/>
            <a:ext cx="4318000" cy="1871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altLang="ja-JP"/>
          </a:p>
          <a:p>
            <a:pPr algn="ctr">
              <a:defRPr/>
            </a:pPr>
            <a:endParaRPr lang="en-US" altLang="ja-JP"/>
          </a:p>
        </p:txBody>
      </p:sp>
      <p:sp>
        <p:nvSpPr>
          <p:cNvPr id="22531" name="Line 12"/>
          <p:cNvSpPr>
            <a:spLocks noChangeShapeType="1"/>
          </p:cNvSpPr>
          <p:nvPr/>
        </p:nvSpPr>
        <p:spPr bwMode="auto">
          <a:xfrm>
            <a:off x="1392238" y="3822700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2" name="Line 13"/>
          <p:cNvSpPr>
            <a:spLocks noChangeShapeType="1"/>
          </p:cNvSpPr>
          <p:nvPr/>
        </p:nvSpPr>
        <p:spPr bwMode="auto">
          <a:xfrm>
            <a:off x="1392238" y="4543425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2617788" y="3175000"/>
            <a:ext cx="946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引数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6600"/>
                </a:solidFill>
              </a:rPr>
              <a:t>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>
              <a:solidFill>
                <a:srgbClr val="FF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6600"/>
                </a:solidFill>
              </a:rPr>
              <a:t>age</a:t>
            </a:r>
          </a:p>
        </p:txBody>
      </p:sp>
      <p:sp>
        <p:nvSpPr>
          <p:cNvPr id="22534" name="Line 16"/>
          <p:cNvSpPr>
            <a:spLocks noChangeShapeType="1"/>
          </p:cNvSpPr>
          <p:nvPr/>
        </p:nvSpPr>
        <p:spPr bwMode="auto">
          <a:xfrm>
            <a:off x="2471738" y="3822700"/>
            <a:ext cx="146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5" name="Line 17"/>
          <p:cNvSpPr>
            <a:spLocks noChangeShapeType="1"/>
          </p:cNvSpPr>
          <p:nvPr/>
        </p:nvSpPr>
        <p:spPr bwMode="auto">
          <a:xfrm>
            <a:off x="2471738" y="4543425"/>
            <a:ext cx="146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6" name="Text Box 21"/>
          <p:cNvSpPr txBox="1">
            <a:spLocks noChangeArrowheads="1"/>
          </p:cNvSpPr>
          <p:nvPr/>
        </p:nvSpPr>
        <p:spPr bwMode="auto">
          <a:xfrm>
            <a:off x="4427538" y="3535363"/>
            <a:ext cx="2327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処理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「私は○○です。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●●歳です。」</a:t>
            </a:r>
          </a:p>
        </p:txBody>
      </p:sp>
      <p:sp>
        <p:nvSpPr>
          <p:cNvPr id="22537" name="Text Box 22"/>
          <p:cNvSpPr txBox="1">
            <a:spLocks noChangeArrowheads="1"/>
          </p:cNvSpPr>
          <p:nvPr/>
        </p:nvSpPr>
        <p:spPr bwMode="auto">
          <a:xfrm>
            <a:off x="7239000" y="3648075"/>
            <a:ext cx="1019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戻り値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なし</a:t>
            </a:r>
          </a:p>
        </p:txBody>
      </p:sp>
      <p:sp>
        <p:nvSpPr>
          <p:cNvPr id="22538" name="Line 24"/>
          <p:cNvSpPr>
            <a:spLocks noChangeShapeType="1"/>
          </p:cNvSpPr>
          <p:nvPr/>
        </p:nvSpPr>
        <p:spPr bwMode="auto">
          <a:xfrm>
            <a:off x="3490913" y="3822700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9" name="Line 25"/>
          <p:cNvSpPr>
            <a:spLocks noChangeShapeType="1"/>
          </p:cNvSpPr>
          <p:nvPr/>
        </p:nvSpPr>
        <p:spPr bwMode="auto">
          <a:xfrm flipV="1">
            <a:off x="3563938" y="4254500"/>
            <a:ext cx="647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40" name="Rectangle 39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例題</a:t>
            </a:r>
            <a:r>
              <a:rPr lang="en-US" altLang="ja-JP" smtClean="0"/>
              <a:t>5</a:t>
            </a:r>
            <a:endParaRPr lang="ja-JP" altLang="en-US" smtClean="0"/>
          </a:p>
        </p:txBody>
      </p:sp>
      <p:sp>
        <p:nvSpPr>
          <p:cNvPr id="22541" name="Text Box 40"/>
          <p:cNvSpPr txBox="1">
            <a:spLocks noChangeArrowheads="1"/>
          </p:cNvSpPr>
          <p:nvPr/>
        </p:nvSpPr>
        <p:spPr bwMode="auto">
          <a:xfrm>
            <a:off x="1101725" y="1785938"/>
            <a:ext cx="6653213" cy="40005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名前と年齢を受け取り、定型の文面で自己紹介を表示する。</a:t>
            </a:r>
          </a:p>
        </p:txBody>
      </p:sp>
      <p:sp>
        <p:nvSpPr>
          <p:cNvPr id="22542" name="Text Box 43"/>
          <p:cNvSpPr txBox="1">
            <a:spLocks noChangeArrowheads="1"/>
          </p:cNvSpPr>
          <p:nvPr/>
        </p:nvSpPr>
        <p:spPr bwMode="auto">
          <a:xfrm>
            <a:off x="3275013" y="2671763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Introduction()</a:t>
            </a:r>
          </a:p>
        </p:txBody>
      </p:sp>
      <p:sp>
        <p:nvSpPr>
          <p:cNvPr id="22543" name="Text Box 56"/>
          <p:cNvSpPr txBox="1">
            <a:spLocks noChangeArrowheads="1"/>
          </p:cNvSpPr>
          <p:nvPr/>
        </p:nvSpPr>
        <p:spPr bwMode="auto">
          <a:xfrm>
            <a:off x="611188" y="3606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名前</a:t>
            </a:r>
          </a:p>
        </p:txBody>
      </p:sp>
      <p:sp>
        <p:nvSpPr>
          <p:cNvPr id="22544" name="Text Box 57"/>
          <p:cNvSpPr txBox="1">
            <a:spLocks noChangeArrowheads="1"/>
          </p:cNvSpPr>
          <p:nvPr/>
        </p:nvSpPr>
        <p:spPr bwMode="auto">
          <a:xfrm>
            <a:off x="684213" y="42560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年齢</a:t>
            </a:r>
          </a:p>
        </p:txBody>
      </p:sp>
    </p:spTree>
    <p:extLst>
      <p:ext uri="{BB962C8B-B14F-4D97-AF65-F5344CB8AC3E}">
        <p14:creationId xmlns:p14="http://schemas.microsoft.com/office/powerpoint/2010/main" val="518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1"/>
          <p:cNvSpPr>
            <a:spLocks noChangeArrowheads="1"/>
          </p:cNvSpPr>
          <p:nvPr/>
        </p:nvSpPr>
        <p:spPr bwMode="auto">
          <a:xfrm>
            <a:off x="157163" y="1541463"/>
            <a:ext cx="6186487" cy="16319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dirty="0"/>
              <a:t>Private Sub Button1_Click(…) Handles Button1.Click</a:t>
            </a:r>
          </a:p>
          <a:p>
            <a:pPr>
              <a:defRPr/>
            </a:pPr>
            <a:r>
              <a:rPr lang="en-US" altLang="ja-JP" sz="2000" dirty="0"/>
              <a:t>     Dim str1 As String = TextBox1.Text</a:t>
            </a:r>
          </a:p>
          <a:p>
            <a:pPr>
              <a:defRPr/>
            </a:pPr>
            <a:r>
              <a:rPr lang="en-US" altLang="ja-JP" sz="2000" dirty="0"/>
              <a:t>     Dim str2 As Integer = TextBox2.Text</a:t>
            </a:r>
          </a:p>
          <a:p>
            <a:pPr>
              <a:defRPr/>
            </a:pPr>
            <a:r>
              <a:rPr lang="ja-JP" altLang="en-US" sz="2000" dirty="0">
                <a:solidFill>
                  <a:srgbClr val="FF0066"/>
                </a:solidFill>
              </a:rPr>
              <a:t>　　</a:t>
            </a:r>
            <a:r>
              <a:rPr lang="en-US" altLang="ja-JP" sz="2000" dirty="0">
                <a:solidFill>
                  <a:srgbClr val="FF0066"/>
                </a:solidFill>
              </a:rPr>
              <a:t>Introduction ( str1 , str2 )</a:t>
            </a:r>
          </a:p>
          <a:p>
            <a:pPr>
              <a:defRPr/>
            </a:pPr>
            <a:r>
              <a:rPr lang="en-US" altLang="ja-JP" sz="2000" dirty="0"/>
              <a:t>End Sub</a:t>
            </a:r>
          </a:p>
        </p:txBody>
      </p:sp>
      <p:sp>
        <p:nvSpPr>
          <p:cNvPr id="23555" name="Text Box 20"/>
          <p:cNvSpPr txBox="1">
            <a:spLocks noChangeArrowheads="1"/>
          </p:cNvSpPr>
          <p:nvPr/>
        </p:nvSpPr>
        <p:spPr bwMode="auto">
          <a:xfrm>
            <a:off x="179388" y="4724400"/>
            <a:ext cx="7489825" cy="10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smtClean="0"/>
              <a:t>Public Sub </a:t>
            </a:r>
            <a:r>
              <a:rPr lang="en-US" altLang="ja-JP" sz="2000" smtClean="0">
                <a:solidFill>
                  <a:srgbClr val="FF0066"/>
                </a:solidFill>
              </a:rPr>
              <a:t>Introduction</a:t>
            </a:r>
            <a:r>
              <a:rPr lang="en-US" altLang="ja-JP" sz="2000" smtClean="0"/>
              <a:t>(</a:t>
            </a:r>
            <a:r>
              <a:rPr lang="en-US" altLang="ja-JP" sz="2000" smtClean="0">
                <a:solidFill>
                  <a:srgbClr val="FF6600"/>
                </a:solidFill>
              </a:rPr>
              <a:t>name</a:t>
            </a:r>
            <a:r>
              <a:rPr lang="en-US" altLang="ja-JP" sz="2000" smtClean="0"/>
              <a:t> As String, </a:t>
            </a:r>
            <a:r>
              <a:rPr lang="en-US" altLang="ja-JP" sz="2000" smtClean="0">
                <a:solidFill>
                  <a:srgbClr val="FF6600"/>
                </a:solidFill>
              </a:rPr>
              <a:t>age</a:t>
            </a:r>
            <a:r>
              <a:rPr lang="en-US" altLang="ja-JP" sz="2000" smtClean="0"/>
              <a:t> As Integer )  </a:t>
            </a:r>
          </a:p>
          <a:p>
            <a:pPr eaLnBrk="1" hangingPunct="1">
              <a:defRPr/>
            </a:pPr>
            <a:r>
              <a:rPr lang="ja-JP" altLang="en-US" sz="2000" smtClean="0"/>
              <a:t>　　　　</a:t>
            </a:r>
            <a:r>
              <a:rPr lang="en-US" altLang="ja-JP" sz="2000" smtClean="0"/>
              <a:t>Label1.Text = “</a:t>
            </a:r>
            <a:r>
              <a:rPr lang="ja-JP" altLang="en-US" sz="2000" smtClean="0"/>
              <a:t>私は” </a:t>
            </a:r>
            <a:r>
              <a:rPr lang="en-US" altLang="ja-JP" sz="2000" smtClean="0"/>
              <a:t>&amp; name &amp; “</a:t>
            </a:r>
            <a:r>
              <a:rPr lang="ja-JP" altLang="en-US" sz="2000" smtClean="0"/>
              <a:t>です。” </a:t>
            </a:r>
            <a:r>
              <a:rPr lang="en-US" altLang="ja-JP" sz="2000" smtClean="0"/>
              <a:t>&amp; age &amp; “</a:t>
            </a:r>
            <a:r>
              <a:rPr lang="ja-JP" altLang="en-US" sz="2000" smtClean="0"/>
              <a:t>歳です。”</a:t>
            </a:r>
          </a:p>
          <a:p>
            <a:pPr eaLnBrk="1" hangingPunct="1">
              <a:defRPr/>
            </a:pPr>
            <a:r>
              <a:rPr lang="en-US" altLang="ja-JP" sz="2000" smtClean="0"/>
              <a:t>End Function</a:t>
            </a:r>
          </a:p>
        </p:txBody>
      </p:sp>
      <p:sp>
        <p:nvSpPr>
          <p:cNvPr id="23556" name="Line 17"/>
          <p:cNvSpPr>
            <a:spLocks noChangeShapeType="1"/>
          </p:cNvSpPr>
          <p:nvPr/>
        </p:nvSpPr>
        <p:spPr bwMode="auto">
          <a:xfrm>
            <a:off x="2627313" y="3068638"/>
            <a:ext cx="792162" cy="1728787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57" name="Line 18"/>
          <p:cNvSpPr>
            <a:spLocks noChangeShapeType="1"/>
          </p:cNvSpPr>
          <p:nvPr/>
        </p:nvSpPr>
        <p:spPr bwMode="auto">
          <a:xfrm>
            <a:off x="3059113" y="3068638"/>
            <a:ext cx="1901825" cy="1728787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58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例題</a:t>
            </a:r>
            <a:r>
              <a:rPr lang="en-US" altLang="ja-JP" smtClean="0"/>
              <a:t>5</a:t>
            </a:r>
            <a:r>
              <a:rPr lang="ja-JP" altLang="en-US" smtClean="0"/>
              <a:t>　処理の流れ</a:t>
            </a:r>
          </a:p>
        </p:txBody>
      </p:sp>
      <p:sp>
        <p:nvSpPr>
          <p:cNvPr id="23559" name="Line 24"/>
          <p:cNvSpPr>
            <a:spLocks noChangeShapeType="1"/>
          </p:cNvSpPr>
          <p:nvPr/>
        </p:nvSpPr>
        <p:spPr bwMode="auto">
          <a:xfrm>
            <a:off x="539750" y="1989138"/>
            <a:ext cx="0" cy="935037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60" name="Text Box 25"/>
          <p:cNvSpPr txBox="1">
            <a:spLocks noChangeArrowheads="1"/>
          </p:cNvSpPr>
          <p:nvPr/>
        </p:nvSpPr>
        <p:spPr bwMode="auto">
          <a:xfrm>
            <a:off x="0" y="213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①</a:t>
            </a:r>
          </a:p>
        </p:txBody>
      </p:sp>
      <p:sp>
        <p:nvSpPr>
          <p:cNvPr id="23561" name="Text Box 26"/>
          <p:cNvSpPr txBox="1">
            <a:spLocks noChangeArrowheads="1"/>
          </p:cNvSpPr>
          <p:nvPr/>
        </p:nvSpPr>
        <p:spPr bwMode="auto">
          <a:xfrm>
            <a:off x="4716463" y="35734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②</a:t>
            </a:r>
          </a:p>
        </p:txBody>
      </p:sp>
      <p:sp>
        <p:nvSpPr>
          <p:cNvPr id="23562" name="Text Box 27"/>
          <p:cNvSpPr txBox="1">
            <a:spLocks noChangeArrowheads="1"/>
          </p:cNvSpPr>
          <p:nvPr/>
        </p:nvSpPr>
        <p:spPr bwMode="auto">
          <a:xfrm>
            <a:off x="430213" y="5003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FF0066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1490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79389" y="1989138"/>
            <a:ext cx="6336828" cy="345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dirty="0"/>
              <a:t>Private Sub Button1_Click(…) Handles Button1.Click</a:t>
            </a:r>
          </a:p>
          <a:p>
            <a:pPr>
              <a:defRPr/>
            </a:pPr>
            <a:r>
              <a:rPr lang="en-US" altLang="ja-JP" sz="2000" dirty="0"/>
              <a:t>     Dim </a:t>
            </a:r>
            <a:r>
              <a:rPr lang="en-US" altLang="ja-JP" sz="2000" dirty="0" err="1"/>
              <a:t>num</a:t>
            </a:r>
            <a:r>
              <a:rPr lang="en-US" altLang="ja-JP" sz="2000" dirty="0"/>
              <a:t> As Integer = TextBox1.Text</a:t>
            </a:r>
          </a:p>
          <a:p>
            <a:pPr>
              <a:defRPr/>
            </a:pPr>
            <a:r>
              <a:rPr lang="en-US" altLang="ja-JP" sz="2000" dirty="0">
                <a:solidFill>
                  <a:srgbClr val="FF0066"/>
                </a:solidFill>
              </a:rPr>
              <a:t>     </a:t>
            </a:r>
            <a:r>
              <a:rPr lang="en-US" altLang="ja-JP" sz="2000" dirty="0" smtClean="0">
                <a:solidFill>
                  <a:srgbClr val="FF0066"/>
                </a:solidFill>
              </a:rPr>
              <a:t>Dim </a:t>
            </a:r>
            <a:r>
              <a:rPr lang="en-US" altLang="ja-JP" sz="2000" dirty="0" err="1">
                <a:solidFill>
                  <a:srgbClr val="FF0066"/>
                </a:solidFill>
              </a:rPr>
              <a:t>pai</a:t>
            </a:r>
            <a:r>
              <a:rPr lang="en-US" altLang="ja-JP" sz="2000" dirty="0">
                <a:solidFill>
                  <a:srgbClr val="FF0066"/>
                </a:solidFill>
              </a:rPr>
              <a:t> As Double = 3.14   </a:t>
            </a:r>
            <a:r>
              <a:rPr lang="en-US" altLang="ja-JP" sz="2000" dirty="0">
                <a:solidFill>
                  <a:srgbClr val="0099CC"/>
                </a:solidFill>
              </a:rPr>
              <a:t>’</a:t>
            </a:r>
            <a:r>
              <a:rPr lang="ja-JP" altLang="en-US" sz="2000" dirty="0">
                <a:solidFill>
                  <a:srgbClr val="0099CC"/>
                </a:solidFill>
              </a:rPr>
              <a:t>変数</a:t>
            </a:r>
            <a:r>
              <a:rPr lang="en-US" altLang="ja-JP" sz="2000" dirty="0" err="1">
                <a:solidFill>
                  <a:srgbClr val="0099CC"/>
                </a:solidFill>
              </a:rPr>
              <a:t>pai</a:t>
            </a:r>
            <a:r>
              <a:rPr lang="ja-JP" altLang="en-US" sz="2000" dirty="0">
                <a:solidFill>
                  <a:srgbClr val="0099CC"/>
                </a:solidFill>
              </a:rPr>
              <a:t>の宣言</a:t>
            </a:r>
          </a:p>
          <a:p>
            <a:pPr>
              <a:defRPr/>
            </a:pPr>
            <a:r>
              <a:rPr lang="ja-JP" altLang="en-US" sz="2000" dirty="0"/>
              <a:t>     </a:t>
            </a:r>
            <a:r>
              <a:rPr lang="en-US" altLang="ja-JP" sz="2000" dirty="0"/>
              <a:t>Dim </a:t>
            </a:r>
            <a:r>
              <a:rPr lang="en-US" altLang="ja-JP" sz="2000" dirty="0" err="1"/>
              <a:t>kekka</a:t>
            </a:r>
            <a:r>
              <a:rPr lang="en-US" altLang="ja-JP" sz="2000" dirty="0"/>
              <a:t> As Double  = </a:t>
            </a:r>
            <a:r>
              <a:rPr lang="en-US" altLang="ja-JP" sz="2000" dirty="0" err="1"/>
              <a:t>getMenseki</a:t>
            </a:r>
            <a:r>
              <a:rPr lang="en-US" altLang="ja-JP" sz="2000" dirty="0"/>
              <a:t>( </a:t>
            </a:r>
            <a:r>
              <a:rPr lang="en-US" altLang="ja-JP" sz="2000" dirty="0" err="1"/>
              <a:t>num</a:t>
            </a:r>
            <a:r>
              <a:rPr lang="en-US" altLang="ja-JP" sz="2000" dirty="0"/>
              <a:t> )</a:t>
            </a:r>
          </a:p>
          <a:p>
            <a:pPr>
              <a:defRPr/>
            </a:pPr>
            <a:r>
              <a:rPr lang="en-US" altLang="ja-JP" sz="2000" dirty="0"/>
              <a:t>     Label1.Text = “</a:t>
            </a:r>
            <a:r>
              <a:rPr lang="ja-JP" altLang="en-US" sz="2000" dirty="0"/>
              <a:t>円周率” </a:t>
            </a:r>
            <a:r>
              <a:rPr lang="en-US" altLang="ja-JP" sz="2000" dirty="0"/>
              <a:t>&amp; </a:t>
            </a:r>
            <a:r>
              <a:rPr lang="en-US" altLang="ja-JP" sz="2000" dirty="0" err="1"/>
              <a:t>pai</a:t>
            </a:r>
            <a:r>
              <a:rPr lang="en-US" altLang="ja-JP" sz="2000" dirty="0"/>
              <a:t> &amp; “</a:t>
            </a:r>
            <a:r>
              <a:rPr lang="ja-JP" altLang="en-US" sz="2000" dirty="0" err="1"/>
              <a:t>での</a:t>
            </a:r>
            <a:r>
              <a:rPr lang="ja-JP" altLang="en-US" sz="2000" dirty="0"/>
              <a:t>面積は” </a:t>
            </a:r>
            <a:r>
              <a:rPr lang="en-US" altLang="ja-JP" sz="2000" dirty="0"/>
              <a:t>&amp; </a:t>
            </a:r>
            <a:r>
              <a:rPr lang="en-US" altLang="ja-JP" sz="2000" dirty="0" err="1"/>
              <a:t>kekka</a:t>
            </a:r>
            <a:endParaRPr lang="en-US" altLang="ja-JP" sz="2000" dirty="0"/>
          </a:p>
          <a:p>
            <a:pPr>
              <a:defRPr/>
            </a:pPr>
            <a:r>
              <a:rPr lang="en-US" altLang="ja-JP" sz="2000" dirty="0"/>
              <a:t>End Sub</a:t>
            </a:r>
          </a:p>
          <a:p>
            <a:pPr>
              <a:defRPr/>
            </a:pPr>
            <a:endParaRPr lang="en-US" altLang="ja-JP" sz="2000" dirty="0"/>
          </a:p>
          <a:p>
            <a:pPr>
              <a:defRPr/>
            </a:pPr>
            <a:r>
              <a:rPr lang="en-US" altLang="ja-JP" sz="2000" dirty="0"/>
              <a:t>Public Function </a:t>
            </a:r>
            <a:r>
              <a:rPr lang="en-US" altLang="ja-JP" sz="2000" dirty="0" err="1"/>
              <a:t>getMenseki</a:t>
            </a:r>
            <a:r>
              <a:rPr lang="en-US" altLang="ja-JP" sz="2000" dirty="0"/>
              <a:t>(r As Integer)  As Double</a:t>
            </a:r>
            <a:endParaRPr lang="en-US" altLang="ja-JP" sz="2000" dirty="0">
              <a:solidFill>
                <a:srgbClr val="FF0066"/>
              </a:solidFill>
            </a:endParaRPr>
          </a:p>
          <a:p>
            <a:pPr>
              <a:defRPr/>
            </a:pPr>
            <a:r>
              <a:rPr lang="en-US" altLang="ja-JP" sz="2000" dirty="0"/>
              <a:t>     Dim answer As Double = </a:t>
            </a:r>
            <a:r>
              <a:rPr lang="en-US" altLang="ja-JP" sz="2000" dirty="0">
                <a:latin typeface="MS UI Gothic" pitchFamily="50" charset="-128"/>
                <a:ea typeface="MS UI Gothic" pitchFamily="50" charset="-128"/>
              </a:rPr>
              <a:t>2 * </a:t>
            </a:r>
            <a:r>
              <a:rPr lang="en-US" altLang="ja-JP" sz="2000" dirty="0" err="1">
                <a:solidFill>
                  <a:srgbClr val="FF0066"/>
                </a:solidFill>
                <a:latin typeface="MS UI Gothic" pitchFamily="50" charset="-128"/>
                <a:ea typeface="MS UI Gothic" pitchFamily="50" charset="-128"/>
              </a:rPr>
              <a:t>pai</a:t>
            </a:r>
            <a:r>
              <a:rPr lang="en-US" altLang="ja-JP" sz="2000" dirty="0">
                <a:latin typeface="MS UI Gothic" pitchFamily="50" charset="-128"/>
                <a:ea typeface="MS UI Gothic" pitchFamily="50" charset="-128"/>
              </a:rPr>
              <a:t> *</a:t>
            </a:r>
            <a:r>
              <a:rPr lang="en-US" altLang="ja-JP" sz="2000" dirty="0"/>
              <a:t> r</a:t>
            </a:r>
            <a:r>
              <a:rPr lang="en-US" altLang="ja-JP" sz="2000" dirty="0">
                <a:solidFill>
                  <a:srgbClr val="FF0066"/>
                </a:solidFill>
              </a:rPr>
              <a:t> </a:t>
            </a:r>
          </a:p>
          <a:p>
            <a:pPr>
              <a:defRPr/>
            </a:pPr>
            <a:r>
              <a:rPr lang="en-US" altLang="ja-JP" sz="2000" dirty="0">
                <a:solidFill>
                  <a:srgbClr val="FF0066"/>
                </a:solidFill>
              </a:rPr>
              <a:t>     </a:t>
            </a:r>
            <a:r>
              <a:rPr lang="en-US" altLang="ja-JP" sz="2000" dirty="0"/>
              <a:t>Return answer</a:t>
            </a:r>
          </a:p>
          <a:p>
            <a:pPr>
              <a:defRPr/>
            </a:pPr>
            <a:r>
              <a:rPr lang="en-US" altLang="ja-JP" sz="2000" dirty="0"/>
              <a:t>End Function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（補足）変数の参照について</a:t>
            </a: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07950" y="1484313"/>
            <a:ext cx="5918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例１）</a:t>
            </a:r>
            <a:r>
              <a:rPr lang="en-US" altLang="ja-JP" sz="2000"/>
              <a:t>getMenseki()</a:t>
            </a:r>
            <a:r>
              <a:rPr lang="ja-JP" altLang="en-US" sz="2000"/>
              <a:t>からは、「</a:t>
            </a:r>
            <a:r>
              <a:rPr lang="en-US" altLang="ja-JP" sz="2000"/>
              <a:t>pai</a:t>
            </a:r>
            <a:r>
              <a:rPr lang="ja-JP" altLang="en-US" sz="2000"/>
              <a:t>」は参照できません。</a:t>
            </a:r>
          </a:p>
        </p:txBody>
      </p:sp>
      <p:sp>
        <p:nvSpPr>
          <p:cNvPr id="26629" name="Rectangle 9"/>
          <p:cNvSpPr>
            <a:spLocks noChangeArrowheads="1"/>
          </p:cNvSpPr>
          <p:nvPr/>
        </p:nvSpPr>
        <p:spPr bwMode="auto">
          <a:xfrm>
            <a:off x="17463" y="6126163"/>
            <a:ext cx="92672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chemeClr val="accent2"/>
                </a:solidFill>
              </a:rPr>
              <a:t>※</a:t>
            </a:r>
            <a:r>
              <a:rPr lang="ja-JP" altLang="en-US" sz="2000" dirty="0">
                <a:solidFill>
                  <a:schemeClr val="accent2"/>
                </a:solidFill>
              </a:rPr>
              <a:t>宣言された変数には、それを参照できる範囲があり、これを「スコープ」といいます</a:t>
            </a:r>
            <a:r>
              <a:rPr lang="ja-JP" altLang="en-US" sz="2000" dirty="0" smtClean="0">
                <a:solidFill>
                  <a:schemeClr val="accent2"/>
                </a:solidFill>
              </a:rPr>
              <a:t>。</a:t>
            </a:r>
            <a:endParaRPr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 flipH="1">
            <a:off x="4643438" y="4652963"/>
            <a:ext cx="936625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31" name="Text Box 11"/>
          <p:cNvSpPr txBox="1">
            <a:spLocks noChangeArrowheads="1"/>
          </p:cNvSpPr>
          <p:nvPr/>
        </p:nvSpPr>
        <p:spPr bwMode="auto">
          <a:xfrm>
            <a:off x="5580063" y="4437063"/>
            <a:ext cx="3332162" cy="711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pai</a:t>
            </a:r>
            <a:r>
              <a:rPr lang="ja-JP" altLang="en-US" sz="2000"/>
              <a:t>が定義されていないので、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エラーとなります。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1493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79389" y="2449513"/>
            <a:ext cx="6624860" cy="375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/>
              <a:t>Private Sub Button1_Click(…) Handles Button1.Click</a:t>
            </a:r>
          </a:p>
          <a:p>
            <a:pPr>
              <a:defRPr/>
            </a:pPr>
            <a:r>
              <a:rPr lang="en-US" altLang="ja-JP" sz="2000"/>
              <a:t>     Dim num As Integer = TextBox1.Text</a:t>
            </a:r>
          </a:p>
          <a:p>
            <a:pPr>
              <a:defRPr/>
            </a:pPr>
            <a:r>
              <a:rPr lang="en-US" altLang="ja-JP" sz="2000">
                <a:solidFill>
                  <a:srgbClr val="0066FF"/>
                </a:solidFill>
              </a:rPr>
              <a:t>     Dim pai As Integer = 3</a:t>
            </a:r>
          </a:p>
          <a:p>
            <a:pPr>
              <a:defRPr/>
            </a:pPr>
            <a:r>
              <a:rPr lang="en-US" altLang="ja-JP" sz="2000"/>
              <a:t>     Dim kekka As Double  = getMenseki2( num )</a:t>
            </a:r>
            <a:endParaRPr lang="en-US" altLang="ja-JP" sz="2000">
              <a:solidFill>
                <a:srgbClr val="0066FF"/>
              </a:solidFill>
            </a:endParaRPr>
          </a:p>
          <a:p>
            <a:pPr>
              <a:defRPr/>
            </a:pPr>
            <a:r>
              <a:rPr lang="ja-JP" altLang="en-US" sz="2000"/>
              <a:t>　　</a:t>
            </a:r>
            <a:r>
              <a:rPr lang="en-US" altLang="ja-JP" sz="2000"/>
              <a:t>Label1.Text = “</a:t>
            </a:r>
            <a:r>
              <a:rPr lang="ja-JP" altLang="en-US" sz="2000"/>
              <a:t>円周率” </a:t>
            </a:r>
            <a:r>
              <a:rPr lang="en-US" altLang="ja-JP" sz="2000"/>
              <a:t>&amp; pai &amp; “</a:t>
            </a:r>
            <a:r>
              <a:rPr lang="ja-JP" altLang="en-US" sz="2000"/>
              <a:t>での面積は” </a:t>
            </a:r>
            <a:r>
              <a:rPr lang="en-US" altLang="ja-JP" sz="2000"/>
              <a:t>&amp; kekka</a:t>
            </a:r>
            <a:endParaRPr lang="en-US" altLang="ja-JP" sz="2000">
              <a:solidFill>
                <a:srgbClr val="0066FF"/>
              </a:solidFill>
            </a:endParaRPr>
          </a:p>
          <a:p>
            <a:pPr>
              <a:defRPr/>
            </a:pPr>
            <a:r>
              <a:rPr lang="en-US" altLang="ja-JP" sz="2000"/>
              <a:t>End Sub</a:t>
            </a:r>
          </a:p>
          <a:p>
            <a:pPr>
              <a:defRPr/>
            </a:pPr>
            <a:endParaRPr lang="en-US" altLang="ja-JP" sz="2000"/>
          </a:p>
          <a:p>
            <a:pPr>
              <a:defRPr/>
            </a:pPr>
            <a:r>
              <a:rPr lang="en-US" altLang="ja-JP" sz="2000"/>
              <a:t>Public Function getMenseki2( r As Integer)  As Double</a:t>
            </a:r>
            <a:endParaRPr lang="en-US" altLang="ja-JP" sz="2000">
              <a:solidFill>
                <a:srgbClr val="FF0066"/>
              </a:solidFill>
            </a:endParaRPr>
          </a:p>
          <a:p>
            <a:pPr>
              <a:defRPr/>
            </a:pPr>
            <a:r>
              <a:rPr lang="en-US" altLang="ja-JP" sz="2000">
                <a:solidFill>
                  <a:srgbClr val="FF0066"/>
                </a:solidFill>
              </a:rPr>
              <a:t>     Dim pai As Double = 3.141592</a:t>
            </a:r>
          </a:p>
          <a:p>
            <a:pPr>
              <a:defRPr/>
            </a:pPr>
            <a:r>
              <a:rPr lang="en-US" altLang="ja-JP" sz="2000"/>
              <a:t>     Dim ans As Double = 2 </a:t>
            </a:r>
            <a:r>
              <a:rPr lang="en-US" altLang="ja-JP" sz="2000">
                <a:latin typeface="MS UI Gothic" pitchFamily="50" charset="-128"/>
                <a:ea typeface="MS UI Gothic" pitchFamily="50" charset="-128"/>
              </a:rPr>
              <a:t>*</a:t>
            </a:r>
            <a:r>
              <a:rPr lang="en-US" altLang="ja-JP" sz="2000"/>
              <a:t> </a:t>
            </a:r>
            <a:r>
              <a:rPr lang="en-US" altLang="ja-JP" sz="2000">
                <a:solidFill>
                  <a:srgbClr val="FF0066"/>
                </a:solidFill>
              </a:rPr>
              <a:t>pai </a:t>
            </a:r>
            <a:r>
              <a:rPr lang="en-US" altLang="ja-JP" sz="2000">
                <a:latin typeface="MS UI Gothic" pitchFamily="50" charset="-128"/>
                <a:ea typeface="MS UI Gothic" pitchFamily="50" charset="-128"/>
              </a:rPr>
              <a:t>* r</a:t>
            </a:r>
            <a:r>
              <a:rPr lang="en-US" altLang="ja-JP" sz="2000">
                <a:solidFill>
                  <a:srgbClr val="FF0066"/>
                </a:solidFill>
              </a:rPr>
              <a:t> </a:t>
            </a:r>
          </a:p>
          <a:p>
            <a:pPr>
              <a:defRPr/>
            </a:pPr>
            <a:r>
              <a:rPr lang="en-US" altLang="ja-JP" sz="2000">
                <a:solidFill>
                  <a:srgbClr val="FF0066"/>
                </a:solidFill>
              </a:rPr>
              <a:t>     </a:t>
            </a:r>
            <a:r>
              <a:rPr lang="en-US" altLang="ja-JP" sz="2000"/>
              <a:t>return ans</a:t>
            </a:r>
          </a:p>
          <a:p>
            <a:pPr>
              <a:defRPr/>
            </a:pPr>
            <a:r>
              <a:rPr lang="en-US" altLang="ja-JP" sz="2000"/>
              <a:t>End Function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179388" y="1557338"/>
            <a:ext cx="670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例２）同じ名前の変数「</a:t>
            </a:r>
            <a:r>
              <a:rPr lang="en-US" altLang="ja-JP" sz="2000"/>
              <a:t>pai</a:t>
            </a:r>
            <a:r>
              <a:rPr lang="ja-JP" altLang="en-US" sz="2000"/>
              <a:t>」がどちらでも宣言されていますが、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　　　同じ名前であっても、別扱いとなります。</a:t>
            </a:r>
          </a:p>
        </p:txBody>
      </p:sp>
      <p:sp>
        <p:nvSpPr>
          <p:cNvPr id="27652" name="Rectangle 15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ja-JP" altLang="en-US" sz="4000" smtClean="0"/>
              <a:t>（補足）変数の参照について</a:t>
            </a:r>
          </a:p>
        </p:txBody>
      </p:sp>
      <p:sp>
        <p:nvSpPr>
          <p:cNvPr id="27653" name="Line 16"/>
          <p:cNvSpPr>
            <a:spLocks noChangeShapeType="1"/>
          </p:cNvSpPr>
          <p:nvPr/>
        </p:nvSpPr>
        <p:spPr bwMode="auto">
          <a:xfrm flipH="1">
            <a:off x="3563938" y="3284538"/>
            <a:ext cx="2808287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4" name="Line 17"/>
          <p:cNvSpPr>
            <a:spLocks noChangeShapeType="1"/>
          </p:cNvSpPr>
          <p:nvPr/>
        </p:nvSpPr>
        <p:spPr bwMode="auto">
          <a:xfrm flipH="1">
            <a:off x="3851275" y="3429000"/>
            <a:ext cx="2520950" cy="194468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5" name="Text Box 18"/>
          <p:cNvSpPr txBox="1">
            <a:spLocks noChangeArrowheads="1"/>
          </p:cNvSpPr>
          <p:nvPr/>
        </p:nvSpPr>
        <p:spPr bwMode="auto">
          <a:xfrm>
            <a:off x="6372225" y="2852738"/>
            <a:ext cx="1914525" cy="711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この２つの</a:t>
            </a:r>
            <a:r>
              <a:rPr lang="en-US" altLang="ja-JP" sz="2000"/>
              <a:t>pai</a:t>
            </a:r>
            <a:r>
              <a:rPr lang="ja-JP" altLang="en-US" sz="2000"/>
              <a:t>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別物です。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179388" y="6350000"/>
            <a:ext cx="48609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2"/>
                </a:solidFill>
              </a:rPr>
              <a:t>※</a:t>
            </a:r>
            <a:r>
              <a:rPr lang="ja-JP" altLang="en-US" sz="2000">
                <a:solidFill>
                  <a:schemeClr val="accent2"/>
                </a:solidFill>
              </a:rPr>
              <a:t>これも「スコープ」が違うために可能です。</a:t>
            </a:r>
          </a:p>
        </p:txBody>
      </p:sp>
    </p:spTree>
    <p:extLst>
      <p:ext uri="{BB962C8B-B14F-4D97-AF65-F5344CB8AC3E}">
        <p14:creationId xmlns:p14="http://schemas.microsoft.com/office/powerpoint/2010/main" val="40184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イベントプロシージャと関数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8626" y="1500753"/>
            <a:ext cx="767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これまで、プログラムは全て「イベントプロシージャ」に書いていました。</a:t>
            </a:r>
            <a:endParaRPr kumimoji="1" lang="ja-JP" altLang="en-US" sz="2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47663" y="2452414"/>
            <a:ext cx="5968301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Public Class Form1</a:t>
            </a:r>
          </a:p>
          <a:p>
            <a:pPr eaLnBrk="1" hangingPunct="1">
              <a:defRPr/>
            </a:pPr>
            <a:r>
              <a:rPr lang="en-US" altLang="ja-JP" sz="1800" dirty="0" smtClean="0"/>
              <a:t>    Inherits </a:t>
            </a:r>
            <a:r>
              <a:rPr lang="en-US" altLang="ja-JP" sz="1800" dirty="0" err="1" smtClean="0"/>
              <a:t>System.Windows.Forms.Form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en-US" altLang="ja-JP" sz="1800" dirty="0" smtClean="0"/>
              <a:t>      Private Sub Button1_Click(…) </a:t>
            </a:r>
            <a:r>
              <a:rPr lang="en-US" altLang="ja-JP" sz="1800" dirty="0" smtClean="0">
                <a:solidFill>
                  <a:srgbClr val="FF0066"/>
                </a:solidFill>
              </a:rPr>
              <a:t>Handles Button1.Click</a:t>
            </a:r>
          </a:p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66FF"/>
                </a:solidFill>
              </a:rPr>
              <a:t>            Button1</a:t>
            </a:r>
            <a:r>
              <a:rPr lang="ja-JP" altLang="en-US" sz="1800" dirty="0" smtClean="0">
                <a:solidFill>
                  <a:srgbClr val="0066FF"/>
                </a:solidFill>
              </a:rPr>
              <a:t>をクリックしたときの処理</a:t>
            </a:r>
          </a:p>
          <a:p>
            <a:pPr eaLnBrk="1" hangingPunct="1">
              <a:defRPr/>
            </a:pPr>
            <a:r>
              <a:rPr lang="ja-JP" altLang="en-US" sz="1800" dirty="0" smtClean="0">
                <a:solidFill>
                  <a:srgbClr val="0066FF"/>
                </a:solidFill>
              </a:rPr>
              <a:t>　　        ・・・・・・</a:t>
            </a:r>
          </a:p>
          <a:p>
            <a:pPr eaLnBrk="1" hangingPunct="1">
              <a:defRPr/>
            </a:pPr>
            <a:r>
              <a:rPr lang="ja-JP" altLang="en-US" sz="1800" dirty="0" smtClean="0"/>
              <a:t>      </a:t>
            </a:r>
            <a:r>
              <a:rPr lang="en-US" altLang="ja-JP" sz="1800" dirty="0" smtClean="0"/>
              <a:t>End Sub</a:t>
            </a:r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en-US" altLang="ja-JP" sz="1800" dirty="0" smtClean="0"/>
              <a:t>      Private Sub Button2_Click(…) </a:t>
            </a:r>
            <a:r>
              <a:rPr lang="en-US" altLang="ja-JP" sz="1800" dirty="0" smtClean="0">
                <a:solidFill>
                  <a:srgbClr val="FF0066"/>
                </a:solidFill>
              </a:rPr>
              <a:t>Handles Button2.Click</a:t>
            </a:r>
          </a:p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66FF"/>
                </a:solidFill>
              </a:rPr>
              <a:t>            Button2</a:t>
            </a:r>
            <a:r>
              <a:rPr lang="ja-JP" altLang="en-US" sz="1800" dirty="0" smtClean="0">
                <a:solidFill>
                  <a:srgbClr val="0066FF"/>
                </a:solidFill>
              </a:rPr>
              <a:t>をクリックしたときの処理</a:t>
            </a:r>
          </a:p>
          <a:p>
            <a:pPr eaLnBrk="1" hangingPunct="1">
              <a:defRPr/>
            </a:pPr>
            <a:r>
              <a:rPr lang="ja-JP" altLang="en-US" sz="1800" dirty="0" smtClean="0">
                <a:solidFill>
                  <a:srgbClr val="0066FF"/>
                </a:solidFill>
              </a:rPr>
              <a:t>　　        ・・・・・・</a:t>
            </a:r>
          </a:p>
          <a:p>
            <a:pPr eaLnBrk="1" hangingPunct="1">
              <a:defRPr/>
            </a:pPr>
            <a:r>
              <a:rPr lang="ja-JP" altLang="en-US" sz="1800" dirty="0" smtClean="0"/>
              <a:t>      </a:t>
            </a:r>
            <a:r>
              <a:rPr lang="en-US" altLang="ja-JP" sz="1800" dirty="0" smtClean="0"/>
              <a:t>End Sub</a:t>
            </a:r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en-US" altLang="ja-JP" sz="1800" dirty="0" smtClean="0"/>
              <a:t>End Class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4212" y="2076420"/>
            <a:ext cx="50577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（例</a:t>
            </a:r>
            <a:r>
              <a:rPr lang="ja-JP" altLang="en-US" sz="2000" dirty="0" smtClean="0"/>
              <a:t>）各ボタン</a:t>
            </a:r>
            <a:r>
              <a:rPr lang="ja-JP" altLang="en-US" sz="2000" dirty="0"/>
              <a:t>をクリックした</a:t>
            </a:r>
            <a:r>
              <a:rPr lang="ja-JP" altLang="en-US" sz="2000" dirty="0" smtClean="0"/>
              <a:t>時に実行する処理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27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468313" y="1663700"/>
            <a:ext cx="665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プログラミングに重要な「関数」の仕組みを学んだ。</a:t>
            </a:r>
          </a:p>
        </p:txBody>
      </p:sp>
      <p:sp>
        <p:nvSpPr>
          <p:cNvPr id="28675" name="Text Box 8"/>
          <p:cNvSpPr txBox="1">
            <a:spLocks noChangeArrowheads="1"/>
          </p:cNvSpPr>
          <p:nvPr/>
        </p:nvSpPr>
        <p:spPr bwMode="auto">
          <a:xfrm>
            <a:off x="468313" y="2420938"/>
            <a:ext cx="79784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関数には、入力となる「</a:t>
            </a:r>
            <a:r>
              <a:rPr lang="ja-JP" altLang="en-US" sz="2400" dirty="0">
                <a:solidFill>
                  <a:srgbClr val="FF0066"/>
                </a:solidFill>
              </a:rPr>
              <a:t>引数</a:t>
            </a:r>
            <a:r>
              <a:rPr lang="ja-JP" altLang="en-US" sz="2400" dirty="0"/>
              <a:t>」と、出力となる「</a:t>
            </a:r>
            <a:r>
              <a:rPr lang="ja-JP" altLang="en-US" sz="2400" dirty="0">
                <a:solidFill>
                  <a:srgbClr val="FF0066"/>
                </a:solidFill>
              </a:rPr>
              <a:t>戻り値</a:t>
            </a:r>
            <a:r>
              <a:rPr lang="ja-JP" altLang="en-US" sz="2400" dirty="0"/>
              <a:t>」がある。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引数は、何個でも設定できる。０個でもよい。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戻り値は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個</a:t>
            </a:r>
            <a:r>
              <a:rPr lang="ja-JP" altLang="en-US" sz="2400" dirty="0"/>
              <a:t>、また</a:t>
            </a:r>
            <a:r>
              <a:rPr lang="ja-JP" altLang="en-US" sz="2400" dirty="0" smtClean="0"/>
              <a:t>は</a:t>
            </a:r>
            <a:r>
              <a:rPr lang="en-US" altLang="ja-JP" sz="2400" smtClean="0"/>
              <a:t>0</a:t>
            </a:r>
            <a:r>
              <a:rPr lang="ja-JP" altLang="en-US" sz="2400" smtClean="0"/>
              <a:t>個</a:t>
            </a:r>
            <a:r>
              <a:rPr lang="ja-JP" altLang="en-US" sz="2400" dirty="0"/>
              <a:t>のみ。</a:t>
            </a:r>
          </a:p>
        </p:txBody>
      </p:sp>
      <p:sp>
        <p:nvSpPr>
          <p:cNvPr id="2867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本日のまとめ</a:t>
            </a:r>
          </a:p>
        </p:txBody>
      </p:sp>
      <p:sp>
        <p:nvSpPr>
          <p:cNvPr id="28677" name="Text Box 11"/>
          <p:cNvSpPr txBox="1">
            <a:spLocks noChangeArrowheads="1"/>
          </p:cNvSpPr>
          <p:nvPr/>
        </p:nvSpPr>
        <p:spPr bwMode="auto">
          <a:xfrm>
            <a:off x="468313" y="3860800"/>
            <a:ext cx="7945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/>
              <a:t>VB</a:t>
            </a:r>
            <a:r>
              <a:rPr lang="ja-JP" altLang="en-US" sz="2400"/>
              <a:t>で利用できる主な関数には、「</a:t>
            </a:r>
            <a:r>
              <a:rPr lang="en-US" altLang="ja-JP" sz="2400"/>
              <a:t>Function</a:t>
            </a:r>
            <a:r>
              <a:rPr lang="ja-JP" altLang="en-US" sz="2400"/>
              <a:t>」と「</a:t>
            </a:r>
            <a:r>
              <a:rPr lang="en-US" altLang="ja-JP" sz="2400"/>
              <a:t>Sub</a:t>
            </a:r>
            <a:r>
              <a:rPr lang="ja-JP" altLang="en-US" sz="2400"/>
              <a:t>」がある。</a:t>
            </a:r>
          </a:p>
        </p:txBody>
      </p:sp>
    </p:spTree>
    <p:extLst>
      <p:ext uri="{BB962C8B-B14F-4D97-AF65-F5344CB8AC3E}">
        <p14:creationId xmlns:p14="http://schemas.microsoft.com/office/powerpoint/2010/main" val="7467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770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（参考）</a:t>
            </a:r>
            <a:r>
              <a:rPr kumimoji="1" lang="en-US" altLang="ja-JP" dirty="0" smtClean="0"/>
              <a:t>VB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Function</a:t>
            </a:r>
            <a:r>
              <a:rPr kumimoji="1" lang="ja-JP" altLang="en-US" dirty="0" smtClean="0"/>
              <a:t>の仕様の問題点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1484784"/>
            <a:ext cx="89296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VB</a:t>
            </a:r>
            <a:r>
              <a:rPr lang="ja-JP" altLang="en-US" dirty="0"/>
              <a:t>で</a:t>
            </a:r>
            <a:r>
              <a:rPr lang="ja-JP" altLang="en-US" dirty="0" smtClean="0"/>
              <a:t>は、次</a:t>
            </a:r>
            <a:r>
              <a:rPr lang="ja-JP" altLang="en-US" dirty="0"/>
              <a:t>の①、②のような書き方は</a:t>
            </a:r>
            <a:r>
              <a:rPr lang="ja-JP" altLang="en-US" dirty="0" smtClean="0"/>
              <a:t>、プログラムを実行でき、動作してしまいます。</a:t>
            </a:r>
            <a:endParaRPr lang="en-US" altLang="ja-JP" dirty="0" smtClean="0"/>
          </a:p>
          <a:p>
            <a:r>
              <a:rPr lang="ja-JP" altLang="en-US" dirty="0" smtClean="0"/>
              <a:t>しかし、プログラムが読みにくくなり、正しく動作しない場合に原因が見つけにくくなります。また、他</a:t>
            </a:r>
            <a:r>
              <a:rPr lang="ja-JP" altLang="en-US" dirty="0"/>
              <a:t>のプログラミング言語では厳密に規制されて</a:t>
            </a:r>
            <a:r>
              <a:rPr lang="ja-JP" altLang="en-US" dirty="0" smtClean="0"/>
              <a:t>いることが多いため、</a:t>
            </a:r>
            <a:r>
              <a:rPr lang="ja-JP" altLang="en-US" dirty="0" smtClean="0">
                <a:solidFill>
                  <a:srgbClr val="FF0000"/>
                </a:solidFill>
              </a:rPr>
              <a:t>これら</a:t>
            </a:r>
            <a:r>
              <a:rPr lang="ja-JP" altLang="en-US" dirty="0">
                <a:solidFill>
                  <a:srgbClr val="FF0000"/>
                </a:solidFill>
              </a:rPr>
              <a:t>の書き方はしないでください。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①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の記述について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VB</a:t>
            </a:r>
            <a:r>
              <a:rPr lang="ja-JP" altLang="en-US" dirty="0" smtClean="0"/>
              <a:t>では、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を記述する際、次の</a:t>
            </a:r>
            <a:r>
              <a:rPr lang="en-US" altLang="ja-JP" dirty="0"/>
              <a:t>(1)~(3)</a:t>
            </a:r>
            <a:r>
              <a:rPr lang="ja-JP" altLang="en-US" dirty="0"/>
              <a:t>いずれにおいても、正しい利用方法ではないことを示す警告の</a:t>
            </a:r>
            <a:r>
              <a:rPr lang="ja-JP" altLang="en-US" dirty="0" smtClean="0"/>
              <a:t>メッセージが出るが、警告を無視</a:t>
            </a:r>
            <a:r>
              <a:rPr lang="ja-JP" altLang="en-US" dirty="0"/>
              <a:t>してプログラムを</a:t>
            </a:r>
            <a:r>
              <a:rPr lang="ja-JP" altLang="en-US" dirty="0" smtClean="0"/>
              <a:t>実行できる。</a:t>
            </a:r>
            <a:endParaRPr lang="en-US" altLang="ja-JP" dirty="0"/>
          </a:p>
          <a:p>
            <a:pPr lvl="1"/>
            <a:r>
              <a:rPr lang="en-US" altLang="ja-JP" dirty="0" smtClean="0"/>
              <a:t>(1)return</a:t>
            </a:r>
            <a:r>
              <a:rPr lang="ja-JP" altLang="en-US" dirty="0" smtClean="0"/>
              <a:t>文がない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(2)return</a:t>
            </a:r>
            <a:r>
              <a:rPr lang="ja-JP" altLang="en-US" dirty="0" smtClean="0"/>
              <a:t>文があるが、到達できない可能性がある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</a:t>
            </a:r>
            <a:r>
              <a:rPr lang="ja-JP" altLang="en-US" dirty="0"/>
              <a:t>戻り値の型指定</a:t>
            </a:r>
            <a:r>
              <a:rPr lang="en-US" altLang="ja-JP" dirty="0"/>
              <a:t>(As Integer</a:t>
            </a:r>
            <a:r>
              <a:rPr lang="ja-JP" altLang="en-US" dirty="0"/>
              <a:t>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がない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※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②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の実行について</a:t>
            </a:r>
            <a:endParaRPr lang="en-US" altLang="ja-JP" dirty="0" smtClean="0"/>
          </a:p>
          <a:p>
            <a:pPr lvl="1"/>
            <a:r>
              <a:rPr lang="en-US" altLang="ja-JP" dirty="0"/>
              <a:t>VB</a:t>
            </a:r>
            <a:r>
              <a:rPr lang="ja-JP" altLang="en-US" dirty="0"/>
              <a:t>では</a:t>
            </a:r>
            <a:r>
              <a:rPr lang="ja-JP" altLang="en-US" dirty="0" smtClean="0"/>
              <a:t>、次の</a:t>
            </a:r>
            <a:r>
              <a:rPr lang="en-US" altLang="ja-JP" dirty="0" smtClean="0"/>
              <a:t>(</a:t>
            </a:r>
            <a:r>
              <a:rPr lang="en-US" altLang="ja-JP" dirty="0"/>
              <a:t>4)</a:t>
            </a:r>
            <a:r>
              <a:rPr lang="ja-JP" altLang="en-US" dirty="0" err="1"/>
              <a:t>、</a:t>
            </a:r>
            <a:r>
              <a:rPr lang="en-US" altLang="ja-JP" dirty="0"/>
              <a:t>(5</a:t>
            </a:r>
            <a:r>
              <a:rPr lang="en-US" altLang="ja-JP" dirty="0" smtClean="0"/>
              <a:t>)</a:t>
            </a:r>
            <a:r>
              <a:rPr lang="ja-JP" altLang="en-US" dirty="0" smtClean="0"/>
              <a:t>いずれ</a:t>
            </a:r>
            <a:r>
              <a:rPr lang="ja-JP" altLang="en-US" dirty="0"/>
              <a:t>においても、プログラムを</a:t>
            </a:r>
            <a:r>
              <a:rPr lang="ja-JP" altLang="en-US" dirty="0" smtClean="0"/>
              <a:t>実行できる。</a:t>
            </a:r>
            <a:endParaRPr lang="en-US" altLang="ja-JP" dirty="0"/>
          </a:p>
          <a:p>
            <a:pPr lvl="1"/>
            <a:r>
              <a:rPr lang="en-US" altLang="ja-JP" dirty="0" smtClean="0"/>
              <a:t>(4)</a:t>
            </a:r>
            <a:r>
              <a:rPr lang="ja-JP" altLang="en-US" dirty="0" smtClean="0"/>
              <a:t>①</a:t>
            </a:r>
            <a:r>
              <a:rPr lang="en-US" altLang="ja-JP" dirty="0" smtClean="0"/>
              <a:t>(1)~(3)</a:t>
            </a:r>
            <a:r>
              <a:rPr lang="ja-JP" altLang="en-US" dirty="0" smtClean="0"/>
              <a:t>のいずれかの問題がある関数を呼び出す。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(5)return</a:t>
            </a:r>
            <a:r>
              <a:rPr lang="ja-JP" altLang="en-US" dirty="0" smtClean="0"/>
              <a:t>文のある関数であっても、受け取る変数を指定せずに呼び出す。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※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）「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Option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Strict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」とプログラム先頭に記述すると、実行できなくすることができる。</a:t>
            </a:r>
            <a:endParaRPr kumimoji="1" lang="en-US" altLang="ja-JP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556792"/>
            <a:ext cx="8208912" cy="507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Public Class Form1</a:t>
            </a:r>
          </a:p>
          <a:p>
            <a:pPr eaLnBrk="1" hangingPunct="1">
              <a:defRPr/>
            </a:pPr>
            <a:r>
              <a:rPr lang="en-US" altLang="ja-JP" sz="1800" dirty="0" smtClean="0"/>
              <a:t>    Inherits </a:t>
            </a:r>
            <a:r>
              <a:rPr lang="en-US" altLang="ja-JP" sz="1800" dirty="0" err="1" smtClean="0"/>
              <a:t>System.Windows.Forms.Form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en-US" altLang="ja-JP" sz="1800" dirty="0" smtClean="0"/>
              <a:t>      Private Sub Button1_Click(…) </a:t>
            </a:r>
            <a:r>
              <a:rPr lang="en-US" altLang="ja-JP" sz="1800" dirty="0" smtClean="0">
                <a:solidFill>
                  <a:srgbClr val="FF0066"/>
                </a:solidFill>
              </a:rPr>
              <a:t>Handles Button1.Click</a:t>
            </a:r>
          </a:p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66FF"/>
                </a:solidFill>
              </a:rPr>
              <a:t>            Button1</a:t>
            </a:r>
            <a:r>
              <a:rPr lang="ja-JP" altLang="en-US" sz="1800" dirty="0" smtClean="0">
                <a:solidFill>
                  <a:srgbClr val="0066FF"/>
                </a:solidFill>
              </a:rPr>
              <a:t>をクリックしたときの処理</a:t>
            </a:r>
          </a:p>
          <a:p>
            <a:pPr eaLnBrk="1" hangingPunct="1">
              <a:defRPr/>
            </a:pPr>
            <a:r>
              <a:rPr lang="ja-JP" altLang="en-US" sz="1800" dirty="0" smtClean="0">
                <a:solidFill>
                  <a:srgbClr val="0066FF"/>
                </a:solidFill>
              </a:rPr>
              <a:t>　　        ・・・・・・</a:t>
            </a:r>
          </a:p>
          <a:p>
            <a:pPr eaLnBrk="1" hangingPunct="1">
              <a:defRPr/>
            </a:pPr>
            <a:r>
              <a:rPr lang="ja-JP" altLang="en-US" sz="1800" dirty="0" smtClean="0"/>
              <a:t>      </a:t>
            </a:r>
            <a:r>
              <a:rPr lang="en-US" altLang="ja-JP" sz="1800" dirty="0" smtClean="0"/>
              <a:t>End Sub</a:t>
            </a:r>
          </a:p>
          <a:p>
            <a:pPr eaLnBrk="1" hangingPunct="1">
              <a:defRPr/>
            </a:pPr>
            <a:r>
              <a:rPr lang="en-US" altLang="ja-JP" sz="1800" dirty="0" smtClean="0"/>
              <a:t>      Private Sub Button2_Click(…) </a:t>
            </a:r>
            <a:r>
              <a:rPr lang="en-US" altLang="ja-JP" sz="1800" dirty="0" smtClean="0">
                <a:solidFill>
                  <a:srgbClr val="FF0066"/>
                </a:solidFill>
              </a:rPr>
              <a:t>Handles Button2.Click</a:t>
            </a:r>
          </a:p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66FF"/>
                </a:solidFill>
              </a:rPr>
              <a:t>            Button2</a:t>
            </a:r>
            <a:r>
              <a:rPr lang="ja-JP" altLang="en-US" sz="1800" dirty="0" smtClean="0">
                <a:solidFill>
                  <a:srgbClr val="0066FF"/>
                </a:solidFill>
              </a:rPr>
              <a:t>をクリックしたときの処理</a:t>
            </a:r>
          </a:p>
          <a:p>
            <a:pPr eaLnBrk="1" hangingPunct="1">
              <a:defRPr/>
            </a:pPr>
            <a:r>
              <a:rPr lang="ja-JP" altLang="en-US" sz="1800" dirty="0" smtClean="0">
                <a:solidFill>
                  <a:srgbClr val="0066FF"/>
                </a:solidFill>
              </a:rPr>
              <a:t>　　        ・・・・・・</a:t>
            </a:r>
          </a:p>
          <a:p>
            <a:pPr eaLnBrk="1" hangingPunct="1">
              <a:defRPr/>
            </a:pPr>
            <a:r>
              <a:rPr lang="ja-JP" altLang="en-US" sz="1800" dirty="0" smtClean="0"/>
              <a:t>      </a:t>
            </a:r>
            <a:r>
              <a:rPr lang="en-US" altLang="ja-JP" sz="1800" dirty="0" smtClean="0"/>
              <a:t>End Sub</a:t>
            </a:r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en-US" altLang="ja-JP" sz="1800" dirty="0" smtClean="0"/>
              <a:t>End Class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99592" y="4863246"/>
            <a:ext cx="6759223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/>
              <a:t>Private Function 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myFunction</a:t>
            </a:r>
            <a:r>
              <a:rPr lang="en-US" altLang="ja-JP" sz="1800" dirty="0" smtClean="0"/>
              <a:t>( </a:t>
            </a:r>
            <a:r>
              <a:rPr lang="en-US" altLang="ja-JP" sz="1800" dirty="0" err="1" smtClean="0"/>
              <a:t>ByVal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num1 As Integer) As Integer</a:t>
            </a:r>
          </a:p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70C0"/>
                </a:solidFill>
              </a:rPr>
              <a:t>      </a:t>
            </a:r>
            <a:r>
              <a:rPr lang="en-US" altLang="ja-JP" sz="1800" dirty="0" err="1" smtClean="0">
                <a:solidFill>
                  <a:srgbClr val="0070C0"/>
                </a:solidFill>
              </a:rPr>
              <a:t>myFunction</a:t>
            </a:r>
            <a:r>
              <a:rPr lang="ja-JP" altLang="en-US" sz="1800" dirty="0" smtClean="0">
                <a:solidFill>
                  <a:srgbClr val="0070C0"/>
                </a:solidFill>
              </a:rPr>
              <a:t>の処理</a:t>
            </a:r>
            <a:endParaRPr lang="en-US" altLang="ja-JP" sz="1800" dirty="0" smtClean="0">
              <a:solidFill>
                <a:srgbClr val="0070C0"/>
              </a:solidFill>
            </a:endParaRPr>
          </a:p>
          <a:p>
            <a:pPr eaLnBrk="1" hangingPunct="1">
              <a:defRPr/>
            </a:pPr>
            <a:r>
              <a:rPr lang="ja-JP" altLang="en-US" sz="1800" dirty="0">
                <a:solidFill>
                  <a:srgbClr val="0070C0"/>
                </a:solidFill>
              </a:rPr>
              <a:t>　</a:t>
            </a:r>
            <a:r>
              <a:rPr lang="ja-JP" altLang="en-US" sz="1800" dirty="0" smtClean="0">
                <a:solidFill>
                  <a:srgbClr val="0070C0"/>
                </a:solidFill>
              </a:rPr>
              <a:t>　　・・・・・・</a:t>
            </a:r>
            <a:endParaRPr lang="en-US" altLang="ja-JP" sz="1800" dirty="0">
              <a:solidFill>
                <a:srgbClr val="0070C0"/>
              </a:solidFill>
            </a:endParaRPr>
          </a:p>
          <a:p>
            <a:pPr eaLnBrk="1" hangingPunct="1">
              <a:defRPr/>
            </a:pPr>
            <a:r>
              <a:rPr lang="en-US" altLang="ja-JP" sz="1800" dirty="0" smtClean="0"/>
              <a:t>End </a:t>
            </a:r>
            <a:r>
              <a:rPr lang="en-US" altLang="ja-JP" sz="1800" dirty="0"/>
              <a:t>Function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5576" y="620688"/>
            <a:ext cx="737894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/>
              <a:t>イベントプロシージャとは</a:t>
            </a:r>
            <a:r>
              <a:rPr lang="ja-JP" altLang="en-US" sz="2000" dirty="0">
                <a:solidFill>
                  <a:srgbClr val="FF0000"/>
                </a:solidFill>
              </a:rPr>
              <a:t>別の所に</a:t>
            </a:r>
            <a:r>
              <a:rPr lang="ja-JP" altLang="en-US" sz="2000" dirty="0"/>
              <a:t>プログラムを書くことができます。</a:t>
            </a:r>
            <a:endParaRPr lang="en-US" altLang="ja-JP" sz="2000" dirty="0"/>
          </a:p>
          <a:p>
            <a:r>
              <a:rPr lang="ja-JP" altLang="en-US" sz="2000" dirty="0"/>
              <a:t>これを「関数」と呼びます</a:t>
            </a:r>
            <a:r>
              <a:rPr lang="ja-JP" altLang="en-US" sz="2000" dirty="0" smtClean="0"/>
              <a:t>。</a:t>
            </a:r>
            <a:endParaRPr lang="ja-JP" altLang="en-US" sz="2000" dirty="0"/>
          </a:p>
        </p:txBody>
      </p:sp>
      <p:sp>
        <p:nvSpPr>
          <p:cNvPr id="8" name="下矢印 7"/>
          <p:cNvSpPr/>
          <p:nvPr/>
        </p:nvSpPr>
        <p:spPr>
          <a:xfrm rot="1396980">
            <a:off x="7308304" y="4095948"/>
            <a:ext cx="432048" cy="7672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54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304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関数のメリット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5304" y="1010861"/>
            <a:ext cx="8229600" cy="604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 smtClean="0"/>
              <a:t>「別の所」にプログラムを書くことができると、いろいろと良いことがあります。</a:t>
            </a:r>
            <a:endParaRPr kumimoji="1" lang="ja-JP" altLang="en-US" sz="20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5535" y="2244476"/>
            <a:ext cx="2600281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処理</a:t>
            </a:r>
            <a:r>
              <a:rPr lang="en-US" altLang="ja-JP" sz="1800" dirty="0" smtClean="0"/>
              <a:t>A</a:t>
            </a:r>
          </a:p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/>
              <a:t>処理</a:t>
            </a:r>
            <a:r>
              <a:rPr lang="en-US" altLang="ja-JP" sz="1800" dirty="0"/>
              <a:t>A</a:t>
            </a:r>
          </a:p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/>
          </a:p>
          <a:p>
            <a:pPr eaLnBrk="1" hangingPunct="1">
              <a:defRPr/>
            </a:pPr>
            <a:r>
              <a:rPr lang="ja-JP" altLang="en-US" sz="1800" dirty="0"/>
              <a:t>処理</a:t>
            </a:r>
            <a:r>
              <a:rPr lang="en-US" altLang="ja-JP" sz="1800" dirty="0"/>
              <a:t>A</a:t>
            </a:r>
          </a:p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処理</a:t>
            </a:r>
            <a:r>
              <a:rPr lang="en-US" altLang="ja-JP" sz="1800" dirty="0" smtClean="0"/>
              <a:t>A</a:t>
            </a:r>
          </a:p>
          <a:p>
            <a:pPr eaLnBrk="1" hangingPunct="1">
              <a:defRPr/>
            </a:pPr>
            <a:r>
              <a:rPr lang="ja-JP" altLang="en-US" sz="1800" dirty="0" smtClean="0"/>
              <a:t>処理</a:t>
            </a:r>
            <a:r>
              <a:rPr lang="en-US" altLang="ja-JP" sz="1800" dirty="0" smtClean="0"/>
              <a:t>A</a:t>
            </a:r>
          </a:p>
          <a:p>
            <a:pPr eaLnBrk="1" hangingPunct="1">
              <a:defRPr/>
            </a:pPr>
            <a:r>
              <a:rPr lang="ja-JP" altLang="en-US" sz="1800" dirty="0"/>
              <a:t>・・</a:t>
            </a:r>
            <a:r>
              <a:rPr lang="ja-JP" altLang="en-US" sz="1800" dirty="0" smtClean="0"/>
              <a:t>・</a:t>
            </a:r>
            <a:endParaRPr lang="en-US" altLang="ja-JP" sz="1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5576" y="1556792"/>
            <a:ext cx="357827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プログラム中の様々な場所で、同じ「処理</a:t>
            </a:r>
            <a:r>
              <a:rPr lang="en-US" altLang="ja-JP" dirty="0" smtClean="0"/>
              <a:t>A</a:t>
            </a:r>
            <a:r>
              <a:rPr lang="ja-JP" altLang="en-US" dirty="0" smtClean="0"/>
              <a:t>」を行う場合があります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315" y="6205734"/>
            <a:ext cx="473879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処理が複数行にわたるような場合は大変です。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67543" y="2508673"/>
            <a:ext cx="1512168" cy="528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67543" y="3179830"/>
            <a:ext cx="1512168" cy="528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67543" y="4537938"/>
            <a:ext cx="1512168" cy="528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467543" y="5330026"/>
            <a:ext cx="1512168" cy="528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584421" y="2467704"/>
            <a:ext cx="2600281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処理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を実行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/>
              <a:t>処理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を実行</a:t>
            </a:r>
            <a:endParaRPr lang="en-US" altLang="ja-JP" sz="1800" dirty="0"/>
          </a:p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/>
          </a:p>
          <a:p>
            <a:pPr eaLnBrk="1" hangingPunct="1">
              <a:defRPr/>
            </a:pPr>
            <a:r>
              <a:rPr lang="ja-JP" altLang="en-US" sz="1800" dirty="0" smtClean="0"/>
              <a:t>処理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を実行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/>
              <a:t>・・</a:t>
            </a:r>
            <a:r>
              <a:rPr lang="ja-JP" altLang="en-US" sz="1800" dirty="0" smtClean="0"/>
              <a:t>・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処理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を実行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/>
              <a:t>・・・</a:t>
            </a:r>
            <a:endParaRPr lang="en-US" altLang="ja-JP" sz="1800" dirty="0" smtClean="0"/>
          </a:p>
        </p:txBody>
      </p:sp>
      <p:sp>
        <p:nvSpPr>
          <p:cNvPr id="13" name="角丸四角形 12"/>
          <p:cNvSpPr/>
          <p:nvPr/>
        </p:nvSpPr>
        <p:spPr>
          <a:xfrm>
            <a:off x="7524327" y="3634668"/>
            <a:ext cx="1512168" cy="528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948263" y="2944954"/>
            <a:ext cx="576064" cy="689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884561" y="3466365"/>
            <a:ext cx="639766" cy="308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6948263" y="3898865"/>
            <a:ext cx="576064" cy="404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7020271" y="4163062"/>
            <a:ext cx="504056" cy="667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271242" y="5535254"/>
            <a:ext cx="382989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「別の所」のプログラムを、</a:t>
            </a:r>
            <a:endParaRPr kumimoji="1" lang="en-US" altLang="ja-JP" dirty="0" smtClean="0"/>
          </a:p>
          <a:p>
            <a:r>
              <a:rPr lang="ja-JP" altLang="en-US" dirty="0"/>
              <a:t>様々</a:t>
            </a:r>
            <a:r>
              <a:rPr lang="ja-JP" altLang="en-US" dirty="0" smtClean="0"/>
              <a:t>な所から実行する事ができます。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3844534" y="3493168"/>
            <a:ext cx="861942" cy="121558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67243" y="388100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関数があると・・・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530" y="1741605"/>
            <a:ext cx="5725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490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2" grpId="0" animBg="1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1093" y="1412776"/>
            <a:ext cx="2600281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Button1</a:t>
            </a:r>
            <a:r>
              <a:rPr lang="ja-JP" altLang="en-US" sz="1800" dirty="0" smtClean="0"/>
              <a:t>をクリックした時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/>
          </a:p>
          <a:p>
            <a:pPr eaLnBrk="1" hangingPunct="1">
              <a:defRPr/>
            </a:pPr>
            <a:endParaRPr lang="en-US" altLang="ja-JP" sz="1800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5934" y="2813324"/>
            <a:ext cx="2600281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Button2</a:t>
            </a:r>
            <a:r>
              <a:rPr lang="ja-JP" altLang="en-US" sz="1800" dirty="0" smtClean="0"/>
              <a:t>をクリックした時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/>
          </a:p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5934" y="4253484"/>
            <a:ext cx="2600281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Button3</a:t>
            </a:r>
            <a:r>
              <a:rPr lang="ja-JP" altLang="en-US" sz="1800" dirty="0" smtClean="0"/>
              <a:t>をクリックした時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/>
              <a:t>・・・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/>
          </a:p>
          <a:p>
            <a:pPr eaLnBrk="1" hangingPunct="1">
              <a:defRPr/>
            </a:pP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427118" y="1877220"/>
            <a:ext cx="1512168" cy="528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27118" y="3149291"/>
            <a:ext cx="1512168" cy="528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99126" y="4757540"/>
            <a:ext cx="1512168" cy="528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3393108" y="3057187"/>
            <a:ext cx="861942" cy="121558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15817" y="3445021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関数があると・・・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832235" y="1883212"/>
            <a:ext cx="2600281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Button1</a:t>
            </a:r>
            <a:r>
              <a:rPr lang="ja-JP" altLang="en-US" sz="1800" dirty="0" smtClean="0"/>
              <a:t>をクリックした時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処理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を実行</a:t>
            </a:r>
            <a:endParaRPr lang="en-US" altLang="ja-JP" sz="1800" dirty="0" smtClean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832235" y="2786348"/>
            <a:ext cx="2600281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Button2</a:t>
            </a:r>
            <a:r>
              <a:rPr lang="ja-JP" altLang="en-US" sz="1800" dirty="0" smtClean="0"/>
              <a:t>をクリックした時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処理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を実行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 smtClean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832234" y="3902721"/>
            <a:ext cx="2600281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Button3</a:t>
            </a:r>
            <a:r>
              <a:rPr lang="ja-JP" altLang="en-US" sz="1800" dirty="0" smtClean="0"/>
              <a:t>をクリックした時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/>
              <a:t>・・・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処理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を実行</a:t>
            </a:r>
            <a:endParaRPr lang="en-US" altLang="ja-JP" sz="1800" dirty="0"/>
          </a:p>
        </p:txBody>
      </p:sp>
      <p:sp>
        <p:nvSpPr>
          <p:cNvPr id="15" name="角丸四角形 14"/>
          <p:cNvSpPr/>
          <p:nvPr/>
        </p:nvSpPr>
        <p:spPr>
          <a:xfrm>
            <a:off x="7631832" y="2983816"/>
            <a:ext cx="1512168" cy="528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7435348" y="2231249"/>
            <a:ext cx="576064" cy="689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3" idx="3"/>
            <a:endCxn id="15" idx="1"/>
          </p:cNvCxnSpPr>
          <p:nvPr/>
        </p:nvCxnSpPr>
        <p:spPr>
          <a:xfrm>
            <a:off x="7432516" y="3248013"/>
            <a:ext cx="199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</p:cNvCxnSpPr>
          <p:nvPr/>
        </p:nvCxnSpPr>
        <p:spPr>
          <a:xfrm flipV="1">
            <a:off x="7432515" y="3583980"/>
            <a:ext cx="578897" cy="780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4856170" y="5192229"/>
            <a:ext cx="397737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やっぱり別の所に書けると便利です。</a:t>
            </a:r>
            <a:endParaRPr lang="en-US" altLang="ja-JP" dirty="0" smtClean="0"/>
          </a:p>
          <a:p>
            <a:r>
              <a:rPr lang="ja-JP" altLang="en-US" dirty="0" smtClean="0"/>
              <a:t>呼び出される元はどこでも構いません。</a:t>
            </a:r>
            <a:endParaRPr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9592" y="626204"/>
            <a:ext cx="351731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複数のイベントプロシージャで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同じ処理を</a:t>
            </a:r>
            <a:r>
              <a:rPr lang="ja-JP" altLang="en-US" dirty="0" smtClean="0"/>
              <a:t>行いたい事もあります。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0821" y="764704"/>
            <a:ext cx="5725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04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1093" y="1739520"/>
            <a:ext cx="2600281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Button1</a:t>
            </a:r>
            <a:r>
              <a:rPr lang="ja-JP" altLang="en-US" sz="1800" dirty="0" smtClean="0"/>
              <a:t>をクリックした時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/>
          </a:p>
          <a:p>
            <a:pPr eaLnBrk="1" hangingPunct="1">
              <a:defRPr/>
            </a:pPr>
            <a:endParaRPr lang="en-US" altLang="ja-JP" sz="1800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5934" y="3140068"/>
            <a:ext cx="2600281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Button2</a:t>
            </a:r>
            <a:r>
              <a:rPr lang="ja-JP" altLang="en-US" sz="1800" dirty="0" smtClean="0"/>
              <a:t>をクリックした時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/>
          </a:p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5934" y="4580228"/>
            <a:ext cx="2600281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Button3</a:t>
            </a:r>
            <a:r>
              <a:rPr lang="ja-JP" altLang="en-US" sz="1800" dirty="0" smtClean="0"/>
              <a:t>をクリックした時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/>
              <a:t>・・・</a:t>
            </a:r>
            <a:endParaRPr lang="en-US" altLang="ja-JP" sz="1800" dirty="0" smtClean="0"/>
          </a:p>
          <a:p>
            <a:pPr eaLnBrk="1" hangingPunct="1">
              <a:defRPr/>
            </a:pPr>
            <a:endParaRPr lang="en-US" altLang="ja-JP" sz="1800" dirty="0"/>
          </a:p>
          <a:p>
            <a:pPr eaLnBrk="1" hangingPunct="1">
              <a:defRPr/>
            </a:pP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427118" y="2203964"/>
            <a:ext cx="1512168" cy="5283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>
                <a:solidFill>
                  <a:srgbClr val="FF0000"/>
                </a:solidFill>
              </a:rPr>
              <a:t>→</a:t>
            </a:r>
            <a:r>
              <a:rPr kumimoji="1" lang="en-US" altLang="ja-JP" dirty="0" smtClean="0">
                <a:solidFill>
                  <a:srgbClr val="FF0000"/>
                </a:solidFill>
              </a:rPr>
              <a:t>A’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27118" y="3476035"/>
            <a:ext cx="1512168" cy="528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24125" y="5084284"/>
            <a:ext cx="1512168" cy="528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3393108" y="3383931"/>
            <a:ext cx="861942" cy="121558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15817" y="3771765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関数があると・・・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832235" y="2209956"/>
            <a:ext cx="2600281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Button1</a:t>
            </a:r>
            <a:r>
              <a:rPr lang="ja-JP" altLang="en-US" sz="1800" dirty="0" smtClean="0"/>
              <a:t>をクリックした時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処理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を実行</a:t>
            </a:r>
            <a:endParaRPr lang="en-US" altLang="ja-JP" sz="1800" dirty="0" smtClean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832235" y="3113092"/>
            <a:ext cx="2600281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Button2</a:t>
            </a:r>
            <a:r>
              <a:rPr lang="ja-JP" altLang="en-US" sz="1800" dirty="0" smtClean="0"/>
              <a:t>をクリックした時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処理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を実行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・・・</a:t>
            </a:r>
            <a:endParaRPr lang="en-US" altLang="ja-JP" sz="1800" dirty="0" smtClean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832234" y="4229465"/>
            <a:ext cx="2600281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/>
              <a:t>Button3</a:t>
            </a:r>
            <a:r>
              <a:rPr lang="ja-JP" altLang="en-US" sz="1800" dirty="0" smtClean="0"/>
              <a:t>をクリックした時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/>
              <a:t>・・・</a:t>
            </a:r>
            <a:endParaRPr lang="en-US" altLang="ja-JP" sz="1800" dirty="0" smtClean="0"/>
          </a:p>
          <a:p>
            <a:pPr eaLnBrk="1" hangingPunct="1">
              <a:defRPr/>
            </a:pPr>
            <a:r>
              <a:rPr lang="ja-JP" altLang="en-US" sz="1800" dirty="0" smtClean="0"/>
              <a:t>処理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を実行</a:t>
            </a:r>
            <a:endParaRPr lang="en-US" altLang="ja-JP" sz="1800" dirty="0"/>
          </a:p>
        </p:txBody>
      </p:sp>
      <p:sp>
        <p:nvSpPr>
          <p:cNvPr id="15" name="角丸四角形 14"/>
          <p:cNvSpPr/>
          <p:nvPr/>
        </p:nvSpPr>
        <p:spPr>
          <a:xfrm>
            <a:off x="7631832" y="3310560"/>
            <a:ext cx="1512168" cy="528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7435348" y="2557993"/>
            <a:ext cx="576064" cy="689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3" idx="3"/>
            <a:endCxn id="15" idx="1"/>
          </p:cNvCxnSpPr>
          <p:nvPr/>
        </p:nvCxnSpPr>
        <p:spPr>
          <a:xfrm>
            <a:off x="7432516" y="3574757"/>
            <a:ext cx="199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</p:cNvCxnSpPr>
          <p:nvPr/>
        </p:nvCxnSpPr>
        <p:spPr>
          <a:xfrm flipV="1">
            <a:off x="7432515" y="3910724"/>
            <a:ext cx="578897" cy="780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2080" y="5515212"/>
            <a:ext cx="33970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修正する作業は１回で済みます。</a:t>
            </a:r>
            <a:endParaRPr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7584" y="626204"/>
            <a:ext cx="391806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同じ処理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を修正する必要が生じたら、</a:t>
            </a:r>
            <a:endParaRPr lang="en-US" altLang="ja-JP" dirty="0" smtClean="0"/>
          </a:p>
          <a:p>
            <a:r>
              <a:rPr kumimoji="1" lang="ja-JP" altLang="en-US" dirty="0" smtClean="0"/>
              <a:t>全部修正しなくてはならなくなります。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0821" y="764704"/>
            <a:ext cx="5725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例３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424125" y="3491593"/>
            <a:ext cx="1512168" cy="5283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dirty="0" smtClean="0">
                <a:solidFill>
                  <a:srgbClr val="FF0000"/>
                </a:solidFill>
              </a:rPr>
              <a:t>A’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424125" y="5084284"/>
            <a:ext cx="1512168" cy="5283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dirty="0" smtClean="0">
                <a:solidFill>
                  <a:srgbClr val="FF0000"/>
                </a:solidFill>
              </a:rPr>
              <a:t>A’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7627936" y="3310560"/>
            <a:ext cx="1512168" cy="5283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dirty="0" smtClean="0">
                <a:solidFill>
                  <a:srgbClr val="FF0000"/>
                </a:solidFill>
              </a:rPr>
              <a:t>A’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25" grpId="0" animBg="1"/>
      <p:bldP spid="20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関数の考え方</a:t>
            </a:r>
            <a:endParaRPr kumimoji="1" lang="ja-JP" altLang="en-US" dirty="0"/>
          </a:p>
        </p:txBody>
      </p:sp>
      <p:pic>
        <p:nvPicPr>
          <p:cNvPr id="4" name="Picture 4" descr="j02407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3502025"/>
            <a:ext cx="1163637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3573463"/>
            <a:ext cx="18684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210050" y="45815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4211638" y="47259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83075" y="40782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依頼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427538" y="46545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結果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065838" y="5314950"/>
            <a:ext cx="2063750" cy="64611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chemeClr val="bg1"/>
                </a:solidFill>
              </a:rPr>
              <a:t>「</a:t>
            </a:r>
            <a:r>
              <a:rPr lang="en-US" altLang="ja-JP" sz="1800" dirty="0">
                <a:solidFill>
                  <a:schemeClr val="bg1"/>
                </a:solidFill>
              </a:rPr>
              <a:t>30</a:t>
            </a:r>
            <a:r>
              <a:rPr lang="ja-JP" altLang="en-US" sz="1800" dirty="0">
                <a:solidFill>
                  <a:schemeClr val="bg1"/>
                </a:solidFill>
              </a:rPr>
              <a:t>倍する計算なら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chemeClr val="bg1"/>
                </a:solidFill>
              </a:rPr>
              <a:t>任せて！」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653088" y="2795588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30</a:t>
            </a:r>
            <a:r>
              <a:rPr lang="ja-JP" altLang="en-US" sz="2000"/>
              <a:t>倍する計算が得意な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66"/>
                </a:solidFill>
              </a:rPr>
              <a:t>KansuA</a:t>
            </a:r>
            <a:r>
              <a:rPr lang="ja-JP" altLang="en-US" sz="2000"/>
              <a:t>さん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39750" y="2781300"/>
            <a:ext cx="4489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計算のことは知らないけど、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KansuA</a:t>
            </a:r>
            <a:r>
              <a:rPr lang="ja-JP" altLang="en-US" sz="2000"/>
              <a:t>さんに任せる</a:t>
            </a:r>
            <a:r>
              <a:rPr lang="en-US" altLang="ja-JP" sz="2000">
                <a:solidFill>
                  <a:srgbClr val="FF0066"/>
                </a:solidFill>
              </a:rPr>
              <a:t>Button1_Click</a:t>
            </a:r>
            <a:r>
              <a:rPr lang="ja-JP" altLang="en-US" sz="2000"/>
              <a:t>さん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186394" y="1298195"/>
            <a:ext cx="498234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/>
              <a:t>「関数」は、プログラムの中の、ある処理＝</a:t>
            </a:r>
            <a:r>
              <a:rPr lang="ja-JP" altLang="en-US" dirty="0">
                <a:solidFill>
                  <a:srgbClr val="FF0000"/>
                </a:solidFill>
              </a:rPr>
              <a:t>仕事</a:t>
            </a:r>
            <a:r>
              <a:rPr lang="ja-JP" altLang="en-US" dirty="0"/>
              <a:t>を</a:t>
            </a:r>
            <a:endParaRPr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</a:rPr>
              <a:t>切り離して（別に）書いておき、</a:t>
            </a:r>
            <a:endParaRPr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FF0000"/>
                </a:solidFill>
              </a:rPr>
              <a:t>何度も使う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ことを念頭に考えられました。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8717" y="5520954"/>
            <a:ext cx="2568575" cy="646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「４は、</a:t>
            </a:r>
            <a:r>
              <a:rPr lang="en-US" altLang="ja-JP" sz="1800" dirty="0"/>
              <a:t>30</a:t>
            </a:r>
            <a:r>
              <a:rPr lang="ja-JP" altLang="en-US" sz="1800" dirty="0"/>
              <a:t>倍すると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いくつになるんだっけ？」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048018" y="5535579"/>
            <a:ext cx="2614612" cy="646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「じゃあ</a:t>
            </a:r>
            <a:r>
              <a:rPr lang="en-US" altLang="ja-JP" sz="1800" dirty="0"/>
              <a:t>20</a:t>
            </a:r>
            <a:r>
              <a:rPr lang="ja-JP" altLang="en-US" sz="1800" dirty="0"/>
              <a:t>は、</a:t>
            </a:r>
            <a:r>
              <a:rPr lang="en-US" altLang="ja-JP" sz="1800" dirty="0"/>
              <a:t>30</a:t>
            </a:r>
            <a:r>
              <a:rPr lang="ja-JP" altLang="en-US" sz="1800" dirty="0"/>
              <a:t>倍すると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いくつになるんだっけ？」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540885" y="6167067"/>
            <a:ext cx="2999539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「</a:t>
            </a:r>
            <a:r>
              <a:rPr lang="ja-JP" altLang="en-US" sz="1800" dirty="0" smtClean="0"/>
              <a:t>じゃあ</a:t>
            </a:r>
            <a:r>
              <a:rPr lang="en-US" altLang="ja-JP" sz="1800" dirty="0" smtClean="0"/>
              <a:t>28971</a:t>
            </a:r>
            <a:r>
              <a:rPr lang="ja-JP" altLang="en-US" sz="1800" dirty="0" smtClean="0"/>
              <a:t>は</a:t>
            </a:r>
            <a:r>
              <a:rPr lang="ja-JP" altLang="en-US" sz="1800" dirty="0"/>
              <a:t>、</a:t>
            </a:r>
            <a:r>
              <a:rPr lang="en-US" altLang="ja-JP" sz="1800" dirty="0"/>
              <a:t>30</a:t>
            </a:r>
            <a:r>
              <a:rPr lang="ja-JP" altLang="en-US" sz="1800" dirty="0"/>
              <a:t>倍すると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いくつになるんだっけ？」</a:t>
            </a:r>
          </a:p>
        </p:txBody>
      </p:sp>
    </p:spTree>
    <p:extLst>
      <p:ext uri="{BB962C8B-B14F-4D97-AF65-F5344CB8AC3E}">
        <p14:creationId xmlns:p14="http://schemas.microsoft.com/office/powerpoint/2010/main" val="35799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仕事は得意な人に任せる</a:t>
            </a:r>
            <a:endParaRPr kumimoji="1" lang="ja-JP" altLang="en-US" dirty="0"/>
          </a:p>
        </p:txBody>
      </p:sp>
      <p:pic>
        <p:nvPicPr>
          <p:cNvPr id="5" name="Picture 3" descr="j02407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87" y="4284126"/>
            <a:ext cx="579203" cy="91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55305"/>
            <a:ext cx="1579563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j024069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862" y="6012913"/>
            <a:ext cx="864865" cy="6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j029755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87" y="2628363"/>
            <a:ext cx="556548" cy="84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179712" y="2963177"/>
            <a:ext cx="32640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人に教えるのが得意</a:t>
            </a:r>
            <a:r>
              <a:rPr lang="ja-JP" altLang="en-US" sz="2000" dirty="0" smtClean="0"/>
              <a:t>な</a:t>
            </a:r>
            <a:r>
              <a:rPr lang="en-US" altLang="ja-JP" sz="2000" dirty="0" smtClean="0">
                <a:solidFill>
                  <a:srgbClr val="FF0066"/>
                </a:solidFill>
              </a:rPr>
              <a:t>A</a:t>
            </a:r>
            <a:r>
              <a:rPr lang="ja-JP" altLang="en-US" sz="2000" dirty="0"/>
              <a:t>さん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48980" y="4670185"/>
            <a:ext cx="30380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計算するのが得意</a:t>
            </a:r>
            <a:r>
              <a:rPr lang="ja-JP" altLang="en-US" sz="2000" dirty="0" smtClean="0"/>
              <a:t>な</a:t>
            </a:r>
            <a:r>
              <a:rPr lang="en-US" altLang="ja-JP" sz="2000" dirty="0" smtClean="0">
                <a:solidFill>
                  <a:srgbClr val="FF0066"/>
                </a:solidFill>
              </a:rPr>
              <a:t>B</a:t>
            </a:r>
            <a:r>
              <a:rPr lang="ja-JP" altLang="en-US" sz="2000" dirty="0"/>
              <a:t>さん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64088" y="6146025"/>
            <a:ext cx="3231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ものを作るのが得意</a:t>
            </a:r>
            <a:r>
              <a:rPr lang="ja-JP" altLang="en-US" sz="2000" dirty="0" smtClean="0"/>
              <a:t>な</a:t>
            </a:r>
            <a:r>
              <a:rPr lang="en-US" altLang="ja-JP" sz="2000" dirty="0" smtClean="0">
                <a:solidFill>
                  <a:srgbClr val="FF0066"/>
                </a:solidFill>
              </a:rPr>
              <a:t>C</a:t>
            </a:r>
            <a:r>
              <a:rPr lang="ja-JP" altLang="en-US" sz="2000" dirty="0"/>
              <a:t>さん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11188" y="5409455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社長さん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2411413" y="2817068"/>
            <a:ext cx="14398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484438" y="3104405"/>
            <a:ext cx="15113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627313" y="4256930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2628900" y="4401393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700338" y="5338018"/>
            <a:ext cx="10080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 flipV="1">
            <a:off x="2484438" y="5553918"/>
            <a:ext cx="10795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627313" y="274563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66"/>
                </a:solidFill>
              </a:rPr>
              <a:t>依頼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132138" y="324886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66"/>
                </a:solidFill>
              </a:rPr>
              <a:t>結果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719388" y="375369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66"/>
                </a:solidFill>
              </a:rPr>
              <a:t>依頼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862263" y="432995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66"/>
                </a:solidFill>
              </a:rPr>
              <a:t>結果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700338" y="598571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66"/>
                </a:solidFill>
              </a:rPr>
              <a:t>結果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843213" y="526499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66"/>
                </a:solidFill>
              </a:rPr>
              <a:t>依頼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7465" y="1412775"/>
            <a:ext cx="85610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会社では、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ある仕事が得意な人を何人か雇って</a:t>
            </a:r>
            <a:r>
              <a:rPr kumimoji="1" lang="ja-JP" altLang="en-US" sz="2000" dirty="0" smtClean="0"/>
              <a:t>、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必要</a:t>
            </a:r>
            <a:r>
              <a:rPr lang="ja-JP" altLang="en-US" sz="2000" dirty="0" smtClean="0">
                <a:solidFill>
                  <a:srgbClr val="FF0000"/>
                </a:solidFill>
              </a:rPr>
              <a:t>な時に呼んで仕事を</a:t>
            </a:r>
            <a:r>
              <a:rPr lang="ja-JP" altLang="en-US" sz="2000" dirty="0">
                <a:solidFill>
                  <a:srgbClr val="FF0000"/>
                </a:solidFill>
              </a:rPr>
              <a:t>してもらう</a:t>
            </a:r>
            <a:r>
              <a:rPr lang="ja-JP" altLang="en-US" sz="2000" dirty="0" smtClean="0"/>
              <a:t>のが効率が良いといえます。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プログラミング</a:t>
            </a:r>
            <a:r>
              <a:rPr kumimoji="1" lang="ja-JP" altLang="en-US" sz="2000" dirty="0"/>
              <a:t>に</a:t>
            </a:r>
            <a:r>
              <a:rPr kumimoji="1" lang="ja-JP" altLang="en-US" sz="2000" dirty="0" smtClean="0"/>
              <a:t>おける「関数」は、このような考え方で用います。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2339</Words>
  <Application>Microsoft Office PowerPoint</Application>
  <PresentationFormat>画面に合わせる (4:3)</PresentationFormat>
  <Paragraphs>477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テーマ</vt:lpstr>
      <vt:lpstr>PowerPoint プレゼンテーション</vt:lpstr>
      <vt:lpstr>関数</vt:lpstr>
      <vt:lpstr>イベントプロシージャと関数</vt:lpstr>
      <vt:lpstr>PowerPoint プレゼンテーション</vt:lpstr>
      <vt:lpstr>関数のメリット</vt:lpstr>
      <vt:lpstr>PowerPoint プレゼンテーション</vt:lpstr>
      <vt:lpstr>PowerPoint プレゼンテーション</vt:lpstr>
      <vt:lpstr>関数の考え方</vt:lpstr>
      <vt:lpstr>仕事は得意な人に任せる</vt:lpstr>
      <vt:lpstr>関数の機能</vt:lpstr>
      <vt:lpstr>例題0</vt:lpstr>
      <vt:lpstr>関数の概念</vt:lpstr>
      <vt:lpstr>情報の流れ</vt:lpstr>
      <vt:lpstr>関数のプログラミング</vt:lpstr>
      <vt:lpstr>引数と戻り値</vt:lpstr>
      <vt:lpstr>引数と戻り値</vt:lpstr>
      <vt:lpstr>VBの関数記述方法</vt:lpstr>
      <vt:lpstr>関数の模式図</vt:lpstr>
      <vt:lpstr>例題1</vt:lpstr>
      <vt:lpstr>処理の流れ</vt:lpstr>
      <vt:lpstr>例題2</vt:lpstr>
      <vt:lpstr>例題3</vt:lpstr>
      <vt:lpstr>例題4</vt:lpstr>
      <vt:lpstr>例題4</vt:lpstr>
      <vt:lpstr>Sub</vt:lpstr>
      <vt:lpstr>例題5</vt:lpstr>
      <vt:lpstr>例題5　処理の流れ</vt:lpstr>
      <vt:lpstr>（補足）変数の参照について</vt:lpstr>
      <vt:lpstr>（補足）変数の参照について</vt:lpstr>
      <vt:lpstr>本日のまとめ</vt:lpstr>
      <vt:lpstr>（参考）VBのFunctionの仕様の問題点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Windows ユーザー</cp:lastModifiedBy>
  <cp:revision>67</cp:revision>
  <dcterms:created xsi:type="dcterms:W3CDTF">2015-05-26T00:15:24Z</dcterms:created>
  <dcterms:modified xsi:type="dcterms:W3CDTF">2018-04-20T01:52:26Z</dcterms:modified>
</cp:coreProperties>
</file>