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70" r:id="rId3"/>
    <p:sldId id="271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82" r:id="rId15"/>
    <p:sldId id="283" r:id="rId16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2260" userDrawn="1">
          <p15:clr>
            <a:srgbClr val="A4A3A4"/>
          </p15:clr>
        </p15:guide>
        <p15:guide id="4" orient="horz" pos="23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102" y="744"/>
      </p:cViewPr>
      <p:guideLst>
        <p:guide orient="horz" pos="2160"/>
        <p:guide pos="2880"/>
        <p:guide orient="horz" pos="2260"/>
        <p:guide orient="horz" pos="23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2018/6/5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2018/6/5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2018/6/5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2018/6/5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2018/6/5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2018/6/5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2018/6/5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2018/6/5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2018/6/5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2018/6/5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2018/6/5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2018/6/5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5"/>
          <p:cNvSpPr txBox="1">
            <a:spLocks noChangeArrowheads="1"/>
          </p:cNvSpPr>
          <p:nvPr/>
        </p:nvSpPr>
        <p:spPr bwMode="auto">
          <a:xfrm>
            <a:off x="2441800" y="2238126"/>
            <a:ext cx="4288353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4000" dirty="0" smtClean="0">
                <a:latin typeface="Times New Roman" panose="02020603050405020304" pitchFamily="18" charset="0"/>
              </a:rPr>
              <a:t>演習</a:t>
            </a:r>
            <a:r>
              <a:rPr lang="en-US" altLang="ja-JP" sz="4000" dirty="0" smtClean="0">
                <a:latin typeface="Times New Roman" panose="02020603050405020304" pitchFamily="18" charset="0"/>
              </a:rPr>
              <a:t>(7)</a:t>
            </a:r>
            <a:endParaRPr lang="ja-JP" altLang="en-US" sz="4000" dirty="0" smtClean="0">
              <a:latin typeface="Times New Roman" panose="02020603050405020304" pitchFamily="18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4000" dirty="0" smtClean="0">
                <a:latin typeface="Times New Roman" panose="02020603050405020304" pitchFamily="18" charset="0"/>
              </a:rPr>
              <a:t>「変数の有効範囲」</a:t>
            </a:r>
            <a:endParaRPr lang="en-US" altLang="ja-JP" sz="4000" dirty="0" smtClean="0">
              <a:latin typeface="Times New Roman" panose="02020603050405020304" pitchFamily="18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4000" dirty="0" smtClean="0">
                <a:latin typeface="Times New Roman" panose="02020603050405020304" pitchFamily="18" charset="0"/>
              </a:rPr>
              <a:t>「配列」</a:t>
            </a:r>
            <a:endParaRPr lang="en-US" altLang="ja-JP" sz="4000" dirty="0" smtClean="0">
              <a:latin typeface="Times New Roman" panose="02020603050405020304" pitchFamily="18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4000" dirty="0" smtClean="0">
                <a:latin typeface="Times New Roman" panose="02020603050405020304" pitchFamily="18" charset="0"/>
              </a:rPr>
              <a:t>演習問題</a:t>
            </a:r>
            <a:endParaRPr lang="ja-JP" altLang="en-US" sz="4000" dirty="0">
              <a:latin typeface="Times New Roman" panose="02020603050405020304" pitchFamily="18" charset="0"/>
            </a:endParaRPr>
          </a:p>
        </p:txBody>
      </p:sp>
      <p:pic>
        <p:nvPicPr>
          <p:cNvPr id="2051" name="Picture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3352800"/>
            <a:ext cx="1905000" cy="1604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3242950" y="404664"/>
            <a:ext cx="2686050" cy="954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2800" dirty="0">
                <a:latin typeface="Times New Roman" panose="02020603050405020304" pitchFamily="18" charset="0"/>
              </a:rPr>
              <a:t>情報リテラシー</a:t>
            </a:r>
            <a:r>
              <a:rPr lang="en-US" altLang="ja-JP" sz="2800" dirty="0">
                <a:latin typeface="Times New Roman" panose="02020603050405020304" pitchFamily="18" charset="0"/>
              </a:rPr>
              <a:t>II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800" dirty="0">
                <a:latin typeface="Times New Roman" panose="02020603050405020304" pitchFamily="18" charset="0"/>
              </a:rPr>
              <a:t>(</a:t>
            </a:r>
            <a:r>
              <a:rPr lang="ja-JP" altLang="en-US" sz="2800" dirty="0" smtClean="0">
                <a:latin typeface="Times New Roman" panose="02020603050405020304" pitchFamily="18" charset="0"/>
              </a:rPr>
              <a:t>第</a:t>
            </a:r>
            <a:r>
              <a:rPr lang="en-US" altLang="ja-JP" sz="2800" dirty="0" smtClean="0">
                <a:latin typeface="Times New Roman" panose="02020603050405020304" pitchFamily="18" charset="0"/>
              </a:rPr>
              <a:t>7</a:t>
            </a:r>
            <a:r>
              <a:rPr lang="ja-JP" altLang="en-US" sz="2800" dirty="0" smtClean="0">
                <a:latin typeface="Times New Roman" panose="02020603050405020304" pitchFamily="18" charset="0"/>
              </a:rPr>
              <a:t>回</a:t>
            </a:r>
            <a:r>
              <a:rPr lang="en-US" altLang="ja-JP" sz="2800" dirty="0"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2053" name="Text Box 6"/>
          <p:cNvSpPr txBox="1">
            <a:spLocks noChangeArrowheads="1"/>
          </p:cNvSpPr>
          <p:nvPr/>
        </p:nvSpPr>
        <p:spPr bwMode="auto">
          <a:xfrm>
            <a:off x="2620649" y="5229200"/>
            <a:ext cx="3930650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2400" dirty="0">
                <a:latin typeface="Times New Roman" panose="02020603050405020304" pitchFamily="18" charset="0"/>
              </a:rPr>
              <a:t>情報・経営システム工学専攻</a:t>
            </a:r>
            <a:endParaRPr lang="en-US" altLang="ja-JP" sz="2400" dirty="0">
              <a:latin typeface="Times New Roman" panose="02020603050405020304" pitchFamily="18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2400" smtClean="0">
                <a:latin typeface="Times New Roman" panose="02020603050405020304" pitchFamily="18" charset="0"/>
              </a:rPr>
              <a:t>秋元　頼孝</a:t>
            </a:r>
            <a:endParaRPr lang="ja-JP" altLang="en-US" sz="24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5576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233363" y="188913"/>
            <a:ext cx="8748712" cy="236988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ja-JP" sz="2000" dirty="0" smtClean="0">
                <a:latin typeface="+mn-ea"/>
                <a:ea typeface="+mn-ea"/>
              </a:rPr>
              <a:t>Q2.</a:t>
            </a:r>
            <a:r>
              <a:rPr lang="ja-JP" altLang="en-US" sz="2000" dirty="0" smtClean="0">
                <a:latin typeface="+mn-ea"/>
                <a:ea typeface="+mn-ea"/>
              </a:rPr>
              <a:t>つづき</a:t>
            </a:r>
            <a:endParaRPr lang="en-US" altLang="ja-JP" sz="2000" dirty="0" smtClean="0">
              <a:latin typeface="+mn-ea"/>
              <a:ea typeface="+mn-ea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ja-JP" sz="2000" dirty="0" smtClean="0">
                <a:latin typeface="+mn-ea"/>
                <a:ea typeface="+mn-ea"/>
              </a:rPr>
              <a:t>(2)</a:t>
            </a:r>
            <a:r>
              <a:rPr lang="ja-JP" altLang="en-US" sz="2000" dirty="0" smtClean="0">
                <a:latin typeface="+mn-ea"/>
                <a:ea typeface="+mn-ea"/>
              </a:rPr>
              <a:t>次のようなプログラムを作成しなさい。</a:t>
            </a:r>
            <a:endParaRPr lang="en-US" altLang="ja-JP" sz="2000" dirty="0" smtClean="0">
              <a:latin typeface="+mn-ea"/>
              <a:ea typeface="+mn-ea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ja-JP" sz="800" dirty="0" smtClean="0">
              <a:latin typeface="+mn-ea"/>
              <a:ea typeface="+mn-ea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ja-JP" altLang="en-US" sz="2000" dirty="0" smtClean="0">
                <a:latin typeface="+mn-ea"/>
                <a:ea typeface="+mn-ea"/>
              </a:rPr>
              <a:t>利用者が</a:t>
            </a:r>
            <a:r>
              <a:rPr lang="en-US" altLang="ja-JP" sz="2000" dirty="0" smtClean="0">
                <a:latin typeface="+mn-ea"/>
                <a:ea typeface="+mn-ea"/>
              </a:rPr>
              <a:t>Button2</a:t>
            </a:r>
            <a:r>
              <a:rPr lang="ja-JP" altLang="en-US" sz="2000" dirty="0" smtClean="0">
                <a:latin typeface="+mn-ea"/>
                <a:ea typeface="+mn-ea"/>
              </a:rPr>
              <a:t>をクリックすると、システムは、以下の処理を行う。</a:t>
            </a:r>
            <a:endParaRPr lang="en-US" altLang="ja-JP" sz="2000" dirty="0" smtClean="0">
              <a:latin typeface="+mn-ea"/>
              <a:ea typeface="+mn-ea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ja-JP" sz="2000" dirty="0" smtClean="0">
                <a:latin typeface="+mn-ea"/>
                <a:ea typeface="+mn-ea"/>
              </a:rPr>
              <a:t>1)TextBox3</a:t>
            </a:r>
            <a:r>
              <a:rPr lang="ja-JP" altLang="en-US" sz="2000" dirty="0">
                <a:latin typeface="+mn-ea"/>
              </a:rPr>
              <a:t>の文字列を消去する</a:t>
            </a:r>
            <a:r>
              <a:rPr lang="ja-JP" altLang="en-US" sz="2000" dirty="0" smtClean="0">
                <a:latin typeface="+mn-ea"/>
                <a:ea typeface="+mn-ea"/>
              </a:rPr>
              <a:t>。</a:t>
            </a:r>
            <a:endParaRPr lang="en-US" altLang="ja-JP" sz="2000" dirty="0" smtClean="0">
              <a:latin typeface="+mn-ea"/>
              <a:ea typeface="+mn-ea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ja-JP" sz="2000" dirty="0" smtClean="0">
                <a:latin typeface="+mn-ea"/>
                <a:ea typeface="+mn-ea"/>
              </a:rPr>
              <a:t>2)</a:t>
            </a:r>
            <a:r>
              <a:rPr lang="en-US" altLang="ja-JP" sz="2000" dirty="0" err="1" smtClean="0">
                <a:latin typeface="+mn-ea"/>
                <a:ea typeface="+mn-ea"/>
              </a:rPr>
              <a:t>num</a:t>
            </a:r>
            <a:r>
              <a:rPr lang="en-US" altLang="ja-JP" sz="2000" dirty="0" smtClean="0">
                <a:latin typeface="+mn-ea"/>
                <a:ea typeface="+mn-ea"/>
              </a:rPr>
              <a:t>(1)</a:t>
            </a:r>
            <a:r>
              <a:rPr lang="ja-JP" altLang="en-US" sz="2000" dirty="0" smtClean="0">
                <a:latin typeface="+mn-ea"/>
                <a:ea typeface="+mn-ea"/>
              </a:rPr>
              <a:t>～</a:t>
            </a:r>
            <a:r>
              <a:rPr lang="en-US" altLang="ja-JP" sz="2000" dirty="0" err="1" smtClean="0">
                <a:latin typeface="+mn-ea"/>
                <a:ea typeface="+mn-ea"/>
              </a:rPr>
              <a:t>num</a:t>
            </a:r>
            <a:r>
              <a:rPr lang="en-US" altLang="ja-JP" sz="2000" dirty="0" smtClean="0">
                <a:latin typeface="+mn-ea"/>
                <a:ea typeface="+mn-ea"/>
              </a:rPr>
              <a:t>(</a:t>
            </a:r>
            <a:r>
              <a:rPr lang="en-US" altLang="ja-JP" sz="2000" dirty="0" smtClean="0">
                <a:solidFill>
                  <a:srgbClr val="FF0000"/>
                </a:solidFill>
                <a:latin typeface="+mn-ea"/>
                <a:ea typeface="+mn-ea"/>
              </a:rPr>
              <a:t>30</a:t>
            </a:r>
            <a:r>
              <a:rPr lang="en-US" altLang="ja-JP" sz="2000" dirty="0" smtClean="0">
                <a:latin typeface="+mn-ea"/>
                <a:ea typeface="+mn-ea"/>
              </a:rPr>
              <a:t>)</a:t>
            </a:r>
            <a:r>
              <a:rPr lang="ja-JP" altLang="en-US" sz="2000" dirty="0" smtClean="0">
                <a:latin typeface="+mn-ea"/>
                <a:ea typeface="+mn-ea"/>
              </a:rPr>
              <a:t>の配列要素に、それぞれ</a:t>
            </a:r>
            <a:r>
              <a:rPr lang="en-US" altLang="ja-JP" sz="2000" dirty="0" smtClean="0">
                <a:solidFill>
                  <a:srgbClr val="FF0000"/>
                </a:solidFill>
                <a:latin typeface="+mn-ea"/>
                <a:ea typeface="+mn-ea"/>
              </a:rPr>
              <a:t>1</a:t>
            </a:r>
            <a:r>
              <a:rPr lang="ja-JP" altLang="en-US" sz="2000" dirty="0" smtClean="0">
                <a:solidFill>
                  <a:srgbClr val="FF0000"/>
                </a:solidFill>
                <a:latin typeface="+mn-ea"/>
                <a:ea typeface="+mn-ea"/>
              </a:rPr>
              <a:t>～</a:t>
            </a:r>
            <a:r>
              <a:rPr lang="en-US" altLang="ja-JP" sz="2000" dirty="0" smtClean="0">
                <a:solidFill>
                  <a:srgbClr val="FF0000"/>
                </a:solidFill>
                <a:latin typeface="+mn-ea"/>
                <a:ea typeface="+mn-ea"/>
              </a:rPr>
              <a:t>10000</a:t>
            </a:r>
            <a:r>
              <a:rPr lang="ja-JP" altLang="en-US" sz="2000" dirty="0" smtClean="0">
                <a:latin typeface="+mn-ea"/>
                <a:ea typeface="+mn-ea"/>
              </a:rPr>
              <a:t>のランダムな整数を代入し、各配列要素の値を以下のように</a:t>
            </a:r>
            <a:r>
              <a:rPr lang="en-US" altLang="ja-JP" sz="2000" dirty="0" smtClean="0">
                <a:latin typeface="+mn-ea"/>
                <a:ea typeface="+mn-ea"/>
              </a:rPr>
              <a:t>TextBox3</a:t>
            </a:r>
            <a:r>
              <a:rPr lang="ja-JP" altLang="en-US" sz="2000" dirty="0" smtClean="0">
                <a:latin typeface="+mn-ea"/>
                <a:ea typeface="+mn-ea"/>
              </a:rPr>
              <a:t>に順に出力する。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ja-JP" sz="2000" dirty="0" smtClean="0">
                <a:latin typeface="+mn-ea"/>
                <a:ea typeface="+mn-ea"/>
              </a:rPr>
              <a:t>4)</a:t>
            </a:r>
            <a:r>
              <a:rPr lang="en-US" altLang="ja-JP" sz="2000" dirty="0" err="1" smtClean="0">
                <a:latin typeface="+mn-ea"/>
                <a:ea typeface="+mn-ea"/>
              </a:rPr>
              <a:t>num</a:t>
            </a:r>
            <a:r>
              <a:rPr lang="en-US" altLang="ja-JP" sz="2000" dirty="0" smtClean="0">
                <a:latin typeface="+mn-ea"/>
                <a:ea typeface="+mn-ea"/>
              </a:rPr>
              <a:t>(1)</a:t>
            </a:r>
            <a:r>
              <a:rPr lang="ja-JP" altLang="en-US" sz="2000" dirty="0" smtClean="0">
                <a:latin typeface="+mn-ea"/>
                <a:ea typeface="+mn-ea"/>
              </a:rPr>
              <a:t>～</a:t>
            </a:r>
            <a:r>
              <a:rPr lang="en-US" altLang="ja-JP" sz="2000" dirty="0" err="1" smtClean="0">
                <a:latin typeface="+mn-ea"/>
                <a:ea typeface="+mn-ea"/>
              </a:rPr>
              <a:t>num</a:t>
            </a:r>
            <a:r>
              <a:rPr lang="en-US" altLang="ja-JP" sz="2000" dirty="0" smtClean="0">
                <a:latin typeface="+mn-ea"/>
                <a:ea typeface="+mn-ea"/>
              </a:rPr>
              <a:t>(30)</a:t>
            </a:r>
            <a:r>
              <a:rPr lang="ja-JP" altLang="en-US" sz="2000" dirty="0" smtClean="0">
                <a:latin typeface="+mn-ea"/>
                <a:ea typeface="+mn-ea"/>
              </a:rPr>
              <a:t>の配列要素の値の平均を以下のように</a:t>
            </a:r>
            <a:r>
              <a:rPr lang="en-US" altLang="ja-JP" sz="2000" dirty="0" smtClean="0">
                <a:latin typeface="+mn-ea"/>
                <a:ea typeface="+mn-ea"/>
              </a:rPr>
              <a:t>TextBox4</a:t>
            </a:r>
            <a:r>
              <a:rPr lang="ja-JP" altLang="en-US" sz="2000" dirty="0" smtClean="0">
                <a:latin typeface="+mn-ea"/>
                <a:ea typeface="+mn-ea"/>
              </a:rPr>
              <a:t>に出力する。</a:t>
            </a:r>
          </a:p>
        </p:txBody>
      </p:sp>
      <p:pic>
        <p:nvPicPr>
          <p:cNvPr id="1126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2996952"/>
            <a:ext cx="2571750" cy="353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 Box 27"/>
          <p:cNvSpPr txBox="1">
            <a:spLocks noChangeArrowheads="1"/>
          </p:cNvSpPr>
          <p:nvPr/>
        </p:nvSpPr>
        <p:spPr bwMode="auto">
          <a:xfrm>
            <a:off x="3563888" y="3904319"/>
            <a:ext cx="1656223" cy="461665"/>
          </a:xfrm>
          <a:prstGeom prst="rect">
            <a:avLst/>
          </a:prstGeom>
          <a:solidFill>
            <a:srgbClr val="FF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400" dirty="0" err="1">
                <a:latin typeface="+mn-ea"/>
                <a:ea typeface="+mn-ea"/>
              </a:rPr>
              <a:t>redimNum</a:t>
            </a:r>
            <a:r>
              <a:rPr lang="en-US" altLang="ja-JP" sz="2400" dirty="0">
                <a:latin typeface="+mn-ea"/>
                <a:ea typeface="+mn-ea"/>
              </a:rPr>
              <a:t>()</a:t>
            </a:r>
          </a:p>
        </p:txBody>
      </p:sp>
      <p:sp>
        <p:nvSpPr>
          <p:cNvPr id="5" name="Text Box 26"/>
          <p:cNvSpPr txBox="1">
            <a:spLocks noChangeArrowheads="1"/>
          </p:cNvSpPr>
          <p:nvPr/>
        </p:nvSpPr>
        <p:spPr bwMode="auto">
          <a:xfrm>
            <a:off x="3554563" y="4619735"/>
            <a:ext cx="2385589" cy="461665"/>
          </a:xfrm>
          <a:prstGeom prst="rect">
            <a:avLst/>
          </a:prstGeom>
          <a:solidFill>
            <a:srgbClr val="FF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400">
                <a:latin typeface="+mj-ea"/>
                <a:ea typeface="+mj-ea"/>
              </a:rPr>
              <a:t>setRandomNum()</a:t>
            </a:r>
          </a:p>
        </p:txBody>
      </p:sp>
      <p:sp>
        <p:nvSpPr>
          <p:cNvPr id="6" name="Text Box 24"/>
          <p:cNvSpPr txBox="1">
            <a:spLocks noChangeArrowheads="1"/>
          </p:cNvSpPr>
          <p:nvPr/>
        </p:nvSpPr>
        <p:spPr bwMode="auto">
          <a:xfrm>
            <a:off x="3521107" y="5430059"/>
            <a:ext cx="1824538" cy="461665"/>
          </a:xfrm>
          <a:prstGeom prst="rect">
            <a:avLst/>
          </a:prstGeom>
          <a:solidFill>
            <a:srgbClr val="FF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400">
                <a:latin typeface="+mn-ea"/>
                <a:ea typeface="+mn-ea"/>
              </a:rPr>
              <a:t>displayNum()</a:t>
            </a:r>
          </a:p>
        </p:txBody>
      </p:sp>
      <p:sp>
        <p:nvSpPr>
          <p:cNvPr id="7" name="Text Box 27"/>
          <p:cNvSpPr txBox="1">
            <a:spLocks noChangeArrowheads="1"/>
          </p:cNvSpPr>
          <p:nvPr/>
        </p:nvSpPr>
        <p:spPr bwMode="auto">
          <a:xfrm>
            <a:off x="143081" y="3469302"/>
            <a:ext cx="2133918" cy="461665"/>
          </a:xfrm>
          <a:prstGeom prst="rect">
            <a:avLst/>
          </a:prstGeom>
          <a:solidFill>
            <a:srgbClr val="FF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400" dirty="0" smtClean="0">
                <a:latin typeface="+mn-ea"/>
                <a:ea typeface="+mn-ea"/>
              </a:rPr>
              <a:t>Button2_Click()</a:t>
            </a:r>
            <a:endParaRPr lang="en-US" altLang="ja-JP" sz="2400" dirty="0">
              <a:latin typeface="+mn-ea"/>
              <a:ea typeface="+mn-ea"/>
            </a:endParaRPr>
          </a:p>
        </p:txBody>
      </p:sp>
      <p:cxnSp>
        <p:nvCxnSpPr>
          <p:cNvPr id="10" name="直線矢印コネクタ 9"/>
          <p:cNvCxnSpPr/>
          <p:nvPr/>
        </p:nvCxnSpPr>
        <p:spPr>
          <a:xfrm>
            <a:off x="2296565" y="3728567"/>
            <a:ext cx="1135856" cy="4065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1" name="直線矢印コネクタ 10"/>
          <p:cNvCxnSpPr/>
          <p:nvPr/>
        </p:nvCxnSpPr>
        <p:spPr>
          <a:xfrm>
            <a:off x="2388077" y="3909059"/>
            <a:ext cx="983456" cy="9415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2" name="直線矢印コネクタ 11"/>
          <p:cNvCxnSpPr/>
          <p:nvPr/>
        </p:nvCxnSpPr>
        <p:spPr>
          <a:xfrm>
            <a:off x="2380976" y="4047087"/>
            <a:ext cx="1017451" cy="14430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3" name="テキスト ボックス 12"/>
          <p:cNvSpPr txBox="1"/>
          <p:nvPr/>
        </p:nvSpPr>
        <p:spPr>
          <a:xfrm>
            <a:off x="4910972" y="356459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確保！</a:t>
            </a:r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5194456" y="427365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代入！</a:t>
            </a:r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5341227" y="531776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表示！</a:t>
            </a:r>
            <a:endParaRPr kumimoji="1" lang="ja-JP" altLang="en-US" dirty="0"/>
          </a:p>
        </p:txBody>
      </p:sp>
      <p:sp>
        <p:nvSpPr>
          <p:cNvPr id="16" name="Text Box 3"/>
          <p:cNvSpPr txBox="1">
            <a:spLocks noChangeArrowheads="1"/>
          </p:cNvSpPr>
          <p:nvPr/>
        </p:nvSpPr>
        <p:spPr bwMode="auto">
          <a:xfrm>
            <a:off x="3513483" y="6127008"/>
            <a:ext cx="1827744" cy="461665"/>
          </a:xfrm>
          <a:prstGeom prst="rect">
            <a:avLst/>
          </a:prstGeom>
          <a:solidFill>
            <a:srgbClr val="FF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400">
                <a:latin typeface="+mn-ea"/>
                <a:ea typeface="+mn-ea"/>
              </a:rPr>
              <a:t>getAverage()</a:t>
            </a: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5321570" y="589550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平均</a:t>
            </a:r>
            <a:r>
              <a:rPr kumimoji="1" lang="ja-JP" altLang="en-US" dirty="0" smtClean="0"/>
              <a:t>！</a:t>
            </a:r>
            <a:endParaRPr kumimoji="1" lang="ja-JP" altLang="en-US" dirty="0"/>
          </a:p>
        </p:txBody>
      </p:sp>
      <p:cxnSp>
        <p:nvCxnSpPr>
          <p:cNvPr id="18" name="直線矢印コネクタ 17"/>
          <p:cNvCxnSpPr/>
          <p:nvPr/>
        </p:nvCxnSpPr>
        <p:spPr>
          <a:xfrm>
            <a:off x="2222616" y="4042290"/>
            <a:ext cx="1250145" cy="22225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/>
          <p:nvPr/>
        </p:nvCxnSpPr>
        <p:spPr>
          <a:xfrm flipH="1" flipV="1">
            <a:off x="2110500" y="4034318"/>
            <a:ext cx="1312596" cy="236375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8" name="角丸四角形吹き出し 7"/>
          <p:cNvSpPr/>
          <p:nvPr/>
        </p:nvSpPr>
        <p:spPr>
          <a:xfrm>
            <a:off x="395537" y="4730055"/>
            <a:ext cx="2232247" cy="1579265"/>
          </a:xfrm>
          <a:prstGeom prst="wedgeRoundRectCallout">
            <a:avLst>
              <a:gd name="adj1" fmla="val -33830"/>
              <a:gd name="adj2" fmla="val -93125"/>
              <a:gd name="adj3" fmla="val 16667"/>
            </a:avLst>
          </a:prstGeom>
          <a:solidFill>
            <a:srgbClr val="D6EC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>
              <a:latin typeface="+mn-ea"/>
            </a:endParaRPr>
          </a:p>
        </p:txBody>
      </p:sp>
      <p:sp>
        <p:nvSpPr>
          <p:cNvPr id="9" name="Text Box 27"/>
          <p:cNvSpPr txBox="1">
            <a:spLocks noChangeArrowheads="1"/>
          </p:cNvSpPr>
          <p:nvPr/>
        </p:nvSpPr>
        <p:spPr bwMode="auto">
          <a:xfrm>
            <a:off x="445278" y="4852266"/>
            <a:ext cx="2253994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 dirty="0" smtClean="0">
                <a:latin typeface="+mn-ea"/>
                <a:ea typeface="+mn-ea"/>
              </a:rPr>
              <a:t>TextBox3</a:t>
            </a:r>
            <a:r>
              <a:rPr lang="ja-JP" altLang="en-US" sz="2000" dirty="0" smtClean="0">
                <a:latin typeface="+mn-ea"/>
                <a:ea typeface="+mn-ea"/>
              </a:rPr>
              <a:t>を消し、各関数に必要な値を渡して、あとは仕事を任せるだけ。</a:t>
            </a:r>
            <a:endParaRPr lang="ja-JP" altLang="en-US" sz="20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47491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角丸四角形吹き出し 32"/>
          <p:cNvSpPr/>
          <p:nvPr/>
        </p:nvSpPr>
        <p:spPr>
          <a:xfrm>
            <a:off x="3576638" y="3484563"/>
            <a:ext cx="5302250" cy="2873375"/>
          </a:xfrm>
          <a:prstGeom prst="wedgeRoundRectCallout">
            <a:avLst>
              <a:gd name="adj1" fmla="val -70773"/>
              <a:gd name="adj2" fmla="val -25027"/>
              <a:gd name="adj3" fmla="val 16667"/>
            </a:avLst>
          </a:prstGeom>
          <a:solidFill>
            <a:srgbClr val="D6EC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>
              <a:latin typeface="+mn-ea"/>
            </a:endParaRPr>
          </a:p>
        </p:txBody>
      </p:sp>
      <p:sp>
        <p:nvSpPr>
          <p:cNvPr id="12291" name="Text Box 2"/>
          <p:cNvSpPr txBox="1">
            <a:spLocks noChangeArrowheads="1"/>
          </p:cNvSpPr>
          <p:nvPr/>
        </p:nvSpPr>
        <p:spPr bwMode="auto">
          <a:xfrm>
            <a:off x="144463" y="188913"/>
            <a:ext cx="8748712" cy="1754326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ja-JP" sz="2000" dirty="0" smtClean="0">
                <a:latin typeface="+mn-ea"/>
                <a:ea typeface="+mn-ea"/>
              </a:rPr>
              <a:t>Q3.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ja-JP" sz="2000" dirty="0" smtClean="0">
                <a:latin typeface="+mn-ea"/>
                <a:ea typeface="+mn-ea"/>
              </a:rPr>
              <a:t>(1)</a:t>
            </a:r>
            <a:r>
              <a:rPr lang="ja-JP" altLang="en-US" sz="2000" dirty="0" smtClean="0">
                <a:latin typeface="+mn-ea"/>
                <a:ea typeface="+mn-ea"/>
              </a:rPr>
              <a:t>次のような関数「</a:t>
            </a:r>
            <a:r>
              <a:rPr lang="en-US" altLang="ja-JP" sz="2000" dirty="0" err="1" smtClean="0">
                <a:latin typeface="+mn-ea"/>
                <a:ea typeface="+mn-ea"/>
              </a:rPr>
              <a:t>isExist</a:t>
            </a:r>
            <a:r>
              <a:rPr lang="en-US" altLang="ja-JP" sz="2000" dirty="0" smtClean="0">
                <a:latin typeface="+mn-ea"/>
                <a:ea typeface="+mn-ea"/>
              </a:rPr>
              <a:t>()</a:t>
            </a:r>
            <a:r>
              <a:rPr lang="ja-JP" altLang="en-US" sz="2000" dirty="0" smtClean="0">
                <a:latin typeface="+mn-ea"/>
                <a:ea typeface="+mn-ea"/>
              </a:rPr>
              <a:t>」 を作成しなさい。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ja-JP" altLang="en-US" sz="800" dirty="0" smtClean="0">
              <a:solidFill>
                <a:srgbClr val="0066FF"/>
              </a:solidFill>
              <a:latin typeface="+mn-ea"/>
              <a:ea typeface="+mn-ea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ja-JP" sz="2000" dirty="0" smtClean="0">
                <a:solidFill>
                  <a:srgbClr val="0066FF"/>
                </a:solidFill>
                <a:latin typeface="+mn-ea"/>
                <a:ea typeface="+mn-ea"/>
              </a:rPr>
              <a:t>Private Function </a:t>
            </a:r>
            <a:r>
              <a:rPr lang="en-US" altLang="ja-JP" sz="2000" dirty="0" err="1" smtClean="0">
                <a:solidFill>
                  <a:srgbClr val="0066FF"/>
                </a:solidFill>
                <a:latin typeface="+mn-ea"/>
                <a:ea typeface="+mn-ea"/>
              </a:rPr>
              <a:t>isExist</a:t>
            </a:r>
            <a:r>
              <a:rPr lang="en-US" altLang="ja-JP" sz="2000" dirty="0" smtClean="0">
                <a:solidFill>
                  <a:srgbClr val="0066FF"/>
                </a:solidFill>
                <a:latin typeface="+mn-ea"/>
                <a:ea typeface="+mn-ea"/>
              </a:rPr>
              <a:t>( </a:t>
            </a:r>
            <a:r>
              <a:rPr lang="en-US" altLang="ja-JP" sz="2000" dirty="0" err="1" smtClean="0">
                <a:solidFill>
                  <a:srgbClr val="0066FF"/>
                </a:solidFill>
                <a:latin typeface="+mn-ea"/>
                <a:ea typeface="+mn-ea"/>
              </a:rPr>
              <a:t>cNum</a:t>
            </a:r>
            <a:r>
              <a:rPr lang="en-US" altLang="ja-JP" sz="2000" dirty="0" smtClean="0">
                <a:solidFill>
                  <a:srgbClr val="0066FF"/>
                </a:solidFill>
                <a:latin typeface="+mn-ea"/>
                <a:ea typeface="+mn-ea"/>
              </a:rPr>
              <a:t> as Integer ) As Integer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ja-JP" sz="2000" dirty="0" err="1" smtClean="0">
                <a:latin typeface="+mn-ea"/>
                <a:ea typeface="+mn-ea"/>
              </a:rPr>
              <a:t>num</a:t>
            </a:r>
            <a:r>
              <a:rPr lang="en-US" altLang="ja-JP" sz="2000" dirty="0" smtClean="0">
                <a:latin typeface="+mn-ea"/>
                <a:ea typeface="+mn-ea"/>
              </a:rPr>
              <a:t>(1)</a:t>
            </a:r>
            <a:r>
              <a:rPr lang="ja-JP" altLang="en-US" sz="2000" dirty="0" smtClean="0">
                <a:latin typeface="+mn-ea"/>
                <a:ea typeface="+mn-ea"/>
              </a:rPr>
              <a:t>～</a:t>
            </a:r>
            <a:r>
              <a:rPr lang="en-US" altLang="ja-JP" sz="2000" dirty="0" err="1" smtClean="0">
                <a:latin typeface="+mn-ea"/>
                <a:ea typeface="+mn-ea"/>
              </a:rPr>
              <a:t>num</a:t>
            </a:r>
            <a:r>
              <a:rPr lang="en-US" altLang="ja-JP" sz="2000" dirty="0" smtClean="0">
                <a:latin typeface="+mn-ea"/>
                <a:ea typeface="+mn-ea"/>
              </a:rPr>
              <a:t>(</a:t>
            </a:r>
            <a:r>
              <a:rPr lang="ja-JP" altLang="en-US" sz="2000" dirty="0" smtClean="0">
                <a:latin typeface="+mn-ea"/>
                <a:ea typeface="+mn-ea"/>
              </a:rPr>
              <a:t>最後の部屋の番号</a:t>
            </a:r>
            <a:r>
              <a:rPr lang="en-US" altLang="ja-JP" sz="2000" dirty="0" smtClean="0">
                <a:latin typeface="+mn-ea"/>
                <a:ea typeface="+mn-ea"/>
              </a:rPr>
              <a:t>)</a:t>
            </a:r>
            <a:r>
              <a:rPr lang="ja-JP" altLang="en-US" sz="2000" dirty="0" smtClean="0">
                <a:latin typeface="+mn-ea"/>
                <a:ea typeface="+mn-ea"/>
              </a:rPr>
              <a:t>の各配列要素の値を順に調べ、引数</a:t>
            </a:r>
            <a:r>
              <a:rPr lang="en-US" altLang="ja-JP" sz="2000" dirty="0" err="1" smtClean="0">
                <a:latin typeface="+mn-ea"/>
                <a:ea typeface="+mn-ea"/>
              </a:rPr>
              <a:t>cNum</a:t>
            </a:r>
            <a:r>
              <a:rPr lang="ja-JP" altLang="en-US" sz="2000" dirty="0" smtClean="0">
                <a:latin typeface="+mn-ea"/>
                <a:ea typeface="+mn-ea"/>
              </a:rPr>
              <a:t>に受け取った値が何個保存されているか数えて、その結果を返す。</a:t>
            </a:r>
            <a:endParaRPr lang="en-US" altLang="ja-JP" sz="2000" dirty="0" smtClean="0">
              <a:latin typeface="+mn-ea"/>
              <a:ea typeface="+mn-ea"/>
            </a:endParaRPr>
          </a:p>
        </p:txBody>
      </p:sp>
      <p:sp>
        <p:nvSpPr>
          <p:cNvPr id="12292" name="Text Box 3"/>
          <p:cNvSpPr txBox="1">
            <a:spLocks noChangeArrowheads="1"/>
          </p:cNvSpPr>
          <p:nvPr/>
        </p:nvSpPr>
        <p:spPr bwMode="auto">
          <a:xfrm>
            <a:off x="1116013" y="4005263"/>
            <a:ext cx="1217000" cy="461665"/>
          </a:xfrm>
          <a:prstGeom prst="rect">
            <a:avLst/>
          </a:prstGeom>
          <a:solidFill>
            <a:srgbClr val="FF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400">
                <a:latin typeface="+mn-ea"/>
                <a:ea typeface="+mn-ea"/>
              </a:rPr>
              <a:t>isExist()</a:t>
            </a:r>
          </a:p>
        </p:txBody>
      </p:sp>
      <p:sp>
        <p:nvSpPr>
          <p:cNvPr id="12293" name="Line 4"/>
          <p:cNvSpPr>
            <a:spLocks noChangeShapeType="1"/>
          </p:cNvSpPr>
          <p:nvPr/>
        </p:nvSpPr>
        <p:spPr bwMode="auto">
          <a:xfrm>
            <a:off x="1619250" y="3575050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>
              <a:latin typeface="+mn-ea"/>
            </a:endParaRP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4195763" y="3533775"/>
            <a:ext cx="395653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 dirty="0" smtClean="0">
                <a:latin typeface="+mn-ea"/>
                <a:ea typeface="+mn-ea"/>
              </a:rPr>
              <a:t>「</a:t>
            </a:r>
            <a:r>
              <a:rPr lang="en-US" altLang="ja-JP" sz="2000" dirty="0" err="1" smtClean="0">
                <a:latin typeface="+mn-ea"/>
                <a:ea typeface="+mn-ea"/>
              </a:rPr>
              <a:t>num</a:t>
            </a:r>
            <a:r>
              <a:rPr lang="en-US" altLang="ja-JP" sz="2000" dirty="0">
                <a:latin typeface="+mn-ea"/>
                <a:ea typeface="+mn-ea"/>
              </a:rPr>
              <a:t>()</a:t>
            </a:r>
            <a:r>
              <a:rPr lang="ja-JP" altLang="en-US" sz="2000" dirty="0">
                <a:latin typeface="+mn-ea"/>
                <a:ea typeface="+mn-ea"/>
              </a:rPr>
              <a:t>に</a:t>
            </a:r>
            <a:r>
              <a:rPr lang="en-US" altLang="ja-JP" sz="2000" dirty="0">
                <a:latin typeface="+mn-ea"/>
                <a:ea typeface="+mn-ea"/>
              </a:rPr>
              <a:t>4</a:t>
            </a:r>
            <a:r>
              <a:rPr lang="ja-JP" altLang="en-US" sz="2000" dirty="0">
                <a:latin typeface="+mn-ea"/>
                <a:ea typeface="+mn-ea"/>
              </a:rPr>
              <a:t>がいくつあるかを</a:t>
            </a:r>
            <a:r>
              <a:rPr lang="ja-JP" altLang="en-US" sz="2000" dirty="0" smtClean="0">
                <a:latin typeface="+mn-ea"/>
                <a:ea typeface="+mn-ea"/>
              </a:rPr>
              <a:t>数える」</a:t>
            </a:r>
            <a:endParaRPr lang="en-US" altLang="ja-JP" sz="2000" dirty="0" smtClean="0">
              <a:latin typeface="+mn-ea"/>
              <a:ea typeface="+mn-ea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 dirty="0" smtClean="0">
                <a:latin typeface="+mn-ea"/>
                <a:ea typeface="+mn-ea"/>
              </a:rPr>
              <a:t>仕事だけ</a:t>
            </a:r>
            <a:r>
              <a:rPr lang="ja-JP" altLang="en-US" sz="2000" dirty="0">
                <a:latin typeface="+mn-ea"/>
                <a:ea typeface="+mn-ea"/>
              </a:rPr>
              <a:t>。</a:t>
            </a:r>
          </a:p>
        </p:txBody>
      </p:sp>
      <p:grpSp>
        <p:nvGrpSpPr>
          <p:cNvPr id="12295" name="Group 9"/>
          <p:cNvGrpSpPr>
            <a:grpSpLocks/>
          </p:cNvGrpSpPr>
          <p:nvPr/>
        </p:nvGrpSpPr>
        <p:grpSpPr bwMode="auto">
          <a:xfrm>
            <a:off x="3976525" y="4494191"/>
            <a:ext cx="4795837" cy="531480"/>
            <a:chOff x="313" y="3521"/>
            <a:chExt cx="4580" cy="536"/>
          </a:xfrm>
        </p:grpSpPr>
        <p:sp>
          <p:nvSpPr>
            <p:cNvPr id="12304" name="AutoShape 10"/>
            <p:cNvSpPr>
              <a:spLocks noChangeArrowheads="1"/>
            </p:cNvSpPr>
            <p:nvPr/>
          </p:nvSpPr>
          <p:spPr bwMode="auto">
            <a:xfrm>
              <a:off x="359" y="3521"/>
              <a:ext cx="616" cy="525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ja-JP" altLang="ja-JP" sz="2000">
                <a:latin typeface="+mn-ea"/>
                <a:ea typeface="+mn-ea"/>
              </a:endParaRPr>
            </a:p>
          </p:txBody>
        </p:sp>
        <p:sp>
          <p:nvSpPr>
            <p:cNvPr id="12305" name="AutoShape 11"/>
            <p:cNvSpPr>
              <a:spLocks noChangeArrowheads="1"/>
            </p:cNvSpPr>
            <p:nvPr/>
          </p:nvSpPr>
          <p:spPr bwMode="auto">
            <a:xfrm>
              <a:off x="813" y="3521"/>
              <a:ext cx="616" cy="525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ja-JP" altLang="ja-JP" sz="2000">
                <a:latin typeface="+mn-ea"/>
                <a:ea typeface="+mn-ea"/>
              </a:endParaRPr>
            </a:p>
          </p:txBody>
        </p:sp>
        <p:sp>
          <p:nvSpPr>
            <p:cNvPr id="12306" name="AutoShape 12"/>
            <p:cNvSpPr>
              <a:spLocks noChangeArrowheads="1"/>
            </p:cNvSpPr>
            <p:nvPr/>
          </p:nvSpPr>
          <p:spPr bwMode="auto">
            <a:xfrm>
              <a:off x="1266" y="3521"/>
              <a:ext cx="616" cy="525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ja-JP" altLang="ja-JP" sz="2000">
                <a:latin typeface="+mn-ea"/>
                <a:ea typeface="+mn-ea"/>
              </a:endParaRPr>
            </a:p>
          </p:txBody>
        </p:sp>
        <p:sp>
          <p:nvSpPr>
            <p:cNvPr id="12307" name="AutoShape 13"/>
            <p:cNvSpPr>
              <a:spLocks noChangeArrowheads="1"/>
            </p:cNvSpPr>
            <p:nvPr/>
          </p:nvSpPr>
          <p:spPr bwMode="auto">
            <a:xfrm>
              <a:off x="1720" y="3521"/>
              <a:ext cx="616" cy="525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ja-JP" altLang="ja-JP" sz="2000">
                <a:latin typeface="+mn-ea"/>
                <a:ea typeface="+mn-ea"/>
              </a:endParaRPr>
            </a:p>
          </p:txBody>
        </p:sp>
        <p:sp>
          <p:nvSpPr>
            <p:cNvPr id="12308" name="AutoShape 14"/>
            <p:cNvSpPr>
              <a:spLocks noChangeArrowheads="1"/>
            </p:cNvSpPr>
            <p:nvPr/>
          </p:nvSpPr>
          <p:spPr bwMode="auto">
            <a:xfrm>
              <a:off x="2173" y="3521"/>
              <a:ext cx="1769" cy="525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ja-JP" altLang="ja-JP" sz="2000">
                <a:latin typeface="+mn-ea"/>
                <a:ea typeface="+mn-ea"/>
              </a:endParaRPr>
            </a:p>
          </p:txBody>
        </p:sp>
        <p:sp>
          <p:nvSpPr>
            <p:cNvPr id="12309" name="AutoShape 15"/>
            <p:cNvSpPr>
              <a:spLocks noChangeArrowheads="1"/>
            </p:cNvSpPr>
            <p:nvPr/>
          </p:nvSpPr>
          <p:spPr bwMode="auto">
            <a:xfrm>
              <a:off x="3787" y="3521"/>
              <a:ext cx="616" cy="525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ja-JP" altLang="ja-JP" sz="2000">
                <a:latin typeface="+mn-ea"/>
                <a:ea typeface="+mn-ea"/>
              </a:endParaRPr>
            </a:p>
          </p:txBody>
        </p:sp>
        <p:sp>
          <p:nvSpPr>
            <p:cNvPr id="12310" name="Text Box 16"/>
            <p:cNvSpPr txBox="1">
              <a:spLocks noChangeArrowheads="1"/>
            </p:cNvSpPr>
            <p:nvPr/>
          </p:nvSpPr>
          <p:spPr bwMode="auto">
            <a:xfrm>
              <a:off x="766" y="3631"/>
              <a:ext cx="341" cy="4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ja-JP" altLang="en-US" sz="2000">
                  <a:solidFill>
                    <a:srgbClr val="FF0066"/>
                  </a:solidFill>
                  <a:latin typeface="+mn-ea"/>
                  <a:ea typeface="+mn-ea"/>
                </a:rPr>
                <a:t>９</a:t>
              </a:r>
            </a:p>
          </p:txBody>
        </p:sp>
        <p:sp>
          <p:nvSpPr>
            <p:cNvPr id="12311" name="Line 17"/>
            <p:cNvSpPr>
              <a:spLocks noChangeShapeType="1"/>
            </p:cNvSpPr>
            <p:nvPr/>
          </p:nvSpPr>
          <p:spPr bwMode="auto">
            <a:xfrm>
              <a:off x="2336" y="3838"/>
              <a:ext cx="1315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>
                <a:latin typeface="+mn-ea"/>
              </a:endParaRPr>
            </a:p>
          </p:txBody>
        </p:sp>
        <p:sp>
          <p:nvSpPr>
            <p:cNvPr id="12312" name="Text Box 18"/>
            <p:cNvSpPr txBox="1">
              <a:spLocks noChangeArrowheads="1"/>
            </p:cNvSpPr>
            <p:nvPr/>
          </p:nvSpPr>
          <p:spPr bwMode="auto">
            <a:xfrm>
              <a:off x="1221" y="3646"/>
              <a:ext cx="380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2000">
                  <a:solidFill>
                    <a:srgbClr val="FF0066"/>
                  </a:solidFill>
                  <a:latin typeface="+mn-ea"/>
                  <a:ea typeface="+mn-ea"/>
                </a:rPr>
                <a:t> 4</a:t>
              </a:r>
            </a:p>
          </p:txBody>
        </p:sp>
        <p:sp>
          <p:nvSpPr>
            <p:cNvPr id="12313" name="Text Box 19"/>
            <p:cNvSpPr txBox="1">
              <a:spLocks noChangeArrowheads="1"/>
            </p:cNvSpPr>
            <p:nvPr/>
          </p:nvSpPr>
          <p:spPr bwMode="auto">
            <a:xfrm>
              <a:off x="1720" y="3646"/>
              <a:ext cx="299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2000">
                  <a:solidFill>
                    <a:srgbClr val="FF0066"/>
                  </a:solidFill>
                  <a:latin typeface="+mn-ea"/>
                  <a:ea typeface="+mn-ea"/>
                </a:rPr>
                <a:t>7</a:t>
              </a:r>
            </a:p>
          </p:txBody>
        </p:sp>
        <p:sp>
          <p:nvSpPr>
            <p:cNvPr id="12314" name="Text Box 20"/>
            <p:cNvSpPr txBox="1">
              <a:spLocks noChangeArrowheads="1"/>
            </p:cNvSpPr>
            <p:nvPr/>
          </p:nvSpPr>
          <p:spPr bwMode="auto">
            <a:xfrm>
              <a:off x="313" y="3646"/>
              <a:ext cx="299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2000">
                  <a:solidFill>
                    <a:srgbClr val="FF0066"/>
                  </a:solidFill>
                  <a:latin typeface="+mn-ea"/>
                  <a:ea typeface="+mn-ea"/>
                </a:rPr>
                <a:t>0</a:t>
              </a:r>
            </a:p>
          </p:txBody>
        </p:sp>
        <p:sp>
          <p:nvSpPr>
            <p:cNvPr id="12319" name="AutoShape 26"/>
            <p:cNvSpPr>
              <a:spLocks noChangeArrowheads="1"/>
            </p:cNvSpPr>
            <p:nvPr/>
          </p:nvSpPr>
          <p:spPr bwMode="auto">
            <a:xfrm>
              <a:off x="4241" y="3521"/>
              <a:ext cx="616" cy="525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ja-JP" altLang="ja-JP" sz="2000">
                <a:latin typeface="+mn-ea"/>
                <a:ea typeface="+mn-ea"/>
              </a:endParaRPr>
            </a:p>
          </p:txBody>
        </p:sp>
        <p:sp>
          <p:nvSpPr>
            <p:cNvPr id="12320" name="Text Box 27"/>
            <p:cNvSpPr txBox="1">
              <a:spLocks noChangeArrowheads="1"/>
            </p:cNvSpPr>
            <p:nvPr/>
          </p:nvSpPr>
          <p:spPr bwMode="auto">
            <a:xfrm>
              <a:off x="4196" y="3657"/>
              <a:ext cx="697" cy="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2000">
                  <a:solidFill>
                    <a:srgbClr val="FF0066"/>
                  </a:solidFill>
                  <a:latin typeface="+mn-ea"/>
                  <a:ea typeface="+mn-ea"/>
                </a:rPr>
                <a:t> 1</a:t>
              </a:r>
            </a:p>
          </p:txBody>
        </p:sp>
        <p:sp>
          <p:nvSpPr>
            <p:cNvPr id="12321" name="Text Box 28"/>
            <p:cNvSpPr txBox="1">
              <a:spLocks noChangeArrowheads="1"/>
            </p:cNvSpPr>
            <p:nvPr/>
          </p:nvSpPr>
          <p:spPr bwMode="auto">
            <a:xfrm>
              <a:off x="3652" y="3646"/>
              <a:ext cx="581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2000">
                  <a:solidFill>
                    <a:srgbClr val="FF0066"/>
                  </a:solidFill>
                  <a:latin typeface="+mn-ea"/>
                  <a:ea typeface="+mn-ea"/>
                </a:rPr>
                <a:t> </a:t>
              </a:r>
              <a:r>
                <a:rPr lang="ja-JP" altLang="en-US" sz="2000">
                  <a:solidFill>
                    <a:srgbClr val="FF0066"/>
                  </a:solidFill>
                  <a:latin typeface="+mn-ea"/>
                  <a:ea typeface="+mn-ea"/>
                </a:rPr>
                <a:t>　４</a:t>
              </a:r>
            </a:p>
          </p:txBody>
        </p:sp>
      </p:grpSp>
      <p:sp>
        <p:nvSpPr>
          <p:cNvPr id="12296" name="Line 33"/>
          <p:cNvSpPr>
            <a:spLocks noChangeShapeType="1"/>
          </p:cNvSpPr>
          <p:nvPr/>
        </p:nvSpPr>
        <p:spPr bwMode="auto">
          <a:xfrm flipH="1">
            <a:off x="5541800" y="4997429"/>
            <a:ext cx="2324100" cy="736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>
              <a:latin typeface="+mn-ea"/>
            </a:endParaRPr>
          </a:p>
        </p:txBody>
      </p:sp>
      <p:sp>
        <p:nvSpPr>
          <p:cNvPr id="12297" name="Text Box 34"/>
          <p:cNvSpPr txBox="1">
            <a:spLocks noChangeArrowheads="1"/>
          </p:cNvSpPr>
          <p:nvPr/>
        </p:nvSpPr>
        <p:spPr bwMode="auto">
          <a:xfrm>
            <a:off x="4047962" y="5734029"/>
            <a:ext cx="159530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>
                <a:latin typeface="+mn-ea"/>
                <a:ea typeface="+mn-ea"/>
              </a:rPr>
              <a:t>4</a:t>
            </a:r>
            <a:r>
              <a:rPr lang="ja-JP" altLang="en-US" sz="2000">
                <a:latin typeface="+mn-ea"/>
                <a:ea typeface="+mn-ea"/>
              </a:rPr>
              <a:t>の個数：</a:t>
            </a:r>
            <a:r>
              <a:rPr lang="en-US" altLang="ja-JP" sz="2000">
                <a:latin typeface="+mn-ea"/>
                <a:ea typeface="+mn-ea"/>
              </a:rPr>
              <a:t>9</a:t>
            </a:r>
            <a:r>
              <a:rPr lang="ja-JP" altLang="en-US" sz="2000">
                <a:latin typeface="+mn-ea"/>
                <a:ea typeface="+mn-ea"/>
              </a:rPr>
              <a:t>個</a:t>
            </a:r>
          </a:p>
        </p:txBody>
      </p:sp>
      <p:sp>
        <p:nvSpPr>
          <p:cNvPr id="12298" name="Line 35"/>
          <p:cNvSpPr>
            <a:spLocks noChangeShapeType="1"/>
          </p:cNvSpPr>
          <p:nvPr/>
        </p:nvSpPr>
        <p:spPr bwMode="auto">
          <a:xfrm>
            <a:off x="1619250" y="4583113"/>
            <a:ext cx="0" cy="1584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>
              <a:latin typeface="+mn-ea"/>
            </a:endParaRPr>
          </a:p>
        </p:txBody>
      </p:sp>
      <p:sp>
        <p:nvSpPr>
          <p:cNvPr id="12299" name="Text Box 36"/>
          <p:cNvSpPr txBox="1">
            <a:spLocks noChangeArrowheads="1"/>
          </p:cNvSpPr>
          <p:nvPr/>
        </p:nvSpPr>
        <p:spPr bwMode="auto">
          <a:xfrm>
            <a:off x="827088" y="6237288"/>
            <a:ext cx="114486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>
                <a:latin typeface="+mn-ea"/>
                <a:ea typeface="+mn-ea"/>
              </a:rPr>
              <a:t>戻り値：</a:t>
            </a:r>
            <a:r>
              <a:rPr lang="en-US" altLang="ja-JP" sz="2000">
                <a:latin typeface="+mn-ea"/>
                <a:ea typeface="+mn-ea"/>
              </a:rPr>
              <a:t>9</a:t>
            </a:r>
            <a:endParaRPr lang="ja-JP" altLang="en-US" sz="2000">
              <a:latin typeface="+mn-ea"/>
              <a:ea typeface="+mn-ea"/>
            </a:endParaRPr>
          </a:p>
        </p:txBody>
      </p:sp>
      <p:sp>
        <p:nvSpPr>
          <p:cNvPr id="12300" name="Line 37"/>
          <p:cNvSpPr>
            <a:spLocks noChangeShapeType="1"/>
          </p:cNvSpPr>
          <p:nvPr/>
        </p:nvSpPr>
        <p:spPr bwMode="auto">
          <a:xfrm flipH="1">
            <a:off x="2384424" y="6024390"/>
            <a:ext cx="1640268" cy="33354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>
              <a:latin typeface="+mn-ea"/>
            </a:endParaRPr>
          </a:p>
        </p:txBody>
      </p:sp>
      <p:sp>
        <p:nvSpPr>
          <p:cNvPr id="12302" name="Line 33"/>
          <p:cNvSpPr>
            <a:spLocks noChangeShapeType="1"/>
          </p:cNvSpPr>
          <p:nvPr/>
        </p:nvSpPr>
        <p:spPr bwMode="auto">
          <a:xfrm>
            <a:off x="5273111" y="5025671"/>
            <a:ext cx="24214" cy="70835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>
              <a:latin typeface="+mn-ea"/>
            </a:endParaRPr>
          </a:p>
        </p:txBody>
      </p:sp>
      <p:sp>
        <p:nvSpPr>
          <p:cNvPr id="12303" name="Line 33"/>
          <p:cNvSpPr>
            <a:spLocks noChangeShapeType="1"/>
          </p:cNvSpPr>
          <p:nvPr/>
        </p:nvSpPr>
        <p:spPr bwMode="auto">
          <a:xfrm flipH="1">
            <a:off x="5449724" y="5025672"/>
            <a:ext cx="1210507" cy="70835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>
              <a:latin typeface="+mn-ea"/>
            </a:endParaRPr>
          </a:p>
        </p:txBody>
      </p:sp>
      <p:sp>
        <p:nvSpPr>
          <p:cNvPr id="34" name="正方形/長方形 33"/>
          <p:cNvSpPr/>
          <p:nvPr/>
        </p:nvSpPr>
        <p:spPr>
          <a:xfrm>
            <a:off x="96236" y="1987077"/>
            <a:ext cx="30460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ja-JP" altLang="en-US" dirty="0">
                <a:latin typeface="+mj-ea"/>
              </a:rPr>
              <a:t>（</a:t>
            </a:r>
            <a:r>
              <a:rPr lang="en-US" altLang="ja-JP" dirty="0" smtClean="0">
                <a:latin typeface="+mj-ea"/>
              </a:rPr>
              <a:t>Q3 </a:t>
            </a:r>
            <a:r>
              <a:rPr lang="ja-JP" altLang="en-US" dirty="0">
                <a:latin typeface="+mj-ea"/>
              </a:rPr>
              <a:t>次のスライドに続きます）</a:t>
            </a:r>
          </a:p>
        </p:txBody>
      </p:sp>
      <p:sp>
        <p:nvSpPr>
          <p:cNvPr id="35" name="Text Box 29"/>
          <p:cNvSpPr txBox="1">
            <a:spLocks noChangeArrowheads="1"/>
          </p:cNvSpPr>
          <p:nvPr/>
        </p:nvSpPr>
        <p:spPr bwMode="auto">
          <a:xfrm>
            <a:off x="140726" y="2884428"/>
            <a:ext cx="56938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 dirty="0" smtClean="0">
                <a:latin typeface="+mn-ea"/>
                <a:ea typeface="+mn-ea"/>
              </a:rPr>
              <a:t>例）</a:t>
            </a:r>
            <a:endParaRPr lang="ja-JP" altLang="en-US" sz="2000" dirty="0">
              <a:latin typeface="+mn-ea"/>
              <a:ea typeface="+mn-ea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581721" y="2951530"/>
            <a:ext cx="41072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>
                <a:latin typeface="+mn-ea"/>
              </a:rPr>
              <a:t>引数</a:t>
            </a:r>
            <a:r>
              <a:rPr lang="en-US" altLang="ja-JP" dirty="0" err="1" smtClean="0">
                <a:latin typeface="+mn-ea"/>
              </a:rPr>
              <a:t>cNum</a:t>
            </a:r>
            <a:r>
              <a:rPr lang="ja-JP" altLang="en-US" dirty="0" smtClean="0">
                <a:latin typeface="+mn-ea"/>
              </a:rPr>
              <a:t>に受け取った値が</a:t>
            </a:r>
            <a:r>
              <a:rPr lang="en-US" altLang="ja-JP" dirty="0" smtClean="0">
                <a:latin typeface="+mn-ea"/>
              </a:rPr>
              <a:t>4</a:t>
            </a:r>
            <a:r>
              <a:rPr lang="ja-JP" altLang="en-US" dirty="0" smtClean="0">
                <a:latin typeface="+mn-ea"/>
              </a:rPr>
              <a:t>の場合・・・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59680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Text Box 2"/>
          <p:cNvSpPr txBox="1">
            <a:spLocks noChangeArrowheads="1"/>
          </p:cNvSpPr>
          <p:nvPr/>
        </p:nvSpPr>
        <p:spPr bwMode="auto">
          <a:xfrm>
            <a:off x="125413" y="188913"/>
            <a:ext cx="8748712" cy="2985433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ja-JP" sz="2000" dirty="0" smtClean="0">
                <a:latin typeface="+mn-ea"/>
                <a:ea typeface="+mn-ea"/>
              </a:rPr>
              <a:t>Q3.</a:t>
            </a:r>
            <a:r>
              <a:rPr lang="ja-JP" altLang="en-US" sz="2000" dirty="0" smtClean="0">
                <a:latin typeface="+mn-ea"/>
                <a:ea typeface="+mn-ea"/>
              </a:rPr>
              <a:t>つづき</a:t>
            </a:r>
            <a:endParaRPr lang="en-US" altLang="ja-JP" sz="2000" dirty="0" smtClean="0">
              <a:latin typeface="+mn-ea"/>
              <a:ea typeface="+mn-ea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ja-JP" sz="2000" dirty="0" smtClean="0">
                <a:latin typeface="+mn-ea"/>
                <a:ea typeface="+mn-ea"/>
              </a:rPr>
              <a:t>(2)</a:t>
            </a:r>
            <a:r>
              <a:rPr lang="ja-JP" altLang="en-US" sz="2000" dirty="0" smtClean="0">
                <a:latin typeface="+mn-ea"/>
                <a:ea typeface="+mn-ea"/>
              </a:rPr>
              <a:t>次のようなプログラムを作成しなさい。</a:t>
            </a:r>
            <a:endParaRPr lang="en-US" altLang="ja-JP" sz="2000" dirty="0" smtClean="0">
              <a:latin typeface="+mn-ea"/>
              <a:ea typeface="+mn-ea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ja-JP" altLang="en-US" sz="800" dirty="0" smtClean="0">
              <a:latin typeface="+mn-ea"/>
              <a:ea typeface="+mn-ea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ja-JP" altLang="en-US" sz="2000" dirty="0" smtClean="0">
                <a:latin typeface="+mn-ea"/>
                <a:ea typeface="+mn-ea"/>
              </a:rPr>
              <a:t>利用者が</a:t>
            </a:r>
            <a:r>
              <a:rPr lang="en-US" altLang="ja-JP" sz="2000" dirty="0" smtClean="0">
                <a:latin typeface="+mn-ea"/>
                <a:ea typeface="+mn-ea"/>
              </a:rPr>
              <a:t>TextBox1</a:t>
            </a:r>
            <a:r>
              <a:rPr lang="ja-JP" altLang="en-US" sz="2000" dirty="0" smtClean="0">
                <a:latin typeface="+mn-ea"/>
                <a:ea typeface="+mn-ea"/>
              </a:rPr>
              <a:t>に整数</a:t>
            </a:r>
            <a:r>
              <a:rPr lang="en-US" altLang="ja-JP" sz="2000" dirty="0" smtClean="0">
                <a:latin typeface="+mn-ea"/>
                <a:ea typeface="+mn-ea"/>
              </a:rPr>
              <a:t>(1</a:t>
            </a:r>
            <a:r>
              <a:rPr lang="ja-JP" altLang="en-US" sz="2000" dirty="0" smtClean="0">
                <a:latin typeface="+mn-ea"/>
                <a:ea typeface="+mn-ea"/>
              </a:rPr>
              <a:t>～</a:t>
            </a:r>
            <a:r>
              <a:rPr lang="en-US" altLang="ja-JP" sz="2000" dirty="0" smtClean="0">
                <a:latin typeface="+mn-ea"/>
                <a:ea typeface="+mn-ea"/>
              </a:rPr>
              <a:t>10</a:t>
            </a:r>
            <a:r>
              <a:rPr lang="ja-JP" altLang="en-US" sz="2000" dirty="0" smtClean="0">
                <a:latin typeface="+mn-ea"/>
                <a:ea typeface="+mn-ea"/>
              </a:rPr>
              <a:t>）を入力し、</a:t>
            </a:r>
            <a:r>
              <a:rPr lang="en-US" altLang="ja-JP" sz="2000" dirty="0" smtClean="0">
                <a:latin typeface="+mn-ea"/>
                <a:ea typeface="+mn-ea"/>
              </a:rPr>
              <a:t>Button3</a:t>
            </a:r>
            <a:r>
              <a:rPr lang="ja-JP" altLang="en-US" sz="2000" dirty="0" smtClean="0">
                <a:latin typeface="+mn-ea"/>
                <a:ea typeface="+mn-ea"/>
              </a:rPr>
              <a:t>をクリックすると、システムは以下の処理を行う。</a:t>
            </a:r>
            <a:endParaRPr lang="en-US" altLang="ja-JP" sz="2000" dirty="0" smtClean="0">
              <a:latin typeface="+mn-ea"/>
              <a:ea typeface="+mn-ea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ja-JP" sz="2000" dirty="0" smtClean="0">
                <a:latin typeface="+mn-ea"/>
                <a:ea typeface="+mn-ea"/>
              </a:rPr>
              <a:t>1)</a:t>
            </a:r>
            <a:r>
              <a:rPr lang="ja-JP" altLang="en-US" sz="2000" dirty="0" smtClean="0">
                <a:latin typeface="+mn-ea"/>
                <a:ea typeface="+mn-ea"/>
              </a:rPr>
              <a:t> </a:t>
            </a:r>
            <a:r>
              <a:rPr lang="en-US" altLang="ja-JP" sz="2000" dirty="0" smtClean="0">
                <a:latin typeface="+mn-ea"/>
                <a:ea typeface="+mn-ea"/>
              </a:rPr>
              <a:t>TextBox3</a:t>
            </a:r>
            <a:r>
              <a:rPr lang="ja-JP" altLang="en-US" sz="2000" dirty="0" smtClean="0">
                <a:latin typeface="+mn-ea"/>
                <a:ea typeface="+mn-ea"/>
              </a:rPr>
              <a:t>の文字列を消去する。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ja-JP" sz="2000" dirty="0" smtClean="0">
                <a:latin typeface="+mn-ea"/>
                <a:ea typeface="+mn-ea"/>
              </a:rPr>
              <a:t>2) </a:t>
            </a:r>
            <a:r>
              <a:rPr lang="en-US" altLang="ja-JP" sz="2000" dirty="0" err="1" smtClean="0">
                <a:latin typeface="+mn-ea"/>
                <a:ea typeface="+mn-ea"/>
              </a:rPr>
              <a:t>num</a:t>
            </a:r>
            <a:r>
              <a:rPr lang="en-US" altLang="ja-JP" sz="2000" dirty="0" smtClean="0">
                <a:latin typeface="+mn-ea"/>
                <a:ea typeface="+mn-ea"/>
              </a:rPr>
              <a:t>(1)</a:t>
            </a:r>
            <a:r>
              <a:rPr lang="ja-JP" altLang="en-US" sz="2000" dirty="0" smtClean="0">
                <a:latin typeface="+mn-ea"/>
                <a:ea typeface="+mn-ea"/>
              </a:rPr>
              <a:t>～</a:t>
            </a:r>
            <a:r>
              <a:rPr lang="en-US" altLang="ja-JP" sz="2000" dirty="0" err="1" smtClean="0">
                <a:latin typeface="+mn-ea"/>
                <a:ea typeface="+mn-ea"/>
              </a:rPr>
              <a:t>num</a:t>
            </a:r>
            <a:r>
              <a:rPr lang="en-US" altLang="ja-JP" sz="2000" dirty="0" smtClean="0">
                <a:latin typeface="+mn-ea"/>
                <a:ea typeface="+mn-ea"/>
              </a:rPr>
              <a:t>(</a:t>
            </a:r>
            <a:r>
              <a:rPr lang="en-US" altLang="ja-JP" sz="2000" dirty="0" smtClean="0">
                <a:solidFill>
                  <a:srgbClr val="FF0000"/>
                </a:solidFill>
                <a:latin typeface="+mn-ea"/>
                <a:ea typeface="+mn-ea"/>
              </a:rPr>
              <a:t>40</a:t>
            </a:r>
            <a:r>
              <a:rPr lang="en-US" altLang="ja-JP" sz="2000" dirty="0" smtClean="0">
                <a:latin typeface="+mn-ea"/>
                <a:ea typeface="+mn-ea"/>
              </a:rPr>
              <a:t>)</a:t>
            </a:r>
            <a:r>
              <a:rPr lang="ja-JP" altLang="en-US" sz="2000" dirty="0" smtClean="0">
                <a:latin typeface="+mn-ea"/>
                <a:ea typeface="+mn-ea"/>
              </a:rPr>
              <a:t>に、それぞれ</a:t>
            </a:r>
            <a:r>
              <a:rPr lang="en-US" altLang="ja-JP" sz="2000" dirty="0" smtClean="0">
                <a:solidFill>
                  <a:srgbClr val="FF0000"/>
                </a:solidFill>
                <a:latin typeface="+mn-ea"/>
                <a:ea typeface="+mn-ea"/>
              </a:rPr>
              <a:t>1</a:t>
            </a:r>
            <a:r>
              <a:rPr lang="ja-JP" altLang="en-US" sz="2000" dirty="0" smtClean="0">
                <a:solidFill>
                  <a:srgbClr val="FF0000"/>
                </a:solidFill>
                <a:latin typeface="+mn-ea"/>
                <a:ea typeface="+mn-ea"/>
              </a:rPr>
              <a:t>～</a:t>
            </a:r>
            <a:r>
              <a:rPr lang="en-US" altLang="ja-JP" sz="2000" dirty="0" smtClean="0">
                <a:solidFill>
                  <a:srgbClr val="FF0000"/>
                </a:solidFill>
                <a:latin typeface="+mn-ea"/>
                <a:ea typeface="+mn-ea"/>
              </a:rPr>
              <a:t>10</a:t>
            </a:r>
            <a:r>
              <a:rPr lang="ja-JP" altLang="en-US" sz="2000" dirty="0" smtClean="0">
                <a:latin typeface="+mn-ea"/>
                <a:ea typeface="+mn-ea"/>
              </a:rPr>
              <a:t>のランダムな整数を代入し、各配列要素の全ての値とその平均値を</a:t>
            </a:r>
            <a:r>
              <a:rPr lang="en-US" altLang="ja-JP" sz="2000" dirty="0" smtClean="0">
                <a:latin typeface="+mn-ea"/>
                <a:ea typeface="+mn-ea"/>
              </a:rPr>
              <a:t>TextBox3</a:t>
            </a:r>
            <a:r>
              <a:rPr lang="ja-JP" altLang="en-US" sz="2000" dirty="0" smtClean="0">
                <a:latin typeface="+mn-ea"/>
                <a:ea typeface="+mn-ea"/>
              </a:rPr>
              <a:t>と</a:t>
            </a:r>
            <a:r>
              <a:rPr lang="en-US" altLang="ja-JP" sz="2000" dirty="0" smtClean="0">
                <a:latin typeface="+mn-ea"/>
                <a:ea typeface="+mn-ea"/>
              </a:rPr>
              <a:t>TextBox4</a:t>
            </a:r>
            <a:r>
              <a:rPr lang="ja-JP" altLang="en-US" sz="2000" dirty="0" smtClean="0">
                <a:latin typeface="+mn-ea"/>
                <a:ea typeface="+mn-ea"/>
              </a:rPr>
              <a:t>に出力する。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ja-JP" sz="2000" dirty="0" smtClean="0">
                <a:latin typeface="+mn-ea"/>
                <a:ea typeface="+mn-ea"/>
              </a:rPr>
              <a:t>3) </a:t>
            </a:r>
            <a:r>
              <a:rPr lang="ja-JP" altLang="en-US" sz="2000" dirty="0" smtClean="0">
                <a:latin typeface="+mn-ea"/>
                <a:ea typeface="+mn-ea"/>
              </a:rPr>
              <a:t>利用者に入力された数が</a:t>
            </a:r>
            <a:r>
              <a:rPr lang="en-US" altLang="ja-JP" sz="2000" dirty="0" err="1" smtClean="0">
                <a:latin typeface="+mn-ea"/>
                <a:ea typeface="+mn-ea"/>
              </a:rPr>
              <a:t>num</a:t>
            </a:r>
            <a:r>
              <a:rPr lang="en-US" altLang="ja-JP" sz="2000" dirty="0" smtClean="0">
                <a:latin typeface="+mn-ea"/>
                <a:ea typeface="+mn-ea"/>
              </a:rPr>
              <a:t>(1)</a:t>
            </a:r>
            <a:r>
              <a:rPr lang="ja-JP" altLang="en-US" sz="2000" dirty="0" smtClean="0">
                <a:latin typeface="+mn-ea"/>
                <a:ea typeface="+mn-ea"/>
              </a:rPr>
              <a:t>～</a:t>
            </a:r>
            <a:r>
              <a:rPr lang="en-US" altLang="ja-JP" sz="2000" dirty="0" err="1" smtClean="0">
                <a:latin typeface="+mn-ea"/>
                <a:ea typeface="+mn-ea"/>
              </a:rPr>
              <a:t>num</a:t>
            </a:r>
            <a:r>
              <a:rPr lang="en-US" altLang="ja-JP" sz="2000" dirty="0" smtClean="0">
                <a:latin typeface="+mn-ea"/>
                <a:ea typeface="+mn-ea"/>
              </a:rPr>
              <a:t>(40)</a:t>
            </a:r>
            <a:r>
              <a:rPr lang="ja-JP" altLang="en-US" sz="2000" dirty="0" smtClean="0">
                <a:latin typeface="+mn-ea"/>
                <a:ea typeface="+mn-ea"/>
              </a:rPr>
              <a:t>にいくつ含まれるかを</a:t>
            </a:r>
            <a:r>
              <a:rPr lang="en-US" altLang="ja-JP" sz="2000" dirty="0" smtClean="0">
                <a:latin typeface="+mn-ea"/>
                <a:ea typeface="+mn-ea"/>
              </a:rPr>
              <a:t>TextBox5</a:t>
            </a:r>
            <a:r>
              <a:rPr lang="ja-JP" altLang="en-US" sz="2000" dirty="0" smtClean="0">
                <a:latin typeface="+mn-ea"/>
                <a:ea typeface="+mn-ea"/>
              </a:rPr>
              <a:t>に以下のように出力する。</a:t>
            </a:r>
          </a:p>
        </p:txBody>
      </p:sp>
      <p:pic>
        <p:nvPicPr>
          <p:cNvPr id="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3300724"/>
            <a:ext cx="2571750" cy="353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 Box 27"/>
          <p:cNvSpPr txBox="1">
            <a:spLocks noChangeArrowheads="1"/>
          </p:cNvSpPr>
          <p:nvPr/>
        </p:nvSpPr>
        <p:spPr bwMode="auto">
          <a:xfrm>
            <a:off x="3563888" y="3904319"/>
            <a:ext cx="1656223" cy="461665"/>
          </a:xfrm>
          <a:prstGeom prst="rect">
            <a:avLst/>
          </a:prstGeom>
          <a:solidFill>
            <a:srgbClr val="FF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400" dirty="0" err="1">
                <a:latin typeface="+mn-ea"/>
                <a:ea typeface="+mn-ea"/>
              </a:rPr>
              <a:t>redimNum</a:t>
            </a:r>
            <a:r>
              <a:rPr lang="en-US" altLang="ja-JP" sz="2400" dirty="0">
                <a:latin typeface="+mn-ea"/>
                <a:ea typeface="+mn-ea"/>
              </a:rPr>
              <a:t>()</a:t>
            </a:r>
          </a:p>
        </p:txBody>
      </p:sp>
      <p:sp>
        <p:nvSpPr>
          <p:cNvPr id="5" name="Text Box 26"/>
          <p:cNvSpPr txBox="1">
            <a:spLocks noChangeArrowheads="1"/>
          </p:cNvSpPr>
          <p:nvPr/>
        </p:nvSpPr>
        <p:spPr bwMode="auto">
          <a:xfrm>
            <a:off x="3608259" y="4382823"/>
            <a:ext cx="2385589" cy="461665"/>
          </a:xfrm>
          <a:prstGeom prst="rect">
            <a:avLst/>
          </a:prstGeom>
          <a:solidFill>
            <a:srgbClr val="FF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400" dirty="0" err="1">
                <a:latin typeface="+mj-ea"/>
                <a:ea typeface="+mj-ea"/>
              </a:rPr>
              <a:t>setRandomNum</a:t>
            </a:r>
            <a:r>
              <a:rPr lang="en-US" altLang="ja-JP" sz="2400" dirty="0">
                <a:latin typeface="+mj-ea"/>
                <a:ea typeface="+mj-ea"/>
              </a:rPr>
              <a:t>()</a:t>
            </a:r>
          </a:p>
        </p:txBody>
      </p:sp>
      <p:sp>
        <p:nvSpPr>
          <p:cNvPr id="6" name="Text Box 24"/>
          <p:cNvSpPr txBox="1">
            <a:spLocks noChangeArrowheads="1"/>
          </p:cNvSpPr>
          <p:nvPr/>
        </p:nvSpPr>
        <p:spPr bwMode="auto">
          <a:xfrm>
            <a:off x="3619479" y="4881646"/>
            <a:ext cx="1824538" cy="461665"/>
          </a:xfrm>
          <a:prstGeom prst="rect">
            <a:avLst/>
          </a:prstGeom>
          <a:solidFill>
            <a:srgbClr val="FF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400">
                <a:latin typeface="+mn-ea"/>
                <a:ea typeface="+mn-ea"/>
              </a:rPr>
              <a:t>displayNum()</a:t>
            </a:r>
          </a:p>
        </p:txBody>
      </p:sp>
      <p:sp>
        <p:nvSpPr>
          <p:cNvPr id="7" name="Text Box 27"/>
          <p:cNvSpPr txBox="1">
            <a:spLocks noChangeArrowheads="1"/>
          </p:cNvSpPr>
          <p:nvPr/>
        </p:nvSpPr>
        <p:spPr bwMode="auto">
          <a:xfrm>
            <a:off x="143081" y="3469302"/>
            <a:ext cx="2133918" cy="461665"/>
          </a:xfrm>
          <a:prstGeom prst="rect">
            <a:avLst/>
          </a:prstGeom>
          <a:solidFill>
            <a:srgbClr val="FF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400" dirty="0" smtClean="0">
                <a:latin typeface="+mn-ea"/>
                <a:ea typeface="+mn-ea"/>
              </a:rPr>
              <a:t>Button3_Click()</a:t>
            </a:r>
            <a:endParaRPr lang="en-US" altLang="ja-JP" sz="2400" dirty="0">
              <a:latin typeface="+mn-ea"/>
              <a:ea typeface="+mn-ea"/>
            </a:endParaRPr>
          </a:p>
        </p:txBody>
      </p:sp>
      <p:cxnSp>
        <p:nvCxnSpPr>
          <p:cNvPr id="8" name="直線矢印コネクタ 7"/>
          <p:cNvCxnSpPr/>
          <p:nvPr/>
        </p:nvCxnSpPr>
        <p:spPr>
          <a:xfrm>
            <a:off x="2296565" y="3728567"/>
            <a:ext cx="1135856" cy="4065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9" name="直線矢印コネクタ 8"/>
          <p:cNvCxnSpPr/>
          <p:nvPr/>
        </p:nvCxnSpPr>
        <p:spPr>
          <a:xfrm>
            <a:off x="2388077" y="3909059"/>
            <a:ext cx="983456" cy="9415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1" name="テキスト ボックス 10"/>
          <p:cNvSpPr txBox="1"/>
          <p:nvPr/>
        </p:nvSpPr>
        <p:spPr>
          <a:xfrm>
            <a:off x="4910972" y="356459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確保！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5229348" y="410597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代入！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5361515" y="486556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表示！</a:t>
            </a:r>
            <a:endParaRPr kumimoji="1" lang="ja-JP" altLang="en-US" dirty="0"/>
          </a:p>
        </p:txBody>
      </p:sp>
      <p:sp>
        <p:nvSpPr>
          <p:cNvPr id="14" name="Text Box 3"/>
          <p:cNvSpPr txBox="1">
            <a:spLocks noChangeArrowheads="1"/>
          </p:cNvSpPr>
          <p:nvPr/>
        </p:nvSpPr>
        <p:spPr bwMode="auto">
          <a:xfrm>
            <a:off x="3673992" y="5341416"/>
            <a:ext cx="1827744" cy="461665"/>
          </a:xfrm>
          <a:prstGeom prst="rect">
            <a:avLst/>
          </a:prstGeom>
          <a:solidFill>
            <a:srgbClr val="FF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400" dirty="0" err="1">
                <a:latin typeface="+mn-ea"/>
                <a:ea typeface="+mn-ea"/>
              </a:rPr>
              <a:t>getAverage</a:t>
            </a:r>
            <a:r>
              <a:rPr lang="en-US" altLang="ja-JP" sz="2400" dirty="0">
                <a:latin typeface="+mn-ea"/>
                <a:ea typeface="+mn-ea"/>
              </a:rPr>
              <a:t>()</a:t>
            </a: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5450807" y="536573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平均</a:t>
            </a:r>
            <a:r>
              <a:rPr kumimoji="1" lang="ja-JP" altLang="en-US" dirty="0" smtClean="0"/>
              <a:t>！</a:t>
            </a:r>
            <a:endParaRPr kumimoji="1" lang="ja-JP" altLang="en-US" dirty="0"/>
          </a:p>
        </p:txBody>
      </p:sp>
      <p:cxnSp>
        <p:nvCxnSpPr>
          <p:cNvPr id="16" name="直線矢印コネクタ 15"/>
          <p:cNvCxnSpPr/>
          <p:nvPr/>
        </p:nvCxnSpPr>
        <p:spPr>
          <a:xfrm>
            <a:off x="2183902" y="3973434"/>
            <a:ext cx="1474022" cy="22022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/>
          <p:nvPr/>
        </p:nvCxnSpPr>
        <p:spPr>
          <a:xfrm flipH="1" flipV="1">
            <a:off x="2110501" y="4034320"/>
            <a:ext cx="1497758" cy="22635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8" name="角丸四角形吹き出し 17"/>
          <p:cNvSpPr/>
          <p:nvPr/>
        </p:nvSpPr>
        <p:spPr>
          <a:xfrm>
            <a:off x="395537" y="4730055"/>
            <a:ext cx="2232247" cy="1579265"/>
          </a:xfrm>
          <a:prstGeom prst="wedgeRoundRectCallout">
            <a:avLst>
              <a:gd name="adj1" fmla="val -33830"/>
              <a:gd name="adj2" fmla="val -93125"/>
              <a:gd name="adj3" fmla="val 16667"/>
            </a:avLst>
          </a:prstGeom>
          <a:solidFill>
            <a:srgbClr val="D6EC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>
              <a:latin typeface="+mn-ea"/>
            </a:endParaRPr>
          </a:p>
        </p:txBody>
      </p:sp>
      <p:sp>
        <p:nvSpPr>
          <p:cNvPr id="19" name="Text Box 27"/>
          <p:cNvSpPr txBox="1">
            <a:spLocks noChangeArrowheads="1"/>
          </p:cNvSpPr>
          <p:nvPr/>
        </p:nvSpPr>
        <p:spPr bwMode="auto">
          <a:xfrm>
            <a:off x="445278" y="4852266"/>
            <a:ext cx="2253994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 dirty="0" smtClean="0">
                <a:latin typeface="+mn-ea"/>
                <a:ea typeface="+mn-ea"/>
              </a:rPr>
              <a:t>TextBox3</a:t>
            </a:r>
            <a:r>
              <a:rPr lang="ja-JP" altLang="en-US" sz="2000" dirty="0" smtClean="0">
                <a:latin typeface="+mn-ea"/>
                <a:ea typeface="+mn-ea"/>
              </a:rPr>
              <a:t>を消し、各関数に必要な値を渡して、あとは仕事を任せるだけ。</a:t>
            </a:r>
            <a:endParaRPr lang="ja-JP" altLang="en-US" sz="2000" dirty="0">
              <a:latin typeface="+mn-ea"/>
              <a:ea typeface="+mn-ea"/>
            </a:endParaRPr>
          </a:p>
        </p:txBody>
      </p:sp>
      <p:sp>
        <p:nvSpPr>
          <p:cNvPr id="20" name="Text Box 3"/>
          <p:cNvSpPr txBox="1">
            <a:spLocks noChangeArrowheads="1"/>
          </p:cNvSpPr>
          <p:nvPr/>
        </p:nvSpPr>
        <p:spPr bwMode="auto">
          <a:xfrm>
            <a:off x="3719825" y="6178535"/>
            <a:ext cx="1217000" cy="461665"/>
          </a:xfrm>
          <a:prstGeom prst="rect">
            <a:avLst/>
          </a:prstGeom>
          <a:solidFill>
            <a:srgbClr val="FF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400">
                <a:latin typeface="+mn-ea"/>
                <a:ea typeface="+mn-ea"/>
              </a:rPr>
              <a:t>isExist()</a:t>
            </a: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4914192" y="6222690"/>
            <a:ext cx="129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□</a:t>
            </a:r>
            <a:r>
              <a:rPr lang="ja-JP" altLang="en-US" dirty="0" smtClean="0"/>
              <a:t>個ある</a:t>
            </a:r>
            <a:r>
              <a:rPr kumimoji="1" lang="ja-JP" altLang="en-US" dirty="0" smtClean="0"/>
              <a:t>！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11170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角丸四角形吹き出し 24"/>
          <p:cNvSpPr/>
          <p:nvPr/>
        </p:nvSpPr>
        <p:spPr>
          <a:xfrm>
            <a:off x="3461958" y="3646824"/>
            <a:ext cx="2093075" cy="1199253"/>
          </a:xfrm>
          <a:prstGeom prst="wedgeRoundRectCallout">
            <a:avLst>
              <a:gd name="adj1" fmla="val -82094"/>
              <a:gd name="adj2" fmla="val -37384"/>
              <a:gd name="adj3" fmla="val 16667"/>
            </a:avLst>
          </a:prstGeom>
          <a:solidFill>
            <a:srgbClr val="D6EC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>
              <a:latin typeface="+mn-ea"/>
            </a:endParaRPr>
          </a:p>
        </p:txBody>
      </p:sp>
      <p:sp>
        <p:nvSpPr>
          <p:cNvPr id="21" name="角丸四角形吹き出し 20"/>
          <p:cNvSpPr/>
          <p:nvPr/>
        </p:nvSpPr>
        <p:spPr>
          <a:xfrm>
            <a:off x="7362444" y="3357950"/>
            <a:ext cx="1436688" cy="558800"/>
          </a:xfrm>
          <a:prstGeom prst="wedgeRoundRectCallout">
            <a:avLst>
              <a:gd name="adj1" fmla="val -70773"/>
              <a:gd name="adj2" fmla="val -25027"/>
              <a:gd name="adj3" fmla="val 16667"/>
            </a:avLst>
          </a:prstGeom>
          <a:solidFill>
            <a:srgbClr val="D6EC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>
              <a:latin typeface="+mn-ea"/>
            </a:endParaRPr>
          </a:p>
        </p:txBody>
      </p:sp>
      <p:sp>
        <p:nvSpPr>
          <p:cNvPr id="22" name="角丸四角形吹き出し 21"/>
          <p:cNvSpPr/>
          <p:nvPr/>
        </p:nvSpPr>
        <p:spPr>
          <a:xfrm>
            <a:off x="7387844" y="3965962"/>
            <a:ext cx="1411288" cy="558800"/>
          </a:xfrm>
          <a:prstGeom prst="wedgeRoundRectCallout">
            <a:avLst>
              <a:gd name="adj1" fmla="val -70773"/>
              <a:gd name="adj2" fmla="val -25027"/>
              <a:gd name="adj3" fmla="val 16667"/>
            </a:avLst>
          </a:prstGeom>
          <a:solidFill>
            <a:srgbClr val="D6EC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>
              <a:latin typeface="+mn-ea"/>
            </a:endParaRPr>
          </a:p>
        </p:txBody>
      </p:sp>
      <p:sp>
        <p:nvSpPr>
          <p:cNvPr id="23" name="角丸四角形吹き出し 22"/>
          <p:cNvSpPr/>
          <p:nvPr/>
        </p:nvSpPr>
        <p:spPr>
          <a:xfrm>
            <a:off x="7387844" y="4573975"/>
            <a:ext cx="1411288" cy="558800"/>
          </a:xfrm>
          <a:prstGeom prst="wedgeRoundRectCallout">
            <a:avLst>
              <a:gd name="adj1" fmla="val -70773"/>
              <a:gd name="adj2" fmla="val -25027"/>
              <a:gd name="adj3" fmla="val 16667"/>
            </a:avLst>
          </a:prstGeom>
          <a:solidFill>
            <a:srgbClr val="D6EC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>
              <a:latin typeface="+mn-ea"/>
            </a:endParaRPr>
          </a:p>
        </p:txBody>
      </p:sp>
      <p:sp>
        <p:nvSpPr>
          <p:cNvPr id="24" name="角丸四角形吹き出し 23"/>
          <p:cNvSpPr/>
          <p:nvPr/>
        </p:nvSpPr>
        <p:spPr>
          <a:xfrm>
            <a:off x="7349744" y="5178812"/>
            <a:ext cx="1449388" cy="558800"/>
          </a:xfrm>
          <a:prstGeom prst="wedgeRoundRectCallout">
            <a:avLst>
              <a:gd name="adj1" fmla="val -70773"/>
              <a:gd name="adj2" fmla="val -25027"/>
              <a:gd name="adj3" fmla="val 16667"/>
            </a:avLst>
          </a:prstGeom>
          <a:solidFill>
            <a:srgbClr val="D6EC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>
              <a:latin typeface="+mn-ea"/>
            </a:endParaRPr>
          </a:p>
        </p:txBody>
      </p:sp>
      <p:sp>
        <p:nvSpPr>
          <p:cNvPr id="14342" name="Text Box 2"/>
          <p:cNvSpPr txBox="1">
            <a:spLocks noChangeArrowheads="1"/>
          </p:cNvSpPr>
          <p:nvPr/>
        </p:nvSpPr>
        <p:spPr bwMode="auto">
          <a:xfrm>
            <a:off x="179388" y="188913"/>
            <a:ext cx="8280400" cy="1723549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ja-JP" sz="2000" dirty="0" smtClean="0">
                <a:latin typeface="+mn-ea"/>
                <a:ea typeface="+mn-ea"/>
              </a:rPr>
              <a:t>Q4.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ja-JP" sz="2000" dirty="0" smtClean="0">
                <a:latin typeface="+mn-ea"/>
                <a:ea typeface="+mn-ea"/>
              </a:rPr>
              <a:t>(1)</a:t>
            </a:r>
            <a:r>
              <a:rPr lang="ja-JP" altLang="en-US" sz="2000" dirty="0" smtClean="0">
                <a:latin typeface="+mn-ea"/>
                <a:ea typeface="+mn-ea"/>
              </a:rPr>
              <a:t>次のような関数「</a:t>
            </a:r>
            <a:r>
              <a:rPr lang="en-US" altLang="ja-JP" sz="2000" dirty="0" err="1" smtClean="0">
                <a:latin typeface="+mn-ea"/>
                <a:ea typeface="+mn-ea"/>
              </a:rPr>
              <a:t>isExistRange</a:t>
            </a:r>
            <a:r>
              <a:rPr lang="en-US" altLang="ja-JP" sz="2000" dirty="0" smtClean="0">
                <a:latin typeface="+mn-ea"/>
                <a:ea typeface="+mn-ea"/>
              </a:rPr>
              <a:t>()</a:t>
            </a:r>
            <a:r>
              <a:rPr lang="ja-JP" altLang="en-US" sz="2000" dirty="0" smtClean="0">
                <a:latin typeface="+mn-ea"/>
                <a:ea typeface="+mn-ea"/>
              </a:rPr>
              <a:t>」 を作成しなさい。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ja-JP" altLang="en-US" sz="800" dirty="0" smtClean="0">
              <a:latin typeface="+mn-ea"/>
              <a:ea typeface="+mn-ea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ja-JP" sz="1800" dirty="0" smtClean="0">
                <a:solidFill>
                  <a:srgbClr val="0066FF"/>
                </a:solidFill>
                <a:latin typeface="+mn-ea"/>
                <a:ea typeface="+mn-ea"/>
              </a:rPr>
              <a:t>Private Function </a:t>
            </a:r>
            <a:r>
              <a:rPr lang="en-US" altLang="ja-JP" sz="1800" dirty="0" err="1" smtClean="0">
                <a:solidFill>
                  <a:srgbClr val="0066FF"/>
                </a:solidFill>
                <a:latin typeface="+mn-ea"/>
                <a:ea typeface="+mn-ea"/>
              </a:rPr>
              <a:t>isExistRange</a:t>
            </a:r>
            <a:r>
              <a:rPr lang="en-US" altLang="ja-JP" sz="1800" dirty="0" smtClean="0">
                <a:solidFill>
                  <a:srgbClr val="0066FF"/>
                </a:solidFill>
                <a:latin typeface="+mn-ea"/>
                <a:ea typeface="+mn-ea"/>
              </a:rPr>
              <a:t>( num1 As Integer, num2 As Integer ) As Integer</a:t>
            </a:r>
            <a:endParaRPr lang="en-US" altLang="ja-JP" sz="1800" dirty="0" smtClean="0">
              <a:latin typeface="+mn-ea"/>
              <a:ea typeface="+mn-ea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ja-JP" altLang="en-US" sz="2000" dirty="0" smtClean="0">
                <a:latin typeface="+mn-ea"/>
                <a:ea typeface="+mn-ea"/>
              </a:rPr>
              <a:t>引数</a:t>
            </a:r>
            <a:r>
              <a:rPr lang="en-US" altLang="ja-JP" sz="2000" dirty="0" smtClean="0">
                <a:latin typeface="+mn-ea"/>
                <a:ea typeface="+mn-ea"/>
              </a:rPr>
              <a:t>num1</a:t>
            </a:r>
            <a:r>
              <a:rPr lang="ja-JP" altLang="en-US" sz="2000" dirty="0" smtClean="0">
                <a:latin typeface="+mn-ea"/>
                <a:ea typeface="+mn-ea"/>
              </a:rPr>
              <a:t>～</a:t>
            </a:r>
            <a:r>
              <a:rPr lang="en-US" altLang="ja-JP" sz="2000" dirty="0" smtClean="0">
                <a:latin typeface="+mn-ea"/>
                <a:ea typeface="+mn-ea"/>
              </a:rPr>
              <a:t>num2</a:t>
            </a:r>
            <a:r>
              <a:rPr lang="ja-JP" altLang="en-US" sz="2000" dirty="0" smtClean="0">
                <a:latin typeface="+mn-ea"/>
                <a:ea typeface="+mn-ea"/>
              </a:rPr>
              <a:t>の間の整数が、 </a:t>
            </a:r>
            <a:r>
              <a:rPr lang="en-US" altLang="ja-JP" sz="2000" dirty="0" err="1" smtClean="0">
                <a:latin typeface="+mn-ea"/>
                <a:ea typeface="+mn-ea"/>
              </a:rPr>
              <a:t>num</a:t>
            </a:r>
            <a:r>
              <a:rPr lang="en-US" altLang="ja-JP" sz="2000" dirty="0" smtClean="0">
                <a:latin typeface="+mn-ea"/>
                <a:ea typeface="+mn-ea"/>
              </a:rPr>
              <a:t>()</a:t>
            </a:r>
            <a:r>
              <a:rPr lang="ja-JP" altLang="en-US" sz="2000" dirty="0" smtClean="0">
                <a:latin typeface="+mn-ea"/>
                <a:ea typeface="+mn-ea"/>
              </a:rPr>
              <a:t>の配列要素の中に何個格納されているかを調べて、結果を返す。</a:t>
            </a:r>
            <a:endParaRPr lang="en-US" altLang="ja-JP" sz="2000" dirty="0" smtClean="0">
              <a:latin typeface="+mn-ea"/>
              <a:ea typeface="+mn-ea"/>
            </a:endParaRPr>
          </a:p>
        </p:txBody>
      </p:sp>
      <p:sp>
        <p:nvSpPr>
          <p:cNvPr id="14344" name="Text Box 3"/>
          <p:cNvSpPr txBox="1">
            <a:spLocks noChangeArrowheads="1"/>
          </p:cNvSpPr>
          <p:nvPr/>
        </p:nvSpPr>
        <p:spPr bwMode="auto">
          <a:xfrm>
            <a:off x="855663" y="3586163"/>
            <a:ext cx="2007281" cy="461665"/>
          </a:xfrm>
          <a:prstGeom prst="rect">
            <a:avLst/>
          </a:prstGeom>
          <a:solidFill>
            <a:srgbClr val="FF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400">
                <a:latin typeface="+mn-ea"/>
                <a:ea typeface="+mn-ea"/>
              </a:rPr>
              <a:t>isExistRange()</a:t>
            </a:r>
          </a:p>
        </p:txBody>
      </p:sp>
      <p:sp>
        <p:nvSpPr>
          <p:cNvPr id="14345" name="Line 4"/>
          <p:cNvSpPr>
            <a:spLocks noChangeShapeType="1"/>
          </p:cNvSpPr>
          <p:nvPr/>
        </p:nvSpPr>
        <p:spPr bwMode="auto">
          <a:xfrm>
            <a:off x="1790700" y="3155950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>
              <a:latin typeface="+mn-ea"/>
            </a:endParaRPr>
          </a:p>
        </p:txBody>
      </p:sp>
      <p:sp>
        <p:nvSpPr>
          <p:cNvPr id="14346" name="Text Box 5"/>
          <p:cNvSpPr txBox="1">
            <a:spLocks noChangeArrowheads="1"/>
          </p:cNvSpPr>
          <p:nvPr/>
        </p:nvSpPr>
        <p:spPr bwMode="auto">
          <a:xfrm>
            <a:off x="1808160" y="4356380"/>
            <a:ext cx="1827744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 dirty="0">
                <a:latin typeface="+mn-ea"/>
                <a:ea typeface="+mn-ea"/>
              </a:rPr>
              <a:t>整数</a:t>
            </a:r>
            <a:r>
              <a:rPr lang="en-US" altLang="ja-JP" sz="2000" dirty="0">
                <a:latin typeface="+mn-ea"/>
                <a:ea typeface="+mn-ea"/>
              </a:rPr>
              <a:t>3,4,5,6</a:t>
            </a:r>
            <a:r>
              <a:rPr lang="ja-JP" altLang="en-US" sz="2000" dirty="0">
                <a:latin typeface="+mn-ea"/>
                <a:ea typeface="+mn-ea"/>
              </a:rPr>
              <a:t>が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 dirty="0" err="1">
                <a:latin typeface="+mn-ea"/>
                <a:ea typeface="+mn-ea"/>
              </a:rPr>
              <a:t>num</a:t>
            </a:r>
            <a:r>
              <a:rPr lang="en-US" altLang="ja-JP" sz="2000" dirty="0">
                <a:latin typeface="+mn-ea"/>
                <a:ea typeface="+mn-ea"/>
              </a:rPr>
              <a:t>()</a:t>
            </a:r>
            <a:r>
              <a:rPr lang="ja-JP" altLang="en-US" sz="2000" dirty="0">
                <a:latin typeface="+mn-ea"/>
                <a:ea typeface="+mn-ea"/>
              </a:rPr>
              <a:t>の中に</a:t>
            </a:r>
            <a:endParaRPr lang="en-US" altLang="ja-JP" sz="2000" dirty="0">
              <a:latin typeface="+mn-ea"/>
              <a:ea typeface="+mn-ea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 dirty="0">
                <a:latin typeface="+mn-ea"/>
                <a:ea typeface="+mn-ea"/>
              </a:rPr>
              <a:t>いくつあるかを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 dirty="0" smtClean="0">
                <a:latin typeface="+mn-ea"/>
                <a:ea typeface="+mn-ea"/>
              </a:rPr>
              <a:t>（総和）を</a:t>
            </a:r>
            <a:r>
              <a:rPr lang="en-US" altLang="ja-JP" sz="2000" dirty="0" smtClean="0">
                <a:latin typeface="+mn-ea"/>
                <a:ea typeface="+mn-ea"/>
              </a:rPr>
              <a:t>return</a:t>
            </a:r>
            <a:endParaRPr lang="ja-JP" altLang="en-US" sz="2000" dirty="0">
              <a:latin typeface="+mn-ea"/>
              <a:ea typeface="+mn-ea"/>
            </a:endParaRPr>
          </a:p>
        </p:txBody>
      </p:sp>
      <p:sp>
        <p:nvSpPr>
          <p:cNvPr id="14347" name="Line 30"/>
          <p:cNvSpPr>
            <a:spLocks noChangeShapeType="1"/>
          </p:cNvSpPr>
          <p:nvPr/>
        </p:nvSpPr>
        <p:spPr bwMode="auto">
          <a:xfrm>
            <a:off x="1790700" y="4164013"/>
            <a:ext cx="0" cy="1584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>
              <a:latin typeface="+mn-ea"/>
            </a:endParaRPr>
          </a:p>
        </p:txBody>
      </p:sp>
      <p:sp>
        <p:nvSpPr>
          <p:cNvPr id="14348" name="Text Box 31"/>
          <p:cNvSpPr txBox="1">
            <a:spLocks noChangeArrowheads="1"/>
          </p:cNvSpPr>
          <p:nvPr/>
        </p:nvSpPr>
        <p:spPr bwMode="auto">
          <a:xfrm>
            <a:off x="457633" y="5970351"/>
            <a:ext cx="386195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 dirty="0">
                <a:latin typeface="+mn-ea"/>
                <a:ea typeface="+mn-ea"/>
              </a:rPr>
              <a:t>戻り値：</a:t>
            </a:r>
            <a:r>
              <a:rPr lang="en-US" altLang="ja-JP" sz="2000" dirty="0" smtClean="0">
                <a:latin typeface="+mn-ea"/>
                <a:ea typeface="+mn-ea"/>
              </a:rPr>
              <a:t>3,4,5,6</a:t>
            </a:r>
            <a:r>
              <a:rPr lang="ja-JP" altLang="en-US" sz="2000" dirty="0" err="1" smtClean="0">
                <a:latin typeface="+mn-ea"/>
                <a:ea typeface="+mn-ea"/>
              </a:rPr>
              <a:t>が保</a:t>
            </a:r>
            <a:r>
              <a:rPr lang="ja-JP" altLang="en-US" sz="2000" dirty="0" smtClean="0">
                <a:latin typeface="+mn-ea"/>
                <a:ea typeface="+mn-ea"/>
              </a:rPr>
              <a:t>存されている数</a:t>
            </a:r>
            <a:endParaRPr lang="en-US" altLang="ja-JP" sz="2000" dirty="0">
              <a:solidFill>
                <a:srgbClr val="FF0066"/>
              </a:solidFill>
              <a:latin typeface="+mn-ea"/>
              <a:ea typeface="+mn-ea"/>
            </a:endParaRPr>
          </a:p>
        </p:txBody>
      </p:sp>
      <p:sp>
        <p:nvSpPr>
          <p:cNvPr id="14350" name="Text Box 33"/>
          <p:cNvSpPr txBox="1">
            <a:spLocks noChangeArrowheads="1"/>
          </p:cNvSpPr>
          <p:nvPr/>
        </p:nvSpPr>
        <p:spPr bwMode="auto">
          <a:xfrm>
            <a:off x="495300" y="2865438"/>
            <a:ext cx="36179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>
                <a:latin typeface="+mn-ea"/>
                <a:ea typeface="+mn-ea"/>
              </a:rPr>
              <a:t>num1 = 6  num2 = 3 </a:t>
            </a:r>
            <a:r>
              <a:rPr lang="ja-JP" altLang="en-US" sz="2000">
                <a:latin typeface="+mn-ea"/>
                <a:ea typeface="+mn-ea"/>
              </a:rPr>
              <a:t>の場合・・・</a:t>
            </a:r>
          </a:p>
        </p:txBody>
      </p:sp>
      <p:sp>
        <p:nvSpPr>
          <p:cNvPr id="14351" name="Text Box 34"/>
          <p:cNvSpPr txBox="1">
            <a:spLocks noChangeArrowheads="1"/>
          </p:cNvSpPr>
          <p:nvPr/>
        </p:nvSpPr>
        <p:spPr bwMode="auto">
          <a:xfrm>
            <a:off x="5894007" y="3348425"/>
            <a:ext cx="1217000" cy="461665"/>
          </a:xfrm>
          <a:prstGeom prst="rect">
            <a:avLst/>
          </a:prstGeom>
          <a:solidFill>
            <a:srgbClr val="FF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400">
                <a:latin typeface="+mn-ea"/>
                <a:ea typeface="+mn-ea"/>
              </a:rPr>
              <a:t>isExist()</a:t>
            </a:r>
          </a:p>
        </p:txBody>
      </p:sp>
      <p:sp>
        <p:nvSpPr>
          <p:cNvPr id="14352" name="Text Box 35"/>
          <p:cNvSpPr txBox="1">
            <a:spLocks noChangeArrowheads="1"/>
          </p:cNvSpPr>
          <p:nvPr/>
        </p:nvSpPr>
        <p:spPr bwMode="auto">
          <a:xfrm>
            <a:off x="5894007" y="3924687"/>
            <a:ext cx="1217000" cy="461665"/>
          </a:xfrm>
          <a:prstGeom prst="rect">
            <a:avLst/>
          </a:prstGeom>
          <a:solidFill>
            <a:srgbClr val="FF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400">
                <a:latin typeface="+mn-ea"/>
                <a:ea typeface="+mn-ea"/>
              </a:rPr>
              <a:t>isExist()</a:t>
            </a:r>
          </a:p>
        </p:txBody>
      </p:sp>
      <p:sp>
        <p:nvSpPr>
          <p:cNvPr id="14353" name="Text Box 36"/>
          <p:cNvSpPr txBox="1">
            <a:spLocks noChangeArrowheads="1"/>
          </p:cNvSpPr>
          <p:nvPr/>
        </p:nvSpPr>
        <p:spPr bwMode="auto">
          <a:xfrm>
            <a:off x="5894007" y="4500950"/>
            <a:ext cx="1217000" cy="461665"/>
          </a:xfrm>
          <a:prstGeom prst="rect">
            <a:avLst/>
          </a:prstGeom>
          <a:solidFill>
            <a:srgbClr val="FF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400">
                <a:latin typeface="+mn-ea"/>
                <a:ea typeface="+mn-ea"/>
              </a:rPr>
              <a:t>isExist()</a:t>
            </a:r>
          </a:p>
        </p:txBody>
      </p:sp>
      <p:sp>
        <p:nvSpPr>
          <p:cNvPr id="14354" name="Text Box 37"/>
          <p:cNvSpPr txBox="1">
            <a:spLocks noChangeArrowheads="1"/>
          </p:cNvSpPr>
          <p:nvPr/>
        </p:nvSpPr>
        <p:spPr bwMode="auto">
          <a:xfrm>
            <a:off x="5894007" y="5077212"/>
            <a:ext cx="1217000" cy="461665"/>
          </a:xfrm>
          <a:prstGeom prst="rect">
            <a:avLst/>
          </a:prstGeom>
          <a:solidFill>
            <a:srgbClr val="FF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400">
                <a:latin typeface="+mn-ea"/>
                <a:ea typeface="+mn-ea"/>
              </a:rPr>
              <a:t>isExist()</a:t>
            </a:r>
          </a:p>
        </p:txBody>
      </p:sp>
      <p:sp>
        <p:nvSpPr>
          <p:cNvPr id="14356" name="Line 39"/>
          <p:cNvSpPr>
            <a:spLocks noChangeShapeType="1"/>
          </p:cNvSpPr>
          <p:nvPr/>
        </p:nvSpPr>
        <p:spPr bwMode="auto">
          <a:xfrm>
            <a:off x="5822569" y="3492887"/>
            <a:ext cx="0" cy="1873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>
              <a:latin typeface="+mn-ea"/>
            </a:endParaRPr>
          </a:p>
        </p:txBody>
      </p:sp>
      <p:sp>
        <p:nvSpPr>
          <p:cNvPr id="14357" name="Text Box 40"/>
          <p:cNvSpPr txBox="1">
            <a:spLocks noChangeArrowheads="1"/>
          </p:cNvSpPr>
          <p:nvPr/>
        </p:nvSpPr>
        <p:spPr bwMode="auto">
          <a:xfrm>
            <a:off x="7378542" y="3415100"/>
            <a:ext cx="133882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 dirty="0">
                <a:latin typeface="+mn-ea"/>
                <a:ea typeface="+mn-ea"/>
              </a:rPr>
              <a:t>3</a:t>
            </a:r>
            <a:r>
              <a:rPr lang="ja-JP" altLang="en-US" sz="2000" dirty="0">
                <a:latin typeface="+mn-ea"/>
                <a:ea typeface="+mn-ea"/>
              </a:rPr>
              <a:t>の</a:t>
            </a:r>
            <a:r>
              <a:rPr lang="ja-JP" altLang="en-US" sz="2000" dirty="0" smtClean="0">
                <a:latin typeface="+mn-ea"/>
                <a:ea typeface="+mn-ea"/>
              </a:rPr>
              <a:t>個数！</a:t>
            </a:r>
            <a:endParaRPr lang="ja-JP" altLang="en-US" sz="2000" dirty="0">
              <a:latin typeface="+mn-ea"/>
              <a:ea typeface="+mn-ea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 dirty="0">
                <a:latin typeface="+mn-ea"/>
                <a:ea typeface="+mn-ea"/>
              </a:rPr>
              <a:t>　　　</a:t>
            </a:r>
            <a:r>
              <a:rPr lang="ja-JP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＋</a:t>
            </a:r>
          </a:p>
        </p:txBody>
      </p:sp>
      <p:sp>
        <p:nvSpPr>
          <p:cNvPr id="14358" name="Text Box 41"/>
          <p:cNvSpPr txBox="1">
            <a:spLocks noChangeArrowheads="1"/>
          </p:cNvSpPr>
          <p:nvPr/>
        </p:nvSpPr>
        <p:spPr bwMode="auto">
          <a:xfrm>
            <a:off x="7378542" y="3997712"/>
            <a:ext cx="133882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 dirty="0">
                <a:latin typeface="+mn-ea"/>
                <a:ea typeface="+mn-ea"/>
              </a:rPr>
              <a:t>4</a:t>
            </a:r>
            <a:r>
              <a:rPr lang="ja-JP" altLang="en-US" sz="2000" dirty="0">
                <a:latin typeface="+mn-ea"/>
                <a:ea typeface="+mn-ea"/>
              </a:rPr>
              <a:t>の</a:t>
            </a:r>
            <a:r>
              <a:rPr lang="ja-JP" altLang="en-US" sz="2000" dirty="0" smtClean="0">
                <a:latin typeface="+mn-ea"/>
                <a:ea typeface="+mn-ea"/>
              </a:rPr>
              <a:t>個数！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 dirty="0" smtClean="0">
                <a:latin typeface="+mn-ea"/>
                <a:ea typeface="+mn-ea"/>
              </a:rPr>
              <a:t>　　　</a:t>
            </a:r>
            <a:r>
              <a:rPr lang="ja-JP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＋</a:t>
            </a:r>
            <a:endParaRPr lang="ja-JP" altLang="en-US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4359" name="Text Box 42"/>
          <p:cNvSpPr txBox="1">
            <a:spLocks noChangeArrowheads="1"/>
          </p:cNvSpPr>
          <p:nvPr/>
        </p:nvSpPr>
        <p:spPr bwMode="auto">
          <a:xfrm>
            <a:off x="7378542" y="4573975"/>
            <a:ext cx="133882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 dirty="0">
                <a:latin typeface="+mn-ea"/>
                <a:ea typeface="+mn-ea"/>
              </a:rPr>
              <a:t>5</a:t>
            </a:r>
            <a:r>
              <a:rPr lang="ja-JP" altLang="en-US" sz="2000" dirty="0">
                <a:latin typeface="+mn-ea"/>
                <a:ea typeface="+mn-ea"/>
              </a:rPr>
              <a:t>の</a:t>
            </a:r>
            <a:r>
              <a:rPr lang="ja-JP" altLang="en-US" sz="2000" dirty="0" smtClean="0">
                <a:latin typeface="+mn-ea"/>
                <a:ea typeface="+mn-ea"/>
              </a:rPr>
              <a:t>個数！</a:t>
            </a:r>
            <a:endParaRPr lang="ja-JP" altLang="en-US" sz="2000" dirty="0">
              <a:latin typeface="+mn-ea"/>
              <a:ea typeface="+mn-ea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 dirty="0">
                <a:latin typeface="+mn-ea"/>
                <a:ea typeface="+mn-ea"/>
              </a:rPr>
              <a:t>　　　</a:t>
            </a:r>
            <a:r>
              <a:rPr lang="ja-JP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＋</a:t>
            </a:r>
          </a:p>
        </p:txBody>
      </p:sp>
      <p:sp>
        <p:nvSpPr>
          <p:cNvPr id="14360" name="Text Box 43"/>
          <p:cNvSpPr txBox="1">
            <a:spLocks noChangeArrowheads="1"/>
          </p:cNvSpPr>
          <p:nvPr/>
        </p:nvSpPr>
        <p:spPr bwMode="auto">
          <a:xfrm>
            <a:off x="7378542" y="5148650"/>
            <a:ext cx="133882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 dirty="0">
                <a:latin typeface="+mn-ea"/>
                <a:ea typeface="+mn-ea"/>
              </a:rPr>
              <a:t>6</a:t>
            </a:r>
            <a:r>
              <a:rPr lang="ja-JP" altLang="en-US" sz="2000" dirty="0">
                <a:latin typeface="+mn-ea"/>
                <a:ea typeface="+mn-ea"/>
              </a:rPr>
              <a:t>の</a:t>
            </a:r>
            <a:r>
              <a:rPr lang="ja-JP" altLang="en-US" sz="2000" dirty="0" smtClean="0">
                <a:latin typeface="+mn-ea"/>
                <a:ea typeface="+mn-ea"/>
              </a:rPr>
              <a:t>個数！</a:t>
            </a:r>
            <a:endParaRPr lang="ja-JP" altLang="en-US" sz="2000" dirty="0">
              <a:latin typeface="+mn-ea"/>
              <a:ea typeface="+mn-ea"/>
            </a:endParaRPr>
          </a:p>
        </p:txBody>
      </p:sp>
      <p:sp>
        <p:nvSpPr>
          <p:cNvPr id="26" name="Text Box 27"/>
          <p:cNvSpPr txBox="1">
            <a:spLocks noChangeArrowheads="1"/>
          </p:cNvSpPr>
          <p:nvPr/>
        </p:nvSpPr>
        <p:spPr bwMode="auto">
          <a:xfrm>
            <a:off x="3539358" y="3693885"/>
            <a:ext cx="2015676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 dirty="0" smtClean="0">
                <a:latin typeface="+mn-ea"/>
                <a:ea typeface="+mn-ea"/>
              </a:rPr>
              <a:t>必要な値を渡して、何度も仕事をさせるだけ。</a:t>
            </a:r>
            <a:endParaRPr lang="ja-JP" altLang="en-US" sz="2000" dirty="0">
              <a:latin typeface="+mn-ea"/>
              <a:ea typeface="+mn-ea"/>
            </a:endParaRPr>
          </a:p>
        </p:txBody>
      </p:sp>
      <p:sp>
        <p:nvSpPr>
          <p:cNvPr id="27" name="Text Box 29"/>
          <p:cNvSpPr txBox="1">
            <a:spLocks noChangeArrowheads="1"/>
          </p:cNvSpPr>
          <p:nvPr/>
        </p:nvSpPr>
        <p:spPr bwMode="auto">
          <a:xfrm>
            <a:off x="179388" y="2485425"/>
            <a:ext cx="56938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 dirty="0" smtClean="0">
                <a:latin typeface="+mn-ea"/>
                <a:ea typeface="+mn-ea"/>
              </a:rPr>
              <a:t>例）</a:t>
            </a:r>
            <a:endParaRPr lang="ja-JP" altLang="en-US" sz="2000" dirty="0">
              <a:latin typeface="+mn-ea"/>
              <a:ea typeface="+mn-ea"/>
            </a:endParaRPr>
          </a:p>
        </p:txBody>
      </p:sp>
      <p:cxnSp>
        <p:nvCxnSpPr>
          <p:cNvPr id="28" name="直線矢印コネクタ 27"/>
          <p:cNvCxnSpPr/>
          <p:nvPr/>
        </p:nvCxnSpPr>
        <p:spPr>
          <a:xfrm flipV="1">
            <a:off x="5408613" y="3551717"/>
            <a:ext cx="370284" cy="2583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/>
          <p:nvPr/>
        </p:nvCxnSpPr>
        <p:spPr>
          <a:xfrm flipH="1">
            <a:off x="5436002" y="3693885"/>
            <a:ext cx="340941" cy="2015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grpSp>
        <p:nvGrpSpPr>
          <p:cNvPr id="4" name="グループ化 3"/>
          <p:cNvGrpSpPr/>
          <p:nvPr/>
        </p:nvGrpSpPr>
        <p:grpSpPr>
          <a:xfrm rot="4132821">
            <a:off x="5433658" y="4891397"/>
            <a:ext cx="370284" cy="343690"/>
            <a:chOff x="5434405" y="5152751"/>
            <a:chExt cx="370284" cy="343690"/>
          </a:xfrm>
        </p:grpSpPr>
        <p:cxnSp>
          <p:nvCxnSpPr>
            <p:cNvPr id="35" name="直線矢印コネクタ 34"/>
            <p:cNvCxnSpPr/>
            <p:nvPr/>
          </p:nvCxnSpPr>
          <p:spPr>
            <a:xfrm flipV="1">
              <a:off x="5434405" y="5152751"/>
              <a:ext cx="370284" cy="25837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6" name="直線矢印コネクタ 35"/>
            <p:cNvCxnSpPr/>
            <p:nvPr/>
          </p:nvCxnSpPr>
          <p:spPr>
            <a:xfrm flipH="1">
              <a:off x="5461794" y="5294919"/>
              <a:ext cx="340941" cy="20152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38" name="グループ化 37"/>
          <p:cNvGrpSpPr/>
          <p:nvPr/>
        </p:nvGrpSpPr>
        <p:grpSpPr>
          <a:xfrm rot="3454834">
            <a:off x="5489772" y="4470659"/>
            <a:ext cx="370284" cy="343690"/>
            <a:chOff x="5434405" y="5152751"/>
            <a:chExt cx="370284" cy="343690"/>
          </a:xfrm>
        </p:grpSpPr>
        <p:cxnSp>
          <p:nvCxnSpPr>
            <p:cNvPr id="39" name="直線矢印コネクタ 38"/>
            <p:cNvCxnSpPr/>
            <p:nvPr/>
          </p:nvCxnSpPr>
          <p:spPr>
            <a:xfrm flipV="1">
              <a:off x="5434405" y="5152751"/>
              <a:ext cx="370284" cy="25837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0" name="直線矢印コネクタ 39"/>
            <p:cNvCxnSpPr/>
            <p:nvPr/>
          </p:nvCxnSpPr>
          <p:spPr>
            <a:xfrm flipH="1">
              <a:off x="5461794" y="5294919"/>
              <a:ext cx="340941" cy="20152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41" name="グループ化 40"/>
          <p:cNvGrpSpPr/>
          <p:nvPr/>
        </p:nvGrpSpPr>
        <p:grpSpPr>
          <a:xfrm rot="1093092">
            <a:off x="5425178" y="3963191"/>
            <a:ext cx="438706" cy="376732"/>
            <a:chOff x="5434405" y="5152751"/>
            <a:chExt cx="370284" cy="343690"/>
          </a:xfrm>
        </p:grpSpPr>
        <p:cxnSp>
          <p:nvCxnSpPr>
            <p:cNvPr id="42" name="直線矢印コネクタ 41"/>
            <p:cNvCxnSpPr/>
            <p:nvPr/>
          </p:nvCxnSpPr>
          <p:spPr>
            <a:xfrm flipV="1">
              <a:off x="5434405" y="5152751"/>
              <a:ext cx="370284" cy="25837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3" name="直線矢印コネクタ 42"/>
            <p:cNvCxnSpPr/>
            <p:nvPr/>
          </p:nvCxnSpPr>
          <p:spPr>
            <a:xfrm flipH="1">
              <a:off x="5461794" y="5294919"/>
              <a:ext cx="340941" cy="20152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50023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Text Box 2"/>
          <p:cNvSpPr txBox="1">
            <a:spLocks noChangeArrowheads="1"/>
          </p:cNvSpPr>
          <p:nvPr/>
        </p:nvSpPr>
        <p:spPr bwMode="auto">
          <a:xfrm>
            <a:off x="222250" y="188913"/>
            <a:ext cx="8748713" cy="2985433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ja-JP" sz="2000" dirty="0" smtClean="0">
                <a:latin typeface="+mn-ea"/>
                <a:ea typeface="+mn-ea"/>
              </a:rPr>
              <a:t>Q4.</a:t>
            </a:r>
            <a:r>
              <a:rPr lang="ja-JP" altLang="en-US" sz="2000" dirty="0" smtClean="0">
                <a:latin typeface="+mn-ea"/>
                <a:ea typeface="+mn-ea"/>
              </a:rPr>
              <a:t>つづき</a:t>
            </a:r>
            <a:endParaRPr lang="en-US" altLang="ja-JP" sz="2000" dirty="0" smtClean="0">
              <a:latin typeface="+mn-ea"/>
              <a:ea typeface="+mn-ea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ja-JP" sz="2000" dirty="0" smtClean="0">
                <a:latin typeface="+mn-ea"/>
                <a:ea typeface="+mn-ea"/>
              </a:rPr>
              <a:t>(2)</a:t>
            </a:r>
            <a:r>
              <a:rPr lang="ja-JP" altLang="en-US" sz="2000" dirty="0" smtClean="0">
                <a:latin typeface="+mn-ea"/>
                <a:ea typeface="+mn-ea"/>
              </a:rPr>
              <a:t>次のようなプログラムを作成しなさい。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ja-JP" sz="800" dirty="0" smtClean="0">
              <a:latin typeface="+mn-ea"/>
              <a:ea typeface="+mn-ea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ja-JP" altLang="en-US" sz="2000" dirty="0" smtClean="0">
                <a:latin typeface="+mn-ea"/>
                <a:ea typeface="+mn-ea"/>
              </a:rPr>
              <a:t>利用者が</a:t>
            </a:r>
            <a:r>
              <a:rPr lang="en-US" altLang="ja-JP" sz="2000" dirty="0" smtClean="0">
                <a:latin typeface="+mn-ea"/>
                <a:ea typeface="+mn-ea"/>
              </a:rPr>
              <a:t>TextBox1</a:t>
            </a:r>
            <a:r>
              <a:rPr lang="ja-JP" altLang="en-US" sz="2000" dirty="0" smtClean="0">
                <a:latin typeface="+mn-ea"/>
                <a:ea typeface="+mn-ea"/>
              </a:rPr>
              <a:t>と</a:t>
            </a:r>
            <a:r>
              <a:rPr lang="en-US" altLang="ja-JP" sz="2000" dirty="0" smtClean="0">
                <a:latin typeface="+mn-ea"/>
                <a:ea typeface="+mn-ea"/>
              </a:rPr>
              <a:t>TextBox2</a:t>
            </a:r>
            <a:r>
              <a:rPr lang="ja-JP" altLang="en-US" sz="2000" dirty="0" smtClean="0">
                <a:latin typeface="+mn-ea"/>
                <a:ea typeface="+mn-ea"/>
              </a:rPr>
              <a:t>に整数</a:t>
            </a:r>
            <a:r>
              <a:rPr lang="en-US" altLang="ja-JP" sz="2000" dirty="0" smtClean="0">
                <a:latin typeface="+mn-ea"/>
                <a:ea typeface="+mn-ea"/>
              </a:rPr>
              <a:t>(1</a:t>
            </a:r>
            <a:r>
              <a:rPr lang="ja-JP" altLang="en-US" sz="2000" dirty="0" smtClean="0">
                <a:latin typeface="+mn-ea"/>
                <a:ea typeface="+mn-ea"/>
              </a:rPr>
              <a:t>～</a:t>
            </a:r>
            <a:r>
              <a:rPr lang="en-US" altLang="ja-JP" sz="2000" dirty="0" smtClean="0">
                <a:latin typeface="+mn-ea"/>
                <a:ea typeface="+mn-ea"/>
              </a:rPr>
              <a:t>100</a:t>
            </a:r>
            <a:r>
              <a:rPr lang="ja-JP" altLang="en-US" sz="2000" dirty="0" smtClean="0">
                <a:latin typeface="+mn-ea"/>
                <a:ea typeface="+mn-ea"/>
              </a:rPr>
              <a:t>）を入力し、</a:t>
            </a:r>
            <a:r>
              <a:rPr lang="en-US" altLang="ja-JP" sz="2000" dirty="0" smtClean="0">
                <a:latin typeface="+mn-ea"/>
                <a:ea typeface="+mn-ea"/>
              </a:rPr>
              <a:t>Button4</a:t>
            </a:r>
            <a:r>
              <a:rPr lang="ja-JP" altLang="en-US" sz="2000" dirty="0" smtClean="0">
                <a:latin typeface="+mn-ea"/>
                <a:ea typeface="+mn-ea"/>
              </a:rPr>
              <a:t>をクリックすると、システムは以下の処理を行う。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ja-JP" sz="2000" dirty="0" smtClean="0">
                <a:latin typeface="+mn-ea"/>
                <a:ea typeface="+mn-ea"/>
              </a:rPr>
              <a:t>1)</a:t>
            </a:r>
            <a:r>
              <a:rPr lang="ja-JP" altLang="en-US" sz="2000" dirty="0" smtClean="0">
                <a:latin typeface="+mn-ea"/>
                <a:ea typeface="+mn-ea"/>
              </a:rPr>
              <a:t> </a:t>
            </a:r>
            <a:r>
              <a:rPr lang="en-US" altLang="ja-JP" sz="2000" dirty="0" smtClean="0">
                <a:latin typeface="+mn-ea"/>
                <a:ea typeface="+mn-ea"/>
              </a:rPr>
              <a:t>TextBox3</a:t>
            </a:r>
            <a:r>
              <a:rPr lang="ja-JP" altLang="en-US" sz="2000" dirty="0">
                <a:latin typeface="+mn-ea"/>
              </a:rPr>
              <a:t>の文字列を消去する</a:t>
            </a:r>
            <a:r>
              <a:rPr lang="ja-JP" altLang="en-US" sz="2000" dirty="0" smtClean="0">
                <a:latin typeface="+mn-ea"/>
                <a:ea typeface="+mn-ea"/>
              </a:rPr>
              <a:t>。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ja-JP" sz="2000" dirty="0" smtClean="0">
                <a:latin typeface="+mn-ea"/>
                <a:ea typeface="+mn-ea"/>
              </a:rPr>
              <a:t>2)</a:t>
            </a:r>
            <a:r>
              <a:rPr lang="ja-JP" altLang="en-US" sz="2000" dirty="0" smtClean="0">
                <a:latin typeface="+mn-ea"/>
                <a:ea typeface="+mn-ea"/>
              </a:rPr>
              <a:t> </a:t>
            </a:r>
            <a:r>
              <a:rPr lang="en-US" altLang="ja-JP" sz="2000" dirty="0" err="1" smtClean="0">
                <a:latin typeface="+mn-ea"/>
                <a:ea typeface="+mn-ea"/>
              </a:rPr>
              <a:t>num</a:t>
            </a:r>
            <a:r>
              <a:rPr lang="en-US" altLang="ja-JP" sz="2000" dirty="0" smtClean="0">
                <a:latin typeface="+mn-ea"/>
                <a:ea typeface="+mn-ea"/>
              </a:rPr>
              <a:t>(1)</a:t>
            </a:r>
            <a:r>
              <a:rPr lang="ja-JP" altLang="en-US" sz="2000" dirty="0" smtClean="0">
                <a:latin typeface="+mn-ea"/>
                <a:ea typeface="+mn-ea"/>
              </a:rPr>
              <a:t>～</a:t>
            </a:r>
            <a:r>
              <a:rPr lang="en-US" altLang="ja-JP" sz="2000" dirty="0" err="1" smtClean="0">
                <a:latin typeface="+mn-ea"/>
                <a:ea typeface="+mn-ea"/>
              </a:rPr>
              <a:t>num</a:t>
            </a:r>
            <a:r>
              <a:rPr lang="en-US" altLang="ja-JP" sz="2000" dirty="0" smtClean="0">
                <a:latin typeface="+mn-ea"/>
                <a:ea typeface="+mn-ea"/>
              </a:rPr>
              <a:t>(</a:t>
            </a:r>
            <a:r>
              <a:rPr lang="en-US" altLang="ja-JP" sz="2000" dirty="0" smtClean="0">
                <a:solidFill>
                  <a:srgbClr val="FF0000"/>
                </a:solidFill>
                <a:latin typeface="+mn-ea"/>
                <a:ea typeface="+mn-ea"/>
              </a:rPr>
              <a:t>100</a:t>
            </a:r>
            <a:r>
              <a:rPr lang="en-US" altLang="ja-JP" sz="2000" dirty="0" smtClean="0">
                <a:latin typeface="+mn-ea"/>
                <a:ea typeface="+mn-ea"/>
              </a:rPr>
              <a:t>) </a:t>
            </a:r>
            <a:r>
              <a:rPr lang="ja-JP" altLang="en-US" sz="2000" dirty="0" smtClean="0">
                <a:latin typeface="+mn-ea"/>
                <a:ea typeface="+mn-ea"/>
              </a:rPr>
              <a:t>に、それぞれ</a:t>
            </a:r>
            <a:r>
              <a:rPr lang="en-US" altLang="ja-JP" sz="2000" dirty="0" smtClean="0">
                <a:solidFill>
                  <a:srgbClr val="FF0000"/>
                </a:solidFill>
                <a:latin typeface="+mn-ea"/>
                <a:ea typeface="+mn-ea"/>
              </a:rPr>
              <a:t>1</a:t>
            </a:r>
            <a:r>
              <a:rPr lang="ja-JP" altLang="en-US" sz="2000" dirty="0" smtClean="0">
                <a:solidFill>
                  <a:srgbClr val="FF0000"/>
                </a:solidFill>
                <a:latin typeface="+mn-ea"/>
                <a:ea typeface="+mn-ea"/>
              </a:rPr>
              <a:t>～</a:t>
            </a:r>
            <a:r>
              <a:rPr lang="en-US" altLang="ja-JP" sz="2000" dirty="0" smtClean="0">
                <a:solidFill>
                  <a:srgbClr val="FF0000"/>
                </a:solidFill>
                <a:latin typeface="+mn-ea"/>
                <a:ea typeface="+mn-ea"/>
              </a:rPr>
              <a:t>100</a:t>
            </a:r>
            <a:r>
              <a:rPr lang="ja-JP" altLang="en-US" sz="2000" dirty="0" smtClean="0">
                <a:latin typeface="+mn-ea"/>
                <a:ea typeface="+mn-ea"/>
              </a:rPr>
              <a:t>のランダムな整数を代入し、各配列要素の全ての値とその平均を</a:t>
            </a:r>
            <a:r>
              <a:rPr lang="en-US" altLang="ja-JP" sz="2000" dirty="0" smtClean="0">
                <a:latin typeface="+mn-ea"/>
                <a:ea typeface="+mn-ea"/>
              </a:rPr>
              <a:t>TextBox3</a:t>
            </a:r>
            <a:r>
              <a:rPr lang="ja-JP" altLang="en-US" sz="2000" dirty="0" smtClean="0">
                <a:latin typeface="+mn-ea"/>
                <a:ea typeface="+mn-ea"/>
              </a:rPr>
              <a:t>と</a:t>
            </a:r>
            <a:r>
              <a:rPr lang="en-US" altLang="ja-JP" sz="2000" dirty="0" smtClean="0">
                <a:latin typeface="+mn-ea"/>
                <a:ea typeface="+mn-ea"/>
              </a:rPr>
              <a:t>TextBox4</a:t>
            </a:r>
            <a:r>
              <a:rPr lang="ja-JP" altLang="en-US" sz="2000" dirty="0" smtClean="0">
                <a:latin typeface="+mn-ea"/>
                <a:ea typeface="+mn-ea"/>
              </a:rPr>
              <a:t>に出力する。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ja-JP" sz="2000" dirty="0" smtClean="0">
                <a:latin typeface="+mn-ea"/>
                <a:ea typeface="+mn-ea"/>
              </a:rPr>
              <a:t>3)</a:t>
            </a:r>
            <a:r>
              <a:rPr lang="ja-JP" altLang="en-US" sz="2000" dirty="0" smtClean="0">
                <a:latin typeface="+mn-ea"/>
                <a:ea typeface="+mn-ea"/>
              </a:rPr>
              <a:t> </a:t>
            </a:r>
            <a:r>
              <a:rPr lang="en-US" altLang="ja-JP" sz="2000" dirty="0" smtClean="0">
                <a:latin typeface="+mn-ea"/>
                <a:ea typeface="+mn-ea"/>
              </a:rPr>
              <a:t>TextBox1</a:t>
            </a:r>
            <a:r>
              <a:rPr lang="ja-JP" altLang="en-US" sz="2000" dirty="0" smtClean="0">
                <a:latin typeface="+mn-ea"/>
                <a:ea typeface="+mn-ea"/>
              </a:rPr>
              <a:t>と</a:t>
            </a:r>
            <a:r>
              <a:rPr lang="en-US" altLang="ja-JP" sz="2000" dirty="0" smtClean="0">
                <a:latin typeface="+mn-ea"/>
                <a:ea typeface="+mn-ea"/>
              </a:rPr>
              <a:t>TextBox2</a:t>
            </a:r>
            <a:r>
              <a:rPr lang="ja-JP" altLang="en-US" sz="2000" dirty="0" smtClean="0">
                <a:latin typeface="+mn-ea"/>
                <a:ea typeface="+mn-ea"/>
              </a:rPr>
              <a:t>に入力された２つの整数の間の整数が</a:t>
            </a:r>
            <a:r>
              <a:rPr lang="en-US" altLang="ja-JP" sz="2000" dirty="0" err="1" smtClean="0">
                <a:latin typeface="+mn-ea"/>
                <a:ea typeface="+mn-ea"/>
              </a:rPr>
              <a:t>num</a:t>
            </a:r>
            <a:r>
              <a:rPr lang="en-US" altLang="ja-JP" sz="2000" dirty="0" smtClean="0">
                <a:latin typeface="+mn-ea"/>
                <a:ea typeface="+mn-ea"/>
              </a:rPr>
              <a:t>(1)</a:t>
            </a:r>
            <a:r>
              <a:rPr lang="ja-JP" altLang="en-US" sz="2000" dirty="0" smtClean="0">
                <a:latin typeface="+mn-ea"/>
                <a:ea typeface="+mn-ea"/>
              </a:rPr>
              <a:t>～</a:t>
            </a:r>
            <a:r>
              <a:rPr lang="en-US" altLang="ja-JP" sz="2000" dirty="0" err="1" smtClean="0">
                <a:latin typeface="+mn-ea"/>
                <a:ea typeface="+mn-ea"/>
              </a:rPr>
              <a:t>num</a:t>
            </a:r>
            <a:r>
              <a:rPr lang="en-US" altLang="ja-JP" sz="2000" dirty="0" smtClean="0">
                <a:latin typeface="+mn-ea"/>
                <a:ea typeface="+mn-ea"/>
              </a:rPr>
              <a:t>(100)</a:t>
            </a:r>
            <a:r>
              <a:rPr lang="ja-JP" altLang="en-US" sz="2000" dirty="0" smtClean="0">
                <a:latin typeface="+mn-ea"/>
                <a:ea typeface="+mn-ea"/>
              </a:rPr>
              <a:t>にいくつ含まれるかを</a:t>
            </a:r>
            <a:r>
              <a:rPr lang="en-US" altLang="ja-JP" sz="2000" dirty="0" smtClean="0">
                <a:latin typeface="+mn-ea"/>
                <a:ea typeface="+mn-ea"/>
              </a:rPr>
              <a:t>TextBox5</a:t>
            </a:r>
            <a:r>
              <a:rPr lang="ja-JP" altLang="en-US" sz="2000" dirty="0" smtClean="0">
                <a:latin typeface="+mn-ea"/>
                <a:ea typeface="+mn-ea"/>
              </a:rPr>
              <a:t>に以下のように出力する。</a:t>
            </a:r>
          </a:p>
        </p:txBody>
      </p:sp>
      <p:pic>
        <p:nvPicPr>
          <p:cNvPr id="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3324225"/>
            <a:ext cx="2571750" cy="353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 Box 27"/>
          <p:cNvSpPr txBox="1">
            <a:spLocks noChangeArrowheads="1"/>
          </p:cNvSpPr>
          <p:nvPr/>
        </p:nvSpPr>
        <p:spPr bwMode="auto">
          <a:xfrm>
            <a:off x="3563888" y="3904319"/>
            <a:ext cx="1656223" cy="461665"/>
          </a:xfrm>
          <a:prstGeom prst="rect">
            <a:avLst/>
          </a:prstGeom>
          <a:solidFill>
            <a:srgbClr val="FF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400" dirty="0" err="1">
                <a:latin typeface="+mn-ea"/>
                <a:ea typeface="+mn-ea"/>
              </a:rPr>
              <a:t>redimNum</a:t>
            </a:r>
            <a:r>
              <a:rPr lang="en-US" altLang="ja-JP" sz="2400" dirty="0">
                <a:latin typeface="+mn-ea"/>
                <a:ea typeface="+mn-ea"/>
              </a:rPr>
              <a:t>()</a:t>
            </a:r>
          </a:p>
        </p:txBody>
      </p:sp>
      <p:sp>
        <p:nvSpPr>
          <p:cNvPr id="5" name="Text Box 26"/>
          <p:cNvSpPr txBox="1">
            <a:spLocks noChangeArrowheads="1"/>
          </p:cNvSpPr>
          <p:nvPr/>
        </p:nvSpPr>
        <p:spPr bwMode="auto">
          <a:xfrm>
            <a:off x="3608259" y="4382823"/>
            <a:ext cx="2385589" cy="461665"/>
          </a:xfrm>
          <a:prstGeom prst="rect">
            <a:avLst/>
          </a:prstGeom>
          <a:solidFill>
            <a:srgbClr val="FF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400" dirty="0" err="1">
                <a:latin typeface="+mj-ea"/>
                <a:ea typeface="+mj-ea"/>
              </a:rPr>
              <a:t>setRandomNum</a:t>
            </a:r>
            <a:r>
              <a:rPr lang="en-US" altLang="ja-JP" sz="2400" dirty="0">
                <a:latin typeface="+mj-ea"/>
                <a:ea typeface="+mj-ea"/>
              </a:rPr>
              <a:t>()</a:t>
            </a:r>
          </a:p>
        </p:txBody>
      </p:sp>
      <p:sp>
        <p:nvSpPr>
          <p:cNvPr id="6" name="Text Box 24"/>
          <p:cNvSpPr txBox="1">
            <a:spLocks noChangeArrowheads="1"/>
          </p:cNvSpPr>
          <p:nvPr/>
        </p:nvSpPr>
        <p:spPr bwMode="auto">
          <a:xfrm>
            <a:off x="3619479" y="4881646"/>
            <a:ext cx="1824538" cy="461665"/>
          </a:xfrm>
          <a:prstGeom prst="rect">
            <a:avLst/>
          </a:prstGeom>
          <a:solidFill>
            <a:srgbClr val="FF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400">
                <a:latin typeface="+mn-ea"/>
                <a:ea typeface="+mn-ea"/>
              </a:rPr>
              <a:t>displayNum()</a:t>
            </a:r>
          </a:p>
        </p:txBody>
      </p:sp>
      <p:sp>
        <p:nvSpPr>
          <p:cNvPr id="7" name="Text Box 27"/>
          <p:cNvSpPr txBox="1">
            <a:spLocks noChangeArrowheads="1"/>
          </p:cNvSpPr>
          <p:nvPr/>
        </p:nvSpPr>
        <p:spPr bwMode="auto">
          <a:xfrm>
            <a:off x="143081" y="3469302"/>
            <a:ext cx="2133918" cy="461665"/>
          </a:xfrm>
          <a:prstGeom prst="rect">
            <a:avLst/>
          </a:prstGeom>
          <a:solidFill>
            <a:srgbClr val="FF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400" dirty="0" smtClean="0">
                <a:latin typeface="+mn-ea"/>
                <a:ea typeface="+mn-ea"/>
              </a:rPr>
              <a:t>Button4_Click()</a:t>
            </a:r>
            <a:endParaRPr lang="en-US" altLang="ja-JP" sz="2400" dirty="0">
              <a:latin typeface="+mn-ea"/>
              <a:ea typeface="+mn-ea"/>
            </a:endParaRPr>
          </a:p>
        </p:txBody>
      </p:sp>
      <p:cxnSp>
        <p:nvCxnSpPr>
          <p:cNvPr id="8" name="直線矢印コネクタ 7"/>
          <p:cNvCxnSpPr/>
          <p:nvPr/>
        </p:nvCxnSpPr>
        <p:spPr>
          <a:xfrm>
            <a:off x="2296565" y="3728567"/>
            <a:ext cx="1135856" cy="4065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9" name="直線矢印コネクタ 8"/>
          <p:cNvCxnSpPr/>
          <p:nvPr/>
        </p:nvCxnSpPr>
        <p:spPr>
          <a:xfrm>
            <a:off x="2388077" y="3909059"/>
            <a:ext cx="983456" cy="9415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0" name="テキスト ボックス 9"/>
          <p:cNvSpPr txBox="1"/>
          <p:nvPr/>
        </p:nvSpPr>
        <p:spPr>
          <a:xfrm>
            <a:off x="4910972" y="356459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確保！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5229348" y="410597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代入！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5361515" y="486556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表示！</a:t>
            </a:r>
            <a:endParaRPr kumimoji="1" lang="ja-JP" altLang="en-US" dirty="0"/>
          </a:p>
        </p:txBody>
      </p:sp>
      <p:sp>
        <p:nvSpPr>
          <p:cNvPr id="13" name="Text Box 3"/>
          <p:cNvSpPr txBox="1">
            <a:spLocks noChangeArrowheads="1"/>
          </p:cNvSpPr>
          <p:nvPr/>
        </p:nvSpPr>
        <p:spPr bwMode="auto">
          <a:xfrm>
            <a:off x="3673992" y="5341416"/>
            <a:ext cx="1827744" cy="461665"/>
          </a:xfrm>
          <a:prstGeom prst="rect">
            <a:avLst/>
          </a:prstGeom>
          <a:solidFill>
            <a:srgbClr val="FF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400" dirty="0" err="1">
                <a:latin typeface="+mn-ea"/>
                <a:ea typeface="+mn-ea"/>
              </a:rPr>
              <a:t>getAverage</a:t>
            </a:r>
            <a:r>
              <a:rPr lang="en-US" altLang="ja-JP" sz="2400" dirty="0">
                <a:latin typeface="+mn-ea"/>
                <a:ea typeface="+mn-ea"/>
              </a:rPr>
              <a:t>()</a:t>
            </a: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5450807" y="536573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平均</a:t>
            </a:r>
            <a:r>
              <a:rPr kumimoji="1" lang="ja-JP" altLang="en-US" dirty="0" smtClean="0"/>
              <a:t>！</a:t>
            </a:r>
            <a:endParaRPr kumimoji="1" lang="ja-JP" altLang="en-US" dirty="0"/>
          </a:p>
        </p:txBody>
      </p:sp>
      <p:cxnSp>
        <p:nvCxnSpPr>
          <p:cNvPr id="15" name="直線矢印コネクタ 14"/>
          <p:cNvCxnSpPr/>
          <p:nvPr/>
        </p:nvCxnSpPr>
        <p:spPr>
          <a:xfrm>
            <a:off x="2183902" y="3973434"/>
            <a:ext cx="1474022" cy="22022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6" name="直線矢印コネクタ 15"/>
          <p:cNvCxnSpPr/>
          <p:nvPr/>
        </p:nvCxnSpPr>
        <p:spPr>
          <a:xfrm flipH="1" flipV="1">
            <a:off x="2110501" y="4034320"/>
            <a:ext cx="1497758" cy="22635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7" name="角丸四角形吹き出し 16"/>
          <p:cNvSpPr/>
          <p:nvPr/>
        </p:nvSpPr>
        <p:spPr>
          <a:xfrm>
            <a:off x="395537" y="4730055"/>
            <a:ext cx="2232247" cy="1579265"/>
          </a:xfrm>
          <a:prstGeom prst="wedgeRoundRectCallout">
            <a:avLst>
              <a:gd name="adj1" fmla="val -33830"/>
              <a:gd name="adj2" fmla="val -93125"/>
              <a:gd name="adj3" fmla="val 16667"/>
            </a:avLst>
          </a:prstGeom>
          <a:solidFill>
            <a:srgbClr val="D6EC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>
              <a:latin typeface="+mn-ea"/>
            </a:endParaRPr>
          </a:p>
        </p:txBody>
      </p:sp>
      <p:sp>
        <p:nvSpPr>
          <p:cNvPr id="18" name="Text Box 27"/>
          <p:cNvSpPr txBox="1">
            <a:spLocks noChangeArrowheads="1"/>
          </p:cNvSpPr>
          <p:nvPr/>
        </p:nvSpPr>
        <p:spPr bwMode="auto">
          <a:xfrm>
            <a:off x="445278" y="4852266"/>
            <a:ext cx="2253994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 dirty="0" smtClean="0">
                <a:latin typeface="+mn-ea"/>
                <a:ea typeface="+mn-ea"/>
              </a:rPr>
              <a:t>TextBox3</a:t>
            </a:r>
            <a:r>
              <a:rPr lang="ja-JP" altLang="en-US" sz="2000" dirty="0" smtClean="0">
                <a:latin typeface="+mn-ea"/>
                <a:ea typeface="+mn-ea"/>
              </a:rPr>
              <a:t>を消し、各関数に必要な値を渡して、あとは仕事を任せるだけ。</a:t>
            </a:r>
            <a:endParaRPr lang="ja-JP" altLang="en-US" sz="2000" dirty="0">
              <a:latin typeface="+mn-ea"/>
              <a:ea typeface="+mn-ea"/>
            </a:endParaRPr>
          </a:p>
        </p:txBody>
      </p:sp>
      <p:sp>
        <p:nvSpPr>
          <p:cNvPr id="19" name="Text Box 3"/>
          <p:cNvSpPr txBox="1">
            <a:spLocks noChangeArrowheads="1"/>
          </p:cNvSpPr>
          <p:nvPr/>
        </p:nvSpPr>
        <p:spPr bwMode="auto">
          <a:xfrm>
            <a:off x="3719825" y="6178535"/>
            <a:ext cx="2007281" cy="461665"/>
          </a:xfrm>
          <a:prstGeom prst="rect">
            <a:avLst/>
          </a:prstGeom>
          <a:solidFill>
            <a:srgbClr val="FF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400" dirty="0" err="1" smtClean="0">
                <a:latin typeface="+mn-ea"/>
                <a:ea typeface="+mn-ea"/>
              </a:rPr>
              <a:t>isExistRange</a:t>
            </a:r>
            <a:r>
              <a:rPr lang="en-US" altLang="ja-JP" sz="2400" dirty="0" smtClean="0">
                <a:latin typeface="+mn-ea"/>
                <a:ea typeface="+mn-ea"/>
              </a:rPr>
              <a:t>()</a:t>
            </a:r>
            <a:endParaRPr lang="en-US" altLang="ja-JP" sz="2400" dirty="0">
              <a:latin typeface="+mn-ea"/>
              <a:ea typeface="+mn-ea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5045818" y="5865902"/>
            <a:ext cx="129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□</a:t>
            </a:r>
            <a:r>
              <a:rPr lang="ja-JP" altLang="en-US" dirty="0" smtClean="0"/>
              <a:t>個ある</a:t>
            </a:r>
            <a:r>
              <a:rPr kumimoji="1" lang="ja-JP" altLang="en-US" dirty="0" smtClean="0"/>
              <a:t>！</a:t>
            </a:r>
            <a:endParaRPr kumimoji="1" lang="ja-JP" altLang="en-US" dirty="0"/>
          </a:p>
        </p:txBody>
      </p:sp>
      <p:sp>
        <p:nvSpPr>
          <p:cNvPr id="21" name="Text Box 3"/>
          <p:cNvSpPr txBox="1">
            <a:spLocks noChangeArrowheads="1"/>
          </p:cNvSpPr>
          <p:nvPr/>
        </p:nvSpPr>
        <p:spPr bwMode="auto">
          <a:xfrm>
            <a:off x="2680802" y="6102087"/>
            <a:ext cx="532518" cy="215444"/>
          </a:xfrm>
          <a:prstGeom prst="rect">
            <a:avLst/>
          </a:prstGeom>
          <a:solidFill>
            <a:srgbClr val="FF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800">
                <a:latin typeface="+mn-ea"/>
                <a:ea typeface="+mn-ea"/>
              </a:rPr>
              <a:t>isExist()</a:t>
            </a:r>
          </a:p>
        </p:txBody>
      </p:sp>
      <p:sp>
        <p:nvSpPr>
          <p:cNvPr id="22" name="Text Box 3"/>
          <p:cNvSpPr txBox="1">
            <a:spLocks noChangeArrowheads="1"/>
          </p:cNvSpPr>
          <p:nvPr/>
        </p:nvSpPr>
        <p:spPr bwMode="auto">
          <a:xfrm>
            <a:off x="2680903" y="6358802"/>
            <a:ext cx="532518" cy="215444"/>
          </a:xfrm>
          <a:prstGeom prst="rect">
            <a:avLst/>
          </a:prstGeom>
          <a:solidFill>
            <a:srgbClr val="FF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800">
                <a:latin typeface="+mn-ea"/>
                <a:ea typeface="+mn-ea"/>
              </a:rPr>
              <a:t>isExist()</a:t>
            </a:r>
          </a:p>
        </p:txBody>
      </p:sp>
      <p:sp>
        <p:nvSpPr>
          <p:cNvPr id="23" name="Text Box 3"/>
          <p:cNvSpPr txBox="1">
            <a:spLocks noChangeArrowheads="1"/>
          </p:cNvSpPr>
          <p:nvPr/>
        </p:nvSpPr>
        <p:spPr bwMode="auto">
          <a:xfrm>
            <a:off x="2699272" y="6615517"/>
            <a:ext cx="532518" cy="215444"/>
          </a:xfrm>
          <a:prstGeom prst="rect">
            <a:avLst/>
          </a:prstGeom>
          <a:solidFill>
            <a:srgbClr val="FF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800">
                <a:latin typeface="+mn-ea"/>
                <a:ea typeface="+mn-ea"/>
              </a:rPr>
              <a:t>isExist()</a:t>
            </a:r>
          </a:p>
        </p:txBody>
      </p:sp>
      <p:grpSp>
        <p:nvGrpSpPr>
          <p:cNvPr id="25" name="グループ化 24"/>
          <p:cNvGrpSpPr/>
          <p:nvPr/>
        </p:nvGrpSpPr>
        <p:grpSpPr>
          <a:xfrm rot="4124725">
            <a:off x="3244507" y="6090691"/>
            <a:ext cx="438706" cy="376732"/>
            <a:chOff x="5434405" y="5152751"/>
            <a:chExt cx="370284" cy="343690"/>
          </a:xfrm>
        </p:grpSpPr>
        <p:cxnSp>
          <p:nvCxnSpPr>
            <p:cNvPr id="26" name="直線矢印コネクタ 25"/>
            <p:cNvCxnSpPr/>
            <p:nvPr/>
          </p:nvCxnSpPr>
          <p:spPr>
            <a:xfrm flipV="1">
              <a:off x="5434405" y="5152751"/>
              <a:ext cx="370284" cy="25837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7" name="直線矢印コネクタ 26"/>
            <p:cNvCxnSpPr/>
            <p:nvPr/>
          </p:nvCxnSpPr>
          <p:spPr>
            <a:xfrm flipH="1">
              <a:off x="5461794" y="5294919"/>
              <a:ext cx="340941" cy="20152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28" name="グループ化 27"/>
          <p:cNvGrpSpPr/>
          <p:nvPr/>
        </p:nvGrpSpPr>
        <p:grpSpPr>
          <a:xfrm rot="577228">
            <a:off x="3242747" y="6468099"/>
            <a:ext cx="438706" cy="376732"/>
            <a:chOff x="5434405" y="5152751"/>
            <a:chExt cx="370284" cy="343690"/>
          </a:xfrm>
        </p:grpSpPr>
        <p:cxnSp>
          <p:nvCxnSpPr>
            <p:cNvPr id="29" name="直線矢印コネクタ 28"/>
            <p:cNvCxnSpPr/>
            <p:nvPr/>
          </p:nvCxnSpPr>
          <p:spPr>
            <a:xfrm flipV="1">
              <a:off x="5434405" y="5152751"/>
              <a:ext cx="370284" cy="25837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0" name="直線矢印コネクタ 29"/>
            <p:cNvCxnSpPr/>
            <p:nvPr/>
          </p:nvCxnSpPr>
          <p:spPr>
            <a:xfrm flipH="1">
              <a:off x="5461794" y="5294919"/>
              <a:ext cx="340941" cy="20152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31" name="グループ化 30"/>
          <p:cNvGrpSpPr/>
          <p:nvPr/>
        </p:nvGrpSpPr>
        <p:grpSpPr>
          <a:xfrm rot="1754600">
            <a:off x="3244579" y="6296477"/>
            <a:ext cx="438706" cy="376732"/>
            <a:chOff x="5434405" y="5152751"/>
            <a:chExt cx="370284" cy="343690"/>
          </a:xfrm>
        </p:grpSpPr>
        <p:cxnSp>
          <p:nvCxnSpPr>
            <p:cNvPr id="32" name="直線矢印コネクタ 31"/>
            <p:cNvCxnSpPr/>
            <p:nvPr/>
          </p:nvCxnSpPr>
          <p:spPr>
            <a:xfrm flipV="1">
              <a:off x="5434405" y="5152751"/>
              <a:ext cx="370284" cy="25837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3" name="直線矢印コネクタ 32"/>
            <p:cNvCxnSpPr/>
            <p:nvPr/>
          </p:nvCxnSpPr>
          <p:spPr>
            <a:xfrm flipH="1">
              <a:off x="5461794" y="5294919"/>
              <a:ext cx="340941" cy="20152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83261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179388" y="260350"/>
            <a:ext cx="8713787" cy="2985433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ja-JP" sz="2000" dirty="0" smtClean="0">
                <a:latin typeface="+mn-ea"/>
                <a:ea typeface="+mn-ea"/>
              </a:rPr>
              <a:t>SP</a:t>
            </a:r>
            <a:r>
              <a:rPr lang="ja-JP" altLang="en-US" sz="2000" dirty="0" err="1" smtClean="0">
                <a:latin typeface="+mn-ea"/>
                <a:ea typeface="+mn-ea"/>
              </a:rPr>
              <a:t>．</a:t>
            </a:r>
            <a:endParaRPr lang="en-US" altLang="ja-JP" sz="2000" dirty="0" smtClean="0">
              <a:latin typeface="+mn-ea"/>
              <a:ea typeface="+mn-ea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ja-JP" sz="2000" dirty="0" smtClean="0">
                <a:latin typeface="+mn-ea"/>
                <a:ea typeface="+mn-ea"/>
              </a:rPr>
              <a:t>Button5</a:t>
            </a:r>
            <a:r>
              <a:rPr lang="ja-JP" altLang="en-US" sz="2000" dirty="0" smtClean="0">
                <a:latin typeface="+mn-ea"/>
                <a:ea typeface="+mn-ea"/>
              </a:rPr>
              <a:t>を追加して、次のようなプログラムを作成しなさい。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ja-JP" altLang="en-US" sz="800" dirty="0" smtClean="0">
              <a:latin typeface="+mn-ea"/>
              <a:ea typeface="+mn-ea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ja-JP" altLang="en-US" sz="2000" dirty="0" smtClean="0">
                <a:latin typeface="+mn-ea"/>
                <a:ea typeface="+mn-ea"/>
              </a:rPr>
              <a:t>利用者が</a:t>
            </a:r>
            <a:r>
              <a:rPr lang="en-US" altLang="ja-JP" sz="2000" dirty="0" smtClean="0">
                <a:latin typeface="+mn-ea"/>
                <a:ea typeface="+mn-ea"/>
              </a:rPr>
              <a:t>TextBox1</a:t>
            </a:r>
            <a:r>
              <a:rPr lang="ja-JP" altLang="en-US" sz="2000" dirty="0" smtClean="0">
                <a:latin typeface="+mn-ea"/>
                <a:ea typeface="+mn-ea"/>
              </a:rPr>
              <a:t>から整数</a:t>
            </a:r>
            <a:r>
              <a:rPr lang="en-US" altLang="ja-JP" sz="2000" dirty="0" smtClean="0">
                <a:solidFill>
                  <a:srgbClr val="FF0000"/>
                </a:solidFill>
                <a:latin typeface="+mn-ea"/>
                <a:ea typeface="+mn-ea"/>
              </a:rPr>
              <a:t>X</a:t>
            </a:r>
            <a:r>
              <a:rPr lang="en-US" altLang="ja-JP" sz="2000" dirty="0" smtClean="0">
                <a:latin typeface="+mn-ea"/>
                <a:ea typeface="+mn-ea"/>
              </a:rPr>
              <a:t>(1</a:t>
            </a:r>
            <a:r>
              <a:rPr lang="ja-JP" altLang="en-US" sz="2000" dirty="0" smtClean="0">
                <a:latin typeface="+mn-ea"/>
                <a:ea typeface="+mn-ea"/>
              </a:rPr>
              <a:t>～</a:t>
            </a:r>
            <a:r>
              <a:rPr lang="en-US" altLang="ja-JP" sz="2000" dirty="0" smtClean="0">
                <a:latin typeface="+mn-ea"/>
                <a:ea typeface="+mn-ea"/>
              </a:rPr>
              <a:t>100</a:t>
            </a:r>
            <a:r>
              <a:rPr lang="ja-JP" altLang="en-US" sz="2000" dirty="0" smtClean="0">
                <a:latin typeface="+mn-ea"/>
                <a:ea typeface="+mn-ea"/>
              </a:rPr>
              <a:t>）を入力し、</a:t>
            </a:r>
            <a:r>
              <a:rPr lang="en-US" altLang="ja-JP" sz="2000" dirty="0" smtClean="0">
                <a:latin typeface="+mn-ea"/>
                <a:ea typeface="+mn-ea"/>
              </a:rPr>
              <a:t>Button5</a:t>
            </a:r>
            <a:r>
              <a:rPr lang="ja-JP" altLang="en-US" sz="2000" dirty="0" smtClean="0">
                <a:latin typeface="+mn-ea"/>
                <a:ea typeface="+mn-ea"/>
              </a:rPr>
              <a:t>をクリックする。</a:t>
            </a:r>
            <a:endParaRPr lang="en-US" altLang="ja-JP" sz="2000" dirty="0" smtClean="0">
              <a:latin typeface="+mn-ea"/>
              <a:ea typeface="+mn-ea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ja-JP" altLang="en-US" sz="2000" dirty="0" smtClean="0">
                <a:latin typeface="+mn-ea"/>
                <a:ea typeface="+mn-ea"/>
              </a:rPr>
              <a:t>システムは、以下の処理を行う。</a:t>
            </a:r>
            <a:endParaRPr lang="en-US" altLang="ja-JP" sz="2000" dirty="0" smtClean="0">
              <a:latin typeface="+mn-ea"/>
              <a:ea typeface="+mn-ea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ja-JP" sz="2000" dirty="0" smtClean="0">
                <a:latin typeface="+mn-ea"/>
                <a:ea typeface="+mn-ea"/>
              </a:rPr>
              <a:t>1) TextBox3</a:t>
            </a:r>
            <a:r>
              <a:rPr lang="ja-JP" altLang="en-US" sz="2000" dirty="0" smtClean="0">
                <a:latin typeface="+mn-ea"/>
                <a:ea typeface="+mn-ea"/>
              </a:rPr>
              <a:t>をクリア。</a:t>
            </a:r>
            <a:endParaRPr lang="en-US" altLang="ja-JP" sz="2000" dirty="0" smtClean="0">
              <a:latin typeface="+mn-ea"/>
              <a:ea typeface="+mn-ea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ja-JP" sz="2000" dirty="0" smtClean="0">
                <a:latin typeface="+mn-ea"/>
                <a:ea typeface="+mn-ea"/>
              </a:rPr>
              <a:t>2)</a:t>
            </a:r>
            <a:r>
              <a:rPr lang="ja-JP" altLang="en-US" sz="2000" dirty="0" smtClean="0">
                <a:latin typeface="+mn-ea"/>
                <a:ea typeface="+mn-ea"/>
              </a:rPr>
              <a:t> </a:t>
            </a:r>
            <a:r>
              <a:rPr lang="en-US" altLang="ja-JP" sz="2000" dirty="0" err="1" smtClean="0">
                <a:latin typeface="+mn-ea"/>
                <a:ea typeface="+mn-ea"/>
              </a:rPr>
              <a:t>num</a:t>
            </a:r>
            <a:r>
              <a:rPr lang="en-US" altLang="ja-JP" sz="2000" dirty="0" smtClean="0">
                <a:latin typeface="+mn-ea"/>
                <a:ea typeface="+mn-ea"/>
              </a:rPr>
              <a:t>(1)</a:t>
            </a:r>
            <a:r>
              <a:rPr lang="ja-JP" altLang="en-US" sz="2000" dirty="0" smtClean="0">
                <a:latin typeface="+mn-ea"/>
                <a:ea typeface="+mn-ea"/>
              </a:rPr>
              <a:t>～</a:t>
            </a:r>
            <a:r>
              <a:rPr lang="en-US" altLang="ja-JP" sz="2000" dirty="0" err="1" smtClean="0">
                <a:latin typeface="+mn-ea"/>
                <a:ea typeface="+mn-ea"/>
              </a:rPr>
              <a:t>num</a:t>
            </a:r>
            <a:r>
              <a:rPr lang="en-US" altLang="ja-JP" sz="2000" dirty="0" smtClean="0">
                <a:latin typeface="+mn-ea"/>
                <a:ea typeface="+mn-ea"/>
              </a:rPr>
              <a:t>(</a:t>
            </a:r>
            <a:r>
              <a:rPr lang="en-US" altLang="ja-JP" sz="2000" dirty="0" smtClean="0">
                <a:solidFill>
                  <a:srgbClr val="FF0000"/>
                </a:solidFill>
                <a:latin typeface="+mn-ea"/>
                <a:ea typeface="+mn-ea"/>
              </a:rPr>
              <a:t>1000</a:t>
            </a:r>
            <a:r>
              <a:rPr lang="en-US" altLang="ja-JP" sz="2000" dirty="0" smtClean="0">
                <a:latin typeface="+mn-ea"/>
                <a:ea typeface="+mn-ea"/>
              </a:rPr>
              <a:t>)</a:t>
            </a:r>
            <a:r>
              <a:rPr lang="ja-JP" altLang="en-US" sz="2000" dirty="0" smtClean="0">
                <a:latin typeface="+mn-ea"/>
                <a:ea typeface="+mn-ea"/>
              </a:rPr>
              <a:t>に、それぞれ</a:t>
            </a:r>
            <a:r>
              <a:rPr lang="en-US" altLang="ja-JP" sz="2000" dirty="0" smtClean="0">
                <a:latin typeface="+mn-ea"/>
                <a:ea typeface="+mn-ea"/>
              </a:rPr>
              <a:t>1</a:t>
            </a:r>
            <a:r>
              <a:rPr lang="ja-JP" altLang="en-US" sz="2000" dirty="0" smtClean="0">
                <a:latin typeface="+mn-ea"/>
                <a:ea typeface="+mn-ea"/>
              </a:rPr>
              <a:t>～</a:t>
            </a:r>
            <a:r>
              <a:rPr lang="en-US" altLang="ja-JP" sz="2000" dirty="0" smtClean="0">
                <a:solidFill>
                  <a:srgbClr val="FF0000"/>
                </a:solidFill>
                <a:latin typeface="+mn-ea"/>
                <a:ea typeface="+mn-ea"/>
              </a:rPr>
              <a:t>X</a:t>
            </a:r>
            <a:r>
              <a:rPr lang="ja-JP" altLang="en-US" sz="2000" dirty="0" smtClean="0">
                <a:latin typeface="+mn-ea"/>
                <a:ea typeface="+mn-ea"/>
              </a:rPr>
              <a:t>のランダムな整数を代入する。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ja-JP" sz="2000" dirty="0" smtClean="0">
                <a:latin typeface="+mn-ea"/>
                <a:ea typeface="+mn-ea"/>
              </a:rPr>
              <a:t>3)</a:t>
            </a:r>
            <a:r>
              <a:rPr lang="ja-JP" altLang="en-US" sz="2000" dirty="0" smtClean="0">
                <a:latin typeface="+mn-ea"/>
                <a:ea typeface="+mn-ea"/>
              </a:rPr>
              <a:t> </a:t>
            </a:r>
            <a:r>
              <a:rPr lang="en-US" altLang="ja-JP" sz="2000" dirty="0" smtClean="0">
                <a:latin typeface="+mn-ea"/>
                <a:ea typeface="+mn-ea"/>
              </a:rPr>
              <a:t>TextBox3</a:t>
            </a:r>
            <a:r>
              <a:rPr lang="ja-JP" altLang="en-US" sz="2000" dirty="0" smtClean="0">
                <a:latin typeface="+mn-ea"/>
                <a:ea typeface="+mn-ea"/>
              </a:rPr>
              <a:t>の</a:t>
            </a:r>
            <a:r>
              <a:rPr lang="en-US" altLang="ja-JP" sz="2000" dirty="0" smtClean="0">
                <a:latin typeface="+mn-ea"/>
                <a:ea typeface="+mn-ea"/>
              </a:rPr>
              <a:t>1</a:t>
            </a:r>
            <a:r>
              <a:rPr lang="ja-JP" altLang="en-US" sz="2000" dirty="0" smtClean="0">
                <a:latin typeface="+mn-ea"/>
                <a:ea typeface="+mn-ea"/>
              </a:rPr>
              <a:t>行目から</a:t>
            </a:r>
            <a:r>
              <a:rPr lang="en-US" altLang="ja-JP" sz="2000" dirty="0" smtClean="0">
                <a:solidFill>
                  <a:srgbClr val="FF0000"/>
                </a:solidFill>
                <a:latin typeface="+mn-ea"/>
                <a:ea typeface="+mn-ea"/>
              </a:rPr>
              <a:t>X</a:t>
            </a:r>
            <a:r>
              <a:rPr lang="ja-JP" altLang="en-US" sz="2000" dirty="0" smtClean="0">
                <a:latin typeface="+mn-ea"/>
                <a:ea typeface="+mn-ea"/>
              </a:rPr>
              <a:t>行目までの各行</a:t>
            </a:r>
            <a:r>
              <a:rPr lang="en-US" altLang="ja-JP" sz="2000" dirty="0" smtClean="0">
                <a:latin typeface="+mn-ea"/>
                <a:ea typeface="+mn-ea"/>
              </a:rPr>
              <a:t>x</a:t>
            </a:r>
            <a:r>
              <a:rPr lang="ja-JP" altLang="en-US" sz="2000" dirty="0" smtClean="0">
                <a:latin typeface="+mn-ea"/>
                <a:ea typeface="+mn-ea"/>
              </a:rPr>
              <a:t>に、</a:t>
            </a:r>
            <a:endParaRPr lang="en-US" altLang="ja-JP" sz="2000" dirty="0" smtClean="0">
              <a:latin typeface="+mn-ea"/>
              <a:ea typeface="+mn-ea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ja-JP" altLang="en-US" sz="2000" dirty="0" smtClean="0">
                <a:latin typeface="+mn-ea"/>
                <a:ea typeface="+mn-ea"/>
              </a:rPr>
              <a:t>　　</a:t>
            </a:r>
            <a:r>
              <a:rPr lang="en-US" altLang="ja-JP" sz="2000" dirty="0" smtClean="0">
                <a:latin typeface="+mn-ea"/>
                <a:ea typeface="+mn-ea"/>
              </a:rPr>
              <a:t>1</a:t>
            </a:r>
            <a:r>
              <a:rPr lang="ja-JP" altLang="en-US" sz="2000" dirty="0" smtClean="0">
                <a:latin typeface="+mn-ea"/>
                <a:ea typeface="+mn-ea"/>
              </a:rPr>
              <a:t>～</a:t>
            </a:r>
            <a:r>
              <a:rPr lang="en-US" altLang="ja-JP" sz="2000" dirty="0" smtClean="0">
                <a:latin typeface="+mn-ea"/>
                <a:ea typeface="+mn-ea"/>
              </a:rPr>
              <a:t>x</a:t>
            </a:r>
            <a:r>
              <a:rPr lang="ja-JP" altLang="en-US" sz="2000" dirty="0" smtClean="0">
                <a:latin typeface="+mn-ea"/>
                <a:ea typeface="+mn-ea"/>
              </a:rPr>
              <a:t>の間の整数が</a:t>
            </a:r>
            <a:r>
              <a:rPr lang="en-US" altLang="ja-JP" sz="2000" dirty="0" err="1" smtClean="0">
                <a:latin typeface="+mn-ea"/>
                <a:ea typeface="+mn-ea"/>
              </a:rPr>
              <a:t>num</a:t>
            </a:r>
            <a:r>
              <a:rPr lang="en-US" altLang="ja-JP" sz="2000" dirty="0" smtClean="0">
                <a:latin typeface="+mn-ea"/>
                <a:ea typeface="+mn-ea"/>
              </a:rPr>
              <a:t>(1)</a:t>
            </a:r>
            <a:r>
              <a:rPr lang="ja-JP" altLang="en-US" sz="2000" dirty="0" smtClean="0">
                <a:latin typeface="+mn-ea"/>
                <a:ea typeface="+mn-ea"/>
              </a:rPr>
              <a:t>～</a:t>
            </a:r>
            <a:r>
              <a:rPr lang="en-US" altLang="ja-JP" sz="2000" dirty="0" err="1" smtClean="0">
                <a:latin typeface="+mn-ea"/>
                <a:ea typeface="+mn-ea"/>
              </a:rPr>
              <a:t>num</a:t>
            </a:r>
            <a:r>
              <a:rPr lang="en-US" altLang="ja-JP" sz="2000" dirty="0" smtClean="0">
                <a:latin typeface="+mn-ea"/>
                <a:ea typeface="+mn-ea"/>
              </a:rPr>
              <a:t>(1000)</a:t>
            </a:r>
            <a:r>
              <a:rPr lang="ja-JP" altLang="en-US" sz="2000" dirty="0" smtClean="0">
                <a:latin typeface="+mn-ea"/>
                <a:ea typeface="+mn-ea"/>
              </a:rPr>
              <a:t>の配列要素にいくつ含まれるかを</a:t>
            </a:r>
            <a:endParaRPr lang="en-US" altLang="ja-JP" sz="2000" dirty="0" smtClean="0">
              <a:latin typeface="+mn-ea"/>
              <a:ea typeface="+mn-ea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ja-JP" altLang="en-US" sz="2000" dirty="0" smtClean="0">
                <a:latin typeface="+mn-ea"/>
                <a:ea typeface="+mn-ea"/>
              </a:rPr>
              <a:t>　　以下のように順に出力する。</a:t>
            </a:r>
          </a:p>
        </p:txBody>
      </p:sp>
      <p:sp>
        <p:nvSpPr>
          <p:cNvPr id="16387" name="テキスト ボックス 7"/>
          <p:cNvSpPr txBox="1">
            <a:spLocks noChangeArrowheads="1"/>
          </p:cNvSpPr>
          <p:nvPr/>
        </p:nvSpPr>
        <p:spPr bwMode="auto">
          <a:xfrm>
            <a:off x="3091267" y="4950271"/>
            <a:ext cx="302679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>
                <a:latin typeface="+mn-ea"/>
                <a:ea typeface="+mn-ea"/>
              </a:rPr>
              <a:t>40</a:t>
            </a:r>
            <a:r>
              <a:rPr lang="ja-JP" altLang="en-US" sz="2000">
                <a:latin typeface="+mn-ea"/>
                <a:ea typeface="+mn-ea"/>
              </a:rPr>
              <a:t>と入力された場合・・・</a:t>
            </a:r>
            <a:endParaRPr lang="en-US" altLang="ja-JP" sz="2000">
              <a:latin typeface="+mn-ea"/>
              <a:ea typeface="+mn-ea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>
                <a:latin typeface="+mn-ea"/>
                <a:ea typeface="+mn-ea"/>
              </a:rPr>
              <a:t>40</a:t>
            </a:r>
            <a:r>
              <a:rPr lang="ja-JP" altLang="en-US" sz="2000">
                <a:latin typeface="+mn-ea"/>
                <a:ea typeface="+mn-ea"/>
              </a:rPr>
              <a:t>行目まで表示されます。</a:t>
            </a:r>
            <a:endParaRPr lang="en-US" altLang="ja-JP" sz="2000">
              <a:latin typeface="+mn-ea"/>
              <a:ea typeface="+mn-ea"/>
            </a:endParaRPr>
          </a:p>
        </p:txBody>
      </p:sp>
      <p:pic>
        <p:nvPicPr>
          <p:cNvPr id="16388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7392" y="3284984"/>
            <a:ext cx="2497137" cy="343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左中かっこ 1"/>
          <p:cNvSpPr/>
          <p:nvPr/>
        </p:nvSpPr>
        <p:spPr>
          <a:xfrm>
            <a:off x="6124979" y="4724846"/>
            <a:ext cx="504825" cy="1223963"/>
          </a:xfrm>
          <a:prstGeom prst="leftBrace">
            <a:avLst>
              <a:gd name="adj1" fmla="val 56709"/>
              <a:gd name="adj2" fmla="val 5000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ja-JP" altLang="en-US">
              <a:latin typeface="+mn-ea"/>
            </a:endParaRPr>
          </a:p>
        </p:txBody>
      </p:sp>
      <p:cxnSp>
        <p:nvCxnSpPr>
          <p:cNvPr id="6" name="直線矢印コネクタ 5"/>
          <p:cNvCxnSpPr>
            <a:stCxn id="16387" idx="0"/>
          </p:cNvCxnSpPr>
          <p:nvPr/>
        </p:nvCxnSpPr>
        <p:spPr>
          <a:xfrm flipV="1">
            <a:off x="4535892" y="3861246"/>
            <a:ext cx="2055812" cy="108902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1115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タイトル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 smtClean="0">
                <a:latin typeface="+mj-ea"/>
              </a:rPr>
              <a:t>注意事項</a:t>
            </a:r>
          </a:p>
        </p:txBody>
      </p:sp>
      <p:sp>
        <p:nvSpPr>
          <p:cNvPr id="3075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525963"/>
          </a:xfrm>
        </p:spPr>
        <p:txBody>
          <a:bodyPr/>
          <a:lstStyle/>
          <a:p>
            <a:pPr eaLnBrk="1" hangingPunct="1"/>
            <a:r>
              <a:rPr lang="ja-JP" altLang="en-US" sz="2000" dirty="0" smtClean="0">
                <a:latin typeface="+mj-ea"/>
                <a:ea typeface="+mj-ea"/>
              </a:rPr>
              <a:t>本日の演習では、「</a:t>
            </a:r>
            <a:r>
              <a:rPr lang="en-US" altLang="ja-JP" sz="2000" dirty="0" smtClean="0">
                <a:latin typeface="+mj-ea"/>
                <a:ea typeface="+mj-ea"/>
              </a:rPr>
              <a:t>S07Array</a:t>
            </a:r>
            <a:r>
              <a:rPr lang="ja-JP" altLang="en-US" sz="2000" dirty="0" smtClean="0">
                <a:latin typeface="+mj-ea"/>
                <a:ea typeface="+mj-ea"/>
              </a:rPr>
              <a:t>」という１つのプロジェクト上に、全ての問題のプログラムを作成します。</a:t>
            </a:r>
            <a:endParaRPr lang="en-US" altLang="ja-JP" sz="2000" dirty="0" smtClean="0">
              <a:latin typeface="+mj-ea"/>
              <a:ea typeface="+mj-ea"/>
            </a:endParaRPr>
          </a:p>
          <a:p>
            <a:pPr eaLnBrk="1" hangingPunct="1"/>
            <a:r>
              <a:rPr lang="ja-JP" altLang="en-US" sz="2000" dirty="0" smtClean="0">
                <a:latin typeface="+mj-ea"/>
                <a:ea typeface="+mj-ea"/>
              </a:rPr>
              <a:t>本日の演習問題は、</a:t>
            </a:r>
            <a:r>
              <a:rPr lang="ja-JP" altLang="en-US" sz="2000" dirty="0" smtClean="0">
                <a:solidFill>
                  <a:srgbClr val="FF0000"/>
                </a:solidFill>
                <a:latin typeface="+mj-ea"/>
                <a:ea typeface="+mj-ea"/>
              </a:rPr>
              <a:t>順番に解答</a:t>
            </a:r>
            <a:r>
              <a:rPr lang="ja-JP" altLang="en-US" sz="2000" dirty="0" smtClean="0">
                <a:latin typeface="+mj-ea"/>
                <a:ea typeface="+mj-ea"/>
              </a:rPr>
              <a:t>してください。各問題で、正しく動作するか、十分にチェックしてください。</a:t>
            </a:r>
            <a:endParaRPr lang="en-US" altLang="ja-JP" sz="2000" dirty="0" smtClean="0">
              <a:latin typeface="+mj-ea"/>
              <a:ea typeface="+mj-ea"/>
            </a:endParaRPr>
          </a:p>
          <a:p>
            <a:pPr eaLnBrk="1" hangingPunct="1"/>
            <a:r>
              <a:rPr lang="ja-JP" altLang="en-US" sz="2000" dirty="0" smtClean="0">
                <a:latin typeface="+mj-ea"/>
                <a:ea typeface="+mj-ea"/>
              </a:rPr>
              <a:t>新たなプログラムの中で、それまでの問題で作った関数を使用します。このため、</a:t>
            </a:r>
            <a:r>
              <a:rPr lang="ja-JP" altLang="en-US" sz="2000" dirty="0" smtClean="0">
                <a:solidFill>
                  <a:srgbClr val="FF0000"/>
                </a:solidFill>
                <a:latin typeface="+mj-ea"/>
                <a:ea typeface="+mj-ea"/>
              </a:rPr>
              <a:t>一度作った関数を、後で書き直してはいけません。</a:t>
            </a:r>
            <a:endParaRPr lang="en-US" altLang="ja-JP" sz="2000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pPr eaLnBrk="1" hangingPunct="1"/>
            <a:endParaRPr lang="en-US" altLang="ja-JP" sz="2000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34120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14"/>
          <p:cNvSpPr txBox="1">
            <a:spLocks noChangeArrowheads="1"/>
          </p:cNvSpPr>
          <p:nvPr/>
        </p:nvSpPr>
        <p:spPr bwMode="auto">
          <a:xfrm>
            <a:off x="5586413" y="6018213"/>
            <a:ext cx="3150221" cy="646331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>
                <a:latin typeface="+mj-ea"/>
                <a:ea typeface="+mj-ea"/>
              </a:rPr>
              <a:t>TextBox3.MultiLine=True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>
                <a:latin typeface="+mj-ea"/>
                <a:ea typeface="+mj-ea"/>
              </a:rPr>
              <a:t>TextBox3.ScrollBars = Vertical</a:t>
            </a:r>
          </a:p>
        </p:txBody>
      </p:sp>
      <p:sp>
        <p:nvSpPr>
          <p:cNvPr id="2" name="正方形/長方形 1"/>
          <p:cNvSpPr/>
          <p:nvPr/>
        </p:nvSpPr>
        <p:spPr>
          <a:xfrm>
            <a:off x="4211638" y="2190750"/>
            <a:ext cx="2701925" cy="34766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>
              <a:latin typeface="+mj-ea"/>
              <a:ea typeface="+mj-ea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4373563" y="2563813"/>
            <a:ext cx="1028700" cy="203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1100" dirty="0">
                <a:solidFill>
                  <a:schemeClr val="tx1"/>
                </a:solidFill>
                <a:latin typeface="+mj-ea"/>
                <a:ea typeface="+mj-ea"/>
              </a:rPr>
              <a:t>TextBox1</a:t>
            </a:r>
            <a:endParaRPr lang="ja-JP" altLang="en-US" sz="11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1" name="正方形/長方形 20"/>
          <p:cNvSpPr/>
          <p:nvPr/>
        </p:nvSpPr>
        <p:spPr>
          <a:xfrm>
            <a:off x="5762625" y="2557463"/>
            <a:ext cx="1028700" cy="203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1100" dirty="0">
                <a:solidFill>
                  <a:srgbClr val="000000"/>
                </a:solidFill>
                <a:latin typeface="+mj-ea"/>
                <a:ea typeface="+mj-ea"/>
              </a:rPr>
              <a:t>TextBox2</a:t>
            </a:r>
            <a:endParaRPr lang="ja-JP" altLang="en-US" sz="1100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4" name="角丸四角形 3"/>
          <p:cNvSpPr/>
          <p:nvPr/>
        </p:nvSpPr>
        <p:spPr>
          <a:xfrm>
            <a:off x="4373563" y="2946400"/>
            <a:ext cx="668337" cy="32385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1000" dirty="0">
                <a:solidFill>
                  <a:schemeClr val="tx1"/>
                </a:solidFill>
                <a:latin typeface="+mj-ea"/>
                <a:ea typeface="+mj-ea"/>
              </a:rPr>
              <a:t>Button1</a:t>
            </a:r>
            <a:endParaRPr lang="ja-JP" altLang="en-US" sz="10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5257800" y="2930525"/>
            <a:ext cx="668338" cy="32385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1000" dirty="0">
                <a:solidFill>
                  <a:srgbClr val="000000"/>
                </a:solidFill>
                <a:latin typeface="+mj-ea"/>
                <a:ea typeface="+mj-ea"/>
              </a:rPr>
              <a:t>Button2</a:t>
            </a:r>
            <a:endParaRPr lang="ja-JP" altLang="en-US" sz="1000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6121400" y="2936875"/>
            <a:ext cx="669925" cy="32385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1000" dirty="0">
                <a:solidFill>
                  <a:srgbClr val="000000"/>
                </a:solidFill>
                <a:latin typeface="+mj-ea"/>
                <a:ea typeface="+mj-ea"/>
              </a:rPr>
              <a:t>Button3</a:t>
            </a:r>
            <a:endParaRPr lang="ja-JP" altLang="en-US" sz="1000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4373563" y="3422650"/>
            <a:ext cx="668337" cy="32385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1000" dirty="0">
                <a:solidFill>
                  <a:srgbClr val="000000"/>
                </a:solidFill>
                <a:latin typeface="+mj-ea"/>
                <a:ea typeface="+mj-ea"/>
              </a:rPr>
              <a:t>Button4</a:t>
            </a:r>
            <a:endParaRPr lang="ja-JP" altLang="en-US" sz="1000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4408488" y="3846513"/>
            <a:ext cx="2382837" cy="11541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1100" dirty="0">
                <a:solidFill>
                  <a:srgbClr val="000000"/>
                </a:solidFill>
                <a:latin typeface="+mj-ea"/>
                <a:ea typeface="+mj-ea"/>
              </a:rPr>
              <a:t>TextBox3</a:t>
            </a:r>
            <a:endParaRPr lang="ja-JP" altLang="en-US" sz="1100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28" name="正方形/長方形 27"/>
          <p:cNvSpPr/>
          <p:nvPr/>
        </p:nvSpPr>
        <p:spPr>
          <a:xfrm>
            <a:off x="4414838" y="5103813"/>
            <a:ext cx="2376487" cy="203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1100" dirty="0">
                <a:solidFill>
                  <a:srgbClr val="000000"/>
                </a:solidFill>
                <a:latin typeface="+mj-ea"/>
                <a:ea typeface="+mj-ea"/>
              </a:rPr>
              <a:t>TextBox4</a:t>
            </a:r>
            <a:endParaRPr lang="ja-JP" altLang="en-US" sz="1100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29" name="正方形/長方形 28"/>
          <p:cNvSpPr/>
          <p:nvPr/>
        </p:nvSpPr>
        <p:spPr>
          <a:xfrm>
            <a:off x="4414838" y="5384800"/>
            <a:ext cx="2376487" cy="203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1100" dirty="0">
                <a:solidFill>
                  <a:srgbClr val="000000"/>
                </a:solidFill>
                <a:latin typeface="+mj-ea"/>
                <a:ea typeface="+mj-ea"/>
              </a:rPr>
              <a:t>TextBox5</a:t>
            </a:r>
            <a:endParaRPr lang="ja-JP" altLang="en-US" sz="1100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cxnSp>
        <p:nvCxnSpPr>
          <p:cNvPr id="6" name="直線矢印コネクタ 5"/>
          <p:cNvCxnSpPr/>
          <p:nvPr/>
        </p:nvCxnSpPr>
        <p:spPr>
          <a:xfrm flipH="1" flipV="1">
            <a:off x="6588125" y="4649788"/>
            <a:ext cx="1223963" cy="136842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12" name="Text Box 2"/>
          <p:cNvSpPr txBox="1">
            <a:spLocks noChangeArrowheads="1"/>
          </p:cNvSpPr>
          <p:nvPr/>
        </p:nvSpPr>
        <p:spPr bwMode="auto">
          <a:xfrm>
            <a:off x="180975" y="188913"/>
            <a:ext cx="8748713" cy="708025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 typeface="Arial" charset="0"/>
              <a:buNone/>
              <a:defRPr/>
            </a:pPr>
            <a:r>
              <a:rPr lang="en-US" altLang="ja-JP" sz="2000" dirty="0" smtClean="0">
                <a:latin typeface="+mj-ea"/>
                <a:ea typeface="+mj-ea"/>
              </a:rPr>
              <a:t>Q0.</a:t>
            </a:r>
          </a:p>
          <a:p>
            <a:pPr eaLnBrk="1" hangingPunct="1">
              <a:spcBef>
                <a:spcPct val="0"/>
              </a:spcBef>
              <a:buFont typeface="Arial" charset="0"/>
              <a:buNone/>
              <a:defRPr/>
            </a:pPr>
            <a:r>
              <a:rPr lang="en-US" altLang="ja-JP" sz="2000" dirty="0" smtClean="0">
                <a:latin typeface="+mj-ea"/>
                <a:ea typeface="+mj-ea"/>
              </a:rPr>
              <a:t>(0)</a:t>
            </a:r>
            <a:r>
              <a:rPr lang="ja-JP" altLang="en-US" sz="2000" dirty="0" smtClean="0">
                <a:latin typeface="+mj-ea"/>
                <a:ea typeface="+mj-ea"/>
              </a:rPr>
              <a:t>プロジェクト「</a:t>
            </a:r>
            <a:r>
              <a:rPr lang="en-US" altLang="ja-JP" sz="2000" dirty="0" smtClean="0">
                <a:latin typeface="+mj-ea"/>
                <a:ea typeface="+mj-ea"/>
              </a:rPr>
              <a:t>S07Array</a:t>
            </a:r>
            <a:r>
              <a:rPr lang="ja-JP" altLang="en-US" sz="2000" dirty="0" smtClean="0">
                <a:latin typeface="+mj-ea"/>
                <a:ea typeface="+mj-ea"/>
              </a:rPr>
              <a:t>」を作成し、以下のような</a:t>
            </a:r>
            <a:r>
              <a:rPr lang="en-US" altLang="ja-JP" sz="2000" dirty="0" smtClean="0">
                <a:latin typeface="+mj-ea"/>
                <a:ea typeface="+mj-ea"/>
              </a:rPr>
              <a:t>Form</a:t>
            </a:r>
            <a:r>
              <a:rPr lang="ja-JP" altLang="en-US" sz="2000" dirty="0" smtClean="0">
                <a:latin typeface="+mj-ea"/>
                <a:ea typeface="+mj-ea"/>
              </a:rPr>
              <a:t>を作りなさい。</a:t>
            </a:r>
            <a:endParaRPr lang="ja-JP" altLang="en-US" sz="2000" dirty="0" smtClean="0">
              <a:solidFill>
                <a:srgbClr val="0066FF"/>
              </a:solidFill>
              <a:latin typeface="+mj-ea"/>
              <a:ea typeface="+mj-ea"/>
            </a:endParaRPr>
          </a:p>
        </p:txBody>
      </p:sp>
      <p:pic>
        <p:nvPicPr>
          <p:cNvPr id="4111" name="Picture 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2098675"/>
            <a:ext cx="2571750" cy="353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7768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2205038"/>
            <a:ext cx="4562475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23" name="Text Box 9"/>
          <p:cNvSpPr txBox="1">
            <a:spLocks noChangeArrowheads="1"/>
          </p:cNvSpPr>
          <p:nvPr/>
        </p:nvSpPr>
        <p:spPr bwMode="auto">
          <a:xfrm>
            <a:off x="611188" y="4076700"/>
            <a:ext cx="6913140" cy="707886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 dirty="0">
                <a:latin typeface="+mn-ea"/>
                <a:ea typeface="+mn-ea"/>
              </a:rPr>
              <a:t>今回の演習問題では、この配列に</a:t>
            </a:r>
            <a:r>
              <a:rPr lang="ja-JP" altLang="en-US" sz="2000" dirty="0">
                <a:solidFill>
                  <a:srgbClr val="FF0000"/>
                </a:solidFill>
                <a:latin typeface="+mn-ea"/>
                <a:ea typeface="+mn-ea"/>
              </a:rPr>
              <a:t>ランダムな整数値</a:t>
            </a:r>
            <a:r>
              <a:rPr lang="ja-JP" altLang="en-US" sz="2000" dirty="0">
                <a:latin typeface="+mn-ea"/>
                <a:ea typeface="+mn-ea"/>
              </a:rPr>
              <a:t>を代入し、各種の計算をするプログラムを作成します。</a:t>
            </a:r>
          </a:p>
        </p:txBody>
      </p:sp>
      <p:sp>
        <p:nvSpPr>
          <p:cNvPr id="5124" name="Text Box 14"/>
          <p:cNvSpPr txBox="1">
            <a:spLocks noChangeArrowheads="1"/>
          </p:cNvSpPr>
          <p:nvPr/>
        </p:nvSpPr>
        <p:spPr bwMode="auto">
          <a:xfrm>
            <a:off x="4298950" y="2411413"/>
            <a:ext cx="1233030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>
                <a:latin typeface="+mn-ea"/>
                <a:ea typeface="+mn-ea"/>
              </a:rPr>
              <a:t>ここに宣言</a:t>
            </a:r>
            <a:endParaRPr lang="en-US" altLang="ja-JP" sz="1800">
              <a:latin typeface="+mn-ea"/>
              <a:ea typeface="+mn-ea"/>
            </a:endParaRPr>
          </a:p>
        </p:txBody>
      </p:sp>
      <p:cxnSp>
        <p:nvCxnSpPr>
          <p:cNvPr id="11" name="直線矢印コネクタ 10"/>
          <p:cNvCxnSpPr/>
          <p:nvPr/>
        </p:nvCxnSpPr>
        <p:spPr>
          <a:xfrm flipH="1">
            <a:off x="2857500" y="2532063"/>
            <a:ext cx="1441450" cy="49847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6" name="Text Box 2"/>
          <p:cNvSpPr txBox="1">
            <a:spLocks noChangeArrowheads="1"/>
          </p:cNvSpPr>
          <p:nvPr/>
        </p:nvSpPr>
        <p:spPr bwMode="auto">
          <a:xfrm>
            <a:off x="180975" y="188913"/>
            <a:ext cx="8748713" cy="708025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ja-JP" sz="2000" dirty="0" smtClean="0">
                <a:latin typeface="+mn-ea"/>
                <a:ea typeface="+mn-ea"/>
              </a:rPr>
              <a:t>(2)Form1</a:t>
            </a:r>
            <a:r>
              <a:rPr lang="ja-JP" altLang="en-US" sz="2000" dirty="0" smtClean="0">
                <a:latin typeface="+mn-ea"/>
                <a:ea typeface="+mn-ea"/>
              </a:rPr>
              <a:t>のモジュール変数として、整数型の配列</a:t>
            </a:r>
            <a:r>
              <a:rPr lang="en-US" altLang="ja-JP" sz="2000" dirty="0" err="1" smtClean="0">
                <a:latin typeface="+mn-ea"/>
                <a:ea typeface="+mn-ea"/>
              </a:rPr>
              <a:t>num</a:t>
            </a:r>
            <a:r>
              <a:rPr lang="en-US" altLang="ja-JP" sz="2000" dirty="0" smtClean="0">
                <a:latin typeface="+mn-ea"/>
                <a:ea typeface="+mn-ea"/>
              </a:rPr>
              <a:t>()</a:t>
            </a:r>
            <a:r>
              <a:rPr lang="ja-JP" altLang="en-US" sz="2000" dirty="0" smtClean="0">
                <a:latin typeface="+mn-ea"/>
                <a:ea typeface="+mn-ea"/>
              </a:rPr>
              <a:t>を宣言しなさい。</a:t>
            </a:r>
            <a:endParaRPr lang="en-US" altLang="ja-JP" sz="2000" dirty="0" smtClean="0">
              <a:latin typeface="+mn-ea"/>
              <a:ea typeface="+mn-ea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ja-JP" sz="2000" dirty="0" smtClean="0">
                <a:solidFill>
                  <a:srgbClr val="0066FF"/>
                </a:solidFill>
                <a:latin typeface="+mn-ea"/>
                <a:ea typeface="+mn-ea"/>
              </a:rPr>
              <a:t>Private </a:t>
            </a:r>
            <a:r>
              <a:rPr lang="en-US" altLang="ja-JP" sz="2000" dirty="0" err="1" smtClean="0">
                <a:solidFill>
                  <a:srgbClr val="0066FF"/>
                </a:solidFill>
                <a:latin typeface="+mn-ea"/>
                <a:ea typeface="+mn-ea"/>
              </a:rPr>
              <a:t>num</a:t>
            </a:r>
            <a:r>
              <a:rPr lang="en-US" altLang="ja-JP" sz="2000" dirty="0" smtClean="0">
                <a:solidFill>
                  <a:srgbClr val="0066FF"/>
                </a:solidFill>
                <a:latin typeface="+mn-ea"/>
                <a:ea typeface="+mn-ea"/>
              </a:rPr>
              <a:t>() As Integer</a:t>
            </a:r>
          </a:p>
        </p:txBody>
      </p:sp>
    </p:spTree>
    <p:extLst>
      <p:ext uri="{BB962C8B-B14F-4D97-AF65-F5344CB8AC3E}">
        <p14:creationId xmlns:p14="http://schemas.microsoft.com/office/powerpoint/2010/main" val="2262270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角丸四角形吹き出し 1"/>
          <p:cNvSpPr/>
          <p:nvPr/>
        </p:nvSpPr>
        <p:spPr>
          <a:xfrm>
            <a:off x="3059113" y="3789363"/>
            <a:ext cx="5761037" cy="2519362"/>
          </a:xfrm>
          <a:prstGeom prst="wedgeRoundRectCallout">
            <a:avLst>
              <a:gd name="adj1" fmla="val -61971"/>
              <a:gd name="adj2" fmla="val 10799"/>
              <a:gd name="adj3" fmla="val 16667"/>
            </a:avLst>
          </a:prstGeom>
          <a:solidFill>
            <a:srgbClr val="D6EC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>
              <a:latin typeface="+mn-ea"/>
            </a:endParaRPr>
          </a:p>
        </p:txBody>
      </p:sp>
      <p:sp>
        <p:nvSpPr>
          <p:cNvPr id="6147" name="Text Box 2"/>
          <p:cNvSpPr txBox="1">
            <a:spLocks noChangeArrowheads="1"/>
          </p:cNvSpPr>
          <p:nvPr/>
        </p:nvSpPr>
        <p:spPr bwMode="auto">
          <a:xfrm>
            <a:off x="180975" y="188913"/>
            <a:ext cx="8748713" cy="144655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ja-JP" sz="2000" dirty="0" smtClean="0">
                <a:latin typeface="+mn-ea"/>
                <a:ea typeface="+mn-ea"/>
              </a:rPr>
              <a:t>Q1.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ja-JP" sz="2000" dirty="0" smtClean="0">
                <a:latin typeface="+mn-ea"/>
                <a:ea typeface="+mn-ea"/>
              </a:rPr>
              <a:t>(1)</a:t>
            </a:r>
            <a:r>
              <a:rPr lang="ja-JP" altLang="en-US" sz="2000" dirty="0" smtClean="0">
                <a:latin typeface="+mn-ea"/>
                <a:ea typeface="+mn-ea"/>
              </a:rPr>
              <a:t>次のような関数「</a:t>
            </a:r>
            <a:r>
              <a:rPr lang="en-US" altLang="ja-JP" sz="2000" dirty="0" err="1" smtClean="0">
                <a:latin typeface="+mn-ea"/>
                <a:ea typeface="+mn-ea"/>
              </a:rPr>
              <a:t>redimNum</a:t>
            </a:r>
            <a:r>
              <a:rPr lang="en-US" altLang="ja-JP" sz="2000" dirty="0" smtClean="0">
                <a:latin typeface="+mn-ea"/>
                <a:ea typeface="+mn-ea"/>
              </a:rPr>
              <a:t>()</a:t>
            </a:r>
            <a:r>
              <a:rPr lang="ja-JP" altLang="en-US" sz="2000" dirty="0" smtClean="0">
                <a:latin typeface="+mn-ea"/>
                <a:ea typeface="+mn-ea"/>
              </a:rPr>
              <a:t>」を作成しなさい。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ja-JP" altLang="en-US" sz="800" dirty="0" smtClean="0">
              <a:solidFill>
                <a:srgbClr val="0066FF"/>
              </a:solidFill>
              <a:latin typeface="+mn-ea"/>
              <a:ea typeface="+mn-ea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ja-JP" sz="2000" dirty="0" smtClean="0">
                <a:solidFill>
                  <a:srgbClr val="0066FF"/>
                </a:solidFill>
                <a:latin typeface="+mn-ea"/>
                <a:ea typeface="+mn-ea"/>
              </a:rPr>
              <a:t>Private Sub </a:t>
            </a:r>
            <a:r>
              <a:rPr lang="en-US" altLang="ja-JP" sz="2000" dirty="0" err="1" smtClean="0">
                <a:solidFill>
                  <a:srgbClr val="0066FF"/>
                </a:solidFill>
                <a:latin typeface="+mn-ea"/>
                <a:ea typeface="+mn-ea"/>
              </a:rPr>
              <a:t>redimNum</a:t>
            </a:r>
            <a:r>
              <a:rPr lang="en-US" altLang="ja-JP" sz="2000" dirty="0" smtClean="0">
                <a:solidFill>
                  <a:srgbClr val="0066FF"/>
                </a:solidFill>
                <a:latin typeface="+mn-ea"/>
                <a:ea typeface="+mn-ea"/>
              </a:rPr>
              <a:t>( </a:t>
            </a:r>
            <a:r>
              <a:rPr lang="en-US" altLang="ja-JP" sz="2000" dirty="0" err="1" smtClean="0">
                <a:solidFill>
                  <a:srgbClr val="0066FF"/>
                </a:solidFill>
                <a:latin typeface="+mn-ea"/>
                <a:ea typeface="+mn-ea"/>
              </a:rPr>
              <a:t>lastArraySubscriptNum</a:t>
            </a:r>
            <a:r>
              <a:rPr lang="en-US" altLang="ja-JP" sz="2000" dirty="0" smtClean="0">
                <a:solidFill>
                  <a:srgbClr val="0066FF"/>
                </a:solidFill>
                <a:latin typeface="+mn-ea"/>
                <a:ea typeface="+mn-ea"/>
              </a:rPr>
              <a:t> As Integer )</a:t>
            </a:r>
            <a:r>
              <a:rPr lang="en-US" altLang="ja-JP" sz="2000" dirty="0" smtClean="0">
                <a:latin typeface="+mn-ea"/>
                <a:ea typeface="+mn-ea"/>
              </a:rPr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ja-JP" altLang="en-US" sz="2000" dirty="0" smtClean="0">
                <a:latin typeface="+mn-ea"/>
                <a:ea typeface="+mn-ea"/>
              </a:rPr>
              <a:t>引数</a:t>
            </a:r>
            <a:r>
              <a:rPr lang="en-US" altLang="ja-JP" sz="2000" dirty="0" err="1" smtClean="0">
                <a:latin typeface="+mn-ea"/>
                <a:ea typeface="+mn-ea"/>
              </a:rPr>
              <a:t>lastArraySubscriptNum</a:t>
            </a:r>
            <a:r>
              <a:rPr lang="ja-JP" altLang="en-US" sz="2000" dirty="0" smtClean="0">
                <a:latin typeface="+mn-ea"/>
                <a:ea typeface="+mn-ea"/>
              </a:rPr>
              <a:t>で受け取った数までの部屋を配列</a:t>
            </a:r>
            <a:r>
              <a:rPr lang="en-US" altLang="ja-JP" sz="2000" dirty="0" err="1" smtClean="0">
                <a:latin typeface="+mn-ea"/>
                <a:ea typeface="+mn-ea"/>
              </a:rPr>
              <a:t>num</a:t>
            </a:r>
            <a:r>
              <a:rPr lang="en-US" altLang="ja-JP" sz="2000" dirty="0" smtClean="0">
                <a:latin typeface="+mn-ea"/>
                <a:ea typeface="+mn-ea"/>
              </a:rPr>
              <a:t>()</a:t>
            </a:r>
            <a:r>
              <a:rPr lang="ja-JP" altLang="en-US" sz="2000" dirty="0" smtClean="0">
                <a:latin typeface="+mn-ea"/>
                <a:ea typeface="+mn-ea"/>
              </a:rPr>
              <a:t>に確保する。</a:t>
            </a:r>
            <a:endParaRPr lang="en-US" altLang="ja-JP" sz="2000" dirty="0" smtClean="0">
              <a:latin typeface="+mn-ea"/>
              <a:ea typeface="+mn-ea"/>
            </a:endParaRPr>
          </a:p>
        </p:txBody>
      </p:sp>
      <p:sp>
        <p:nvSpPr>
          <p:cNvPr id="6148" name="Text Box 11"/>
          <p:cNvSpPr txBox="1">
            <a:spLocks noChangeArrowheads="1"/>
          </p:cNvSpPr>
          <p:nvPr/>
        </p:nvSpPr>
        <p:spPr bwMode="auto">
          <a:xfrm>
            <a:off x="4835525" y="4467225"/>
            <a:ext cx="263084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 dirty="0" err="1">
                <a:latin typeface="+mn-ea"/>
                <a:ea typeface="+mn-ea"/>
              </a:rPr>
              <a:t>num</a:t>
            </a:r>
            <a:r>
              <a:rPr lang="en-US" altLang="ja-JP" sz="2000" dirty="0" smtClean="0">
                <a:latin typeface="+mn-ea"/>
                <a:ea typeface="+mn-ea"/>
              </a:rPr>
              <a:t>( 0 ) </a:t>
            </a:r>
            <a:r>
              <a:rPr lang="ja-JP" altLang="en-US" sz="2000" dirty="0" smtClean="0">
                <a:latin typeface="+mn-ea"/>
                <a:ea typeface="+mn-ea"/>
              </a:rPr>
              <a:t>～ </a:t>
            </a:r>
            <a:r>
              <a:rPr lang="en-US" altLang="ja-JP" sz="2000" dirty="0" err="1" smtClean="0">
                <a:latin typeface="+mn-ea"/>
                <a:ea typeface="+mn-ea"/>
              </a:rPr>
              <a:t>num</a:t>
            </a:r>
            <a:r>
              <a:rPr lang="en-US" altLang="ja-JP" sz="2000" dirty="0" smtClean="0">
                <a:latin typeface="+mn-ea"/>
                <a:ea typeface="+mn-ea"/>
              </a:rPr>
              <a:t>( 100 )</a:t>
            </a:r>
            <a:endParaRPr lang="en-US" altLang="ja-JP" sz="2000" dirty="0">
              <a:latin typeface="+mn-ea"/>
              <a:ea typeface="+mn-ea"/>
            </a:endParaRPr>
          </a:p>
        </p:txBody>
      </p:sp>
      <p:sp>
        <p:nvSpPr>
          <p:cNvPr id="6149" name="AutoShape 12"/>
          <p:cNvSpPr>
            <a:spLocks/>
          </p:cNvSpPr>
          <p:nvPr/>
        </p:nvSpPr>
        <p:spPr bwMode="auto">
          <a:xfrm rot="-5400000">
            <a:off x="5851526" y="2689225"/>
            <a:ext cx="360362" cy="4573587"/>
          </a:xfrm>
          <a:prstGeom prst="rightBrace">
            <a:avLst>
              <a:gd name="adj1" fmla="val 10576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2000">
              <a:latin typeface="+mn-ea"/>
              <a:ea typeface="+mn-ea"/>
            </a:endParaRPr>
          </a:p>
        </p:txBody>
      </p:sp>
      <p:grpSp>
        <p:nvGrpSpPr>
          <p:cNvPr id="6150" name="Group 26"/>
          <p:cNvGrpSpPr>
            <a:grpSpLocks/>
          </p:cNvGrpSpPr>
          <p:nvPr/>
        </p:nvGrpSpPr>
        <p:grpSpPr bwMode="auto">
          <a:xfrm>
            <a:off x="3562904" y="5284787"/>
            <a:ext cx="4800060" cy="520674"/>
            <a:chOff x="359" y="3521"/>
            <a:chExt cx="4583" cy="525"/>
          </a:xfrm>
        </p:grpSpPr>
        <p:sp>
          <p:nvSpPr>
            <p:cNvPr id="6155" name="AutoShape 3"/>
            <p:cNvSpPr>
              <a:spLocks noChangeArrowheads="1"/>
            </p:cNvSpPr>
            <p:nvPr/>
          </p:nvSpPr>
          <p:spPr bwMode="auto">
            <a:xfrm>
              <a:off x="359" y="3521"/>
              <a:ext cx="616" cy="525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ja-JP" altLang="ja-JP" sz="1000">
                <a:latin typeface="+mn-ea"/>
                <a:ea typeface="+mn-ea"/>
              </a:endParaRPr>
            </a:p>
          </p:txBody>
        </p:sp>
        <p:sp>
          <p:nvSpPr>
            <p:cNvPr id="6156" name="AutoShape 4"/>
            <p:cNvSpPr>
              <a:spLocks noChangeArrowheads="1"/>
            </p:cNvSpPr>
            <p:nvPr/>
          </p:nvSpPr>
          <p:spPr bwMode="auto">
            <a:xfrm>
              <a:off x="813" y="3521"/>
              <a:ext cx="616" cy="525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ja-JP" altLang="ja-JP" sz="1000">
                <a:latin typeface="+mn-ea"/>
                <a:ea typeface="+mn-ea"/>
              </a:endParaRPr>
            </a:p>
          </p:txBody>
        </p:sp>
        <p:sp>
          <p:nvSpPr>
            <p:cNvPr id="6157" name="AutoShape 5"/>
            <p:cNvSpPr>
              <a:spLocks noChangeArrowheads="1"/>
            </p:cNvSpPr>
            <p:nvPr/>
          </p:nvSpPr>
          <p:spPr bwMode="auto">
            <a:xfrm>
              <a:off x="1266" y="3521"/>
              <a:ext cx="616" cy="525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ja-JP" altLang="ja-JP" sz="1000">
                <a:latin typeface="+mn-ea"/>
                <a:ea typeface="+mn-ea"/>
              </a:endParaRPr>
            </a:p>
          </p:txBody>
        </p:sp>
        <p:sp>
          <p:nvSpPr>
            <p:cNvPr id="6158" name="AutoShape 6"/>
            <p:cNvSpPr>
              <a:spLocks noChangeArrowheads="1"/>
            </p:cNvSpPr>
            <p:nvPr/>
          </p:nvSpPr>
          <p:spPr bwMode="auto">
            <a:xfrm>
              <a:off x="1720" y="3521"/>
              <a:ext cx="616" cy="525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ja-JP" altLang="ja-JP" sz="1000">
                <a:latin typeface="+mn-ea"/>
                <a:ea typeface="+mn-ea"/>
              </a:endParaRPr>
            </a:p>
          </p:txBody>
        </p:sp>
        <p:sp>
          <p:nvSpPr>
            <p:cNvPr id="6159" name="AutoShape 7"/>
            <p:cNvSpPr>
              <a:spLocks noChangeArrowheads="1"/>
            </p:cNvSpPr>
            <p:nvPr/>
          </p:nvSpPr>
          <p:spPr bwMode="auto">
            <a:xfrm>
              <a:off x="2173" y="3521"/>
              <a:ext cx="1769" cy="525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ja-JP" altLang="ja-JP" sz="1000">
                <a:latin typeface="+mn-ea"/>
                <a:ea typeface="+mn-ea"/>
              </a:endParaRPr>
            </a:p>
          </p:txBody>
        </p:sp>
        <p:sp>
          <p:nvSpPr>
            <p:cNvPr id="6160" name="AutoShape 8"/>
            <p:cNvSpPr>
              <a:spLocks noChangeArrowheads="1"/>
            </p:cNvSpPr>
            <p:nvPr/>
          </p:nvSpPr>
          <p:spPr bwMode="auto">
            <a:xfrm>
              <a:off x="3787" y="3521"/>
              <a:ext cx="616" cy="525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ja-JP" altLang="ja-JP" sz="1000">
                <a:latin typeface="+mn-ea"/>
                <a:ea typeface="+mn-ea"/>
              </a:endParaRPr>
            </a:p>
          </p:txBody>
        </p:sp>
        <p:sp>
          <p:nvSpPr>
            <p:cNvPr id="6161" name="Text Box 9"/>
            <p:cNvSpPr txBox="1">
              <a:spLocks noChangeArrowheads="1"/>
            </p:cNvSpPr>
            <p:nvPr/>
          </p:nvSpPr>
          <p:spPr bwMode="auto">
            <a:xfrm>
              <a:off x="813" y="3643"/>
              <a:ext cx="176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1000" dirty="0">
                <a:solidFill>
                  <a:srgbClr val="FF0066"/>
                </a:solidFill>
                <a:latin typeface="+mn-ea"/>
                <a:ea typeface="+mn-ea"/>
              </a:endParaRPr>
            </a:p>
          </p:txBody>
        </p:sp>
        <p:sp>
          <p:nvSpPr>
            <p:cNvPr id="6162" name="Line 10"/>
            <p:cNvSpPr>
              <a:spLocks noChangeShapeType="1"/>
            </p:cNvSpPr>
            <p:nvPr/>
          </p:nvSpPr>
          <p:spPr bwMode="auto">
            <a:xfrm>
              <a:off x="2336" y="3838"/>
              <a:ext cx="1315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>
                <a:latin typeface="+mn-ea"/>
              </a:endParaRPr>
            </a:p>
          </p:txBody>
        </p:sp>
        <p:sp>
          <p:nvSpPr>
            <p:cNvPr id="6163" name="Text Box 13"/>
            <p:cNvSpPr txBox="1">
              <a:spLocks noChangeArrowheads="1"/>
            </p:cNvSpPr>
            <p:nvPr/>
          </p:nvSpPr>
          <p:spPr bwMode="auto">
            <a:xfrm>
              <a:off x="1268" y="3643"/>
              <a:ext cx="176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1000" dirty="0">
                <a:solidFill>
                  <a:srgbClr val="FF0066"/>
                </a:solidFill>
                <a:latin typeface="+mn-ea"/>
                <a:ea typeface="+mn-ea"/>
              </a:endParaRPr>
            </a:p>
          </p:txBody>
        </p:sp>
        <p:sp>
          <p:nvSpPr>
            <p:cNvPr id="6164" name="Text Box 14"/>
            <p:cNvSpPr txBox="1">
              <a:spLocks noChangeArrowheads="1"/>
            </p:cNvSpPr>
            <p:nvPr/>
          </p:nvSpPr>
          <p:spPr bwMode="auto">
            <a:xfrm>
              <a:off x="1767" y="3643"/>
              <a:ext cx="176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1000" dirty="0">
                <a:solidFill>
                  <a:srgbClr val="FF0066"/>
                </a:solidFill>
                <a:latin typeface="+mn-ea"/>
                <a:ea typeface="+mn-ea"/>
              </a:endParaRPr>
            </a:p>
          </p:txBody>
        </p:sp>
        <p:sp>
          <p:nvSpPr>
            <p:cNvPr id="6171" name="AutoShape 21"/>
            <p:cNvSpPr>
              <a:spLocks noChangeArrowheads="1"/>
            </p:cNvSpPr>
            <p:nvPr/>
          </p:nvSpPr>
          <p:spPr bwMode="auto">
            <a:xfrm>
              <a:off x="4241" y="3521"/>
              <a:ext cx="616" cy="525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ja-JP" altLang="ja-JP" sz="1000">
                <a:latin typeface="+mn-ea"/>
                <a:ea typeface="+mn-ea"/>
              </a:endParaRPr>
            </a:p>
          </p:txBody>
        </p:sp>
        <p:sp>
          <p:nvSpPr>
            <p:cNvPr id="6172" name="Text Box 22"/>
            <p:cNvSpPr txBox="1">
              <a:spLocks noChangeArrowheads="1"/>
            </p:cNvSpPr>
            <p:nvPr/>
          </p:nvSpPr>
          <p:spPr bwMode="auto">
            <a:xfrm>
              <a:off x="4245" y="3631"/>
              <a:ext cx="697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1000" dirty="0">
                <a:solidFill>
                  <a:srgbClr val="FF0066"/>
                </a:solidFill>
                <a:latin typeface="+mn-ea"/>
                <a:ea typeface="+mn-ea"/>
              </a:endParaRPr>
            </a:p>
          </p:txBody>
        </p:sp>
        <p:sp>
          <p:nvSpPr>
            <p:cNvPr id="6173" name="Text Box 23"/>
            <p:cNvSpPr txBox="1">
              <a:spLocks noChangeArrowheads="1"/>
            </p:cNvSpPr>
            <p:nvPr/>
          </p:nvSpPr>
          <p:spPr bwMode="auto">
            <a:xfrm>
              <a:off x="3698" y="3643"/>
              <a:ext cx="176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1000" dirty="0">
                <a:solidFill>
                  <a:srgbClr val="FF0066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6151" name="Text Box 27"/>
          <p:cNvSpPr txBox="1">
            <a:spLocks noChangeArrowheads="1"/>
          </p:cNvSpPr>
          <p:nvPr/>
        </p:nvSpPr>
        <p:spPr bwMode="auto">
          <a:xfrm>
            <a:off x="447675" y="5053013"/>
            <a:ext cx="1656223" cy="461665"/>
          </a:xfrm>
          <a:prstGeom prst="rect">
            <a:avLst/>
          </a:prstGeom>
          <a:solidFill>
            <a:srgbClr val="FF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400" dirty="0" err="1">
                <a:latin typeface="+mn-ea"/>
                <a:ea typeface="+mn-ea"/>
              </a:rPr>
              <a:t>redimNum</a:t>
            </a:r>
            <a:r>
              <a:rPr lang="en-US" altLang="ja-JP" sz="2400" dirty="0">
                <a:latin typeface="+mn-ea"/>
                <a:ea typeface="+mn-ea"/>
              </a:rPr>
              <a:t>()</a:t>
            </a:r>
          </a:p>
        </p:txBody>
      </p:sp>
      <p:sp>
        <p:nvSpPr>
          <p:cNvPr id="6152" name="Text Box 29"/>
          <p:cNvSpPr txBox="1">
            <a:spLocks noChangeArrowheads="1"/>
          </p:cNvSpPr>
          <p:nvPr/>
        </p:nvSpPr>
        <p:spPr bwMode="auto">
          <a:xfrm>
            <a:off x="107950" y="3117850"/>
            <a:ext cx="667362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 dirty="0" smtClean="0">
                <a:latin typeface="+mn-ea"/>
                <a:ea typeface="+mn-ea"/>
              </a:rPr>
              <a:t>受け取った引数</a:t>
            </a:r>
            <a:r>
              <a:rPr lang="en-US" altLang="ja-JP" sz="2000" dirty="0" err="1" smtClean="0">
                <a:latin typeface="+mn-ea"/>
                <a:ea typeface="+mn-ea"/>
              </a:rPr>
              <a:t>lastArraySubscriptNum</a:t>
            </a:r>
            <a:r>
              <a:rPr lang="ja-JP" altLang="en-US" sz="2000" dirty="0" smtClean="0">
                <a:latin typeface="+mn-ea"/>
                <a:ea typeface="+mn-ea"/>
              </a:rPr>
              <a:t>の値が</a:t>
            </a:r>
            <a:r>
              <a:rPr lang="en-US" altLang="ja-JP" sz="2000" dirty="0" smtClean="0">
                <a:latin typeface="+mn-ea"/>
                <a:ea typeface="+mn-ea"/>
              </a:rPr>
              <a:t>100</a:t>
            </a:r>
            <a:r>
              <a:rPr lang="ja-JP" altLang="en-US" sz="2000" dirty="0" smtClean="0">
                <a:latin typeface="+mn-ea"/>
                <a:ea typeface="+mn-ea"/>
              </a:rPr>
              <a:t>の場合・・・</a:t>
            </a:r>
            <a:endParaRPr lang="en-US" altLang="ja-JP" sz="2000" dirty="0" smtClean="0">
              <a:latin typeface="+mn-ea"/>
              <a:ea typeface="+mn-ea"/>
            </a:endParaRPr>
          </a:p>
        </p:txBody>
      </p:sp>
      <p:sp>
        <p:nvSpPr>
          <p:cNvPr id="6153" name="Text Box 31"/>
          <p:cNvSpPr txBox="1">
            <a:spLocks noChangeArrowheads="1"/>
          </p:cNvSpPr>
          <p:nvPr/>
        </p:nvSpPr>
        <p:spPr bwMode="auto">
          <a:xfrm>
            <a:off x="3521905" y="4109765"/>
            <a:ext cx="529824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 dirty="0" smtClean="0">
                <a:latin typeface="+mn-ea"/>
                <a:ea typeface="+mn-ea"/>
              </a:rPr>
              <a:t>「配列</a:t>
            </a:r>
            <a:r>
              <a:rPr lang="ja-JP" altLang="en-US" sz="2000" dirty="0">
                <a:latin typeface="+mn-ea"/>
                <a:ea typeface="+mn-ea"/>
              </a:rPr>
              <a:t>要素を</a:t>
            </a:r>
            <a:r>
              <a:rPr lang="en-US" altLang="ja-JP" sz="2000" dirty="0" smtClean="0">
                <a:latin typeface="+mn-ea"/>
                <a:ea typeface="+mn-ea"/>
              </a:rPr>
              <a:t>100</a:t>
            </a:r>
            <a:r>
              <a:rPr lang="ja-JP" altLang="en-US" sz="2000" dirty="0" smtClean="0">
                <a:latin typeface="+mn-ea"/>
                <a:ea typeface="+mn-ea"/>
              </a:rPr>
              <a:t>番目ま</a:t>
            </a:r>
            <a:r>
              <a:rPr lang="ja-JP" altLang="en-US" sz="2000" dirty="0">
                <a:latin typeface="+mn-ea"/>
                <a:ea typeface="+mn-ea"/>
              </a:rPr>
              <a:t>で</a:t>
            </a:r>
            <a:r>
              <a:rPr lang="ja-JP" altLang="en-US" sz="2000" dirty="0" smtClean="0">
                <a:latin typeface="+mn-ea"/>
                <a:ea typeface="+mn-ea"/>
              </a:rPr>
              <a:t>確保する」仕事だけ</a:t>
            </a:r>
            <a:r>
              <a:rPr lang="ja-JP" altLang="en-US" sz="2000" dirty="0">
                <a:latin typeface="+mn-ea"/>
                <a:ea typeface="+mn-ea"/>
              </a:rPr>
              <a:t>。</a:t>
            </a:r>
          </a:p>
        </p:txBody>
      </p:sp>
      <p:sp>
        <p:nvSpPr>
          <p:cNvPr id="6154" name="Line 30"/>
          <p:cNvSpPr>
            <a:spLocks noChangeShapeType="1"/>
          </p:cNvSpPr>
          <p:nvPr/>
        </p:nvSpPr>
        <p:spPr bwMode="auto">
          <a:xfrm flipH="1">
            <a:off x="1234054" y="3517960"/>
            <a:ext cx="41732" cy="153505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>
              <a:latin typeface="+mn-ea"/>
            </a:endParaRPr>
          </a:p>
        </p:txBody>
      </p:sp>
      <p:sp>
        <p:nvSpPr>
          <p:cNvPr id="31" name="Text Box 29"/>
          <p:cNvSpPr txBox="1">
            <a:spLocks noChangeArrowheads="1"/>
          </p:cNvSpPr>
          <p:nvPr/>
        </p:nvSpPr>
        <p:spPr bwMode="auto">
          <a:xfrm>
            <a:off x="0" y="2800578"/>
            <a:ext cx="56938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 dirty="0" smtClean="0">
                <a:latin typeface="+mn-ea"/>
                <a:ea typeface="+mn-ea"/>
              </a:rPr>
              <a:t>例）</a:t>
            </a:r>
            <a:endParaRPr lang="ja-JP" altLang="en-US" sz="2000" dirty="0">
              <a:latin typeface="+mn-ea"/>
              <a:ea typeface="+mn-ea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107950" y="1681629"/>
            <a:ext cx="30460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ja-JP" altLang="en-US" dirty="0" smtClean="0">
                <a:latin typeface="+mn-ea"/>
              </a:rPr>
              <a:t>（</a:t>
            </a:r>
            <a:r>
              <a:rPr lang="en-US" altLang="ja-JP" dirty="0" smtClean="0">
                <a:latin typeface="+mn-ea"/>
              </a:rPr>
              <a:t>Q1</a:t>
            </a:r>
            <a:r>
              <a:rPr lang="ja-JP" altLang="en-US" dirty="0">
                <a:latin typeface="+mn-ea"/>
              </a:rPr>
              <a:t> </a:t>
            </a:r>
            <a:r>
              <a:rPr lang="ja-JP" altLang="en-US" dirty="0" smtClean="0">
                <a:latin typeface="+mn-ea"/>
              </a:rPr>
              <a:t>次</a:t>
            </a:r>
            <a:r>
              <a:rPr lang="ja-JP" altLang="en-US" dirty="0">
                <a:latin typeface="+mn-ea"/>
              </a:rPr>
              <a:t>のスライドに続きます）</a:t>
            </a:r>
          </a:p>
        </p:txBody>
      </p:sp>
      <p:sp>
        <p:nvSpPr>
          <p:cNvPr id="33" name="テキスト ボックス 32"/>
          <p:cNvSpPr txBox="1">
            <a:spLocks noChangeArrowheads="1"/>
          </p:cNvSpPr>
          <p:nvPr/>
        </p:nvSpPr>
        <p:spPr bwMode="auto">
          <a:xfrm>
            <a:off x="7543669" y="5839875"/>
            <a:ext cx="87716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200" b="1" dirty="0" smtClean="0">
                <a:solidFill>
                  <a:srgbClr val="00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（</a:t>
            </a:r>
            <a:r>
              <a:rPr lang="en-US" altLang="ja-JP" sz="1200" b="1" dirty="0" smtClean="0">
                <a:solidFill>
                  <a:srgbClr val="00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100</a:t>
            </a:r>
            <a:r>
              <a:rPr lang="ja-JP" altLang="en-US" sz="1200" b="1" dirty="0" smtClean="0">
                <a:solidFill>
                  <a:srgbClr val="00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番目</a:t>
            </a:r>
            <a:r>
              <a:rPr lang="ja-JP" altLang="en-US" sz="1200" b="1" dirty="0">
                <a:solidFill>
                  <a:srgbClr val="00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）</a:t>
            </a:r>
          </a:p>
        </p:txBody>
      </p:sp>
      <p:sp>
        <p:nvSpPr>
          <p:cNvPr id="34" name="テキスト ボックス 33"/>
          <p:cNvSpPr txBox="1">
            <a:spLocks noChangeArrowheads="1"/>
          </p:cNvSpPr>
          <p:nvPr/>
        </p:nvSpPr>
        <p:spPr bwMode="auto">
          <a:xfrm>
            <a:off x="3430265" y="5830889"/>
            <a:ext cx="72327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200" b="1" dirty="0" smtClean="0">
                <a:solidFill>
                  <a:srgbClr val="00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（</a:t>
            </a:r>
            <a:r>
              <a:rPr lang="en-US" altLang="ja-JP" sz="1200" b="1" dirty="0" smtClean="0">
                <a:solidFill>
                  <a:srgbClr val="00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0</a:t>
            </a:r>
            <a:r>
              <a:rPr lang="ja-JP" altLang="en-US" sz="1200" b="1" dirty="0" smtClean="0">
                <a:solidFill>
                  <a:srgbClr val="00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番目</a:t>
            </a:r>
            <a:r>
              <a:rPr lang="ja-JP" altLang="en-US" sz="1200" b="1" dirty="0">
                <a:solidFill>
                  <a:srgbClr val="00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）</a:t>
            </a:r>
          </a:p>
        </p:txBody>
      </p:sp>
      <p:sp>
        <p:nvSpPr>
          <p:cNvPr id="35" name="テキスト ボックス 32"/>
          <p:cNvSpPr txBox="1">
            <a:spLocks noChangeArrowheads="1"/>
          </p:cNvSpPr>
          <p:nvPr/>
        </p:nvSpPr>
        <p:spPr bwMode="auto">
          <a:xfrm>
            <a:off x="3957067" y="5835382"/>
            <a:ext cx="72327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200" b="1" dirty="0" smtClean="0">
                <a:solidFill>
                  <a:srgbClr val="00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（</a:t>
            </a:r>
            <a:r>
              <a:rPr lang="en-US" altLang="ja-JP" sz="1200" b="1" dirty="0">
                <a:solidFill>
                  <a:srgbClr val="00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1</a:t>
            </a:r>
            <a:r>
              <a:rPr lang="ja-JP" altLang="en-US" sz="1200" b="1" dirty="0" smtClean="0">
                <a:solidFill>
                  <a:srgbClr val="00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番目</a:t>
            </a:r>
            <a:r>
              <a:rPr lang="ja-JP" altLang="en-US" sz="1200" b="1" dirty="0">
                <a:solidFill>
                  <a:srgbClr val="00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）</a:t>
            </a:r>
          </a:p>
        </p:txBody>
      </p:sp>
      <p:sp>
        <p:nvSpPr>
          <p:cNvPr id="36" name="テキスト ボックス 32"/>
          <p:cNvSpPr txBox="1">
            <a:spLocks noChangeArrowheads="1"/>
          </p:cNvSpPr>
          <p:nvPr/>
        </p:nvSpPr>
        <p:spPr bwMode="auto">
          <a:xfrm>
            <a:off x="4447156" y="5839875"/>
            <a:ext cx="72327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200" b="1" dirty="0" smtClean="0">
                <a:solidFill>
                  <a:srgbClr val="00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（</a:t>
            </a:r>
            <a:r>
              <a:rPr lang="en-US" altLang="ja-JP" sz="1200" b="1" dirty="0" smtClean="0">
                <a:solidFill>
                  <a:srgbClr val="00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2</a:t>
            </a:r>
            <a:r>
              <a:rPr lang="ja-JP" altLang="en-US" sz="1200" b="1" dirty="0" smtClean="0">
                <a:solidFill>
                  <a:srgbClr val="00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番目</a:t>
            </a:r>
            <a:r>
              <a:rPr lang="ja-JP" altLang="en-US" sz="1200" b="1" dirty="0">
                <a:solidFill>
                  <a:srgbClr val="00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）</a:t>
            </a:r>
          </a:p>
        </p:txBody>
      </p:sp>
      <p:sp>
        <p:nvSpPr>
          <p:cNvPr id="37" name="テキスト ボックス 32"/>
          <p:cNvSpPr txBox="1">
            <a:spLocks noChangeArrowheads="1"/>
          </p:cNvSpPr>
          <p:nvPr/>
        </p:nvSpPr>
        <p:spPr bwMode="auto">
          <a:xfrm>
            <a:off x="4948629" y="5843152"/>
            <a:ext cx="72327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200" b="1" dirty="0" smtClean="0">
                <a:solidFill>
                  <a:srgbClr val="00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（</a:t>
            </a:r>
            <a:r>
              <a:rPr lang="en-US" altLang="ja-JP" sz="1200" b="1" dirty="0">
                <a:solidFill>
                  <a:srgbClr val="00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3</a:t>
            </a:r>
            <a:r>
              <a:rPr lang="ja-JP" altLang="en-US" sz="1200" b="1" dirty="0" smtClean="0">
                <a:solidFill>
                  <a:srgbClr val="00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番目</a:t>
            </a:r>
            <a:r>
              <a:rPr lang="ja-JP" altLang="en-US" sz="1200" b="1" dirty="0">
                <a:solidFill>
                  <a:srgbClr val="00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）</a:t>
            </a:r>
          </a:p>
        </p:txBody>
      </p:sp>
      <p:sp>
        <p:nvSpPr>
          <p:cNvPr id="38" name="テキスト ボックス 32"/>
          <p:cNvSpPr txBox="1">
            <a:spLocks noChangeArrowheads="1"/>
          </p:cNvSpPr>
          <p:nvPr/>
        </p:nvSpPr>
        <p:spPr bwMode="auto">
          <a:xfrm>
            <a:off x="6932186" y="5846477"/>
            <a:ext cx="80021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200" b="1" dirty="0" smtClean="0">
                <a:solidFill>
                  <a:srgbClr val="00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（</a:t>
            </a:r>
            <a:r>
              <a:rPr lang="en-US" altLang="ja-JP" sz="1200" b="1" dirty="0" smtClean="0">
                <a:solidFill>
                  <a:srgbClr val="00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99</a:t>
            </a:r>
            <a:r>
              <a:rPr lang="ja-JP" altLang="en-US" sz="1200" b="1" dirty="0" smtClean="0">
                <a:solidFill>
                  <a:srgbClr val="00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番目</a:t>
            </a:r>
            <a:r>
              <a:rPr lang="ja-JP" altLang="en-US" sz="1200" b="1" dirty="0">
                <a:solidFill>
                  <a:srgbClr val="00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）</a:t>
            </a:r>
          </a:p>
        </p:txBody>
      </p:sp>
      <p:cxnSp>
        <p:nvCxnSpPr>
          <p:cNvPr id="39" name="直線矢印コネクタ 38"/>
          <p:cNvCxnSpPr/>
          <p:nvPr/>
        </p:nvCxnSpPr>
        <p:spPr>
          <a:xfrm flipH="1" flipV="1">
            <a:off x="7924384" y="5776680"/>
            <a:ext cx="4556" cy="152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0" name="直線矢印コネクタ 39"/>
          <p:cNvCxnSpPr/>
          <p:nvPr/>
        </p:nvCxnSpPr>
        <p:spPr>
          <a:xfrm flipH="1" flipV="1">
            <a:off x="7449735" y="5771403"/>
            <a:ext cx="4556" cy="152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1" name="直線矢印コネクタ 40"/>
          <p:cNvCxnSpPr/>
          <p:nvPr/>
        </p:nvCxnSpPr>
        <p:spPr>
          <a:xfrm flipH="1" flipV="1">
            <a:off x="5293951" y="5767465"/>
            <a:ext cx="4556" cy="152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2" name="直線矢印コネクタ 41"/>
          <p:cNvCxnSpPr/>
          <p:nvPr/>
        </p:nvCxnSpPr>
        <p:spPr>
          <a:xfrm flipH="1" flipV="1">
            <a:off x="4759230" y="5754254"/>
            <a:ext cx="4556" cy="152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3" name="直線矢印コネクタ 42"/>
          <p:cNvCxnSpPr/>
          <p:nvPr/>
        </p:nvCxnSpPr>
        <p:spPr>
          <a:xfrm flipH="1" flipV="1">
            <a:off x="4322549" y="5762575"/>
            <a:ext cx="4556" cy="152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4" name="直線矢印コネクタ 43"/>
          <p:cNvCxnSpPr/>
          <p:nvPr/>
        </p:nvCxnSpPr>
        <p:spPr>
          <a:xfrm flipH="1" flipV="1">
            <a:off x="3843764" y="5762893"/>
            <a:ext cx="4556" cy="152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4" name="テキスト ボックス 3"/>
          <p:cNvSpPr txBox="1"/>
          <p:nvPr/>
        </p:nvSpPr>
        <p:spPr>
          <a:xfrm>
            <a:off x="3695523" y="5436129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?</a:t>
            </a:r>
            <a:endParaRPr kumimoji="1" lang="ja-JP" altLang="en-US" dirty="0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4130629" y="5427603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?</a:t>
            </a:r>
            <a:endParaRPr kumimoji="1" lang="ja-JP" altLang="en-US" dirty="0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4619574" y="5436129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?</a:t>
            </a:r>
            <a:endParaRPr kumimoji="1" lang="ja-JP" altLang="en-US" dirty="0"/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5106479" y="5442731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?</a:t>
            </a:r>
            <a:endParaRPr kumimoji="1" lang="ja-JP" altLang="en-US" dirty="0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7266654" y="5442731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?</a:t>
            </a:r>
            <a:endParaRPr kumimoji="1" lang="ja-JP" altLang="en-US" dirty="0"/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7734961" y="545295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?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019603" y="5010583"/>
            <a:ext cx="12634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50" dirty="0"/>
              <a:t>値</a:t>
            </a:r>
            <a:r>
              <a:rPr lang="ja-JP" altLang="en-US" sz="1050" dirty="0" smtClean="0"/>
              <a:t>はまだ入れない</a:t>
            </a:r>
            <a:endParaRPr kumimoji="1" lang="ja-JP" altLang="en-US" sz="1050" dirty="0"/>
          </a:p>
        </p:txBody>
      </p:sp>
      <p:cxnSp>
        <p:nvCxnSpPr>
          <p:cNvPr id="9" name="直線矢印コネクタ 8"/>
          <p:cNvCxnSpPr/>
          <p:nvPr/>
        </p:nvCxnSpPr>
        <p:spPr>
          <a:xfrm flipH="1">
            <a:off x="5298393" y="5203469"/>
            <a:ext cx="100997" cy="3171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直線矢印コネクタ 58"/>
          <p:cNvCxnSpPr/>
          <p:nvPr/>
        </p:nvCxnSpPr>
        <p:spPr>
          <a:xfrm flipH="1">
            <a:off x="4845465" y="5245561"/>
            <a:ext cx="364070" cy="2664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3838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9" name="Rectangle 53"/>
          <p:cNvSpPr>
            <a:spLocks noChangeArrowheads="1"/>
          </p:cNvSpPr>
          <p:nvPr/>
        </p:nvSpPr>
        <p:spPr bwMode="auto">
          <a:xfrm>
            <a:off x="32881" y="4981766"/>
            <a:ext cx="9068594" cy="1815882"/>
          </a:xfrm>
          <a:prstGeom prst="rect">
            <a:avLst/>
          </a:prstGeom>
          <a:noFill/>
          <a:ln w="9525">
            <a:solidFill>
              <a:srgbClr val="66FF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600" dirty="0" smtClean="0">
                <a:latin typeface="+mj-ea"/>
                <a:ea typeface="+mj-ea"/>
              </a:rPr>
              <a:t>1</a:t>
            </a:r>
            <a:r>
              <a:rPr lang="en-US" altLang="ja-JP" sz="1600" dirty="0">
                <a:latin typeface="+mj-ea"/>
                <a:ea typeface="+mj-ea"/>
              </a:rPr>
              <a:t>)</a:t>
            </a:r>
            <a:r>
              <a:rPr lang="ja-JP" altLang="en-US" sz="1600" dirty="0">
                <a:latin typeface="+mj-ea"/>
                <a:ea typeface="+mj-ea"/>
              </a:rPr>
              <a:t>ランダムな整数を代入する方法</a:t>
            </a:r>
            <a:endParaRPr lang="en-US" altLang="ja-JP" sz="1600" dirty="0">
              <a:latin typeface="+mj-ea"/>
              <a:ea typeface="+mj-ea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600" dirty="0" smtClean="0">
                <a:latin typeface="+mj-ea"/>
                <a:ea typeface="+mj-ea"/>
              </a:rPr>
              <a:t>例：</a:t>
            </a:r>
            <a:r>
              <a:rPr lang="en-US" altLang="ja-JP" sz="1600" dirty="0" smtClean="0">
                <a:latin typeface="+mj-ea"/>
                <a:ea typeface="+mj-ea"/>
              </a:rPr>
              <a:t>3</a:t>
            </a:r>
            <a:r>
              <a:rPr lang="ja-JP" altLang="en-US" sz="1600" dirty="0">
                <a:latin typeface="+mj-ea"/>
                <a:ea typeface="+mj-ea"/>
              </a:rPr>
              <a:t>から</a:t>
            </a:r>
            <a:r>
              <a:rPr lang="en-US" altLang="ja-JP" sz="1600" dirty="0">
                <a:latin typeface="+mj-ea"/>
                <a:ea typeface="+mj-ea"/>
              </a:rPr>
              <a:t>8</a:t>
            </a:r>
            <a:r>
              <a:rPr lang="ja-JP" altLang="en-US" sz="1600" dirty="0" err="1">
                <a:latin typeface="+mj-ea"/>
                <a:ea typeface="+mj-ea"/>
              </a:rPr>
              <a:t>までの</a:t>
            </a:r>
            <a:r>
              <a:rPr lang="ja-JP" altLang="en-US" sz="1600" dirty="0">
                <a:latin typeface="+mj-ea"/>
                <a:ea typeface="+mj-ea"/>
              </a:rPr>
              <a:t>いずれかのランダムな整数を、変数</a:t>
            </a:r>
            <a:r>
              <a:rPr lang="en-US" altLang="ja-JP" sz="1600" dirty="0">
                <a:latin typeface="+mj-ea"/>
                <a:ea typeface="+mj-ea"/>
              </a:rPr>
              <a:t>n</a:t>
            </a:r>
            <a:r>
              <a:rPr lang="ja-JP" altLang="en-US" sz="1600" dirty="0">
                <a:latin typeface="+mj-ea"/>
                <a:ea typeface="+mj-ea"/>
              </a:rPr>
              <a:t>に代入</a:t>
            </a:r>
            <a:r>
              <a:rPr lang="ja-JP" altLang="en-US" sz="1600" dirty="0" smtClean="0">
                <a:latin typeface="+mj-ea"/>
                <a:ea typeface="+mj-ea"/>
              </a:rPr>
              <a:t>する</a:t>
            </a:r>
            <a:endParaRPr lang="ja-JP" altLang="en-US" sz="1600" dirty="0">
              <a:latin typeface="+mj-ea"/>
              <a:ea typeface="+mj-ea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600" dirty="0">
                <a:latin typeface="+mj-ea"/>
                <a:ea typeface="+mj-ea"/>
              </a:rPr>
              <a:t>  Dim r  As New </a:t>
            </a:r>
            <a:r>
              <a:rPr lang="en-US" altLang="ja-JP" sz="1600" dirty="0" err="1">
                <a:latin typeface="+mj-ea"/>
                <a:ea typeface="+mj-ea"/>
              </a:rPr>
              <a:t>System.Random</a:t>
            </a:r>
            <a:r>
              <a:rPr lang="en-US" altLang="ja-JP" sz="1600" dirty="0" smtClean="0">
                <a:latin typeface="+mj-ea"/>
                <a:ea typeface="+mj-ea"/>
              </a:rPr>
              <a:t>()</a:t>
            </a:r>
            <a:r>
              <a:rPr lang="ja-JP" altLang="en-US" sz="1600" dirty="0" smtClean="0">
                <a:latin typeface="+mj-ea"/>
                <a:ea typeface="+mj-ea"/>
              </a:rPr>
              <a:t>　　</a:t>
            </a:r>
            <a:r>
              <a:rPr lang="ja-JP" altLang="en-US" sz="1600" dirty="0" smtClean="0">
                <a:solidFill>
                  <a:srgbClr val="00B050"/>
                </a:solidFill>
                <a:latin typeface="+mj-ea"/>
                <a:ea typeface="+mj-ea"/>
              </a:rPr>
              <a:t>←使う前に一度だけ書いておけばよい</a:t>
            </a:r>
            <a:endParaRPr lang="en-US" altLang="ja-JP" sz="1600" dirty="0">
              <a:solidFill>
                <a:srgbClr val="00B050"/>
              </a:solidFill>
              <a:latin typeface="+mj-ea"/>
              <a:ea typeface="+mj-ea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600" dirty="0">
                <a:latin typeface="+mj-ea"/>
                <a:ea typeface="+mj-ea"/>
              </a:rPr>
              <a:t>  Dim n As Integer = </a:t>
            </a:r>
            <a:r>
              <a:rPr lang="en-US" altLang="ja-JP" sz="1600" dirty="0" err="1">
                <a:latin typeface="+mj-ea"/>
                <a:ea typeface="+mj-ea"/>
              </a:rPr>
              <a:t>r.Next</a:t>
            </a:r>
            <a:r>
              <a:rPr lang="en-US" altLang="ja-JP" sz="1600" dirty="0">
                <a:latin typeface="+mj-ea"/>
                <a:ea typeface="+mj-ea"/>
              </a:rPr>
              <a:t>(3, 9</a:t>
            </a:r>
            <a:r>
              <a:rPr lang="en-US" altLang="ja-JP" sz="1600" dirty="0" smtClean="0">
                <a:latin typeface="+mj-ea"/>
                <a:ea typeface="+mj-ea"/>
              </a:rPr>
              <a:t>)</a:t>
            </a:r>
            <a:r>
              <a:rPr lang="ja-JP" altLang="en-US" sz="1600" dirty="0" smtClean="0">
                <a:latin typeface="+mj-ea"/>
                <a:ea typeface="+mj-ea"/>
              </a:rPr>
              <a:t>　　</a:t>
            </a:r>
            <a:r>
              <a:rPr lang="en-US" altLang="ja-JP" sz="1600" dirty="0" smtClean="0">
                <a:latin typeface="+mj-ea"/>
                <a:ea typeface="+mj-ea"/>
              </a:rPr>
              <a:t>※</a:t>
            </a:r>
            <a:r>
              <a:rPr lang="ja-JP" altLang="en-US" sz="1600" dirty="0" smtClean="0">
                <a:latin typeface="+mj-ea"/>
                <a:ea typeface="+mj-ea"/>
              </a:rPr>
              <a:t>第</a:t>
            </a:r>
            <a:r>
              <a:rPr lang="en-US" altLang="ja-JP" sz="1600" dirty="0" smtClean="0">
                <a:latin typeface="+mj-ea"/>
                <a:ea typeface="+mj-ea"/>
              </a:rPr>
              <a:t>2</a:t>
            </a:r>
            <a:r>
              <a:rPr lang="ja-JP" altLang="en-US" sz="1600" dirty="0">
                <a:latin typeface="+mj-ea"/>
                <a:ea typeface="+mj-ea"/>
              </a:rPr>
              <a:t>項は、</a:t>
            </a:r>
            <a:r>
              <a:rPr lang="ja-JP" altLang="en-US" sz="1600" u="sng" dirty="0">
                <a:latin typeface="+mj-ea"/>
                <a:ea typeface="+mj-ea"/>
              </a:rPr>
              <a:t>最大値に</a:t>
            </a:r>
            <a:r>
              <a:rPr lang="en-US" altLang="ja-JP" sz="1600" u="sng" dirty="0">
                <a:latin typeface="+mj-ea"/>
                <a:ea typeface="+mj-ea"/>
              </a:rPr>
              <a:t>1</a:t>
            </a:r>
            <a:r>
              <a:rPr lang="ja-JP" altLang="en-US" sz="1600" u="sng" dirty="0">
                <a:latin typeface="+mj-ea"/>
                <a:ea typeface="+mj-ea"/>
              </a:rPr>
              <a:t>を足した値</a:t>
            </a:r>
            <a:r>
              <a:rPr lang="ja-JP" altLang="en-US" sz="1600" dirty="0" smtClean="0">
                <a:latin typeface="+mj-ea"/>
                <a:ea typeface="+mj-ea"/>
              </a:rPr>
              <a:t>にする</a:t>
            </a:r>
            <a:endParaRPr lang="en-US" altLang="ja-JP" sz="1600" dirty="0">
              <a:latin typeface="+mj-ea"/>
              <a:ea typeface="+mj-ea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600" dirty="0" smtClean="0">
                <a:latin typeface="+mj-ea"/>
                <a:ea typeface="+mj-ea"/>
              </a:rPr>
              <a:t>2)</a:t>
            </a:r>
            <a:r>
              <a:rPr lang="ja-JP" altLang="en-US" sz="1600" dirty="0" smtClean="0">
                <a:latin typeface="+mj-ea"/>
                <a:ea typeface="+mj-ea"/>
              </a:rPr>
              <a:t>配列の 「最後の部屋の番号」を取得する方法</a:t>
            </a:r>
            <a:endParaRPr lang="en-US" altLang="ja-JP" sz="1600" dirty="0">
              <a:latin typeface="+mj-ea"/>
              <a:ea typeface="+mj-ea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600" dirty="0" smtClean="0">
                <a:latin typeface="+mj-ea"/>
                <a:ea typeface="+mj-ea"/>
              </a:rPr>
              <a:t>配列</a:t>
            </a:r>
            <a:r>
              <a:rPr lang="en-US" altLang="ja-JP" sz="1600" dirty="0" err="1" smtClean="0">
                <a:latin typeface="+mj-ea"/>
                <a:ea typeface="+mj-ea"/>
              </a:rPr>
              <a:t>num</a:t>
            </a:r>
            <a:r>
              <a:rPr lang="en-US" altLang="ja-JP" sz="1600" dirty="0" smtClean="0">
                <a:latin typeface="+mj-ea"/>
                <a:ea typeface="+mj-ea"/>
              </a:rPr>
              <a:t>()</a:t>
            </a:r>
            <a:r>
              <a:rPr lang="ja-JP" altLang="en-US" sz="1600" dirty="0" smtClean="0">
                <a:latin typeface="+mj-ea"/>
                <a:ea typeface="+mj-ea"/>
              </a:rPr>
              <a:t>の最後の部屋の番号は、「</a:t>
            </a:r>
            <a:r>
              <a:rPr lang="en-US" altLang="ja-JP" sz="1600" dirty="0" err="1" smtClean="0">
                <a:latin typeface="+mj-ea"/>
                <a:ea typeface="+mj-ea"/>
              </a:rPr>
              <a:t>num.Length</a:t>
            </a:r>
            <a:r>
              <a:rPr lang="en-US" altLang="ja-JP" sz="1600" dirty="0" smtClean="0">
                <a:latin typeface="+mj-ea"/>
                <a:ea typeface="+mj-ea"/>
              </a:rPr>
              <a:t> - 1</a:t>
            </a:r>
            <a:r>
              <a:rPr lang="ja-JP" altLang="en-US" sz="1600" dirty="0" smtClean="0">
                <a:latin typeface="+mj-ea"/>
                <a:ea typeface="+mj-ea"/>
              </a:rPr>
              <a:t>」番目で知ることができます。</a:t>
            </a:r>
            <a:endParaRPr lang="en-US" altLang="ja-JP" sz="1600" dirty="0" smtClean="0">
              <a:latin typeface="+mj-ea"/>
              <a:ea typeface="+mj-ea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600" dirty="0" smtClean="0">
                <a:latin typeface="+mj-ea"/>
                <a:ea typeface="+mj-ea"/>
              </a:rPr>
              <a:t>例えば、もし</a:t>
            </a:r>
            <a:r>
              <a:rPr lang="en-US" altLang="ja-JP" sz="1600" dirty="0" smtClean="0">
                <a:latin typeface="+mj-ea"/>
                <a:ea typeface="+mj-ea"/>
              </a:rPr>
              <a:t>100</a:t>
            </a:r>
            <a:r>
              <a:rPr lang="ja-JP" altLang="en-US" sz="1600" dirty="0" smtClean="0">
                <a:latin typeface="+mj-ea"/>
                <a:ea typeface="+mj-ea"/>
              </a:rPr>
              <a:t>番目まで部屋があるなら、「</a:t>
            </a:r>
            <a:r>
              <a:rPr lang="en-US" altLang="ja-JP" sz="1600" dirty="0" err="1" smtClean="0">
                <a:latin typeface="+mj-ea"/>
                <a:ea typeface="+mj-ea"/>
              </a:rPr>
              <a:t>num.Length</a:t>
            </a:r>
            <a:r>
              <a:rPr lang="ja-JP" altLang="en-US" sz="1600" dirty="0" smtClean="0">
                <a:latin typeface="+mj-ea"/>
                <a:ea typeface="+mj-ea"/>
              </a:rPr>
              <a:t>」の値は</a:t>
            </a:r>
            <a:r>
              <a:rPr lang="en-US" altLang="ja-JP" sz="1600" dirty="0" smtClean="0">
                <a:latin typeface="+mj-ea"/>
                <a:ea typeface="+mj-ea"/>
              </a:rPr>
              <a:t>101</a:t>
            </a:r>
            <a:r>
              <a:rPr lang="ja-JP" altLang="en-US" sz="1600" dirty="0" smtClean="0">
                <a:latin typeface="+mj-ea"/>
                <a:ea typeface="+mj-ea"/>
              </a:rPr>
              <a:t>になる</a:t>
            </a:r>
            <a:r>
              <a:rPr lang="ja-JP" altLang="en-US" sz="1600" smtClean="0">
                <a:latin typeface="+mj-ea"/>
                <a:ea typeface="+mj-ea"/>
              </a:rPr>
              <a:t>ため</a:t>
            </a:r>
            <a:r>
              <a:rPr lang="ja-JP" altLang="en-US" sz="1600" smtClean="0">
                <a:latin typeface="+mj-ea"/>
                <a:ea typeface="+mj-ea"/>
              </a:rPr>
              <a:t>です。</a:t>
            </a:r>
            <a:endParaRPr lang="ja-JP" altLang="en-US" sz="1600" dirty="0">
              <a:latin typeface="+mj-ea"/>
              <a:ea typeface="+mj-ea"/>
            </a:endParaRPr>
          </a:p>
        </p:txBody>
      </p:sp>
      <p:sp>
        <p:nvSpPr>
          <p:cNvPr id="7171" name="Text Box 2"/>
          <p:cNvSpPr txBox="1">
            <a:spLocks noChangeArrowheads="1"/>
          </p:cNvSpPr>
          <p:nvPr/>
        </p:nvSpPr>
        <p:spPr bwMode="auto">
          <a:xfrm>
            <a:off x="158750" y="188913"/>
            <a:ext cx="8748713" cy="1754326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ja-JP" sz="2000" dirty="0" smtClean="0">
                <a:latin typeface="+mj-ea"/>
                <a:ea typeface="+mj-ea"/>
              </a:rPr>
              <a:t>Q1.</a:t>
            </a:r>
            <a:r>
              <a:rPr lang="ja-JP" altLang="en-US" sz="2000" dirty="0" smtClean="0">
                <a:latin typeface="+mj-ea"/>
                <a:ea typeface="+mj-ea"/>
              </a:rPr>
              <a:t>つづき</a:t>
            </a:r>
            <a:endParaRPr lang="en-US" altLang="ja-JP" sz="2000" dirty="0" smtClean="0">
              <a:latin typeface="+mj-ea"/>
              <a:ea typeface="+mj-ea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ja-JP" sz="2000" dirty="0" smtClean="0">
                <a:latin typeface="+mj-ea"/>
                <a:ea typeface="+mj-ea"/>
              </a:rPr>
              <a:t>(2)</a:t>
            </a:r>
            <a:r>
              <a:rPr lang="ja-JP" altLang="en-US" sz="2000" dirty="0" smtClean="0">
                <a:latin typeface="+mj-ea"/>
                <a:ea typeface="+mj-ea"/>
              </a:rPr>
              <a:t>次のような関数「</a:t>
            </a:r>
            <a:r>
              <a:rPr lang="en-US" altLang="ja-JP" sz="2000" dirty="0" err="1" smtClean="0">
                <a:latin typeface="+mj-ea"/>
                <a:ea typeface="+mj-ea"/>
              </a:rPr>
              <a:t>setRandomNum</a:t>
            </a:r>
            <a:r>
              <a:rPr lang="en-US" altLang="ja-JP" sz="2000" dirty="0" smtClean="0">
                <a:latin typeface="+mj-ea"/>
                <a:ea typeface="+mj-ea"/>
              </a:rPr>
              <a:t>()</a:t>
            </a:r>
            <a:r>
              <a:rPr lang="ja-JP" altLang="en-US" sz="2000" dirty="0" smtClean="0">
                <a:latin typeface="+mj-ea"/>
                <a:ea typeface="+mj-ea"/>
              </a:rPr>
              <a:t>」 を作成しなさい。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ja-JP" altLang="en-US" sz="800" dirty="0" smtClean="0">
              <a:latin typeface="+mj-ea"/>
              <a:ea typeface="+mj-ea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ja-JP" sz="2000" dirty="0" smtClean="0">
                <a:solidFill>
                  <a:srgbClr val="0066FF"/>
                </a:solidFill>
                <a:latin typeface="+mj-ea"/>
                <a:ea typeface="+mj-ea"/>
              </a:rPr>
              <a:t>Private Sub </a:t>
            </a:r>
            <a:r>
              <a:rPr lang="en-US" altLang="ja-JP" sz="2000" dirty="0" err="1" smtClean="0">
                <a:solidFill>
                  <a:srgbClr val="0066FF"/>
                </a:solidFill>
                <a:latin typeface="+mj-ea"/>
                <a:ea typeface="+mj-ea"/>
              </a:rPr>
              <a:t>setRandomNum</a:t>
            </a:r>
            <a:r>
              <a:rPr lang="en-US" altLang="ja-JP" sz="2000" dirty="0" smtClean="0">
                <a:solidFill>
                  <a:srgbClr val="0066FF"/>
                </a:solidFill>
                <a:latin typeface="+mj-ea"/>
                <a:ea typeface="+mj-ea"/>
              </a:rPr>
              <a:t>( </a:t>
            </a:r>
            <a:r>
              <a:rPr lang="en-US" altLang="ja-JP" sz="2000" dirty="0" err="1" smtClean="0">
                <a:solidFill>
                  <a:srgbClr val="0066FF"/>
                </a:solidFill>
                <a:latin typeface="+mj-ea"/>
                <a:ea typeface="+mj-ea"/>
              </a:rPr>
              <a:t>sNum</a:t>
            </a:r>
            <a:r>
              <a:rPr lang="en-US" altLang="ja-JP" sz="2000" dirty="0" smtClean="0">
                <a:solidFill>
                  <a:srgbClr val="0066FF"/>
                </a:solidFill>
                <a:latin typeface="+mj-ea"/>
                <a:ea typeface="+mj-ea"/>
              </a:rPr>
              <a:t> As Integer , </a:t>
            </a:r>
            <a:r>
              <a:rPr lang="en-US" altLang="ja-JP" sz="2000" dirty="0" err="1" smtClean="0">
                <a:solidFill>
                  <a:srgbClr val="0066FF"/>
                </a:solidFill>
                <a:latin typeface="+mj-ea"/>
                <a:ea typeface="+mj-ea"/>
              </a:rPr>
              <a:t>gNum</a:t>
            </a:r>
            <a:r>
              <a:rPr lang="en-US" altLang="ja-JP" sz="2000" dirty="0" smtClean="0">
                <a:solidFill>
                  <a:srgbClr val="0066FF"/>
                </a:solidFill>
                <a:latin typeface="+mj-ea"/>
                <a:ea typeface="+mj-ea"/>
              </a:rPr>
              <a:t> As Integer )</a:t>
            </a:r>
            <a:r>
              <a:rPr lang="en-US" altLang="ja-JP" sz="2000" dirty="0" smtClean="0">
                <a:latin typeface="+mj-ea"/>
                <a:ea typeface="+mj-ea"/>
              </a:rPr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ja-JP" sz="2000" dirty="0" err="1" smtClean="0">
                <a:latin typeface="+mj-ea"/>
                <a:ea typeface="+mj-ea"/>
              </a:rPr>
              <a:t>num</a:t>
            </a:r>
            <a:r>
              <a:rPr lang="en-US" altLang="ja-JP" sz="2000" dirty="0" smtClean="0">
                <a:latin typeface="+mj-ea"/>
                <a:ea typeface="+mj-ea"/>
              </a:rPr>
              <a:t>(1)</a:t>
            </a:r>
            <a:r>
              <a:rPr lang="ja-JP" altLang="en-US" sz="2000" dirty="0" smtClean="0">
                <a:latin typeface="+mj-ea"/>
                <a:ea typeface="+mj-ea"/>
              </a:rPr>
              <a:t>～</a:t>
            </a:r>
            <a:r>
              <a:rPr lang="en-US" altLang="ja-JP" sz="2000" dirty="0" err="1" smtClean="0">
                <a:latin typeface="+mj-ea"/>
                <a:ea typeface="+mj-ea"/>
              </a:rPr>
              <a:t>num</a:t>
            </a:r>
            <a:r>
              <a:rPr lang="en-US" altLang="ja-JP" sz="2000" dirty="0" smtClean="0">
                <a:latin typeface="+mj-ea"/>
                <a:ea typeface="+mj-ea"/>
              </a:rPr>
              <a:t>(</a:t>
            </a:r>
            <a:r>
              <a:rPr lang="ja-JP" altLang="en-US" sz="2000" dirty="0" smtClean="0">
                <a:latin typeface="+mj-ea"/>
                <a:ea typeface="+mj-ea"/>
              </a:rPr>
              <a:t>最後の部屋の番号</a:t>
            </a:r>
            <a:r>
              <a:rPr lang="en-US" altLang="ja-JP" sz="2000" dirty="0" smtClean="0">
                <a:latin typeface="+mj-ea"/>
                <a:ea typeface="+mj-ea"/>
              </a:rPr>
              <a:t>)</a:t>
            </a:r>
            <a:r>
              <a:rPr lang="ja-JP" altLang="en-US" sz="2000" dirty="0" smtClean="0">
                <a:latin typeface="+mj-ea"/>
                <a:ea typeface="+mj-ea"/>
              </a:rPr>
              <a:t>の全ての配列要素に、引数</a:t>
            </a:r>
            <a:r>
              <a:rPr lang="en-US" altLang="ja-JP" sz="2000" dirty="0" err="1" smtClean="0">
                <a:latin typeface="+mj-ea"/>
                <a:ea typeface="+mj-ea"/>
              </a:rPr>
              <a:t>sNum</a:t>
            </a:r>
            <a:r>
              <a:rPr lang="ja-JP" altLang="en-US" sz="2000" dirty="0" smtClean="0">
                <a:latin typeface="+mj-ea"/>
                <a:ea typeface="+mj-ea"/>
              </a:rPr>
              <a:t>～</a:t>
            </a:r>
            <a:r>
              <a:rPr lang="en-US" altLang="ja-JP" sz="2000" dirty="0" err="1" smtClean="0">
                <a:latin typeface="+mj-ea"/>
                <a:ea typeface="+mj-ea"/>
              </a:rPr>
              <a:t>gNum</a:t>
            </a:r>
            <a:r>
              <a:rPr lang="ja-JP" altLang="en-US" sz="2000" dirty="0" smtClean="0">
                <a:latin typeface="+mj-ea"/>
                <a:ea typeface="+mj-ea"/>
              </a:rPr>
              <a:t>の間のランダムな整数を代入する。</a:t>
            </a:r>
            <a:endParaRPr lang="en-US" altLang="ja-JP" sz="2000" dirty="0" smtClean="0">
              <a:latin typeface="+mj-ea"/>
              <a:ea typeface="+mj-ea"/>
            </a:endParaRPr>
          </a:p>
        </p:txBody>
      </p:sp>
      <p:sp>
        <p:nvSpPr>
          <p:cNvPr id="36" name="角丸四角形吹き出し 35"/>
          <p:cNvSpPr/>
          <p:nvPr/>
        </p:nvSpPr>
        <p:spPr>
          <a:xfrm>
            <a:off x="3275855" y="2708920"/>
            <a:ext cx="5597933" cy="2520950"/>
          </a:xfrm>
          <a:prstGeom prst="wedgeRoundRectCallout">
            <a:avLst>
              <a:gd name="adj1" fmla="val -61268"/>
              <a:gd name="adj2" fmla="val 11101"/>
              <a:gd name="adj3" fmla="val 16667"/>
            </a:avLst>
          </a:prstGeom>
          <a:solidFill>
            <a:srgbClr val="D6EC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>
              <a:latin typeface="+mj-ea"/>
              <a:ea typeface="+mj-ea"/>
            </a:endParaRPr>
          </a:p>
        </p:txBody>
      </p:sp>
      <p:sp>
        <p:nvSpPr>
          <p:cNvPr id="7172" name="AutoShape 4"/>
          <p:cNvSpPr>
            <a:spLocks/>
          </p:cNvSpPr>
          <p:nvPr/>
        </p:nvSpPr>
        <p:spPr bwMode="auto">
          <a:xfrm rot="16200000">
            <a:off x="6048426" y="1890563"/>
            <a:ext cx="360362" cy="4105275"/>
          </a:xfrm>
          <a:prstGeom prst="rightBrace">
            <a:avLst>
              <a:gd name="adj1" fmla="val 105799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2000">
              <a:latin typeface="+mj-ea"/>
              <a:ea typeface="+mj-ea"/>
            </a:endParaRPr>
          </a:p>
        </p:txBody>
      </p:sp>
      <p:sp>
        <p:nvSpPr>
          <p:cNvPr id="7173" name="Text Box 26"/>
          <p:cNvSpPr txBox="1">
            <a:spLocks noChangeArrowheads="1"/>
          </p:cNvSpPr>
          <p:nvPr/>
        </p:nvSpPr>
        <p:spPr bwMode="auto">
          <a:xfrm>
            <a:off x="240662" y="4120956"/>
            <a:ext cx="2385589" cy="461665"/>
          </a:xfrm>
          <a:prstGeom prst="rect">
            <a:avLst/>
          </a:prstGeom>
          <a:solidFill>
            <a:srgbClr val="FF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400">
                <a:latin typeface="+mj-ea"/>
                <a:ea typeface="+mj-ea"/>
              </a:rPr>
              <a:t>setRandomNum()</a:t>
            </a:r>
          </a:p>
        </p:txBody>
      </p:sp>
      <p:sp>
        <p:nvSpPr>
          <p:cNvPr id="7174" name="Line 27"/>
          <p:cNvSpPr>
            <a:spLocks noChangeShapeType="1"/>
          </p:cNvSpPr>
          <p:nvPr/>
        </p:nvSpPr>
        <p:spPr bwMode="auto">
          <a:xfrm>
            <a:off x="764537" y="3576443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>
              <a:latin typeface="+mj-ea"/>
              <a:ea typeface="+mj-ea"/>
            </a:endParaRPr>
          </a:p>
        </p:txBody>
      </p:sp>
      <p:sp>
        <p:nvSpPr>
          <p:cNvPr id="7175" name="Text Box 28"/>
          <p:cNvSpPr txBox="1">
            <a:spLocks noChangeArrowheads="1"/>
          </p:cNvSpPr>
          <p:nvPr/>
        </p:nvSpPr>
        <p:spPr bwMode="auto">
          <a:xfrm>
            <a:off x="116837" y="3141468"/>
            <a:ext cx="321113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>
                <a:latin typeface="+mj-ea"/>
                <a:ea typeface="+mj-ea"/>
              </a:rPr>
              <a:t>sNum=3  gNum=8</a:t>
            </a:r>
            <a:r>
              <a:rPr lang="ja-JP" altLang="en-US" sz="2000">
                <a:latin typeface="+mj-ea"/>
                <a:ea typeface="+mj-ea"/>
              </a:rPr>
              <a:t>の場合・・・</a:t>
            </a:r>
          </a:p>
        </p:txBody>
      </p:sp>
      <p:sp>
        <p:nvSpPr>
          <p:cNvPr id="7176" name="Text Box 29"/>
          <p:cNvSpPr txBox="1">
            <a:spLocks noChangeArrowheads="1"/>
          </p:cNvSpPr>
          <p:nvPr/>
        </p:nvSpPr>
        <p:spPr bwMode="auto">
          <a:xfrm>
            <a:off x="3725659" y="2700895"/>
            <a:ext cx="441018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 dirty="0" smtClean="0">
                <a:latin typeface="+mj-ea"/>
                <a:ea typeface="+mj-ea"/>
              </a:rPr>
              <a:t>「全ての配列</a:t>
            </a:r>
            <a:r>
              <a:rPr lang="ja-JP" altLang="en-US" sz="2000" dirty="0">
                <a:latin typeface="+mj-ea"/>
                <a:ea typeface="+mj-ea"/>
              </a:rPr>
              <a:t>要素に、</a:t>
            </a:r>
            <a:r>
              <a:rPr lang="en-US" altLang="ja-JP" sz="2000" dirty="0">
                <a:latin typeface="+mj-ea"/>
                <a:ea typeface="+mj-ea"/>
              </a:rPr>
              <a:t>3</a:t>
            </a:r>
            <a:r>
              <a:rPr lang="ja-JP" altLang="en-US" sz="2000" dirty="0">
                <a:latin typeface="+mj-ea"/>
                <a:ea typeface="+mj-ea"/>
              </a:rPr>
              <a:t>～</a:t>
            </a:r>
            <a:r>
              <a:rPr lang="en-US" altLang="ja-JP" sz="2000" dirty="0">
                <a:latin typeface="+mj-ea"/>
                <a:ea typeface="+mj-ea"/>
              </a:rPr>
              <a:t>8</a:t>
            </a:r>
            <a:r>
              <a:rPr lang="ja-JP" altLang="en-US" sz="2000" dirty="0">
                <a:latin typeface="+mj-ea"/>
                <a:ea typeface="+mj-ea"/>
              </a:rPr>
              <a:t>のランダム</a:t>
            </a:r>
            <a:r>
              <a:rPr lang="ja-JP" altLang="en-US" sz="2000" dirty="0" smtClean="0">
                <a:latin typeface="+mj-ea"/>
                <a:ea typeface="+mj-ea"/>
              </a:rPr>
              <a:t>な</a:t>
            </a:r>
            <a:endParaRPr lang="en-US" altLang="ja-JP" sz="2000" dirty="0" smtClean="0">
              <a:latin typeface="+mj-ea"/>
              <a:ea typeface="+mj-ea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 dirty="0" smtClean="0">
                <a:latin typeface="+mj-ea"/>
                <a:ea typeface="+mj-ea"/>
              </a:rPr>
              <a:t>整数</a:t>
            </a:r>
            <a:r>
              <a:rPr lang="ja-JP" altLang="en-US" sz="2000" dirty="0">
                <a:latin typeface="+mj-ea"/>
                <a:ea typeface="+mj-ea"/>
              </a:rPr>
              <a:t>を</a:t>
            </a:r>
            <a:r>
              <a:rPr lang="ja-JP" altLang="en-US" sz="2000" dirty="0" smtClean="0">
                <a:latin typeface="+mj-ea"/>
                <a:ea typeface="+mj-ea"/>
              </a:rPr>
              <a:t>代入する」仕事だけ</a:t>
            </a:r>
            <a:r>
              <a:rPr lang="ja-JP" altLang="en-US" sz="2000" dirty="0">
                <a:latin typeface="+mj-ea"/>
                <a:ea typeface="+mj-ea"/>
              </a:rPr>
              <a:t>。</a:t>
            </a:r>
          </a:p>
        </p:txBody>
      </p:sp>
      <p:sp>
        <p:nvSpPr>
          <p:cNvPr id="7177" name="Line 30"/>
          <p:cNvSpPr>
            <a:spLocks noChangeShapeType="1"/>
          </p:cNvSpPr>
          <p:nvPr/>
        </p:nvSpPr>
        <p:spPr bwMode="auto">
          <a:xfrm>
            <a:off x="1844037" y="3576443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>
              <a:latin typeface="+mj-ea"/>
              <a:ea typeface="+mj-ea"/>
            </a:endParaRPr>
          </a:p>
        </p:txBody>
      </p:sp>
      <p:grpSp>
        <p:nvGrpSpPr>
          <p:cNvPr id="7178" name="Group 31"/>
          <p:cNvGrpSpPr>
            <a:grpSpLocks/>
          </p:cNvGrpSpPr>
          <p:nvPr/>
        </p:nvGrpSpPr>
        <p:grpSpPr bwMode="auto">
          <a:xfrm>
            <a:off x="3625649" y="4193232"/>
            <a:ext cx="4747670" cy="531480"/>
            <a:chOff x="359" y="3521"/>
            <a:chExt cx="4534" cy="536"/>
          </a:xfrm>
        </p:grpSpPr>
        <p:sp>
          <p:nvSpPr>
            <p:cNvPr id="7184" name="AutoShape 32"/>
            <p:cNvSpPr>
              <a:spLocks noChangeArrowheads="1"/>
            </p:cNvSpPr>
            <p:nvPr/>
          </p:nvSpPr>
          <p:spPr bwMode="auto">
            <a:xfrm>
              <a:off x="359" y="3521"/>
              <a:ext cx="616" cy="525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ja-JP" altLang="ja-JP" sz="2000">
                <a:latin typeface="+mj-ea"/>
                <a:ea typeface="+mj-ea"/>
              </a:endParaRPr>
            </a:p>
          </p:txBody>
        </p:sp>
        <p:sp>
          <p:nvSpPr>
            <p:cNvPr id="7185" name="AutoShape 33"/>
            <p:cNvSpPr>
              <a:spLocks noChangeArrowheads="1"/>
            </p:cNvSpPr>
            <p:nvPr/>
          </p:nvSpPr>
          <p:spPr bwMode="auto">
            <a:xfrm>
              <a:off x="813" y="3521"/>
              <a:ext cx="616" cy="525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ja-JP" altLang="ja-JP" sz="2000">
                <a:latin typeface="+mj-ea"/>
                <a:ea typeface="+mj-ea"/>
              </a:endParaRPr>
            </a:p>
          </p:txBody>
        </p:sp>
        <p:sp>
          <p:nvSpPr>
            <p:cNvPr id="7186" name="AutoShape 34"/>
            <p:cNvSpPr>
              <a:spLocks noChangeArrowheads="1"/>
            </p:cNvSpPr>
            <p:nvPr/>
          </p:nvSpPr>
          <p:spPr bwMode="auto">
            <a:xfrm>
              <a:off x="1266" y="3521"/>
              <a:ext cx="616" cy="525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ja-JP" altLang="ja-JP" sz="2000">
                <a:latin typeface="+mj-ea"/>
                <a:ea typeface="+mj-ea"/>
              </a:endParaRPr>
            </a:p>
          </p:txBody>
        </p:sp>
        <p:sp>
          <p:nvSpPr>
            <p:cNvPr id="7187" name="AutoShape 35"/>
            <p:cNvSpPr>
              <a:spLocks noChangeArrowheads="1"/>
            </p:cNvSpPr>
            <p:nvPr/>
          </p:nvSpPr>
          <p:spPr bwMode="auto">
            <a:xfrm>
              <a:off x="1720" y="3521"/>
              <a:ext cx="616" cy="525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ja-JP" altLang="ja-JP" sz="2000">
                <a:latin typeface="+mj-ea"/>
                <a:ea typeface="+mj-ea"/>
              </a:endParaRPr>
            </a:p>
          </p:txBody>
        </p:sp>
        <p:sp>
          <p:nvSpPr>
            <p:cNvPr id="7188" name="AutoShape 36"/>
            <p:cNvSpPr>
              <a:spLocks noChangeArrowheads="1"/>
            </p:cNvSpPr>
            <p:nvPr/>
          </p:nvSpPr>
          <p:spPr bwMode="auto">
            <a:xfrm>
              <a:off x="2173" y="3521"/>
              <a:ext cx="1769" cy="525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ja-JP" altLang="ja-JP" sz="2000">
                <a:latin typeface="+mj-ea"/>
                <a:ea typeface="+mj-ea"/>
              </a:endParaRPr>
            </a:p>
          </p:txBody>
        </p:sp>
        <p:sp>
          <p:nvSpPr>
            <p:cNvPr id="7189" name="AutoShape 37"/>
            <p:cNvSpPr>
              <a:spLocks noChangeArrowheads="1"/>
            </p:cNvSpPr>
            <p:nvPr/>
          </p:nvSpPr>
          <p:spPr bwMode="auto">
            <a:xfrm>
              <a:off x="3787" y="3521"/>
              <a:ext cx="616" cy="525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ja-JP" altLang="ja-JP" sz="2000">
                <a:latin typeface="+mj-ea"/>
                <a:ea typeface="+mj-ea"/>
              </a:endParaRPr>
            </a:p>
          </p:txBody>
        </p:sp>
        <p:sp>
          <p:nvSpPr>
            <p:cNvPr id="7190" name="Text Box 38"/>
            <p:cNvSpPr txBox="1">
              <a:spLocks noChangeArrowheads="1"/>
            </p:cNvSpPr>
            <p:nvPr/>
          </p:nvSpPr>
          <p:spPr bwMode="auto">
            <a:xfrm>
              <a:off x="766" y="3646"/>
              <a:ext cx="447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2000" dirty="0">
                  <a:solidFill>
                    <a:srgbClr val="FF0066"/>
                  </a:solidFill>
                  <a:latin typeface="+mj-ea"/>
                  <a:ea typeface="+mj-ea"/>
                </a:rPr>
                <a:t>  5</a:t>
              </a:r>
            </a:p>
          </p:txBody>
        </p:sp>
        <p:sp>
          <p:nvSpPr>
            <p:cNvPr id="7191" name="Line 39"/>
            <p:cNvSpPr>
              <a:spLocks noChangeShapeType="1"/>
            </p:cNvSpPr>
            <p:nvPr/>
          </p:nvSpPr>
          <p:spPr bwMode="auto">
            <a:xfrm>
              <a:off x="2336" y="3838"/>
              <a:ext cx="1315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>
                <a:latin typeface="+mj-ea"/>
                <a:ea typeface="+mj-ea"/>
              </a:endParaRPr>
            </a:p>
          </p:txBody>
        </p:sp>
        <p:sp>
          <p:nvSpPr>
            <p:cNvPr id="7192" name="Text Box 40"/>
            <p:cNvSpPr txBox="1">
              <a:spLocks noChangeArrowheads="1"/>
            </p:cNvSpPr>
            <p:nvPr/>
          </p:nvSpPr>
          <p:spPr bwMode="auto">
            <a:xfrm>
              <a:off x="1221" y="3646"/>
              <a:ext cx="299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2000">
                  <a:solidFill>
                    <a:srgbClr val="FF0066"/>
                  </a:solidFill>
                  <a:latin typeface="+mj-ea"/>
                  <a:ea typeface="+mj-ea"/>
                </a:rPr>
                <a:t>8</a:t>
              </a:r>
            </a:p>
          </p:txBody>
        </p:sp>
        <p:sp>
          <p:nvSpPr>
            <p:cNvPr id="7193" name="Text Box 41"/>
            <p:cNvSpPr txBox="1">
              <a:spLocks noChangeArrowheads="1"/>
            </p:cNvSpPr>
            <p:nvPr/>
          </p:nvSpPr>
          <p:spPr bwMode="auto">
            <a:xfrm>
              <a:off x="1720" y="3646"/>
              <a:ext cx="380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2000">
                  <a:solidFill>
                    <a:srgbClr val="FF0066"/>
                  </a:solidFill>
                  <a:latin typeface="+mj-ea"/>
                  <a:ea typeface="+mj-ea"/>
                </a:rPr>
                <a:t> 7</a:t>
              </a:r>
            </a:p>
          </p:txBody>
        </p:sp>
        <p:sp>
          <p:nvSpPr>
            <p:cNvPr id="7199" name="AutoShape 48"/>
            <p:cNvSpPr>
              <a:spLocks noChangeArrowheads="1"/>
            </p:cNvSpPr>
            <p:nvPr/>
          </p:nvSpPr>
          <p:spPr bwMode="auto">
            <a:xfrm>
              <a:off x="4241" y="3521"/>
              <a:ext cx="616" cy="525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ja-JP" altLang="ja-JP" sz="2000">
                <a:latin typeface="+mj-ea"/>
                <a:ea typeface="+mj-ea"/>
              </a:endParaRPr>
            </a:p>
          </p:txBody>
        </p:sp>
        <p:sp>
          <p:nvSpPr>
            <p:cNvPr id="7200" name="Text Box 49"/>
            <p:cNvSpPr txBox="1">
              <a:spLocks noChangeArrowheads="1"/>
            </p:cNvSpPr>
            <p:nvPr/>
          </p:nvSpPr>
          <p:spPr bwMode="auto">
            <a:xfrm>
              <a:off x="4196" y="3657"/>
              <a:ext cx="697" cy="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2000">
                  <a:solidFill>
                    <a:srgbClr val="FF0066"/>
                  </a:solidFill>
                  <a:latin typeface="+mj-ea"/>
                  <a:ea typeface="+mj-ea"/>
                </a:rPr>
                <a:t>  6</a:t>
              </a:r>
            </a:p>
          </p:txBody>
        </p:sp>
        <p:sp>
          <p:nvSpPr>
            <p:cNvPr id="7201" name="Text Box 50"/>
            <p:cNvSpPr txBox="1">
              <a:spLocks noChangeArrowheads="1"/>
            </p:cNvSpPr>
            <p:nvPr/>
          </p:nvSpPr>
          <p:spPr bwMode="auto">
            <a:xfrm>
              <a:off x="3651" y="3646"/>
              <a:ext cx="524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2000">
                  <a:solidFill>
                    <a:srgbClr val="FF0066"/>
                  </a:solidFill>
                  <a:latin typeface="+mj-ea"/>
                  <a:ea typeface="+mj-ea"/>
                </a:rPr>
                <a:t>   3</a:t>
              </a:r>
            </a:p>
          </p:txBody>
        </p:sp>
      </p:grpSp>
      <p:sp>
        <p:nvSpPr>
          <p:cNvPr id="7180" name="Text Box 11"/>
          <p:cNvSpPr txBox="1">
            <a:spLocks noChangeArrowheads="1"/>
          </p:cNvSpPr>
          <p:nvPr/>
        </p:nvSpPr>
        <p:spPr bwMode="auto">
          <a:xfrm>
            <a:off x="4508797" y="3363392"/>
            <a:ext cx="373211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 dirty="0" err="1">
                <a:latin typeface="+mj-ea"/>
                <a:ea typeface="+mj-ea"/>
              </a:rPr>
              <a:t>num</a:t>
            </a:r>
            <a:r>
              <a:rPr lang="en-US" altLang="ja-JP" sz="2000" dirty="0" smtClean="0">
                <a:latin typeface="+mj-ea"/>
                <a:ea typeface="+mj-ea"/>
              </a:rPr>
              <a:t>( 1 )</a:t>
            </a:r>
            <a:r>
              <a:rPr lang="ja-JP" altLang="en-US" sz="2000" dirty="0">
                <a:latin typeface="+mj-ea"/>
                <a:ea typeface="+mj-ea"/>
              </a:rPr>
              <a:t>～</a:t>
            </a:r>
            <a:r>
              <a:rPr lang="en-US" altLang="ja-JP" sz="2000" dirty="0" err="1" smtClean="0">
                <a:latin typeface="+mj-ea"/>
                <a:ea typeface="+mj-ea"/>
              </a:rPr>
              <a:t>num</a:t>
            </a:r>
            <a:r>
              <a:rPr lang="en-US" altLang="ja-JP" sz="2000" dirty="0" smtClean="0">
                <a:latin typeface="+mj-ea"/>
                <a:ea typeface="+mj-ea"/>
              </a:rPr>
              <a:t>( </a:t>
            </a:r>
            <a:r>
              <a:rPr lang="en-US" altLang="ja-JP" sz="2000" dirty="0" err="1" smtClean="0">
                <a:latin typeface="+mj-ea"/>
                <a:ea typeface="+mj-ea"/>
              </a:rPr>
              <a:t>num.Length</a:t>
            </a:r>
            <a:r>
              <a:rPr lang="en-US" altLang="ja-JP" sz="2000" dirty="0" smtClean="0">
                <a:latin typeface="+mj-ea"/>
                <a:ea typeface="+mj-ea"/>
              </a:rPr>
              <a:t> - 1 )</a:t>
            </a:r>
            <a:endParaRPr lang="en-US" altLang="ja-JP" sz="2000" dirty="0">
              <a:latin typeface="+mj-ea"/>
              <a:ea typeface="+mj-ea"/>
            </a:endParaRPr>
          </a:p>
        </p:txBody>
      </p:sp>
      <p:sp>
        <p:nvSpPr>
          <p:cNvPr id="7181" name="テキスト ボックス 32"/>
          <p:cNvSpPr txBox="1">
            <a:spLocks noChangeArrowheads="1"/>
          </p:cNvSpPr>
          <p:nvPr/>
        </p:nvSpPr>
        <p:spPr bwMode="auto">
          <a:xfrm>
            <a:off x="7605310" y="4708237"/>
            <a:ext cx="163859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200" b="1" dirty="0">
                <a:solidFill>
                  <a:srgbClr val="00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（</a:t>
            </a:r>
            <a:r>
              <a:rPr lang="en-US" altLang="ja-JP" sz="1200" b="1" dirty="0" err="1">
                <a:solidFill>
                  <a:srgbClr val="00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num.Length</a:t>
            </a:r>
            <a:r>
              <a:rPr lang="en-US" altLang="ja-JP" sz="1200" b="1" dirty="0">
                <a:solidFill>
                  <a:srgbClr val="00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 – </a:t>
            </a:r>
            <a:r>
              <a:rPr lang="en-US" altLang="ja-JP" sz="1200" b="1" dirty="0" smtClean="0">
                <a:solidFill>
                  <a:srgbClr val="00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1</a:t>
            </a:r>
            <a:r>
              <a:rPr lang="ja-JP" altLang="en-US" sz="1200" b="1" dirty="0" smtClean="0">
                <a:solidFill>
                  <a:srgbClr val="00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番目</a:t>
            </a:r>
            <a:r>
              <a:rPr lang="ja-JP" altLang="en-US" sz="1200" b="1" dirty="0">
                <a:solidFill>
                  <a:srgbClr val="00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）</a:t>
            </a:r>
          </a:p>
        </p:txBody>
      </p:sp>
      <p:cxnSp>
        <p:nvCxnSpPr>
          <p:cNvPr id="4" name="直線矢印コネクタ 3"/>
          <p:cNvCxnSpPr/>
          <p:nvPr/>
        </p:nvCxnSpPr>
        <p:spPr>
          <a:xfrm flipV="1">
            <a:off x="6845252" y="4992673"/>
            <a:ext cx="1163143" cy="12446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7" name="Text Box 29"/>
          <p:cNvSpPr txBox="1">
            <a:spLocks noChangeArrowheads="1"/>
          </p:cNvSpPr>
          <p:nvPr/>
        </p:nvSpPr>
        <p:spPr bwMode="auto">
          <a:xfrm>
            <a:off x="19429" y="2323426"/>
            <a:ext cx="56938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 dirty="0" smtClean="0">
                <a:latin typeface="+mn-ea"/>
                <a:ea typeface="+mn-ea"/>
              </a:rPr>
              <a:t>例）</a:t>
            </a:r>
            <a:endParaRPr lang="ja-JP" altLang="en-US" sz="2000" dirty="0">
              <a:latin typeface="+mn-ea"/>
              <a:ea typeface="+mn-ea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51527" y="1923569"/>
            <a:ext cx="30460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ja-JP" altLang="en-US" dirty="0">
                <a:latin typeface="+mj-ea"/>
              </a:rPr>
              <a:t>（</a:t>
            </a:r>
            <a:r>
              <a:rPr lang="en-US" altLang="ja-JP" dirty="0">
                <a:latin typeface="+mj-ea"/>
              </a:rPr>
              <a:t>Q1 </a:t>
            </a:r>
            <a:r>
              <a:rPr lang="ja-JP" altLang="en-US" dirty="0">
                <a:latin typeface="+mj-ea"/>
              </a:rPr>
              <a:t>次のスライドに続きます）</a:t>
            </a:r>
          </a:p>
        </p:txBody>
      </p:sp>
      <p:sp>
        <p:nvSpPr>
          <p:cNvPr id="11" name="正方形/長方形 10"/>
          <p:cNvSpPr/>
          <p:nvPr/>
        </p:nvSpPr>
        <p:spPr>
          <a:xfrm>
            <a:off x="124497" y="2675222"/>
            <a:ext cx="29000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>
                <a:latin typeface="+mn-ea"/>
              </a:rPr>
              <a:t>受け取った</a:t>
            </a:r>
            <a:r>
              <a:rPr lang="ja-JP" altLang="en-US" dirty="0" smtClean="0">
                <a:latin typeface="+mn-ea"/>
              </a:rPr>
              <a:t>引数</a:t>
            </a:r>
            <a:r>
              <a:rPr lang="en-US" altLang="ja-JP" dirty="0" err="1" smtClean="0">
                <a:latin typeface="+mn-ea"/>
              </a:rPr>
              <a:t>sNum,gNum</a:t>
            </a:r>
            <a:endParaRPr lang="en-US" altLang="ja-JP" dirty="0" smtClean="0">
              <a:latin typeface="+mn-ea"/>
            </a:endParaRPr>
          </a:p>
          <a:p>
            <a:r>
              <a:rPr lang="ja-JP" altLang="en-US" dirty="0" smtClean="0">
                <a:latin typeface="+mn-ea"/>
              </a:rPr>
              <a:t>の</a:t>
            </a:r>
            <a:r>
              <a:rPr lang="ja-JP" altLang="en-US" dirty="0">
                <a:latin typeface="+mn-ea"/>
              </a:rPr>
              <a:t>値が</a:t>
            </a:r>
            <a:endParaRPr lang="ja-JP" altLang="en-US" dirty="0"/>
          </a:p>
        </p:txBody>
      </p:sp>
      <p:sp>
        <p:nvSpPr>
          <p:cNvPr id="44" name="テキスト ボックス 32"/>
          <p:cNvSpPr txBox="1">
            <a:spLocks noChangeArrowheads="1"/>
          </p:cNvSpPr>
          <p:nvPr/>
        </p:nvSpPr>
        <p:spPr bwMode="auto">
          <a:xfrm>
            <a:off x="3491906" y="4699251"/>
            <a:ext cx="72327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200" b="1" dirty="0" smtClean="0">
                <a:solidFill>
                  <a:srgbClr val="00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（</a:t>
            </a:r>
            <a:r>
              <a:rPr lang="en-US" altLang="ja-JP" sz="1200" b="1" dirty="0" smtClean="0">
                <a:solidFill>
                  <a:srgbClr val="00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0</a:t>
            </a:r>
            <a:r>
              <a:rPr lang="ja-JP" altLang="en-US" sz="1200" b="1" dirty="0" smtClean="0">
                <a:solidFill>
                  <a:srgbClr val="00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番目</a:t>
            </a:r>
            <a:r>
              <a:rPr lang="ja-JP" altLang="en-US" sz="1200" b="1" dirty="0">
                <a:solidFill>
                  <a:srgbClr val="00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）</a:t>
            </a:r>
          </a:p>
        </p:txBody>
      </p:sp>
      <p:sp>
        <p:nvSpPr>
          <p:cNvPr id="45" name="テキスト ボックス 32"/>
          <p:cNvSpPr txBox="1">
            <a:spLocks noChangeArrowheads="1"/>
          </p:cNvSpPr>
          <p:nvPr/>
        </p:nvSpPr>
        <p:spPr bwMode="auto">
          <a:xfrm>
            <a:off x="4018708" y="4703744"/>
            <a:ext cx="72327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200" b="1" dirty="0" smtClean="0">
                <a:solidFill>
                  <a:srgbClr val="00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（</a:t>
            </a:r>
            <a:r>
              <a:rPr lang="en-US" altLang="ja-JP" sz="1200" b="1" dirty="0">
                <a:solidFill>
                  <a:srgbClr val="00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1</a:t>
            </a:r>
            <a:r>
              <a:rPr lang="ja-JP" altLang="en-US" sz="1200" b="1" dirty="0" smtClean="0">
                <a:solidFill>
                  <a:srgbClr val="00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番目</a:t>
            </a:r>
            <a:r>
              <a:rPr lang="ja-JP" altLang="en-US" sz="1200" b="1" dirty="0">
                <a:solidFill>
                  <a:srgbClr val="00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）</a:t>
            </a:r>
          </a:p>
        </p:txBody>
      </p:sp>
      <p:sp>
        <p:nvSpPr>
          <p:cNvPr id="46" name="テキスト ボックス 32"/>
          <p:cNvSpPr txBox="1">
            <a:spLocks noChangeArrowheads="1"/>
          </p:cNvSpPr>
          <p:nvPr/>
        </p:nvSpPr>
        <p:spPr bwMode="auto">
          <a:xfrm>
            <a:off x="4508797" y="4708237"/>
            <a:ext cx="72327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200" b="1" dirty="0" smtClean="0">
                <a:solidFill>
                  <a:srgbClr val="00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（</a:t>
            </a:r>
            <a:r>
              <a:rPr lang="en-US" altLang="ja-JP" sz="1200" b="1" dirty="0" smtClean="0">
                <a:solidFill>
                  <a:srgbClr val="00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2</a:t>
            </a:r>
            <a:r>
              <a:rPr lang="ja-JP" altLang="en-US" sz="1200" b="1" dirty="0" smtClean="0">
                <a:solidFill>
                  <a:srgbClr val="00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番目</a:t>
            </a:r>
            <a:r>
              <a:rPr lang="ja-JP" altLang="en-US" sz="1200" b="1" dirty="0">
                <a:solidFill>
                  <a:srgbClr val="00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）</a:t>
            </a:r>
          </a:p>
        </p:txBody>
      </p:sp>
      <p:sp>
        <p:nvSpPr>
          <p:cNvPr id="47" name="テキスト ボックス 32"/>
          <p:cNvSpPr txBox="1">
            <a:spLocks noChangeArrowheads="1"/>
          </p:cNvSpPr>
          <p:nvPr/>
        </p:nvSpPr>
        <p:spPr bwMode="auto">
          <a:xfrm>
            <a:off x="5010270" y="4711514"/>
            <a:ext cx="72327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200" b="1" dirty="0" smtClean="0">
                <a:solidFill>
                  <a:srgbClr val="00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（</a:t>
            </a:r>
            <a:r>
              <a:rPr lang="en-US" altLang="ja-JP" sz="1200" b="1" dirty="0">
                <a:solidFill>
                  <a:srgbClr val="00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3</a:t>
            </a:r>
            <a:r>
              <a:rPr lang="ja-JP" altLang="en-US" sz="1200" b="1" dirty="0" smtClean="0">
                <a:solidFill>
                  <a:srgbClr val="00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番目</a:t>
            </a:r>
            <a:r>
              <a:rPr lang="ja-JP" altLang="en-US" sz="1200" b="1" dirty="0">
                <a:solidFill>
                  <a:srgbClr val="00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）</a:t>
            </a:r>
          </a:p>
        </p:txBody>
      </p:sp>
      <p:sp>
        <p:nvSpPr>
          <p:cNvPr id="49" name="テキスト ボックス 32"/>
          <p:cNvSpPr txBox="1">
            <a:spLocks noChangeArrowheads="1"/>
          </p:cNvSpPr>
          <p:nvPr/>
        </p:nvSpPr>
        <p:spPr bwMode="auto">
          <a:xfrm>
            <a:off x="6173801" y="4713805"/>
            <a:ext cx="163859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200" b="1" dirty="0">
                <a:solidFill>
                  <a:srgbClr val="00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（</a:t>
            </a:r>
            <a:r>
              <a:rPr lang="en-US" altLang="ja-JP" sz="1200" b="1" dirty="0" err="1">
                <a:solidFill>
                  <a:srgbClr val="00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num.Length</a:t>
            </a:r>
            <a:r>
              <a:rPr lang="en-US" altLang="ja-JP" sz="1200" b="1" dirty="0">
                <a:solidFill>
                  <a:srgbClr val="00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 – </a:t>
            </a:r>
            <a:r>
              <a:rPr lang="en-US" altLang="ja-JP" sz="1200" b="1" dirty="0" smtClean="0">
                <a:solidFill>
                  <a:srgbClr val="00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2</a:t>
            </a:r>
            <a:r>
              <a:rPr lang="ja-JP" altLang="en-US" sz="1200" b="1" dirty="0" smtClean="0">
                <a:solidFill>
                  <a:srgbClr val="00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番目</a:t>
            </a:r>
            <a:r>
              <a:rPr lang="ja-JP" altLang="en-US" sz="1200" b="1" dirty="0">
                <a:solidFill>
                  <a:srgbClr val="00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）</a:t>
            </a:r>
          </a:p>
        </p:txBody>
      </p:sp>
      <p:cxnSp>
        <p:nvCxnSpPr>
          <p:cNvPr id="50" name="直線矢印コネクタ 49"/>
          <p:cNvCxnSpPr/>
          <p:nvPr/>
        </p:nvCxnSpPr>
        <p:spPr>
          <a:xfrm flipH="1" flipV="1">
            <a:off x="7986025" y="4645042"/>
            <a:ext cx="4556" cy="152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2" name="直線矢印コネクタ 51"/>
          <p:cNvCxnSpPr/>
          <p:nvPr/>
        </p:nvCxnSpPr>
        <p:spPr>
          <a:xfrm flipH="1" flipV="1">
            <a:off x="7511376" y="4639765"/>
            <a:ext cx="4556" cy="152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3" name="直線矢印コネクタ 52"/>
          <p:cNvCxnSpPr/>
          <p:nvPr/>
        </p:nvCxnSpPr>
        <p:spPr>
          <a:xfrm flipH="1" flipV="1">
            <a:off x="5355592" y="4635827"/>
            <a:ext cx="4556" cy="152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4" name="直線矢印コネクタ 53"/>
          <p:cNvCxnSpPr/>
          <p:nvPr/>
        </p:nvCxnSpPr>
        <p:spPr>
          <a:xfrm flipH="1" flipV="1">
            <a:off x="4820871" y="4622616"/>
            <a:ext cx="4556" cy="152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5" name="直線矢印コネクタ 54"/>
          <p:cNvCxnSpPr/>
          <p:nvPr/>
        </p:nvCxnSpPr>
        <p:spPr>
          <a:xfrm flipH="1" flipV="1">
            <a:off x="4384190" y="4630937"/>
            <a:ext cx="4556" cy="152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6" name="直線矢印コネクタ 55"/>
          <p:cNvCxnSpPr/>
          <p:nvPr/>
        </p:nvCxnSpPr>
        <p:spPr>
          <a:xfrm flipH="1" flipV="1">
            <a:off x="3905405" y="4631255"/>
            <a:ext cx="4556" cy="152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7733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角丸四角形吹き出し 35"/>
          <p:cNvSpPr/>
          <p:nvPr/>
        </p:nvSpPr>
        <p:spPr>
          <a:xfrm>
            <a:off x="900113" y="4724400"/>
            <a:ext cx="8135937" cy="1944688"/>
          </a:xfrm>
          <a:prstGeom prst="wedgeRoundRectCallout">
            <a:avLst>
              <a:gd name="adj1" fmla="val -33830"/>
              <a:gd name="adj2" fmla="val -93125"/>
              <a:gd name="adj3" fmla="val 16667"/>
            </a:avLst>
          </a:prstGeom>
          <a:solidFill>
            <a:srgbClr val="D6EC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>
              <a:latin typeface="+mn-ea"/>
            </a:endParaRPr>
          </a:p>
        </p:txBody>
      </p:sp>
      <p:pic>
        <p:nvPicPr>
          <p:cNvPr id="8195" name="Picture 3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3650" y="3135313"/>
            <a:ext cx="2571750" cy="353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6" name="Text Box 2"/>
          <p:cNvSpPr txBox="1">
            <a:spLocks noChangeArrowheads="1"/>
          </p:cNvSpPr>
          <p:nvPr/>
        </p:nvSpPr>
        <p:spPr bwMode="auto">
          <a:xfrm>
            <a:off x="166688" y="188913"/>
            <a:ext cx="8748712" cy="1754326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ja-JP" sz="2000" dirty="0" smtClean="0">
                <a:latin typeface="+mn-ea"/>
                <a:ea typeface="+mn-ea"/>
              </a:rPr>
              <a:t>Q1.</a:t>
            </a:r>
            <a:r>
              <a:rPr lang="ja-JP" altLang="en-US" sz="2000" dirty="0" smtClean="0">
                <a:latin typeface="+mn-ea"/>
                <a:ea typeface="+mn-ea"/>
              </a:rPr>
              <a:t>つづき</a:t>
            </a:r>
            <a:endParaRPr lang="en-US" altLang="ja-JP" sz="2000" dirty="0" smtClean="0">
              <a:latin typeface="+mn-ea"/>
              <a:ea typeface="+mn-ea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ja-JP" sz="2000" dirty="0" smtClean="0">
                <a:latin typeface="+mn-ea"/>
                <a:ea typeface="+mn-ea"/>
              </a:rPr>
              <a:t>(3)</a:t>
            </a:r>
            <a:r>
              <a:rPr lang="ja-JP" altLang="en-US" sz="2000" dirty="0" smtClean="0">
                <a:latin typeface="+mn-ea"/>
                <a:ea typeface="+mn-ea"/>
              </a:rPr>
              <a:t>次のような関数「</a:t>
            </a:r>
            <a:r>
              <a:rPr lang="en-US" altLang="ja-JP" sz="2000" dirty="0" err="1" smtClean="0">
                <a:latin typeface="+mn-ea"/>
                <a:ea typeface="+mn-ea"/>
              </a:rPr>
              <a:t>displayNum</a:t>
            </a:r>
            <a:r>
              <a:rPr lang="en-US" altLang="ja-JP" sz="2000" dirty="0" smtClean="0">
                <a:latin typeface="+mn-ea"/>
                <a:ea typeface="+mn-ea"/>
              </a:rPr>
              <a:t>()</a:t>
            </a:r>
            <a:r>
              <a:rPr lang="ja-JP" altLang="en-US" sz="2000" dirty="0" smtClean="0">
                <a:latin typeface="+mn-ea"/>
                <a:ea typeface="+mn-ea"/>
              </a:rPr>
              <a:t>」を作成しなさい。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ja-JP" altLang="en-US" sz="800" dirty="0" smtClean="0">
              <a:latin typeface="+mn-ea"/>
              <a:ea typeface="+mn-ea"/>
            </a:endParaRPr>
          </a:p>
          <a:p>
            <a:pPr eaLnBrk="1" hangingPunct="1">
              <a:spcBef>
                <a:spcPct val="0"/>
              </a:spcBef>
              <a:buNone/>
              <a:defRPr/>
            </a:pPr>
            <a:r>
              <a:rPr lang="en-US" altLang="ja-JP" sz="2000" dirty="0" smtClean="0">
                <a:solidFill>
                  <a:srgbClr val="0066FF"/>
                </a:solidFill>
                <a:latin typeface="+mn-ea"/>
                <a:ea typeface="+mn-ea"/>
              </a:rPr>
              <a:t>Private Sub </a:t>
            </a:r>
            <a:r>
              <a:rPr lang="en-US" altLang="ja-JP" sz="2000" dirty="0" err="1" smtClean="0">
                <a:solidFill>
                  <a:srgbClr val="0066FF"/>
                </a:solidFill>
                <a:latin typeface="+mn-ea"/>
                <a:ea typeface="+mn-ea"/>
              </a:rPr>
              <a:t>displayNum</a:t>
            </a:r>
            <a:r>
              <a:rPr lang="en-US" altLang="ja-JP" sz="2000" dirty="0" smtClean="0">
                <a:solidFill>
                  <a:srgbClr val="0066FF"/>
                </a:solidFill>
                <a:latin typeface="+mn-ea"/>
                <a:ea typeface="+mn-ea"/>
              </a:rPr>
              <a:t>(  )   </a:t>
            </a:r>
            <a:r>
              <a:rPr lang="en-US" altLang="ja-JP" sz="2000" dirty="0">
                <a:latin typeface="+mn-ea"/>
              </a:rPr>
              <a:t>※</a:t>
            </a:r>
            <a:r>
              <a:rPr lang="ja-JP" altLang="en-US" sz="2000" dirty="0" smtClean="0">
                <a:latin typeface="+mn-ea"/>
              </a:rPr>
              <a:t>引数なし</a:t>
            </a:r>
            <a:endParaRPr lang="en-US" altLang="ja-JP" sz="2000" dirty="0" smtClean="0">
              <a:solidFill>
                <a:srgbClr val="0066FF"/>
              </a:solidFill>
              <a:latin typeface="+mn-ea"/>
              <a:ea typeface="+mn-ea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ja-JP" sz="2000" dirty="0" err="1" smtClean="0">
                <a:latin typeface="+mn-ea"/>
                <a:ea typeface="+mn-ea"/>
              </a:rPr>
              <a:t>num</a:t>
            </a:r>
            <a:r>
              <a:rPr lang="en-US" altLang="ja-JP" sz="2000" dirty="0" smtClean="0">
                <a:latin typeface="+mn-ea"/>
                <a:ea typeface="+mn-ea"/>
              </a:rPr>
              <a:t>(1)</a:t>
            </a:r>
            <a:r>
              <a:rPr lang="ja-JP" altLang="en-US" sz="2000" dirty="0" smtClean="0">
                <a:latin typeface="+mn-ea"/>
                <a:ea typeface="+mn-ea"/>
              </a:rPr>
              <a:t>～</a:t>
            </a:r>
            <a:r>
              <a:rPr lang="en-US" altLang="ja-JP" sz="2000" dirty="0" err="1" smtClean="0">
                <a:latin typeface="+mn-ea"/>
                <a:ea typeface="+mn-ea"/>
              </a:rPr>
              <a:t>num</a:t>
            </a:r>
            <a:r>
              <a:rPr lang="en-US" altLang="ja-JP" sz="2000" dirty="0" smtClean="0">
                <a:latin typeface="+mn-ea"/>
                <a:ea typeface="+mn-ea"/>
              </a:rPr>
              <a:t>(</a:t>
            </a:r>
            <a:r>
              <a:rPr lang="ja-JP" altLang="en-US" sz="2000" dirty="0" smtClean="0">
                <a:latin typeface="+mn-ea"/>
                <a:ea typeface="+mn-ea"/>
              </a:rPr>
              <a:t>最後の部屋の番号</a:t>
            </a:r>
            <a:r>
              <a:rPr lang="en-US" altLang="ja-JP" sz="2000" dirty="0" smtClean="0">
                <a:latin typeface="+mn-ea"/>
                <a:ea typeface="+mn-ea"/>
              </a:rPr>
              <a:t>)</a:t>
            </a:r>
            <a:r>
              <a:rPr lang="ja-JP" altLang="en-US" sz="2000" dirty="0" smtClean="0">
                <a:latin typeface="+mn-ea"/>
                <a:ea typeface="+mn-ea"/>
              </a:rPr>
              <a:t>の配列要素に代入されている値を、</a:t>
            </a:r>
            <a:r>
              <a:rPr lang="en-US" altLang="ja-JP" sz="2000" dirty="0" smtClean="0">
                <a:latin typeface="+mn-ea"/>
                <a:ea typeface="+mn-ea"/>
              </a:rPr>
              <a:t>TextBox3</a:t>
            </a:r>
            <a:r>
              <a:rPr lang="ja-JP" altLang="en-US" sz="2000" dirty="0" smtClean="0">
                <a:latin typeface="+mn-ea"/>
                <a:ea typeface="+mn-ea"/>
              </a:rPr>
              <a:t>に、以下の例のように順に全て表示する。</a:t>
            </a:r>
          </a:p>
        </p:txBody>
      </p:sp>
      <p:grpSp>
        <p:nvGrpSpPr>
          <p:cNvPr id="8197" name="Group 3"/>
          <p:cNvGrpSpPr>
            <a:grpSpLocks/>
          </p:cNvGrpSpPr>
          <p:nvPr/>
        </p:nvGrpSpPr>
        <p:grpSpPr bwMode="auto">
          <a:xfrm>
            <a:off x="1210213" y="5562599"/>
            <a:ext cx="4747202" cy="531480"/>
            <a:chOff x="359" y="3521"/>
            <a:chExt cx="4534" cy="536"/>
          </a:xfrm>
        </p:grpSpPr>
        <p:sp>
          <p:nvSpPr>
            <p:cNvPr id="8204" name="AutoShape 4"/>
            <p:cNvSpPr>
              <a:spLocks noChangeArrowheads="1"/>
            </p:cNvSpPr>
            <p:nvPr/>
          </p:nvSpPr>
          <p:spPr bwMode="auto">
            <a:xfrm>
              <a:off x="359" y="3521"/>
              <a:ext cx="616" cy="525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ja-JP" altLang="ja-JP" sz="2000">
                <a:latin typeface="+mn-ea"/>
                <a:ea typeface="+mn-ea"/>
              </a:endParaRPr>
            </a:p>
          </p:txBody>
        </p:sp>
        <p:sp>
          <p:nvSpPr>
            <p:cNvPr id="8205" name="AutoShape 5"/>
            <p:cNvSpPr>
              <a:spLocks noChangeArrowheads="1"/>
            </p:cNvSpPr>
            <p:nvPr/>
          </p:nvSpPr>
          <p:spPr bwMode="auto">
            <a:xfrm>
              <a:off x="813" y="3521"/>
              <a:ext cx="616" cy="525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ja-JP" altLang="ja-JP" sz="2000">
                <a:latin typeface="+mn-ea"/>
                <a:ea typeface="+mn-ea"/>
              </a:endParaRPr>
            </a:p>
          </p:txBody>
        </p:sp>
        <p:sp>
          <p:nvSpPr>
            <p:cNvPr id="8206" name="AutoShape 6"/>
            <p:cNvSpPr>
              <a:spLocks noChangeArrowheads="1"/>
            </p:cNvSpPr>
            <p:nvPr/>
          </p:nvSpPr>
          <p:spPr bwMode="auto">
            <a:xfrm>
              <a:off x="1266" y="3521"/>
              <a:ext cx="616" cy="525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ja-JP" altLang="ja-JP" sz="2000">
                <a:latin typeface="+mn-ea"/>
                <a:ea typeface="+mn-ea"/>
              </a:endParaRPr>
            </a:p>
          </p:txBody>
        </p:sp>
        <p:sp>
          <p:nvSpPr>
            <p:cNvPr id="8207" name="AutoShape 7"/>
            <p:cNvSpPr>
              <a:spLocks noChangeArrowheads="1"/>
            </p:cNvSpPr>
            <p:nvPr/>
          </p:nvSpPr>
          <p:spPr bwMode="auto">
            <a:xfrm>
              <a:off x="1720" y="3521"/>
              <a:ext cx="616" cy="525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ja-JP" altLang="ja-JP" sz="2000">
                <a:latin typeface="+mn-ea"/>
                <a:ea typeface="+mn-ea"/>
              </a:endParaRPr>
            </a:p>
          </p:txBody>
        </p:sp>
        <p:sp>
          <p:nvSpPr>
            <p:cNvPr id="8208" name="AutoShape 8"/>
            <p:cNvSpPr>
              <a:spLocks noChangeArrowheads="1"/>
            </p:cNvSpPr>
            <p:nvPr/>
          </p:nvSpPr>
          <p:spPr bwMode="auto">
            <a:xfrm>
              <a:off x="2173" y="3521"/>
              <a:ext cx="1769" cy="525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ja-JP" altLang="ja-JP" sz="2000">
                <a:latin typeface="+mn-ea"/>
                <a:ea typeface="+mn-ea"/>
              </a:endParaRPr>
            </a:p>
          </p:txBody>
        </p:sp>
        <p:sp>
          <p:nvSpPr>
            <p:cNvPr id="8209" name="AutoShape 9"/>
            <p:cNvSpPr>
              <a:spLocks noChangeArrowheads="1"/>
            </p:cNvSpPr>
            <p:nvPr/>
          </p:nvSpPr>
          <p:spPr bwMode="auto">
            <a:xfrm>
              <a:off x="3787" y="3521"/>
              <a:ext cx="616" cy="525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ja-JP" altLang="ja-JP" sz="2000">
                <a:latin typeface="+mn-ea"/>
                <a:ea typeface="+mn-ea"/>
              </a:endParaRPr>
            </a:p>
          </p:txBody>
        </p:sp>
        <p:sp>
          <p:nvSpPr>
            <p:cNvPr id="8210" name="Text Box 10"/>
            <p:cNvSpPr txBox="1">
              <a:spLocks noChangeArrowheads="1"/>
            </p:cNvSpPr>
            <p:nvPr/>
          </p:nvSpPr>
          <p:spPr bwMode="auto">
            <a:xfrm>
              <a:off x="766" y="3646"/>
              <a:ext cx="299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2000">
                  <a:solidFill>
                    <a:srgbClr val="FF0066"/>
                  </a:solidFill>
                  <a:latin typeface="+mn-ea"/>
                  <a:ea typeface="+mn-ea"/>
                </a:rPr>
                <a:t>5</a:t>
              </a:r>
            </a:p>
          </p:txBody>
        </p:sp>
        <p:sp>
          <p:nvSpPr>
            <p:cNvPr id="8211" name="Line 11"/>
            <p:cNvSpPr>
              <a:spLocks noChangeShapeType="1"/>
            </p:cNvSpPr>
            <p:nvPr/>
          </p:nvSpPr>
          <p:spPr bwMode="auto">
            <a:xfrm>
              <a:off x="2336" y="3838"/>
              <a:ext cx="1315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>
                <a:latin typeface="+mn-ea"/>
              </a:endParaRPr>
            </a:p>
          </p:txBody>
        </p:sp>
        <p:sp>
          <p:nvSpPr>
            <p:cNvPr id="8212" name="Text Box 12"/>
            <p:cNvSpPr txBox="1">
              <a:spLocks noChangeArrowheads="1"/>
            </p:cNvSpPr>
            <p:nvPr/>
          </p:nvSpPr>
          <p:spPr bwMode="auto">
            <a:xfrm>
              <a:off x="1221" y="3646"/>
              <a:ext cx="299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2000">
                  <a:solidFill>
                    <a:srgbClr val="FF0066"/>
                  </a:solidFill>
                  <a:latin typeface="+mn-ea"/>
                  <a:ea typeface="+mn-ea"/>
                </a:rPr>
                <a:t>8</a:t>
              </a:r>
            </a:p>
          </p:txBody>
        </p:sp>
        <p:sp>
          <p:nvSpPr>
            <p:cNvPr id="8213" name="Text Box 13"/>
            <p:cNvSpPr txBox="1">
              <a:spLocks noChangeArrowheads="1"/>
            </p:cNvSpPr>
            <p:nvPr/>
          </p:nvSpPr>
          <p:spPr bwMode="auto">
            <a:xfrm>
              <a:off x="1720" y="3646"/>
              <a:ext cx="299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2000">
                  <a:solidFill>
                    <a:srgbClr val="FF0066"/>
                  </a:solidFill>
                  <a:latin typeface="+mn-ea"/>
                  <a:ea typeface="+mn-ea"/>
                </a:rPr>
                <a:t>7</a:t>
              </a:r>
            </a:p>
          </p:txBody>
        </p:sp>
        <p:sp>
          <p:nvSpPr>
            <p:cNvPr id="8220" name="AutoShape 20"/>
            <p:cNvSpPr>
              <a:spLocks noChangeArrowheads="1"/>
            </p:cNvSpPr>
            <p:nvPr/>
          </p:nvSpPr>
          <p:spPr bwMode="auto">
            <a:xfrm>
              <a:off x="4241" y="3521"/>
              <a:ext cx="616" cy="525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ja-JP" altLang="ja-JP" sz="2000">
                <a:latin typeface="+mn-ea"/>
                <a:ea typeface="+mn-ea"/>
              </a:endParaRPr>
            </a:p>
          </p:txBody>
        </p:sp>
        <p:sp>
          <p:nvSpPr>
            <p:cNvPr id="8221" name="Text Box 21"/>
            <p:cNvSpPr txBox="1">
              <a:spLocks noChangeArrowheads="1"/>
            </p:cNvSpPr>
            <p:nvPr/>
          </p:nvSpPr>
          <p:spPr bwMode="auto">
            <a:xfrm>
              <a:off x="4196" y="3657"/>
              <a:ext cx="697" cy="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2000">
                  <a:solidFill>
                    <a:srgbClr val="FF0066"/>
                  </a:solidFill>
                  <a:latin typeface="+mn-ea"/>
                  <a:ea typeface="+mn-ea"/>
                </a:rPr>
                <a:t>  6</a:t>
              </a:r>
            </a:p>
          </p:txBody>
        </p:sp>
        <p:sp>
          <p:nvSpPr>
            <p:cNvPr id="8222" name="Text Box 22"/>
            <p:cNvSpPr txBox="1">
              <a:spLocks noChangeArrowheads="1"/>
            </p:cNvSpPr>
            <p:nvPr/>
          </p:nvSpPr>
          <p:spPr bwMode="auto">
            <a:xfrm>
              <a:off x="3651" y="3646"/>
              <a:ext cx="524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2000">
                  <a:solidFill>
                    <a:srgbClr val="FF0066"/>
                  </a:solidFill>
                  <a:latin typeface="+mn-ea"/>
                  <a:ea typeface="+mn-ea"/>
                </a:rPr>
                <a:t>   3</a:t>
              </a:r>
            </a:p>
          </p:txBody>
        </p:sp>
      </p:grpSp>
      <p:sp>
        <p:nvSpPr>
          <p:cNvPr id="8198" name="Text Box 24"/>
          <p:cNvSpPr txBox="1">
            <a:spLocks noChangeArrowheads="1"/>
          </p:cNvSpPr>
          <p:nvPr/>
        </p:nvSpPr>
        <p:spPr bwMode="auto">
          <a:xfrm>
            <a:off x="303213" y="3359150"/>
            <a:ext cx="1824538" cy="461665"/>
          </a:xfrm>
          <a:prstGeom prst="rect">
            <a:avLst/>
          </a:prstGeom>
          <a:solidFill>
            <a:srgbClr val="FF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400">
                <a:latin typeface="+mn-ea"/>
                <a:ea typeface="+mn-ea"/>
              </a:rPr>
              <a:t>displayNum()</a:t>
            </a:r>
          </a:p>
        </p:txBody>
      </p:sp>
      <p:sp>
        <p:nvSpPr>
          <p:cNvPr id="8199" name="Text Box 27"/>
          <p:cNvSpPr txBox="1">
            <a:spLocks noChangeArrowheads="1"/>
          </p:cNvSpPr>
          <p:nvPr/>
        </p:nvSpPr>
        <p:spPr bwMode="auto">
          <a:xfrm>
            <a:off x="1357100" y="4759523"/>
            <a:ext cx="420528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 dirty="0" smtClean="0">
                <a:latin typeface="+mn-ea"/>
                <a:ea typeface="+mn-ea"/>
              </a:rPr>
              <a:t>「各配列</a:t>
            </a:r>
            <a:r>
              <a:rPr lang="ja-JP" altLang="en-US" sz="2000" dirty="0">
                <a:latin typeface="+mn-ea"/>
                <a:ea typeface="+mn-ea"/>
              </a:rPr>
              <a:t>要素の値を全部順番に</a:t>
            </a:r>
            <a:r>
              <a:rPr lang="ja-JP" altLang="en-US" sz="2000" dirty="0" smtClean="0">
                <a:latin typeface="+mn-ea"/>
                <a:ea typeface="+mn-ea"/>
              </a:rPr>
              <a:t>表示する」仕事だけ。</a:t>
            </a:r>
            <a:endParaRPr lang="ja-JP" altLang="en-US" sz="2000" dirty="0">
              <a:latin typeface="+mn-ea"/>
              <a:ea typeface="+mn-ea"/>
            </a:endParaRPr>
          </a:p>
        </p:txBody>
      </p:sp>
      <p:sp>
        <p:nvSpPr>
          <p:cNvPr id="8200" name="Rectangle 32"/>
          <p:cNvSpPr>
            <a:spLocks noChangeArrowheads="1"/>
          </p:cNvSpPr>
          <p:nvPr/>
        </p:nvSpPr>
        <p:spPr bwMode="auto">
          <a:xfrm>
            <a:off x="6561138" y="4648200"/>
            <a:ext cx="1873250" cy="126365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400">
                <a:latin typeface="+mn-ea"/>
                <a:ea typeface="+mn-ea"/>
              </a:rPr>
              <a:t>5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400">
                <a:latin typeface="+mn-ea"/>
                <a:ea typeface="+mn-ea"/>
              </a:rPr>
              <a:t>8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400">
                <a:latin typeface="+mn-ea"/>
                <a:ea typeface="+mn-ea"/>
              </a:rPr>
              <a:t>7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400">
                <a:latin typeface="+mn-ea"/>
                <a:ea typeface="+mn-ea"/>
              </a:rPr>
              <a:t>・・・</a:t>
            </a:r>
            <a:endParaRPr lang="en-US" altLang="ja-JP" sz="1400">
              <a:latin typeface="+mn-ea"/>
              <a:ea typeface="+mn-ea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400">
                <a:latin typeface="+mn-ea"/>
                <a:ea typeface="+mn-ea"/>
              </a:rPr>
              <a:t>6</a:t>
            </a:r>
            <a:endParaRPr lang="ja-JP" altLang="en-US" sz="1400">
              <a:latin typeface="+mn-ea"/>
              <a:ea typeface="+mn-ea"/>
            </a:endParaRPr>
          </a:p>
        </p:txBody>
      </p:sp>
      <p:sp>
        <p:nvSpPr>
          <p:cNvPr id="8201" name="正方形/長方形 1"/>
          <p:cNvSpPr>
            <a:spLocks noChangeArrowheads="1"/>
          </p:cNvSpPr>
          <p:nvPr/>
        </p:nvSpPr>
        <p:spPr bwMode="auto">
          <a:xfrm>
            <a:off x="4590423" y="4013588"/>
            <a:ext cx="163575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400" dirty="0" smtClean="0">
                <a:latin typeface="+mn-ea"/>
                <a:ea typeface="+mn-ea"/>
              </a:rPr>
              <a:t>数値</a:t>
            </a:r>
            <a:r>
              <a:rPr lang="ja-JP" altLang="en-US" sz="1400" dirty="0">
                <a:latin typeface="+mn-ea"/>
                <a:ea typeface="+mn-ea"/>
              </a:rPr>
              <a:t>を１つ表示するごとに改行</a:t>
            </a:r>
          </a:p>
        </p:txBody>
      </p:sp>
      <p:sp>
        <p:nvSpPr>
          <p:cNvPr id="5" name="左中かっこ 4"/>
          <p:cNvSpPr/>
          <p:nvPr/>
        </p:nvSpPr>
        <p:spPr>
          <a:xfrm>
            <a:off x="6026597" y="4692650"/>
            <a:ext cx="482600" cy="1174750"/>
          </a:xfrm>
          <a:prstGeom prst="leftBrace">
            <a:avLst>
              <a:gd name="adj1" fmla="val 50155"/>
              <a:gd name="adj2" fmla="val 84578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ja-JP" altLang="en-US">
              <a:latin typeface="+mn-ea"/>
            </a:endParaRPr>
          </a:p>
        </p:txBody>
      </p:sp>
      <p:cxnSp>
        <p:nvCxnSpPr>
          <p:cNvPr id="7" name="直線矢印コネクタ 6"/>
          <p:cNvCxnSpPr/>
          <p:nvPr/>
        </p:nvCxnSpPr>
        <p:spPr>
          <a:xfrm>
            <a:off x="5919788" y="4502150"/>
            <a:ext cx="596900" cy="4714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正方形/長方形 30"/>
          <p:cNvSpPr/>
          <p:nvPr/>
        </p:nvSpPr>
        <p:spPr>
          <a:xfrm>
            <a:off x="162547" y="1985278"/>
            <a:ext cx="30460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ja-JP" altLang="en-US" dirty="0">
                <a:latin typeface="+mj-ea"/>
              </a:rPr>
              <a:t>（</a:t>
            </a:r>
            <a:r>
              <a:rPr lang="en-US" altLang="ja-JP" dirty="0">
                <a:latin typeface="+mj-ea"/>
              </a:rPr>
              <a:t>Q1 </a:t>
            </a:r>
            <a:r>
              <a:rPr lang="ja-JP" altLang="en-US" dirty="0">
                <a:latin typeface="+mj-ea"/>
              </a:rPr>
              <a:t>次のスライドに続きます）</a:t>
            </a:r>
          </a:p>
        </p:txBody>
      </p:sp>
      <p:sp>
        <p:nvSpPr>
          <p:cNvPr id="32" name="テキスト ボックス 32"/>
          <p:cNvSpPr txBox="1">
            <a:spLocks noChangeArrowheads="1"/>
          </p:cNvSpPr>
          <p:nvPr/>
        </p:nvSpPr>
        <p:spPr bwMode="auto">
          <a:xfrm>
            <a:off x="5181673" y="6142683"/>
            <a:ext cx="163859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200" b="1" dirty="0">
                <a:solidFill>
                  <a:srgbClr val="00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（</a:t>
            </a:r>
            <a:r>
              <a:rPr lang="en-US" altLang="ja-JP" sz="1200" b="1" dirty="0" err="1">
                <a:solidFill>
                  <a:srgbClr val="00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num.Length</a:t>
            </a:r>
            <a:r>
              <a:rPr lang="en-US" altLang="ja-JP" sz="1200" b="1" dirty="0">
                <a:solidFill>
                  <a:srgbClr val="00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 – </a:t>
            </a:r>
            <a:r>
              <a:rPr lang="en-US" altLang="ja-JP" sz="1200" b="1" dirty="0" smtClean="0">
                <a:solidFill>
                  <a:srgbClr val="00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1</a:t>
            </a:r>
            <a:r>
              <a:rPr lang="ja-JP" altLang="en-US" sz="1200" b="1" dirty="0" smtClean="0">
                <a:solidFill>
                  <a:srgbClr val="00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番目</a:t>
            </a:r>
            <a:r>
              <a:rPr lang="ja-JP" altLang="en-US" sz="1200" b="1" dirty="0">
                <a:solidFill>
                  <a:srgbClr val="00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）</a:t>
            </a:r>
          </a:p>
        </p:txBody>
      </p:sp>
      <p:sp>
        <p:nvSpPr>
          <p:cNvPr id="33" name="テキスト ボックス 32"/>
          <p:cNvSpPr txBox="1">
            <a:spLocks noChangeArrowheads="1"/>
          </p:cNvSpPr>
          <p:nvPr/>
        </p:nvSpPr>
        <p:spPr bwMode="auto">
          <a:xfrm>
            <a:off x="1068269" y="6133697"/>
            <a:ext cx="72327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200" b="1" dirty="0" smtClean="0">
                <a:solidFill>
                  <a:srgbClr val="00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（</a:t>
            </a:r>
            <a:r>
              <a:rPr lang="en-US" altLang="ja-JP" sz="1200" b="1" dirty="0" smtClean="0">
                <a:solidFill>
                  <a:srgbClr val="00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0</a:t>
            </a:r>
            <a:r>
              <a:rPr lang="ja-JP" altLang="en-US" sz="1200" b="1" dirty="0" smtClean="0">
                <a:solidFill>
                  <a:srgbClr val="00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番目</a:t>
            </a:r>
            <a:r>
              <a:rPr lang="ja-JP" altLang="en-US" sz="1200" b="1" dirty="0">
                <a:solidFill>
                  <a:srgbClr val="00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）</a:t>
            </a:r>
          </a:p>
        </p:txBody>
      </p:sp>
      <p:sp>
        <p:nvSpPr>
          <p:cNvPr id="34" name="テキスト ボックス 32"/>
          <p:cNvSpPr txBox="1">
            <a:spLocks noChangeArrowheads="1"/>
          </p:cNvSpPr>
          <p:nvPr/>
        </p:nvSpPr>
        <p:spPr bwMode="auto">
          <a:xfrm>
            <a:off x="1595071" y="6138190"/>
            <a:ext cx="72327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200" b="1" dirty="0" smtClean="0">
                <a:solidFill>
                  <a:srgbClr val="00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（</a:t>
            </a:r>
            <a:r>
              <a:rPr lang="en-US" altLang="ja-JP" sz="1200" b="1" dirty="0">
                <a:solidFill>
                  <a:srgbClr val="00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1</a:t>
            </a:r>
            <a:r>
              <a:rPr lang="ja-JP" altLang="en-US" sz="1200" b="1" dirty="0" smtClean="0">
                <a:solidFill>
                  <a:srgbClr val="00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番目</a:t>
            </a:r>
            <a:r>
              <a:rPr lang="ja-JP" altLang="en-US" sz="1200" b="1" dirty="0">
                <a:solidFill>
                  <a:srgbClr val="00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）</a:t>
            </a:r>
          </a:p>
        </p:txBody>
      </p:sp>
      <p:sp>
        <p:nvSpPr>
          <p:cNvPr id="35" name="テキスト ボックス 32"/>
          <p:cNvSpPr txBox="1">
            <a:spLocks noChangeArrowheads="1"/>
          </p:cNvSpPr>
          <p:nvPr/>
        </p:nvSpPr>
        <p:spPr bwMode="auto">
          <a:xfrm>
            <a:off x="2085160" y="6142683"/>
            <a:ext cx="72327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200" b="1" dirty="0" smtClean="0">
                <a:solidFill>
                  <a:srgbClr val="00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（</a:t>
            </a:r>
            <a:r>
              <a:rPr lang="en-US" altLang="ja-JP" sz="1200" b="1" dirty="0" smtClean="0">
                <a:solidFill>
                  <a:srgbClr val="00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2</a:t>
            </a:r>
            <a:r>
              <a:rPr lang="ja-JP" altLang="en-US" sz="1200" b="1" dirty="0" smtClean="0">
                <a:solidFill>
                  <a:srgbClr val="00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番目</a:t>
            </a:r>
            <a:r>
              <a:rPr lang="ja-JP" altLang="en-US" sz="1200" b="1" dirty="0">
                <a:solidFill>
                  <a:srgbClr val="00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）</a:t>
            </a:r>
          </a:p>
        </p:txBody>
      </p:sp>
      <p:sp>
        <p:nvSpPr>
          <p:cNvPr id="37" name="テキスト ボックス 32"/>
          <p:cNvSpPr txBox="1">
            <a:spLocks noChangeArrowheads="1"/>
          </p:cNvSpPr>
          <p:nvPr/>
        </p:nvSpPr>
        <p:spPr bwMode="auto">
          <a:xfrm>
            <a:off x="2586633" y="6145960"/>
            <a:ext cx="72327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200" b="1" dirty="0" smtClean="0">
                <a:solidFill>
                  <a:srgbClr val="00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（</a:t>
            </a:r>
            <a:r>
              <a:rPr lang="en-US" altLang="ja-JP" sz="1200" b="1" dirty="0">
                <a:solidFill>
                  <a:srgbClr val="00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3</a:t>
            </a:r>
            <a:r>
              <a:rPr lang="ja-JP" altLang="en-US" sz="1200" b="1" dirty="0" smtClean="0">
                <a:solidFill>
                  <a:srgbClr val="00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番目</a:t>
            </a:r>
            <a:r>
              <a:rPr lang="ja-JP" altLang="en-US" sz="1200" b="1" dirty="0">
                <a:solidFill>
                  <a:srgbClr val="00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）</a:t>
            </a:r>
          </a:p>
        </p:txBody>
      </p:sp>
      <p:sp>
        <p:nvSpPr>
          <p:cNvPr id="38" name="テキスト ボックス 32"/>
          <p:cNvSpPr txBox="1">
            <a:spLocks noChangeArrowheads="1"/>
          </p:cNvSpPr>
          <p:nvPr/>
        </p:nvSpPr>
        <p:spPr bwMode="auto">
          <a:xfrm>
            <a:off x="3750164" y="6148251"/>
            <a:ext cx="163859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200" b="1" dirty="0">
                <a:solidFill>
                  <a:srgbClr val="00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（</a:t>
            </a:r>
            <a:r>
              <a:rPr lang="en-US" altLang="ja-JP" sz="1200" b="1" dirty="0" err="1">
                <a:solidFill>
                  <a:srgbClr val="00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num.Length</a:t>
            </a:r>
            <a:r>
              <a:rPr lang="en-US" altLang="ja-JP" sz="1200" b="1" dirty="0">
                <a:solidFill>
                  <a:srgbClr val="00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 – </a:t>
            </a:r>
            <a:r>
              <a:rPr lang="en-US" altLang="ja-JP" sz="1200" b="1" dirty="0" smtClean="0">
                <a:solidFill>
                  <a:srgbClr val="00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2</a:t>
            </a:r>
            <a:r>
              <a:rPr lang="ja-JP" altLang="en-US" sz="1200" b="1" dirty="0" smtClean="0">
                <a:solidFill>
                  <a:srgbClr val="00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番目</a:t>
            </a:r>
            <a:r>
              <a:rPr lang="ja-JP" altLang="en-US" sz="1200" b="1" dirty="0">
                <a:solidFill>
                  <a:srgbClr val="00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）</a:t>
            </a:r>
          </a:p>
        </p:txBody>
      </p:sp>
      <p:cxnSp>
        <p:nvCxnSpPr>
          <p:cNvPr id="39" name="直線矢印コネクタ 38"/>
          <p:cNvCxnSpPr/>
          <p:nvPr/>
        </p:nvCxnSpPr>
        <p:spPr>
          <a:xfrm flipH="1" flipV="1">
            <a:off x="5562388" y="6079488"/>
            <a:ext cx="4556" cy="152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0" name="直線矢印コネクタ 39"/>
          <p:cNvCxnSpPr/>
          <p:nvPr/>
        </p:nvCxnSpPr>
        <p:spPr>
          <a:xfrm flipH="1" flipV="1">
            <a:off x="5087739" y="6074211"/>
            <a:ext cx="4556" cy="152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1" name="直線矢印コネクタ 40"/>
          <p:cNvCxnSpPr/>
          <p:nvPr/>
        </p:nvCxnSpPr>
        <p:spPr>
          <a:xfrm flipH="1" flipV="1">
            <a:off x="2931955" y="6070273"/>
            <a:ext cx="4556" cy="152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2" name="直線矢印コネクタ 41"/>
          <p:cNvCxnSpPr/>
          <p:nvPr/>
        </p:nvCxnSpPr>
        <p:spPr>
          <a:xfrm flipH="1" flipV="1">
            <a:off x="2397234" y="6057062"/>
            <a:ext cx="4556" cy="152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3" name="直線矢印コネクタ 42"/>
          <p:cNvCxnSpPr/>
          <p:nvPr/>
        </p:nvCxnSpPr>
        <p:spPr>
          <a:xfrm flipH="1" flipV="1">
            <a:off x="1960553" y="6065383"/>
            <a:ext cx="4556" cy="152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4" name="直線矢印コネクタ 43"/>
          <p:cNvCxnSpPr/>
          <p:nvPr/>
        </p:nvCxnSpPr>
        <p:spPr>
          <a:xfrm flipH="1" flipV="1">
            <a:off x="1481768" y="6065701"/>
            <a:ext cx="4556" cy="152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8961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138112" y="188913"/>
            <a:ext cx="8877846" cy="2677656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ja-JP" sz="2000" dirty="0" smtClean="0">
                <a:latin typeface="+mn-ea"/>
                <a:ea typeface="+mn-ea"/>
              </a:rPr>
              <a:t>Q1.</a:t>
            </a:r>
            <a:r>
              <a:rPr lang="ja-JP" altLang="en-US" sz="2000" dirty="0" smtClean="0">
                <a:latin typeface="+mn-ea"/>
                <a:ea typeface="+mn-ea"/>
              </a:rPr>
              <a:t>つづき</a:t>
            </a:r>
            <a:endParaRPr lang="en-US" altLang="ja-JP" sz="2000" dirty="0" smtClean="0">
              <a:latin typeface="+mn-ea"/>
              <a:ea typeface="+mn-ea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ja-JP" sz="2000" dirty="0" smtClean="0">
                <a:latin typeface="+mn-ea"/>
                <a:ea typeface="+mn-ea"/>
              </a:rPr>
              <a:t>(4) (1)</a:t>
            </a:r>
            <a:r>
              <a:rPr lang="ja-JP" altLang="en-US" sz="2000" dirty="0" smtClean="0">
                <a:latin typeface="+mn-ea"/>
                <a:ea typeface="+mn-ea"/>
              </a:rPr>
              <a:t>～</a:t>
            </a:r>
            <a:r>
              <a:rPr lang="en-US" altLang="ja-JP" sz="2000" dirty="0" smtClean="0">
                <a:latin typeface="+mn-ea"/>
                <a:ea typeface="+mn-ea"/>
              </a:rPr>
              <a:t>(3)</a:t>
            </a:r>
            <a:r>
              <a:rPr lang="ja-JP" altLang="en-US" sz="2000" dirty="0" smtClean="0">
                <a:latin typeface="+mn-ea"/>
                <a:ea typeface="+mn-ea"/>
              </a:rPr>
              <a:t>で作成した関数を用いて、次のようなプログラムを作成しなさい。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ja-JP" sz="800" dirty="0" smtClean="0">
              <a:latin typeface="+mn-ea"/>
              <a:ea typeface="+mn-ea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ja-JP" altLang="en-US" sz="2000" dirty="0" smtClean="0">
                <a:latin typeface="+mn-ea"/>
                <a:ea typeface="+mn-ea"/>
              </a:rPr>
              <a:t>利用者が</a:t>
            </a:r>
            <a:r>
              <a:rPr lang="en-US" altLang="ja-JP" sz="2000" dirty="0" smtClean="0">
                <a:latin typeface="+mn-ea"/>
                <a:ea typeface="+mn-ea"/>
              </a:rPr>
              <a:t>Button1</a:t>
            </a:r>
            <a:r>
              <a:rPr lang="ja-JP" altLang="en-US" sz="2000" dirty="0" smtClean="0">
                <a:latin typeface="+mn-ea"/>
                <a:ea typeface="+mn-ea"/>
              </a:rPr>
              <a:t>をクリックすると、システムは、以下の処理を行う。</a:t>
            </a:r>
            <a:endParaRPr lang="en-US" altLang="ja-JP" sz="2000" dirty="0" smtClean="0">
              <a:latin typeface="+mn-ea"/>
              <a:ea typeface="+mn-ea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ja-JP" altLang="en-US" sz="2000" dirty="0" smtClean="0">
                <a:latin typeface="+mn-ea"/>
                <a:ea typeface="+mn-ea"/>
              </a:rPr>
              <a:t>　</a:t>
            </a:r>
            <a:r>
              <a:rPr lang="en-US" altLang="ja-JP" sz="2000" dirty="0" smtClean="0">
                <a:latin typeface="+mn-ea"/>
                <a:ea typeface="+mn-ea"/>
              </a:rPr>
              <a:t>1) TextBox3</a:t>
            </a:r>
            <a:r>
              <a:rPr lang="ja-JP" altLang="en-US" sz="2000" dirty="0" smtClean="0">
                <a:latin typeface="+mn-ea"/>
                <a:ea typeface="+mn-ea"/>
              </a:rPr>
              <a:t>の文字列を消去する。</a:t>
            </a:r>
            <a:endParaRPr lang="en-US" altLang="ja-JP" sz="2000" dirty="0" smtClean="0">
              <a:latin typeface="+mn-ea"/>
              <a:ea typeface="+mn-ea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ja-JP" altLang="en-US" sz="2000" dirty="0" smtClean="0">
                <a:solidFill>
                  <a:srgbClr val="0066FF"/>
                </a:solidFill>
                <a:latin typeface="+mn-ea"/>
                <a:ea typeface="+mn-ea"/>
              </a:rPr>
              <a:t>　　</a:t>
            </a:r>
            <a:r>
              <a:rPr lang="en-US" altLang="ja-JP" sz="1600" dirty="0" smtClean="0">
                <a:solidFill>
                  <a:srgbClr val="0066FF"/>
                </a:solidFill>
                <a:latin typeface="+mn-ea"/>
                <a:ea typeface="+mn-ea"/>
              </a:rPr>
              <a:t>TextBox3.Clear()</a:t>
            </a:r>
            <a:r>
              <a:rPr lang="ja-JP" altLang="en-US" sz="1600" dirty="0" smtClean="0">
                <a:solidFill>
                  <a:srgbClr val="0066FF"/>
                </a:solidFill>
                <a:latin typeface="+mn-ea"/>
                <a:ea typeface="+mn-ea"/>
              </a:rPr>
              <a:t>　　　</a:t>
            </a:r>
            <a:r>
              <a:rPr lang="en-US" altLang="ja-JP" sz="1600" dirty="0" smtClean="0">
                <a:solidFill>
                  <a:srgbClr val="0066FF"/>
                </a:solidFill>
                <a:latin typeface="+mn-ea"/>
                <a:ea typeface="+mn-ea"/>
              </a:rPr>
              <a:t>※</a:t>
            </a:r>
            <a:r>
              <a:rPr lang="ja-JP" altLang="en-US" sz="1600" dirty="0" smtClean="0">
                <a:solidFill>
                  <a:srgbClr val="0066FF"/>
                </a:solidFill>
                <a:latin typeface="+mn-ea"/>
                <a:ea typeface="+mn-ea"/>
              </a:rPr>
              <a:t>この命令を実行すれば</a:t>
            </a:r>
            <a:r>
              <a:rPr lang="en-US" altLang="ja-JP" sz="1600" dirty="0" smtClean="0">
                <a:solidFill>
                  <a:srgbClr val="0066FF"/>
                </a:solidFill>
                <a:latin typeface="+mn-ea"/>
                <a:ea typeface="+mn-ea"/>
              </a:rPr>
              <a:t>TextBox3.Text</a:t>
            </a:r>
            <a:r>
              <a:rPr lang="ja-JP" altLang="en-US" sz="1600" dirty="0" smtClean="0">
                <a:solidFill>
                  <a:srgbClr val="0066FF"/>
                </a:solidFill>
                <a:latin typeface="+mn-ea"/>
                <a:ea typeface="+mn-ea"/>
              </a:rPr>
              <a:t>が消去されます。</a:t>
            </a:r>
            <a:endParaRPr lang="en-US" altLang="ja-JP" sz="1600" dirty="0" smtClean="0">
              <a:solidFill>
                <a:srgbClr val="0066FF"/>
              </a:solidFill>
              <a:latin typeface="+mn-ea"/>
              <a:ea typeface="+mn-ea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ja-JP" altLang="en-US" sz="2000" dirty="0" smtClean="0">
                <a:latin typeface="+mn-ea"/>
                <a:ea typeface="+mn-ea"/>
              </a:rPr>
              <a:t>　</a:t>
            </a:r>
            <a:r>
              <a:rPr lang="en-US" altLang="ja-JP" sz="2000" dirty="0" smtClean="0">
                <a:latin typeface="+mn-ea"/>
                <a:ea typeface="+mn-ea"/>
              </a:rPr>
              <a:t>2) </a:t>
            </a:r>
            <a:r>
              <a:rPr lang="en-US" altLang="ja-JP" sz="2000" dirty="0" err="1" smtClean="0">
                <a:latin typeface="+mn-ea"/>
                <a:ea typeface="+mn-ea"/>
              </a:rPr>
              <a:t>num</a:t>
            </a:r>
            <a:r>
              <a:rPr lang="en-US" altLang="ja-JP" sz="2000" dirty="0" smtClean="0">
                <a:latin typeface="+mn-ea"/>
                <a:ea typeface="+mn-ea"/>
              </a:rPr>
              <a:t>()</a:t>
            </a:r>
            <a:r>
              <a:rPr lang="ja-JP" altLang="en-US" sz="2000" dirty="0" smtClean="0">
                <a:latin typeface="+mn-ea"/>
                <a:ea typeface="+mn-ea"/>
              </a:rPr>
              <a:t>に、</a:t>
            </a:r>
            <a:r>
              <a:rPr lang="en-US" altLang="ja-JP" sz="2000" dirty="0" smtClean="0">
                <a:solidFill>
                  <a:srgbClr val="FF0000"/>
                </a:solidFill>
                <a:latin typeface="+mn-ea"/>
                <a:ea typeface="+mn-ea"/>
              </a:rPr>
              <a:t>100</a:t>
            </a:r>
            <a:r>
              <a:rPr lang="ja-JP" altLang="en-US" sz="2000" dirty="0" smtClean="0">
                <a:latin typeface="+mn-ea"/>
                <a:ea typeface="+mn-ea"/>
              </a:rPr>
              <a:t>番目まで部屋のある配列を確保する。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ja-JP" altLang="en-US" sz="2000" dirty="0" smtClean="0">
                <a:latin typeface="+mn-ea"/>
                <a:ea typeface="+mn-ea"/>
              </a:rPr>
              <a:t>　</a:t>
            </a:r>
            <a:r>
              <a:rPr lang="en-US" altLang="ja-JP" sz="2000" dirty="0" smtClean="0">
                <a:latin typeface="+mn-ea"/>
                <a:ea typeface="+mn-ea"/>
              </a:rPr>
              <a:t>3) </a:t>
            </a:r>
            <a:r>
              <a:rPr lang="en-US" altLang="ja-JP" sz="2000" dirty="0" err="1" smtClean="0">
                <a:latin typeface="+mn-ea"/>
                <a:ea typeface="+mn-ea"/>
              </a:rPr>
              <a:t>num</a:t>
            </a:r>
            <a:r>
              <a:rPr lang="en-US" altLang="ja-JP" sz="2000" dirty="0" smtClean="0">
                <a:latin typeface="+mn-ea"/>
                <a:ea typeface="+mn-ea"/>
              </a:rPr>
              <a:t>(1)</a:t>
            </a:r>
            <a:r>
              <a:rPr lang="ja-JP" altLang="en-US" sz="2000" dirty="0" smtClean="0">
                <a:latin typeface="+mn-ea"/>
                <a:ea typeface="+mn-ea"/>
              </a:rPr>
              <a:t>～</a:t>
            </a:r>
            <a:r>
              <a:rPr lang="en-US" altLang="ja-JP" sz="2000" dirty="0" err="1" smtClean="0">
                <a:latin typeface="+mn-ea"/>
                <a:ea typeface="+mn-ea"/>
              </a:rPr>
              <a:t>num</a:t>
            </a:r>
            <a:r>
              <a:rPr lang="en-US" altLang="ja-JP" sz="2000" dirty="0" smtClean="0">
                <a:latin typeface="+mn-ea"/>
                <a:ea typeface="+mn-ea"/>
              </a:rPr>
              <a:t>(100)</a:t>
            </a:r>
            <a:r>
              <a:rPr lang="ja-JP" altLang="en-US" sz="2000" dirty="0" smtClean="0">
                <a:latin typeface="+mn-ea"/>
                <a:ea typeface="+mn-ea"/>
              </a:rPr>
              <a:t>の各配列要素に、</a:t>
            </a:r>
            <a:r>
              <a:rPr lang="en-US" altLang="ja-JP" sz="2000" dirty="0" smtClean="0">
                <a:solidFill>
                  <a:srgbClr val="FF0000"/>
                </a:solidFill>
                <a:latin typeface="+mn-ea"/>
                <a:ea typeface="+mn-ea"/>
              </a:rPr>
              <a:t>1</a:t>
            </a:r>
            <a:r>
              <a:rPr lang="ja-JP" altLang="en-US" sz="2000" dirty="0" smtClean="0">
                <a:solidFill>
                  <a:srgbClr val="FF0000"/>
                </a:solidFill>
                <a:latin typeface="+mn-ea"/>
                <a:ea typeface="+mn-ea"/>
              </a:rPr>
              <a:t>～</a:t>
            </a:r>
            <a:r>
              <a:rPr lang="en-US" altLang="ja-JP" sz="2000" dirty="0" smtClean="0">
                <a:solidFill>
                  <a:srgbClr val="FF0000"/>
                </a:solidFill>
                <a:latin typeface="+mn-ea"/>
                <a:ea typeface="+mn-ea"/>
              </a:rPr>
              <a:t>10</a:t>
            </a:r>
            <a:r>
              <a:rPr lang="ja-JP" altLang="en-US" sz="2000" dirty="0" smtClean="0">
                <a:latin typeface="+mn-ea"/>
                <a:ea typeface="+mn-ea"/>
              </a:rPr>
              <a:t>のランダムな整数を代入する。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ja-JP" altLang="en-US" sz="2000" dirty="0" smtClean="0">
                <a:latin typeface="+mn-ea"/>
                <a:ea typeface="+mn-ea"/>
              </a:rPr>
              <a:t>　</a:t>
            </a:r>
            <a:r>
              <a:rPr lang="en-US" altLang="ja-JP" sz="2000" dirty="0" smtClean="0">
                <a:latin typeface="+mn-ea"/>
                <a:ea typeface="+mn-ea"/>
              </a:rPr>
              <a:t>4) </a:t>
            </a:r>
            <a:r>
              <a:rPr lang="en-US" altLang="ja-JP" sz="2000" dirty="0" err="1" smtClean="0">
                <a:latin typeface="+mn-ea"/>
                <a:ea typeface="+mn-ea"/>
              </a:rPr>
              <a:t>num</a:t>
            </a:r>
            <a:r>
              <a:rPr lang="en-US" altLang="ja-JP" sz="2000" dirty="0" smtClean="0">
                <a:latin typeface="+mn-ea"/>
                <a:ea typeface="+mn-ea"/>
              </a:rPr>
              <a:t>(1)</a:t>
            </a:r>
            <a:r>
              <a:rPr lang="ja-JP" altLang="en-US" sz="2000" dirty="0" smtClean="0">
                <a:latin typeface="+mn-ea"/>
                <a:ea typeface="+mn-ea"/>
              </a:rPr>
              <a:t>～</a:t>
            </a:r>
            <a:r>
              <a:rPr lang="en-US" altLang="ja-JP" sz="2000" dirty="0" err="1" smtClean="0">
                <a:latin typeface="+mn-ea"/>
                <a:ea typeface="+mn-ea"/>
              </a:rPr>
              <a:t>num</a:t>
            </a:r>
            <a:r>
              <a:rPr lang="en-US" altLang="ja-JP" sz="2000" dirty="0" smtClean="0">
                <a:latin typeface="+mn-ea"/>
                <a:ea typeface="+mn-ea"/>
              </a:rPr>
              <a:t>(100)</a:t>
            </a:r>
            <a:r>
              <a:rPr lang="ja-JP" altLang="en-US" sz="2000" dirty="0" smtClean="0">
                <a:latin typeface="+mn-ea"/>
                <a:ea typeface="+mn-ea"/>
              </a:rPr>
              <a:t>の</a:t>
            </a:r>
            <a:r>
              <a:rPr lang="ja-JP" altLang="en-US" sz="1900" dirty="0" smtClean="0">
                <a:latin typeface="+mn-ea"/>
                <a:ea typeface="+mn-ea"/>
              </a:rPr>
              <a:t>各配列要素の値を以下のように</a:t>
            </a:r>
            <a:r>
              <a:rPr lang="en-US" altLang="ja-JP" sz="1900" dirty="0" smtClean="0">
                <a:latin typeface="+mn-ea"/>
                <a:ea typeface="+mn-ea"/>
              </a:rPr>
              <a:t>TextBox3</a:t>
            </a:r>
            <a:r>
              <a:rPr lang="ja-JP" altLang="en-US" sz="1900" dirty="0" smtClean="0">
                <a:latin typeface="+mn-ea"/>
                <a:ea typeface="+mn-ea"/>
              </a:rPr>
              <a:t>に順に出力する。</a:t>
            </a:r>
          </a:p>
        </p:txBody>
      </p:sp>
      <p:pic>
        <p:nvPicPr>
          <p:cNvPr id="9219" name="Picture 3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3212976"/>
            <a:ext cx="2571750" cy="353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 Box 27"/>
          <p:cNvSpPr txBox="1">
            <a:spLocks noChangeArrowheads="1"/>
          </p:cNvSpPr>
          <p:nvPr/>
        </p:nvSpPr>
        <p:spPr bwMode="auto">
          <a:xfrm>
            <a:off x="3563888" y="3904319"/>
            <a:ext cx="1656223" cy="461665"/>
          </a:xfrm>
          <a:prstGeom prst="rect">
            <a:avLst/>
          </a:prstGeom>
          <a:solidFill>
            <a:srgbClr val="FF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400" dirty="0" err="1">
                <a:latin typeface="+mn-ea"/>
                <a:ea typeface="+mn-ea"/>
              </a:rPr>
              <a:t>redimNum</a:t>
            </a:r>
            <a:r>
              <a:rPr lang="en-US" altLang="ja-JP" sz="2400" dirty="0">
                <a:latin typeface="+mn-ea"/>
                <a:ea typeface="+mn-ea"/>
              </a:rPr>
              <a:t>()</a:t>
            </a:r>
          </a:p>
        </p:txBody>
      </p:sp>
      <p:sp>
        <p:nvSpPr>
          <p:cNvPr id="5" name="Text Box 26"/>
          <p:cNvSpPr txBox="1">
            <a:spLocks noChangeArrowheads="1"/>
          </p:cNvSpPr>
          <p:nvPr/>
        </p:nvSpPr>
        <p:spPr bwMode="auto">
          <a:xfrm>
            <a:off x="3554563" y="4619735"/>
            <a:ext cx="2385589" cy="461665"/>
          </a:xfrm>
          <a:prstGeom prst="rect">
            <a:avLst/>
          </a:prstGeom>
          <a:solidFill>
            <a:srgbClr val="FF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400">
                <a:latin typeface="+mj-ea"/>
                <a:ea typeface="+mj-ea"/>
              </a:rPr>
              <a:t>setRandomNum()</a:t>
            </a:r>
          </a:p>
        </p:txBody>
      </p:sp>
      <p:sp>
        <p:nvSpPr>
          <p:cNvPr id="7" name="Text Box 24"/>
          <p:cNvSpPr txBox="1">
            <a:spLocks noChangeArrowheads="1"/>
          </p:cNvSpPr>
          <p:nvPr/>
        </p:nvSpPr>
        <p:spPr bwMode="auto">
          <a:xfrm>
            <a:off x="3521107" y="5430059"/>
            <a:ext cx="1824538" cy="461665"/>
          </a:xfrm>
          <a:prstGeom prst="rect">
            <a:avLst/>
          </a:prstGeom>
          <a:solidFill>
            <a:srgbClr val="FF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400">
                <a:latin typeface="+mn-ea"/>
                <a:ea typeface="+mn-ea"/>
              </a:rPr>
              <a:t>displayNum()</a:t>
            </a:r>
          </a:p>
        </p:txBody>
      </p:sp>
      <p:sp>
        <p:nvSpPr>
          <p:cNvPr id="8" name="Text Box 27"/>
          <p:cNvSpPr txBox="1">
            <a:spLocks noChangeArrowheads="1"/>
          </p:cNvSpPr>
          <p:nvPr/>
        </p:nvSpPr>
        <p:spPr bwMode="auto">
          <a:xfrm>
            <a:off x="143081" y="3469302"/>
            <a:ext cx="2133918" cy="461665"/>
          </a:xfrm>
          <a:prstGeom prst="rect">
            <a:avLst/>
          </a:prstGeom>
          <a:solidFill>
            <a:srgbClr val="FF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400" dirty="0" smtClean="0">
                <a:latin typeface="+mn-ea"/>
                <a:ea typeface="+mn-ea"/>
              </a:rPr>
              <a:t>Button1_Click()</a:t>
            </a:r>
            <a:endParaRPr lang="en-US" altLang="ja-JP" sz="2400" dirty="0">
              <a:latin typeface="+mn-ea"/>
              <a:ea typeface="+mn-ea"/>
            </a:endParaRPr>
          </a:p>
        </p:txBody>
      </p:sp>
      <p:sp>
        <p:nvSpPr>
          <p:cNvPr id="9" name="角丸四角形吹き出し 8"/>
          <p:cNvSpPr/>
          <p:nvPr/>
        </p:nvSpPr>
        <p:spPr>
          <a:xfrm>
            <a:off x="395537" y="4730055"/>
            <a:ext cx="2232247" cy="1579265"/>
          </a:xfrm>
          <a:prstGeom prst="wedgeRoundRectCallout">
            <a:avLst>
              <a:gd name="adj1" fmla="val -33830"/>
              <a:gd name="adj2" fmla="val -93125"/>
              <a:gd name="adj3" fmla="val 16667"/>
            </a:avLst>
          </a:prstGeom>
          <a:solidFill>
            <a:srgbClr val="D6EC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>
              <a:latin typeface="+mn-ea"/>
            </a:endParaRPr>
          </a:p>
        </p:txBody>
      </p:sp>
      <p:sp>
        <p:nvSpPr>
          <p:cNvPr id="10" name="Text Box 27"/>
          <p:cNvSpPr txBox="1">
            <a:spLocks noChangeArrowheads="1"/>
          </p:cNvSpPr>
          <p:nvPr/>
        </p:nvSpPr>
        <p:spPr bwMode="auto">
          <a:xfrm>
            <a:off x="445278" y="4852266"/>
            <a:ext cx="2253994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 dirty="0" smtClean="0">
                <a:latin typeface="+mn-ea"/>
                <a:ea typeface="+mn-ea"/>
              </a:rPr>
              <a:t>TextBox3</a:t>
            </a:r>
            <a:r>
              <a:rPr lang="ja-JP" altLang="en-US" sz="2000" dirty="0" smtClean="0">
                <a:latin typeface="+mn-ea"/>
                <a:ea typeface="+mn-ea"/>
              </a:rPr>
              <a:t>を消し、各関数に必要な値を渡して、あとは仕事を任せるだけ。</a:t>
            </a:r>
            <a:endParaRPr lang="ja-JP" altLang="en-US" sz="2000" dirty="0">
              <a:latin typeface="+mn-ea"/>
              <a:ea typeface="+mn-ea"/>
            </a:endParaRPr>
          </a:p>
        </p:txBody>
      </p:sp>
      <p:cxnSp>
        <p:nvCxnSpPr>
          <p:cNvPr id="11" name="直線矢印コネクタ 10"/>
          <p:cNvCxnSpPr/>
          <p:nvPr/>
        </p:nvCxnSpPr>
        <p:spPr>
          <a:xfrm>
            <a:off x="2296565" y="3728567"/>
            <a:ext cx="1135856" cy="4065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/>
          <p:nvPr/>
        </p:nvCxnSpPr>
        <p:spPr>
          <a:xfrm>
            <a:off x="2388077" y="3909059"/>
            <a:ext cx="983456" cy="9415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/>
          <p:nvPr/>
        </p:nvCxnSpPr>
        <p:spPr>
          <a:xfrm>
            <a:off x="2380976" y="4047087"/>
            <a:ext cx="1017451" cy="14430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/>
        </p:nvSpPr>
        <p:spPr>
          <a:xfrm>
            <a:off x="4910972" y="356459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確保！</a:t>
            </a:r>
            <a:endParaRPr kumimoji="1" lang="ja-JP" altLang="en-US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5194456" y="427365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代入！</a:t>
            </a:r>
            <a:endParaRPr kumimoji="1" lang="ja-JP" altLang="en-US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5341227" y="531776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表示！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1889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角丸四角形吹き出し 37"/>
          <p:cNvSpPr/>
          <p:nvPr/>
        </p:nvSpPr>
        <p:spPr>
          <a:xfrm>
            <a:off x="3779838" y="3275013"/>
            <a:ext cx="5300662" cy="2873375"/>
          </a:xfrm>
          <a:prstGeom prst="wedgeRoundRectCallout">
            <a:avLst>
              <a:gd name="adj1" fmla="val -70773"/>
              <a:gd name="adj2" fmla="val -25027"/>
              <a:gd name="adj3" fmla="val 16667"/>
            </a:avLst>
          </a:prstGeom>
          <a:solidFill>
            <a:srgbClr val="D6EC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>
              <a:latin typeface="+mn-ea"/>
            </a:endParaRPr>
          </a:p>
        </p:txBody>
      </p:sp>
      <p:sp>
        <p:nvSpPr>
          <p:cNvPr id="10243" name="Text Box 2"/>
          <p:cNvSpPr txBox="1">
            <a:spLocks noChangeArrowheads="1"/>
          </p:cNvSpPr>
          <p:nvPr/>
        </p:nvSpPr>
        <p:spPr bwMode="auto">
          <a:xfrm>
            <a:off x="196850" y="188913"/>
            <a:ext cx="8748713" cy="1754326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ja-JP" sz="2000" dirty="0" smtClean="0">
                <a:latin typeface="+mn-ea"/>
                <a:ea typeface="+mn-ea"/>
              </a:rPr>
              <a:t>Q2.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ja-JP" sz="2000" dirty="0" smtClean="0">
                <a:latin typeface="+mn-ea"/>
                <a:ea typeface="+mn-ea"/>
              </a:rPr>
              <a:t>(1)</a:t>
            </a:r>
            <a:r>
              <a:rPr lang="ja-JP" altLang="en-US" sz="2000" dirty="0" smtClean="0">
                <a:latin typeface="+mn-ea"/>
                <a:ea typeface="+mn-ea"/>
              </a:rPr>
              <a:t>次のような関数「</a:t>
            </a:r>
            <a:r>
              <a:rPr lang="en-US" altLang="ja-JP" sz="2000" dirty="0" err="1" smtClean="0">
                <a:latin typeface="+mn-ea"/>
                <a:ea typeface="+mn-ea"/>
              </a:rPr>
              <a:t>getAverage</a:t>
            </a:r>
            <a:r>
              <a:rPr lang="en-US" altLang="ja-JP" sz="2000" dirty="0" smtClean="0">
                <a:latin typeface="+mn-ea"/>
                <a:ea typeface="+mn-ea"/>
              </a:rPr>
              <a:t>()</a:t>
            </a:r>
            <a:r>
              <a:rPr lang="ja-JP" altLang="en-US" sz="2000" dirty="0" smtClean="0">
                <a:latin typeface="+mn-ea"/>
                <a:ea typeface="+mn-ea"/>
              </a:rPr>
              <a:t>」 を作成しなさい。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ja-JP" altLang="en-US" sz="800" dirty="0" smtClean="0">
              <a:solidFill>
                <a:srgbClr val="0066FF"/>
              </a:solidFill>
              <a:latin typeface="+mn-ea"/>
              <a:ea typeface="+mn-ea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ja-JP" sz="2000" dirty="0" smtClean="0">
                <a:solidFill>
                  <a:srgbClr val="0066FF"/>
                </a:solidFill>
                <a:latin typeface="+mn-ea"/>
                <a:ea typeface="+mn-ea"/>
              </a:rPr>
              <a:t>Private Function </a:t>
            </a:r>
            <a:r>
              <a:rPr lang="en-US" altLang="ja-JP" sz="2000" dirty="0" err="1" smtClean="0">
                <a:solidFill>
                  <a:srgbClr val="0066FF"/>
                </a:solidFill>
                <a:latin typeface="+mn-ea"/>
                <a:ea typeface="+mn-ea"/>
              </a:rPr>
              <a:t>getAverage</a:t>
            </a:r>
            <a:r>
              <a:rPr lang="en-US" altLang="ja-JP" sz="2000" dirty="0" smtClean="0">
                <a:solidFill>
                  <a:srgbClr val="0066FF"/>
                </a:solidFill>
                <a:latin typeface="+mn-ea"/>
                <a:ea typeface="+mn-ea"/>
              </a:rPr>
              <a:t>( ) As Double  </a:t>
            </a:r>
            <a:r>
              <a:rPr lang="en-US" altLang="ja-JP" sz="2000" dirty="0" smtClean="0">
                <a:latin typeface="+mn-ea"/>
                <a:ea typeface="+mn-ea"/>
              </a:rPr>
              <a:t>※</a:t>
            </a:r>
            <a:r>
              <a:rPr lang="ja-JP" altLang="en-US" sz="2000" dirty="0" smtClean="0">
                <a:latin typeface="+mn-ea"/>
                <a:ea typeface="+mn-ea"/>
              </a:rPr>
              <a:t>引数なし</a:t>
            </a:r>
            <a:endParaRPr lang="en-US" altLang="ja-JP" sz="2000" dirty="0" smtClean="0">
              <a:latin typeface="+mn-ea"/>
              <a:ea typeface="+mn-ea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ja-JP" sz="2000" dirty="0" err="1" smtClean="0">
                <a:latin typeface="+mn-ea"/>
                <a:ea typeface="+mn-ea"/>
              </a:rPr>
              <a:t>num</a:t>
            </a:r>
            <a:r>
              <a:rPr lang="en-US" altLang="ja-JP" sz="2000" dirty="0" smtClean="0">
                <a:latin typeface="+mn-ea"/>
                <a:ea typeface="+mn-ea"/>
              </a:rPr>
              <a:t>(1)</a:t>
            </a:r>
            <a:r>
              <a:rPr lang="ja-JP" altLang="en-US" sz="2000" dirty="0" smtClean="0">
                <a:latin typeface="+mn-ea"/>
                <a:ea typeface="+mn-ea"/>
              </a:rPr>
              <a:t>～</a:t>
            </a:r>
            <a:r>
              <a:rPr lang="en-US" altLang="ja-JP" sz="2000" dirty="0" err="1" smtClean="0">
                <a:latin typeface="+mn-ea"/>
                <a:ea typeface="+mn-ea"/>
              </a:rPr>
              <a:t>num</a:t>
            </a:r>
            <a:r>
              <a:rPr lang="en-US" altLang="ja-JP" sz="2000" dirty="0" smtClean="0">
                <a:latin typeface="+mn-ea"/>
                <a:ea typeface="+mn-ea"/>
              </a:rPr>
              <a:t>(</a:t>
            </a:r>
            <a:r>
              <a:rPr lang="ja-JP" altLang="en-US" sz="2000" dirty="0" smtClean="0">
                <a:latin typeface="+mn-ea"/>
                <a:ea typeface="+mn-ea"/>
              </a:rPr>
              <a:t>最後の部屋の番号</a:t>
            </a:r>
            <a:r>
              <a:rPr lang="en-US" altLang="ja-JP" sz="2000" dirty="0" smtClean="0">
                <a:latin typeface="+mn-ea"/>
                <a:ea typeface="+mn-ea"/>
              </a:rPr>
              <a:t>)</a:t>
            </a:r>
            <a:r>
              <a:rPr lang="ja-JP" altLang="en-US" sz="2000" dirty="0" smtClean="0">
                <a:latin typeface="+mn-ea"/>
                <a:ea typeface="+mn-ea"/>
              </a:rPr>
              <a:t>の各配列要素に代入されている値の平均値を求めて、結果を</a:t>
            </a:r>
            <a:r>
              <a:rPr lang="en-US" altLang="ja-JP" sz="2000" dirty="0" smtClean="0">
                <a:latin typeface="+mn-ea"/>
                <a:ea typeface="+mn-ea"/>
              </a:rPr>
              <a:t>Double</a:t>
            </a:r>
            <a:r>
              <a:rPr lang="ja-JP" altLang="en-US" sz="2000" dirty="0" smtClean="0">
                <a:latin typeface="+mn-ea"/>
                <a:ea typeface="+mn-ea"/>
              </a:rPr>
              <a:t>型で返す。</a:t>
            </a:r>
            <a:endParaRPr lang="en-US" altLang="ja-JP" sz="2000" dirty="0" smtClean="0">
              <a:latin typeface="+mn-ea"/>
              <a:ea typeface="+mn-ea"/>
            </a:endParaRPr>
          </a:p>
        </p:txBody>
      </p:sp>
      <p:sp>
        <p:nvSpPr>
          <p:cNvPr id="10244" name="Text Box 3"/>
          <p:cNvSpPr txBox="1">
            <a:spLocks noChangeArrowheads="1"/>
          </p:cNvSpPr>
          <p:nvPr/>
        </p:nvSpPr>
        <p:spPr bwMode="auto">
          <a:xfrm>
            <a:off x="611188" y="3789363"/>
            <a:ext cx="1827744" cy="461665"/>
          </a:xfrm>
          <a:prstGeom prst="rect">
            <a:avLst/>
          </a:prstGeom>
          <a:solidFill>
            <a:srgbClr val="FF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400">
                <a:latin typeface="+mn-ea"/>
                <a:ea typeface="+mn-ea"/>
              </a:rPr>
              <a:t>getAverage()</a:t>
            </a:r>
          </a:p>
        </p:txBody>
      </p:sp>
      <p:sp>
        <p:nvSpPr>
          <p:cNvPr id="10245" name="Line 4"/>
          <p:cNvSpPr>
            <a:spLocks noChangeShapeType="1"/>
          </p:cNvSpPr>
          <p:nvPr/>
        </p:nvSpPr>
        <p:spPr bwMode="auto">
          <a:xfrm>
            <a:off x="1619250" y="3357563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>
              <a:latin typeface="+mn-ea"/>
            </a:endParaRPr>
          </a:p>
        </p:txBody>
      </p:sp>
      <p:sp>
        <p:nvSpPr>
          <p:cNvPr id="10246" name="Text Box 5"/>
          <p:cNvSpPr txBox="1">
            <a:spLocks noChangeArrowheads="1"/>
          </p:cNvSpPr>
          <p:nvPr/>
        </p:nvSpPr>
        <p:spPr bwMode="auto">
          <a:xfrm>
            <a:off x="915371" y="2915999"/>
            <a:ext cx="140775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 dirty="0">
                <a:latin typeface="+mn-ea"/>
                <a:ea typeface="+mn-ea"/>
              </a:rPr>
              <a:t>引数は</a:t>
            </a:r>
            <a:r>
              <a:rPr lang="ja-JP" altLang="en-US" sz="2000" dirty="0" err="1">
                <a:latin typeface="+mn-ea"/>
                <a:ea typeface="+mn-ea"/>
              </a:rPr>
              <a:t>無</a:t>
            </a:r>
            <a:r>
              <a:rPr lang="ja-JP" altLang="en-US" sz="2000" dirty="0" err="1" smtClean="0">
                <a:latin typeface="+mn-ea"/>
                <a:ea typeface="+mn-ea"/>
              </a:rPr>
              <a:t>し</a:t>
            </a:r>
            <a:endParaRPr lang="ja-JP" altLang="en-US" sz="2000" dirty="0">
              <a:latin typeface="+mn-ea"/>
              <a:ea typeface="+mn-ea"/>
            </a:endParaRPr>
          </a:p>
        </p:txBody>
      </p:sp>
      <p:sp>
        <p:nvSpPr>
          <p:cNvPr id="10247" name="Line 7"/>
          <p:cNvSpPr>
            <a:spLocks noChangeShapeType="1"/>
          </p:cNvSpPr>
          <p:nvPr/>
        </p:nvSpPr>
        <p:spPr bwMode="auto">
          <a:xfrm>
            <a:off x="1547813" y="3500438"/>
            <a:ext cx="215900" cy="142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>
              <a:latin typeface="+mn-ea"/>
            </a:endParaRPr>
          </a:p>
        </p:txBody>
      </p:sp>
      <p:sp>
        <p:nvSpPr>
          <p:cNvPr id="10248" name="Line 8"/>
          <p:cNvSpPr>
            <a:spLocks noChangeShapeType="1"/>
          </p:cNvSpPr>
          <p:nvPr/>
        </p:nvSpPr>
        <p:spPr bwMode="auto">
          <a:xfrm flipV="1">
            <a:off x="1547813" y="3500438"/>
            <a:ext cx="215900" cy="142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>
              <a:latin typeface="+mn-ea"/>
            </a:endParaRPr>
          </a:p>
        </p:txBody>
      </p:sp>
      <p:grpSp>
        <p:nvGrpSpPr>
          <p:cNvPr id="10249" name="Group 9"/>
          <p:cNvGrpSpPr>
            <a:grpSpLocks/>
          </p:cNvGrpSpPr>
          <p:nvPr/>
        </p:nvGrpSpPr>
        <p:grpSpPr bwMode="auto">
          <a:xfrm>
            <a:off x="4044072" y="4305879"/>
            <a:ext cx="4795837" cy="531479"/>
            <a:chOff x="313" y="3521"/>
            <a:chExt cx="4580" cy="536"/>
          </a:xfrm>
        </p:grpSpPr>
        <p:sp>
          <p:nvSpPr>
            <p:cNvPr id="10259" name="AutoShape 10"/>
            <p:cNvSpPr>
              <a:spLocks noChangeArrowheads="1"/>
            </p:cNvSpPr>
            <p:nvPr/>
          </p:nvSpPr>
          <p:spPr bwMode="auto">
            <a:xfrm>
              <a:off x="359" y="3521"/>
              <a:ext cx="616" cy="525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ja-JP" altLang="ja-JP" sz="2000">
                <a:latin typeface="+mn-ea"/>
                <a:ea typeface="+mn-ea"/>
              </a:endParaRPr>
            </a:p>
          </p:txBody>
        </p:sp>
        <p:sp>
          <p:nvSpPr>
            <p:cNvPr id="10260" name="AutoShape 11"/>
            <p:cNvSpPr>
              <a:spLocks noChangeArrowheads="1"/>
            </p:cNvSpPr>
            <p:nvPr/>
          </p:nvSpPr>
          <p:spPr bwMode="auto">
            <a:xfrm>
              <a:off x="813" y="3521"/>
              <a:ext cx="616" cy="525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ja-JP" altLang="ja-JP" sz="2000">
                <a:latin typeface="+mn-ea"/>
                <a:ea typeface="+mn-ea"/>
              </a:endParaRPr>
            </a:p>
          </p:txBody>
        </p:sp>
        <p:sp>
          <p:nvSpPr>
            <p:cNvPr id="10261" name="AutoShape 12"/>
            <p:cNvSpPr>
              <a:spLocks noChangeArrowheads="1"/>
            </p:cNvSpPr>
            <p:nvPr/>
          </p:nvSpPr>
          <p:spPr bwMode="auto">
            <a:xfrm>
              <a:off x="1266" y="3521"/>
              <a:ext cx="616" cy="525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ja-JP" altLang="ja-JP" sz="2000">
                <a:latin typeface="+mn-ea"/>
                <a:ea typeface="+mn-ea"/>
              </a:endParaRPr>
            </a:p>
          </p:txBody>
        </p:sp>
        <p:sp>
          <p:nvSpPr>
            <p:cNvPr id="10262" name="AutoShape 13"/>
            <p:cNvSpPr>
              <a:spLocks noChangeArrowheads="1"/>
            </p:cNvSpPr>
            <p:nvPr/>
          </p:nvSpPr>
          <p:spPr bwMode="auto">
            <a:xfrm>
              <a:off x="1720" y="3521"/>
              <a:ext cx="616" cy="525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ja-JP" altLang="ja-JP" sz="2000">
                <a:latin typeface="+mn-ea"/>
                <a:ea typeface="+mn-ea"/>
              </a:endParaRPr>
            </a:p>
          </p:txBody>
        </p:sp>
        <p:sp>
          <p:nvSpPr>
            <p:cNvPr id="10263" name="AutoShape 14"/>
            <p:cNvSpPr>
              <a:spLocks noChangeArrowheads="1"/>
            </p:cNvSpPr>
            <p:nvPr/>
          </p:nvSpPr>
          <p:spPr bwMode="auto">
            <a:xfrm>
              <a:off x="2173" y="3521"/>
              <a:ext cx="1769" cy="525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ja-JP" altLang="ja-JP" sz="2000">
                <a:latin typeface="+mn-ea"/>
                <a:ea typeface="+mn-ea"/>
              </a:endParaRPr>
            </a:p>
          </p:txBody>
        </p:sp>
        <p:sp>
          <p:nvSpPr>
            <p:cNvPr id="10264" name="AutoShape 15"/>
            <p:cNvSpPr>
              <a:spLocks noChangeArrowheads="1"/>
            </p:cNvSpPr>
            <p:nvPr/>
          </p:nvSpPr>
          <p:spPr bwMode="auto">
            <a:xfrm>
              <a:off x="3787" y="3521"/>
              <a:ext cx="616" cy="525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ja-JP" altLang="ja-JP" sz="2000">
                <a:latin typeface="+mn-ea"/>
                <a:ea typeface="+mn-ea"/>
              </a:endParaRPr>
            </a:p>
          </p:txBody>
        </p:sp>
        <p:sp>
          <p:nvSpPr>
            <p:cNvPr id="10265" name="Text Box 16"/>
            <p:cNvSpPr txBox="1">
              <a:spLocks noChangeArrowheads="1"/>
            </p:cNvSpPr>
            <p:nvPr/>
          </p:nvSpPr>
          <p:spPr bwMode="auto">
            <a:xfrm>
              <a:off x="766" y="3646"/>
              <a:ext cx="421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2000">
                  <a:solidFill>
                    <a:srgbClr val="FF0066"/>
                  </a:solidFill>
                  <a:latin typeface="+mn-ea"/>
                  <a:ea typeface="+mn-ea"/>
                </a:rPr>
                <a:t>28</a:t>
              </a:r>
            </a:p>
          </p:txBody>
        </p:sp>
        <p:sp>
          <p:nvSpPr>
            <p:cNvPr id="10266" name="Line 17"/>
            <p:cNvSpPr>
              <a:spLocks noChangeShapeType="1"/>
            </p:cNvSpPr>
            <p:nvPr/>
          </p:nvSpPr>
          <p:spPr bwMode="auto">
            <a:xfrm>
              <a:off x="2336" y="3838"/>
              <a:ext cx="1315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>
                <a:latin typeface="+mn-ea"/>
              </a:endParaRPr>
            </a:p>
          </p:txBody>
        </p:sp>
        <p:sp>
          <p:nvSpPr>
            <p:cNvPr id="10267" name="Text Box 18"/>
            <p:cNvSpPr txBox="1">
              <a:spLocks noChangeArrowheads="1"/>
            </p:cNvSpPr>
            <p:nvPr/>
          </p:nvSpPr>
          <p:spPr bwMode="auto">
            <a:xfrm>
              <a:off x="1221" y="3646"/>
              <a:ext cx="544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2000">
                  <a:solidFill>
                    <a:srgbClr val="FF0066"/>
                  </a:solidFill>
                  <a:latin typeface="+mn-ea"/>
                  <a:ea typeface="+mn-ea"/>
                </a:rPr>
                <a:t>100</a:t>
              </a:r>
            </a:p>
          </p:txBody>
        </p:sp>
        <p:sp>
          <p:nvSpPr>
            <p:cNvPr id="10268" name="Text Box 19"/>
            <p:cNvSpPr txBox="1">
              <a:spLocks noChangeArrowheads="1"/>
            </p:cNvSpPr>
            <p:nvPr/>
          </p:nvSpPr>
          <p:spPr bwMode="auto">
            <a:xfrm>
              <a:off x="1720" y="3646"/>
              <a:ext cx="421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2000">
                  <a:solidFill>
                    <a:srgbClr val="FF0066"/>
                  </a:solidFill>
                  <a:latin typeface="+mn-ea"/>
                  <a:ea typeface="+mn-ea"/>
                </a:rPr>
                <a:t>57</a:t>
              </a:r>
            </a:p>
          </p:txBody>
        </p:sp>
        <p:sp>
          <p:nvSpPr>
            <p:cNvPr id="10269" name="Text Box 20"/>
            <p:cNvSpPr txBox="1">
              <a:spLocks noChangeArrowheads="1"/>
            </p:cNvSpPr>
            <p:nvPr/>
          </p:nvSpPr>
          <p:spPr bwMode="auto">
            <a:xfrm>
              <a:off x="313" y="3646"/>
              <a:ext cx="326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2000" dirty="0">
                  <a:solidFill>
                    <a:srgbClr val="FF0066"/>
                  </a:solidFill>
                  <a:latin typeface="+mn-ea"/>
                  <a:ea typeface="+mn-ea"/>
                </a:rPr>
                <a:t>  </a:t>
              </a:r>
            </a:p>
          </p:txBody>
        </p:sp>
        <p:sp>
          <p:nvSpPr>
            <p:cNvPr id="10274" name="AutoShape 26"/>
            <p:cNvSpPr>
              <a:spLocks noChangeArrowheads="1"/>
            </p:cNvSpPr>
            <p:nvPr/>
          </p:nvSpPr>
          <p:spPr bwMode="auto">
            <a:xfrm>
              <a:off x="4241" y="3521"/>
              <a:ext cx="616" cy="525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ja-JP" altLang="ja-JP" sz="2000">
                <a:latin typeface="+mn-ea"/>
                <a:ea typeface="+mn-ea"/>
              </a:endParaRPr>
            </a:p>
          </p:txBody>
        </p:sp>
        <p:sp>
          <p:nvSpPr>
            <p:cNvPr id="10275" name="Text Box 27"/>
            <p:cNvSpPr txBox="1">
              <a:spLocks noChangeArrowheads="1"/>
            </p:cNvSpPr>
            <p:nvPr/>
          </p:nvSpPr>
          <p:spPr bwMode="auto">
            <a:xfrm>
              <a:off x="4196" y="3657"/>
              <a:ext cx="697" cy="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2000">
                  <a:solidFill>
                    <a:srgbClr val="FF0066"/>
                  </a:solidFill>
                  <a:latin typeface="+mn-ea"/>
                  <a:ea typeface="+mn-ea"/>
                </a:rPr>
                <a:t> 19</a:t>
              </a:r>
            </a:p>
          </p:txBody>
        </p:sp>
        <p:sp>
          <p:nvSpPr>
            <p:cNvPr id="10276" name="Text Box 28"/>
            <p:cNvSpPr txBox="1">
              <a:spLocks noChangeArrowheads="1"/>
            </p:cNvSpPr>
            <p:nvPr/>
          </p:nvSpPr>
          <p:spPr bwMode="auto">
            <a:xfrm>
              <a:off x="3651" y="3646"/>
              <a:ext cx="619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2000">
                  <a:solidFill>
                    <a:srgbClr val="FF0066"/>
                  </a:solidFill>
                  <a:latin typeface="+mn-ea"/>
                  <a:ea typeface="+mn-ea"/>
                </a:rPr>
                <a:t> 598</a:t>
              </a:r>
            </a:p>
          </p:txBody>
        </p:sp>
      </p:grpSp>
      <p:sp>
        <p:nvSpPr>
          <p:cNvPr id="10250" name="Line 31"/>
          <p:cNvSpPr>
            <a:spLocks noChangeShapeType="1"/>
          </p:cNvSpPr>
          <p:nvPr/>
        </p:nvSpPr>
        <p:spPr bwMode="auto">
          <a:xfrm flipH="1">
            <a:off x="4404434" y="4810707"/>
            <a:ext cx="431800" cy="720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>
              <a:latin typeface="+mn-ea"/>
            </a:endParaRPr>
          </a:p>
        </p:txBody>
      </p:sp>
      <p:sp>
        <p:nvSpPr>
          <p:cNvPr id="10251" name="Line 32"/>
          <p:cNvSpPr>
            <a:spLocks noChangeShapeType="1"/>
          </p:cNvSpPr>
          <p:nvPr/>
        </p:nvSpPr>
        <p:spPr bwMode="auto">
          <a:xfrm flipH="1">
            <a:off x="4691772" y="4739269"/>
            <a:ext cx="576262" cy="792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>
              <a:latin typeface="+mn-ea"/>
            </a:endParaRPr>
          </a:p>
        </p:txBody>
      </p:sp>
      <p:sp>
        <p:nvSpPr>
          <p:cNvPr id="10252" name="Line 33"/>
          <p:cNvSpPr>
            <a:spLocks noChangeShapeType="1"/>
          </p:cNvSpPr>
          <p:nvPr/>
        </p:nvSpPr>
        <p:spPr bwMode="auto">
          <a:xfrm flipH="1">
            <a:off x="4907672" y="4810707"/>
            <a:ext cx="3457575" cy="792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>
              <a:latin typeface="+mn-ea"/>
            </a:endParaRPr>
          </a:p>
        </p:txBody>
      </p:sp>
      <p:sp>
        <p:nvSpPr>
          <p:cNvPr id="10253" name="Text Box 34"/>
          <p:cNvSpPr txBox="1">
            <a:spLocks noChangeArrowheads="1"/>
          </p:cNvSpPr>
          <p:nvPr/>
        </p:nvSpPr>
        <p:spPr bwMode="auto">
          <a:xfrm>
            <a:off x="4115509" y="5531432"/>
            <a:ext cx="946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>
                <a:latin typeface="+mn-ea"/>
                <a:ea typeface="+mn-ea"/>
              </a:rPr>
              <a:t>平均値</a:t>
            </a:r>
          </a:p>
        </p:txBody>
      </p:sp>
      <p:sp>
        <p:nvSpPr>
          <p:cNvPr id="10254" name="Line 35"/>
          <p:cNvSpPr>
            <a:spLocks noChangeShapeType="1"/>
          </p:cNvSpPr>
          <p:nvPr/>
        </p:nvSpPr>
        <p:spPr bwMode="auto">
          <a:xfrm>
            <a:off x="1619250" y="4365625"/>
            <a:ext cx="0" cy="1584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>
              <a:latin typeface="+mn-ea"/>
            </a:endParaRPr>
          </a:p>
        </p:txBody>
      </p:sp>
      <p:sp>
        <p:nvSpPr>
          <p:cNvPr id="10255" name="Text Box 36"/>
          <p:cNvSpPr txBox="1">
            <a:spLocks noChangeArrowheads="1"/>
          </p:cNvSpPr>
          <p:nvPr/>
        </p:nvSpPr>
        <p:spPr bwMode="auto">
          <a:xfrm>
            <a:off x="755650" y="5949950"/>
            <a:ext cx="178606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>
                <a:latin typeface="+mn-ea"/>
                <a:ea typeface="+mn-ea"/>
              </a:rPr>
              <a:t>戻り値：平均値</a:t>
            </a:r>
          </a:p>
        </p:txBody>
      </p:sp>
      <p:sp>
        <p:nvSpPr>
          <p:cNvPr id="10257" name="Line 32"/>
          <p:cNvSpPr>
            <a:spLocks noChangeShapeType="1"/>
          </p:cNvSpPr>
          <p:nvPr/>
        </p:nvSpPr>
        <p:spPr bwMode="auto">
          <a:xfrm flipH="1">
            <a:off x="4907672" y="4837694"/>
            <a:ext cx="730250" cy="693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>
              <a:latin typeface="+mn-ea"/>
            </a:endParaRPr>
          </a:p>
        </p:txBody>
      </p:sp>
      <p:sp>
        <p:nvSpPr>
          <p:cNvPr id="37" name="テキスト ボックス 32"/>
          <p:cNvSpPr txBox="1">
            <a:spLocks noChangeArrowheads="1"/>
          </p:cNvSpPr>
          <p:nvPr/>
        </p:nvSpPr>
        <p:spPr bwMode="auto">
          <a:xfrm>
            <a:off x="7589090" y="5097253"/>
            <a:ext cx="163859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200" b="1" dirty="0">
                <a:solidFill>
                  <a:srgbClr val="00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（</a:t>
            </a:r>
            <a:r>
              <a:rPr lang="en-US" altLang="ja-JP" sz="1200" b="1" dirty="0" err="1">
                <a:solidFill>
                  <a:srgbClr val="00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num.Length</a:t>
            </a:r>
            <a:r>
              <a:rPr lang="en-US" altLang="ja-JP" sz="1200" b="1" dirty="0">
                <a:solidFill>
                  <a:srgbClr val="00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 – </a:t>
            </a:r>
            <a:r>
              <a:rPr lang="en-US" altLang="ja-JP" sz="1200" b="1" dirty="0" smtClean="0">
                <a:solidFill>
                  <a:srgbClr val="00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1</a:t>
            </a:r>
            <a:r>
              <a:rPr lang="ja-JP" altLang="en-US" sz="1200" b="1" dirty="0" smtClean="0">
                <a:solidFill>
                  <a:srgbClr val="00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番目</a:t>
            </a:r>
            <a:r>
              <a:rPr lang="ja-JP" altLang="en-US" sz="1200" b="1" dirty="0">
                <a:solidFill>
                  <a:srgbClr val="00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）</a:t>
            </a:r>
          </a:p>
        </p:txBody>
      </p:sp>
      <p:sp>
        <p:nvSpPr>
          <p:cNvPr id="39" name="テキスト ボックス 38"/>
          <p:cNvSpPr txBox="1">
            <a:spLocks noChangeArrowheads="1"/>
          </p:cNvSpPr>
          <p:nvPr/>
        </p:nvSpPr>
        <p:spPr bwMode="auto">
          <a:xfrm>
            <a:off x="3920769" y="4850325"/>
            <a:ext cx="72327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200" b="1" dirty="0" smtClean="0">
                <a:solidFill>
                  <a:srgbClr val="00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（</a:t>
            </a:r>
            <a:r>
              <a:rPr lang="en-US" altLang="ja-JP" sz="1200" b="1" dirty="0" smtClean="0">
                <a:solidFill>
                  <a:srgbClr val="00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0</a:t>
            </a:r>
            <a:r>
              <a:rPr lang="ja-JP" altLang="en-US" sz="1200" b="1" dirty="0" smtClean="0">
                <a:solidFill>
                  <a:srgbClr val="00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番目</a:t>
            </a:r>
            <a:r>
              <a:rPr lang="ja-JP" altLang="en-US" sz="1200" b="1" dirty="0">
                <a:solidFill>
                  <a:srgbClr val="00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）</a:t>
            </a:r>
          </a:p>
        </p:txBody>
      </p:sp>
      <p:sp>
        <p:nvSpPr>
          <p:cNvPr id="40" name="テキスト ボックス 32"/>
          <p:cNvSpPr txBox="1">
            <a:spLocks noChangeArrowheads="1"/>
          </p:cNvSpPr>
          <p:nvPr/>
        </p:nvSpPr>
        <p:spPr bwMode="auto">
          <a:xfrm>
            <a:off x="4447571" y="4854818"/>
            <a:ext cx="72327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200" b="1" dirty="0" smtClean="0">
                <a:solidFill>
                  <a:srgbClr val="00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（</a:t>
            </a:r>
            <a:r>
              <a:rPr lang="en-US" altLang="ja-JP" sz="1200" b="1" dirty="0">
                <a:solidFill>
                  <a:srgbClr val="00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1</a:t>
            </a:r>
            <a:r>
              <a:rPr lang="ja-JP" altLang="en-US" sz="1200" b="1" dirty="0" smtClean="0">
                <a:solidFill>
                  <a:srgbClr val="00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番目</a:t>
            </a:r>
            <a:r>
              <a:rPr lang="ja-JP" altLang="en-US" sz="1200" b="1" dirty="0">
                <a:solidFill>
                  <a:srgbClr val="00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）</a:t>
            </a:r>
          </a:p>
        </p:txBody>
      </p:sp>
      <p:sp>
        <p:nvSpPr>
          <p:cNvPr id="41" name="テキスト ボックス 32"/>
          <p:cNvSpPr txBox="1">
            <a:spLocks noChangeArrowheads="1"/>
          </p:cNvSpPr>
          <p:nvPr/>
        </p:nvSpPr>
        <p:spPr bwMode="auto">
          <a:xfrm>
            <a:off x="4937660" y="4859311"/>
            <a:ext cx="72327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200" b="1" dirty="0" smtClean="0">
                <a:solidFill>
                  <a:srgbClr val="00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（</a:t>
            </a:r>
            <a:r>
              <a:rPr lang="en-US" altLang="ja-JP" sz="1200" b="1" dirty="0" smtClean="0">
                <a:solidFill>
                  <a:srgbClr val="00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2</a:t>
            </a:r>
            <a:r>
              <a:rPr lang="ja-JP" altLang="en-US" sz="1200" b="1" dirty="0" smtClean="0">
                <a:solidFill>
                  <a:srgbClr val="00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番目</a:t>
            </a:r>
            <a:r>
              <a:rPr lang="ja-JP" altLang="en-US" sz="1200" b="1" dirty="0">
                <a:solidFill>
                  <a:srgbClr val="00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）</a:t>
            </a:r>
          </a:p>
        </p:txBody>
      </p:sp>
      <p:sp>
        <p:nvSpPr>
          <p:cNvPr id="42" name="テキスト ボックス 32"/>
          <p:cNvSpPr txBox="1">
            <a:spLocks noChangeArrowheads="1"/>
          </p:cNvSpPr>
          <p:nvPr/>
        </p:nvSpPr>
        <p:spPr bwMode="auto">
          <a:xfrm>
            <a:off x="5439133" y="4862588"/>
            <a:ext cx="72327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200" b="1" dirty="0" smtClean="0">
                <a:solidFill>
                  <a:srgbClr val="00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（</a:t>
            </a:r>
            <a:r>
              <a:rPr lang="en-US" altLang="ja-JP" sz="1200" b="1" dirty="0">
                <a:solidFill>
                  <a:srgbClr val="00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3</a:t>
            </a:r>
            <a:r>
              <a:rPr lang="ja-JP" altLang="en-US" sz="1200" b="1" dirty="0" smtClean="0">
                <a:solidFill>
                  <a:srgbClr val="00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番目</a:t>
            </a:r>
            <a:r>
              <a:rPr lang="ja-JP" altLang="en-US" sz="1200" b="1" dirty="0">
                <a:solidFill>
                  <a:srgbClr val="00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）</a:t>
            </a:r>
          </a:p>
        </p:txBody>
      </p:sp>
      <p:sp>
        <p:nvSpPr>
          <p:cNvPr id="43" name="テキスト ボックス 32"/>
          <p:cNvSpPr txBox="1">
            <a:spLocks noChangeArrowheads="1"/>
          </p:cNvSpPr>
          <p:nvPr/>
        </p:nvSpPr>
        <p:spPr bwMode="auto">
          <a:xfrm>
            <a:off x="6602664" y="4864879"/>
            <a:ext cx="163859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200" b="1" dirty="0">
                <a:solidFill>
                  <a:srgbClr val="00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（</a:t>
            </a:r>
            <a:r>
              <a:rPr lang="en-US" altLang="ja-JP" sz="1200" b="1" dirty="0" err="1">
                <a:solidFill>
                  <a:srgbClr val="00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num.Length</a:t>
            </a:r>
            <a:r>
              <a:rPr lang="en-US" altLang="ja-JP" sz="1200" b="1" dirty="0">
                <a:solidFill>
                  <a:srgbClr val="00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 – </a:t>
            </a:r>
            <a:r>
              <a:rPr lang="en-US" altLang="ja-JP" sz="1200" b="1" dirty="0" smtClean="0">
                <a:solidFill>
                  <a:srgbClr val="00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2</a:t>
            </a:r>
            <a:r>
              <a:rPr lang="ja-JP" altLang="en-US" sz="1200" b="1" dirty="0" smtClean="0">
                <a:solidFill>
                  <a:srgbClr val="00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番目</a:t>
            </a:r>
            <a:r>
              <a:rPr lang="ja-JP" altLang="en-US" sz="1200" b="1" dirty="0">
                <a:solidFill>
                  <a:srgbClr val="00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）</a:t>
            </a:r>
          </a:p>
        </p:txBody>
      </p:sp>
      <p:cxnSp>
        <p:nvCxnSpPr>
          <p:cNvPr id="44" name="直線矢印コネクタ 43"/>
          <p:cNvCxnSpPr>
            <a:stCxn id="37" idx="0"/>
          </p:cNvCxnSpPr>
          <p:nvPr/>
        </p:nvCxnSpPr>
        <p:spPr>
          <a:xfrm flipV="1">
            <a:off x="8408385" y="4796116"/>
            <a:ext cx="6503" cy="3011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5" name="直線矢印コネクタ 44"/>
          <p:cNvCxnSpPr/>
          <p:nvPr/>
        </p:nvCxnSpPr>
        <p:spPr>
          <a:xfrm flipH="1" flipV="1">
            <a:off x="7940239" y="4790839"/>
            <a:ext cx="4556" cy="152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6" name="直線矢印コネクタ 45"/>
          <p:cNvCxnSpPr/>
          <p:nvPr/>
        </p:nvCxnSpPr>
        <p:spPr>
          <a:xfrm flipH="1" flipV="1">
            <a:off x="5784455" y="4786901"/>
            <a:ext cx="4556" cy="152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7" name="直線矢印コネクタ 46"/>
          <p:cNvCxnSpPr/>
          <p:nvPr/>
        </p:nvCxnSpPr>
        <p:spPr>
          <a:xfrm flipH="1" flipV="1">
            <a:off x="5249734" y="4773690"/>
            <a:ext cx="4556" cy="152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8" name="直線矢印コネクタ 47"/>
          <p:cNvCxnSpPr/>
          <p:nvPr/>
        </p:nvCxnSpPr>
        <p:spPr>
          <a:xfrm flipH="1" flipV="1">
            <a:off x="4813053" y="4782011"/>
            <a:ext cx="4556" cy="152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9" name="直線矢印コネクタ 48"/>
          <p:cNvCxnSpPr/>
          <p:nvPr/>
        </p:nvCxnSpPr>
        <p:spPr>
          <a:xfrm flipH="1" flipV="1">
            <a:off x="4334268" y="4782329"/>
            <a:ext cx="4556" cy="152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50" name="Text Box 29"/>
          <p:cNvSpPr txBox="1">
            <a:spLocks noChangeArrowheads="1"/>
          </p:cNvSpPr>
          <p:nvPr/>
        </p:nvSpPr>
        <p:spPr bwMode="auto">
          <a:xfrm>
            <a:off x="207825" y="2449206"/>
            <a:ext cx="56938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 dirty="0" smtClean="0">
                <a:latin typeface="+mn-ea"/>
                <a:ea typeface="+mn-ea"/>
              </a:rPr>
              <a:t>例）</a:t>
            </a:r>
            <a:endParaRPr lang="ja-JP" altLang="en-US" sz="2000" dirty="0">
              <a:latin typeface="+mn-ea"/>
              <a:ea typeface="+mn-ea"/>
            </a:endParaRPr>
          </a:p>
        </p:txBody>
      </p:sp>
      <p:sp>
        <p:nvSpPr>
          <p:cNvPr id="51" name="Text Box 27"/>
          <p:cNvSpPr txBox="1">
            <a:spLocks noChangeArrowheads="1"/>
          </p:cNvSpPr>
          <p:nvPr/>
        </p:nvSpPr>
        <p:spPr bwMode="auto">
          <a:xfrm>
            <a:off x="3952912" y="3419668"/>
            <a:ext cx="4954514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 dirty="0" smtClean="0">
                <a:latin typeface="+mn-ea"/>
                <a:ea typeface="+mn-ea"/>
              </a:rPr>
              <a:t>「各配列</a:t>
            </a:r>
            <a:r>
              <a:rPr lang="ja-JP" altLang="en-US" sz="2000" dirty="0">
                <a:latin typeface="+mn-ea"/>
                <a:ea typeface="+mn-ea"/>
              </a:rPr>
              <a:t>要素の</a:t>
            </a:r>
            <a:r>
              <a:rPr lang="ja-JP" altLang="en-US" sz="2000" dirty="0" smtClean="0">
                <a:latin typeface="+mn-ea"/>
                <a:ea typeface="+mn-ea"/>
              </a:rPr>
              <a:t>値から平均値を求めて返す」仕事だけ。</a:t>
            </a:r>
            <a:endParaRPr lang="ja-JP" altLang="en-US" sz="2000" dirty="0">
              <a:latin typeface="+mn-ea"/>
              <a:ea typeface="+mn-ea"/>
            </a:endParaRPr>
          </a:p>
        </p:txBody>
      </p:sp>
      <p:sp>
        <p:nvSpPr>
          <p:cNvPr id="52" name="正方形/長方形 51"/>
          <p:cNvSpPr/>
          <p:nvPr/>
        </p:nvSpPr>
        <p:spPr>
          <a:xfrm>
            <a:off x="162547" y="1985278"/>
            <a:ext cx="30460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ja-JP" altLang="en-US" dirty="0">
                <a:latin typeface="+mj-ea"/>
              </a:rPr>
              <a:t>（</a:t>
            </a:r>
            <a:r>
              <a:rPr lang="en-US" altLang="ja-JP" dirty="0" smtClean="0">
                <a:latin typeface="+mj-ea"/>
              </a:rPr>
              <a:t>Q2 </a:t>
            </a:r>
            <a:r>
              <a:rPr lang="ja-JP" altLang="en-US" dirty="0">
                <a:latin typeface="+mj-ea"/>
              </a:rPr>
              <a:t>次のスライドに続きます）</a:t>
            </a:r>
          </a:p>
        </p:txBody>
      </p:sp>
    </p:spTree>
    <p:extLst>
      <p:ext uri="{BB962C8B-B14F-4D97-AF65-F5344CB8AC3E}">
        <p14:creationId xmlns:p14="http://schemas.microsoft.com/office/powerpoint/2010/main" val="1936589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MU配色１">
      <a:dk1>
        <a:srgbClr val="000000"/>
      </a:dk1>
      <a:lt1>
        <a:sysClr val="window" lastClr="FFFFFF"/>
      </a:lt1>
      <a:dk2>
        <a:srgbClr val="000000"/>
      </a:dk2>
      <a:lt2>
        <a:srgbClr val="B770FF"/>
      </a:lt2>
      <a:accent1>
        <a:srgbClr val="58B0F4"/>
      </a:accent1>
      <a:accent2>
        <a:srgbClr val="0F9ACC"/>
      </a:accent2>
      <a:accent3>
        <a:srgbClr val="568C11"/>
      </a:accent3>
      <a:accent4>
        <a:srgbClr val="FFFF65"/>
      </a:accent4>
      <a:accent5>
        <a:srgbClr val="FF7B1B"/>
      </a:accent5>
      <a:accent6>
        <a:srgbClr val="F14124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</TotalTime>
  <Words>1692</Words>
  <Application>Microsoft Office PowerPoint</Application>
  <PresentationFormat>画面に合わせる (4:3)</PresentationFormat>
  <Paragraphs>265</Paragraphs>
  <Slides>15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15</vt:i4>
      </vt:variant>
    </vt:vector>
  </HeadingPairs>
  <TitlesOfParts>
    <vt:vector size="20" baseType="lpstr">
      <vt:lpstr>ＭＳ Ｐゴシック</vt:lpstr>
      <vt:lpstr>Arial</vt:lpstr>
      <vt:lpstr>Calibri</vt:lpstr>
      <vt:lpstr>Times New Roman</vt:lpstr>
      <vt:lpstr>Office テーマ</vt:lpstr>
      <vt:lpstr>PowerPoint プレゼンテーション</vt:lpstr>
      <vt:lpstr>注意事項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unehara</dc:creator>
  <cp:lastModifiedBy>SGI</cp:lastModifiedBy>
  <cp:revision>60</cp:revision>
  <dcterms:created xsi:type="dcterms:W3CDTF">2015-05-27T02:59:04Z</dcterms:created>
  <dcterms:modified xsi:type="dcterms:W3CDTF">2018-06-05T06:57:07Z</dcterms:modified>
</cp:coreProperties>
</file>