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321" r:id="rId6"/>
    <p:sldId id="330" r:id="rId7"/>
    <p:sldId id="324" r:id="rId8"/>
    <p:sldId id="325" r:id="rId9"/>
    <p:sldId id="322" r:id="rId10"/>
    <p:sldId id="326" r:id="rId11"/>
    <p:sldId id="297" r:id="rId12"/>
    <p:sldId id="327" r:id="rId13"/>
    <p:sldId id="329" r:id="rId14"/>
    <p:sldId id="331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32" r:id="rId31"/>
    <p:sldId id="316" r:id="rId32"/>
    <p:sldId id="318" r:id="rId33"/>
    <p:sldId id="317" r:id="rId34"/>
    <p:sldId id="333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7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993078" y="2016125"/>
            <a:ext cx="3775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変数の有効範囲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配列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4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モジュール変数の宣言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3528" y="2651282"/>
            <a:ext cx="5472608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endParaRPr lang="ja-JP" altLang="en-US" dirty="0"/>
          </a:p>
          <a:p>
            <a:r>
              <a:rPr lang="en-US" altLang="ja-JP" dirty="0"/>
              <a:t>    </a:t>
            </a:r>
            <a:r>
              <a:rPr lang="en-US" altLang="ja-JP" b="1" dirty="0">
                <a:solidFill>
                  <a:srgbClr val="FF0000"/>
                </a:solidFill>
              </a:rPr>
              <a:t>Private </a:t>
            </a:r>
            <a:r>
              <a:rPr lang="en-US" altLang="ja-JP" b="1" dirty="0" smtClean="0">
                <a:solidFill>
                  <a:srgbClr val="FF0000"/>
                </a:solidFill>
              </a:rPr>
              <a:t>count </a:t>
            </a:r>
            <a:r>
              <a:rPr lang="en-US" altLang="ja-JP" b="1" dirty="0">
                <a:solidFill>
                  <a:srgbClr val="FF0000"/>
                </a:solidFill>
              </a:rPr>
              <a:t>As Integer = 0</a:t>
            </a:r>
          </a:p>
          <a:p>
            <a:endParaRPr lang="ja-JP" altLang="en-US" dirty="0"/>
          </a:p>
          <a:p>
            <a:r>
              <a:rPr lang="en-US" altLang="ja-JP" dirty="0"/>
              <a:t>    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en-US" altLang="ja-JP" dirty="0"/>
              <a:t>        count += 1        </a:t>
            </a:r>
          </a:p>
          <a:p>
            <a:r>
              <a:rPr lang="en-US" altLang="ja-JP" dirty="0"/>
              <a:t>        Label1.Text = count</a:t>
            </a:r>
          </a:p>
          <a:p>
            <a:endParaRPr lang="ja-JP" altLang="en-US" dirty="0"/>
          </a:p>
          <a:p>
            <a:r>
              <a:rPr lang="en-US" altLang="ja-JP" dirty="0"/>
              <a:t>    End Sub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　　・・・・・・・・・・・・・・・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End </a:t>
            </a:r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79779" y="1834405"/>
            <a:ext cx="589242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イベントプロシージャ、関数の</a:t>
            </a:r>
            <a:r>
              <a:rPr lang="ja-JP" altLang="en-US" sz="2000" dirty="0" smtClean="0">
                <a:solidFill>
                  <a:srgbClr val="FF0000"/>
                </a:solidFill>
              </a:rPr>
              <a:t>外に変数を書けます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582180" y="3173340"/>
            <a:ext cx="4941998" cy="271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5042849" y="3227346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count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90367" y="4178548"/>
            <a:ext cx="3096433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変数</a:t>
            </a:r>
            <a:r>
              <a:rPr lang="en-US" altLang="ja-JP" sz="2000" dirty="0" smtClean="0">
                <a:solidFill>
                  <a:srgbClr val="FF0000"/>
                </a:solidFill>
              </a:rPr>
              <a:t>count</a:t>
            </a:r>
            <a:r>
              <a:rPr lang="ja-JP" altLang="en-US" sz="2000" dirty="0" smtClean="0">
                <a:solidFill>
                  <a:srgbClr val="FF0000"/>
                </a:solidFill>
              </a:rPr>
              <a:t>のスコープは、</a:t>
            </a:r>
            <a:r>
              <a:rPr lang="en-US" altLang="ja-JP" sz="2000" dirty="0" smtClean="0">
                <a:solidFill>
                  <a:srgbClr val="FF0000"/>
                </a:solidFill>
              </a:rPr>
              <a:t>Form1</a:t>
            </a:r>
            <a:r>
              <a:rPr lang="ja-JP" altLang="en-US" sz="2000" dirty="0" smtClean="0">
                <a:solidFill>
                  <a:srgbClr val="FF0000"/>
                </a:solidFill>
              </a:rPr>
              <a:t>全体です。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Form1</a:t>
            </a:r>
            <a:r>
              <a:rPr lang="ja-JP" altLang="en-US" sz="2000" dirty="0" smtClean="0"/>
              <a:t>に存在する全ての関数、イベントプロシージャからアクセスできます。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0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ローカル変数</a:t>
            </a:r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308774" y="1221914"/>
            <a:ext cx="8528297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関数、イベントプロシージャ内</a:t>
            </a:r>
            <a:r>
              <a:rPr lang="ja-JP" altLang="en-US" sz="2000" dirty="0"/>
              <a:t>で宣言された</a:t>
            </a:r>
            <a:r>
              <a:rPr lang="ja-JP" altLang="en-US" sz="2000" dirty="0" smtClean="0"/>
              <a:t>変数を「</a:t>
            </a:r>
            <a:r>
              <a:rPr lang="ja-JP" altLang="en-US" sz="2000" dirty="0" smtClean="0">
                <a:solidFill>
                  <a:srgbClr val="FF0000"/>
                </a:solidFill>
              </a:rPr>
              <a:t>ローカル変数</a:t>
            </a:r>
            <a:r>
              <a:rPr lang="ja-JP" altLang="en-US" sz="2000" dirty="0" smtClean="0"/>
              <a:t>」といいます。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ローカル変数は、その関数内がスコープになります。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つまり、その関数内のみ、アクセスが可能です。</a:t>
            </a:r>
            <a:endParaRPr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2996952"/>
            <a:ext cx="5544616" cy="3744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79912" y="2552764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771800" y="3645024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81799" y="3347904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イベントプロシージャ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41975" y="3782137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773805" y="4724081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39952" y="43855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43980" y="4861194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2770010" y="5801752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0185" y="5938865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9952" y="54452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933700" y="3732896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方体 35"/>
          <p:cNvSpPr/>
          <p:nvPr/>
        </p:nvSpPr>
        <p:spPr>
          <a:xfrm>
            <a:off x="5833282" y="3777392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929482" y="4797152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直方体 40"/>
          <p:cNvSpPr/>
          <p:nvPr/>
        </p:nvSpPr>
        <p:spPr>
          <a:xfrm>
            <a:off x="5829064" y="4841648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2929482" y="5877272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直方体 42"/>
          <p:cNvSpPr/>
          <p:nvPr/>
        </p:nvSpPr>
        <p:spPr>
          <a:xfrm>
            <a:off x="5829064" y="5921768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9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モジュール変数</a:t>
            </a:r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173199" y="1212832"/>
            <a:ext cx="8797601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クラスの先頭で「</a:t>
            </a:r>
            <a:r>
              <a:rPr lang="en-US" altLang="ja-JP" sz="2000" dirty="0" smtClean="0">
                <a:solidFill>
                  <a:srgbClr val="FF0000"/>
                </a:solidFill>
              </a:rPr>
              <a:t>Private</a:t>
            </a:r>
            <a:r>
              <a:rPr lang="ja-JP" altLang="en-US" sz="2000" dirty="0" smtClean="0"/>
              <a:t>」、または「</a:t>
            </a:r>
            <a:r>
              <a:rPr lang="en-US" altLang="ja-JP" sz="2000" dirty="0" smtClean="0"/>
              <a:t>Dim</a:t>
            </a:r>
            <a:r>
              <a:rPr lang="ja-JP" altLang="en-US" sz="2000" dirty="0" smtClean="0"/>
              <a:t>」で宣言された変数を「</a:t>
            </a:r>
            <a:r>
              <a:rPr lang="ja-JP" altLang="en-US" sz="2000" dirty="0" smtClean="0">
                <a:solidFill>
                  <a:srgbClr val="FF0000"/>
                </a:solidFill>
              </a:rPr>
              <a:t>モジュール変数</a:t>
            </a:r>
            <a:r>
              <a:rPr lang="ja-JP" altLang="en-US" sz="2000" dirty="0" smtClean="0"/>
              <a:t>」と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いいます。モジュール変数は、そのクラス内がスコープになります。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つまり、そのクラス内の</a:t>
            </a:r>
            <a:r>
              <a:rPr lang="ja-JP" altLang="en-US" sz="2000" dirty="0"/>
              <a:t>全</a:t>
            </a:r>
            <a:r>
              <a:rPr lang="ja-JP" altLang="en-US" sz="2000" dirty="0" smtClean="0"/>
              <a:t>ての関数からアクセスが可能です。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また、</a:t>
            </a:r>
            <a:r>
              <a:rPr lang="en-US" altLang="ja-JP" sz="2000" dirty="0" smtClean="0">
                <a:solidFill>
                  <a:srgbClr val="FF0000"/>
                </a:solidFill>
              </a:rPr>
              <a:t>Form1</a:t>
            </a:r>
            <a:r>
              <a:rPr lang="ja-JP" altLang="en-US" sz="2000" dirty="0" smtClean="0">
                <a:solidFill>
                  <a:srgbClr val="FF0000"/>
                </a:solidFill>
              </a:rPr>
              <a:t>が起動されている限りは、変数の値が記憶されています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2924944"/>
            <a:ext cx="5544616" cy="381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76718" y="2549779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771800" y="3645024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81799" y="3347904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イベントプロシージャ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41975" y="3782137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773805" y="4724081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39952" y="43855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43980" y="4861194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2770010" y="5801752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0185" y="5938865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9952" y="54452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933700" y="3732896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方体 35"/>
          <p:cNvSpPr/>
          <p:nvPr/>
        </p:nvSpPr>
        <p:spPr>
          <a:xfrm>
            <a:off x="5833282" y="3777392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929482" y="4797152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直方体 40"/>
          <p:cNvSpPr/>
          <p:nvPr/>
        </p:nvSpPr>
        <p:spPr>
          <a:xfrm>
            <a:off x="5829064" y="4841648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2929482" y="5877272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直方体 42"/>
          <p:cNvSpPr/>
          <p:nvPr/>
        </p:nvSpPr>
        <p:spPr>
          <a:xfrm>
            <a:off x="5829064" y="5921768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0947" y="3000634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Private count As Integer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806565" y="3027383"/>
            <a:ext cx="5357723" cy="3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方体 24"/>
          <p:cNvSpPr/>
          <p:nvPr/>
        </p:nvSpPr>
        <p:spPr>
          <a:xfrm>
            <a:off x="6881218" y="3110426"/>
            <a:ext cx="1269023" cy="6224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count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（参考）グローバル変数</a:t>
            </a:r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322010" y="1142449"/>
            <a:ext cx="836479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クラスの先頭で「</a:t>
            </a:r>
            <a:r>
              <a:rPr lang="en-US" altLang="ja-JP" sz="2000" dirty="0" smtClean="0">
                <a:solidFill>
                  <a:srgbClr val="FF0000"/>
                </a:solidFill>
              </a:rPr>
              <a:t>Public</a:t>
            </a:r>
            <a:r>
              <a:rPr lang="ja-JP" altLang="en-US" sz="2000" dirty="0" smtClean="0"/>
              <a:t>」で宣言された変数を「</a:t>
            </a:r>
            <a:r>
              <a:rPr lang="ja-JP" altLang="en-US" sz="2000" dirty="0">
                <a:solidFill>
                  <a:srgbClr val="FF0000"/>
                </a:solidFill>
              </a:rPr>
              <a:t>グローバ</a:t>
            </a:r>
            <a:r>
              <a:rPr lang="ja-JP" altLang="en-US" sz="2000" dirty="0" smtClean="0">
                <a:solidFill>
                  <a:srgbClr val="FF0000"/>
                </a:solidFill>
              </a:rPr>
              <a:t>ル変数</a:t>
            </a:r>
            <a:r>
              <a:rPr lang="ja-JP" altLang="en-US" sz="2000" dirty="0" smtClean="0"/>
              <a:t>」といいます。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グローバル変数は、同じパッケージ内の複数のクラスがスコープになります。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つまり、同じプロジェクト内の全ての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からアクセスが可能です。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また、</a:t>
            </a:r>
            <a:r>
              <a:rPr lang="en-US" altLang="ja-JP" sz="2000" dirty="0" smtClean="0"/>
              <a:t>Form1</a:t>
            </a:r>
            <a:r>
              <a:rPr lang="ja-JP" altLang="en-US" sz="2000" dirty="0" smtClean="0"/>
              <a:t>が起動されている限りは、変数の値が記憶されています。</a:t>
            </a:r>
            <a:endParaRPr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457199" y="2890957"/>
            <a:ext cx="5260615" cy="364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25684" y="2568501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253319" y="3611037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85621" y="335419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イベントプロシージャ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23494" y="3748150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255324" y="4690094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1471" y="435160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5499" y="4827207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251529" y="5767765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21704" y="5904878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Dim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As Integer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21471" y="541123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415219" y="3698909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方体 35"/>
          <p:cNvSpPr/>
          <p:nvPr/>
        </p:nvSpPr>
        <p:spPr>
          <a:xfrm>
            <a:off x="4314801" y="3743405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411001" y="4763165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直方体 40"/>
          <p:cNvSpPr/>
          <p:nvPr/>
        </p:nvSpPr>
        <p:spPr>
          <a:xfrm>
            <a:off x="4310583" y="4807661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411001" y="5843285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直方体 42"/>
          <p:cNvSpPr/>
          <p:nvPr/>
        </p:nvSpPr>
        <p:spPr>
          <a:xfrm>
            <a:off x="4310583" y="5887781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58114" y="2863270"/>
            <a:ext cx="2656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kumimoji="1" lang="en-US" altLang="ja-JP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gNum</a:t>
            </a:r>
            <a:r>
              <a:rPr kumimoji="1" lang="en-US" altLang="ja-JP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Integer</a:t>
            </a:r>
            <a:endParaRPr kumimoji="1" lang="ja-JP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51520" y="2593732"/>
            <a:ext cx="8064896" cy="403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方体 24"/>
          <p:cNvSpPr/>
          <p:nvPr/>
        </p:nvSpPr>
        <p:spPr>
          <a:xfrm>
            <a:off x="7260815" y="2714507"/>
            <a:ext cx="1269023" cy="6224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gNum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09309" y="3837582"/>
            <a:ext cx="2088625" cy="1140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68144" y="3493844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Form2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275891" y="3952651"/>
            <a:ext cx="1592302" cy="398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290363" y="4447197"/>
            <a:ext cx="1592302" cy="398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21971" y="5391002"/>
            <a:ext cx="2088625" cy="1140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80806" y="5047264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Form3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88553" y="5506071"/>
            <a:ext cx="1592302" cy="398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303025" y="6000617"/>
            <a:ext cx="1592302" cy="3989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63688" y="3131676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Private count As Integer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19681" y="2959070"/>
            <a:ext cx="5037058" cy="352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直方体 48"/>
          <p:cNvSpPr/>
          <p:nvPr/>
        </p:nvSpPr>
        <p:spPr>
          <a:xfrm>
            <a:off x="5171917" y="3091659"/>
            <a:ext cx="894608" cy="4493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count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アクセス修飾子</a:t>
            </a:r>
            <a:endParaRPr kumimoji="1" lang="ja-JP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59609" y="2920608"/>
            <a:ext cx="5766322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○</a:t>
            </a:r>
            <a:r>
              <a:rPr lang="en-US" altLang="ja-JP" sz="2400" dirty="0">
                <a:solidFill>
                  <a:srgbClr val="FF0000"/>
                </a:solidFill>
              </a:rPr>
              <a:t>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000" dirty="0"/>
              <a:t>クラス内からアクセスできる変数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en-US" altLang="ja-JP" sz="2000" dirty="0"/>
              <a:t>(</a:t>
            </a:r>
            <a:r>
              <a:rPr lang="ja-JP" altLang="en-US" sz="2000" dirty="0"/>
              <a:t>例</a:t>
            </a:r>
            <a:r>
              <a:rPr lang="en-US" altLang="ja-JP" sz="2000" dirty="0"/>
              <a:t>) </a:t>
            </a:r>
            <a:r>
              <a:rPr lang="en-US" altLang="ja-JP" sz="2000" dirty="0">
                <a:solidFill>
                  <a:srgbClr val="FF0000"/>
                </a:solidFill>
              </a:rPr>
              <a:t>Private</a:t>
            </a:r>
            <a:r>
              <a:rPr lang="en-US" altLang="ja-JP" sz="2000" dirty="0"/>
              <a:t> Dim </a:t>
            </a:r>
            <a:r>
              <a:rPr lang="en-US" altLang="ja-JP" sz="2000" dirty="0" err="1"/>
              <a:t>num</a:t>
            </a:r>
            <a:r>
              <a:rPr lang="en-US" altLang="ja-JP" sz="2000" dirty="0"/>
              <a:t> As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○</a:t>
            </a:r>
            <a:r>
              <a:rPr lang="en-US" altLang="ja-JP" sz="2400" dirty="0">
                <a:solidFill>
                  <a:srgbClr val="FF0000"/>
                </a:solidFill>
              </a:rPr>
              <a:t>Public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000" dirty="0"/>
              <a:t>プロジェクト内のどこからでもアクセスできる変数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     </a:t>
            </a:r>
            <a:r>
              <a:rPr lang="en-US" altLang="ja-JP" sz="2000" dirty="0"/>
              <a:t>(</a:t>
            </a:r>
            <a:r>
              <a:rPr lang="ja-JP" altLang="en-US" sz="2000" dirty="0"/>
              <a:t>例</a:t>
            </a:r>
            <a:r>
              <a:rPr lang="en-US" altLang="ja-JP" sz="2000" dirty="0">
                <a:solidFill>
                  <a:srgbClr val="FF0000"/>
                </a:solidFill>
              </a:rPr>
              <a:t>) Public </a:t>
            </a:r>
            <a:r>
              <a:rPr lang="en-US" altLang="ja-JP" sz="2000" dirty="0"/>
              <a:t>Dim </a:t>
            </a:r>
            <a:r>
              <a:rPr lang="en-US" altLang="ja-JP" sz="2000" dirty="0" err="1"/>
              <a:t>UserName</a:t>
            </a:r>
            <a:r>
              <a:rPr lang="en-US" altLang="ja-JP" sz="2000" dirty="0"/>
              <a:t> As String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9912" y="5150519"/>
            <a:ext cx="513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66FF"/>
                </a:solidFill>
              </a:rPr>
              <a:t>※</a:t>
            </a:r>
            <a:r>
              <a:rPr lang="ja-JP" altLang="en-US" sz="1800" dirty="0">
                <a:solidFill>
                  <a:srgbClr val="0066FF"/>
                </a:solidFill>
              </a:rPr>
              <a:t>他にも「</a:t>
            </a:r>
            <a:r>
              <a:rPr lang="en-US" altLang="ja-JP" sz="1800" dirty="0">
                <a:solidFill>
                  <a:srgbClr val="0066FF"/>
                </a:solidFill>
              </a:rPr>
              <a:t>Friend</a:t>
            </a:r>
            <a:r>
              <a:rPr lang="ja-JP" altLang="en-US" sz="1800" dirty="0">
                <a:solidFill>
                  <a:srgbClr val="0066FF"/>
                </a:solidFill>
              </a:rPr>
              <a:t>」や「</a:t>
            </a:r>
            <a:r>
              <a:rPr lang="en-US" altLang="ja-JP" sz="1800" dirty="0">
                <a:solidFill>
                  <a:srgbClr val="0066FF"/>
                </a:solidFill>
              </a:rPr>
              <a:t>Protected</a:t>
            </a:r>
            <a:r>
              <a:rPr lang="ja-JP" altLang="en-US" sz="1800" dirty="0">
                <a:solidFill>
                  <a:srgbClr val="0066FF"/>
                </a:solidFill>
              </a:rPr>
              <a:t>」などがあります。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89734" y="2471345"/>
            <a:ext cx="3010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代表的なアクセス修飾子</a:t>
            </a:r>
            <a:r>
              <a:rPr lang="en-US" altLang="ja-JP" sz="1100" dirty="0">
                <a:solidFill>
                  <a:srgbClr val="0066FF"/>
                </a:solidFill>
              </a:rPr>
              <a:t>※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76867" y="1319550"/>
            <a:ext cx="6590266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変数や関数に「</a:t>
            </a:r>
            <a:r>
              <a:rPr lang="ja-JP" altLang="en-US" sz="2000" dirty="0">
                <a:solidFill>
                  <a:srgbClr val="FF0000"/>
                </a:solidFill>
              </a:rPr>
              <a:t>アクセス修飾子</a:t>
            </a:r>
            <a:r>
              <a:rPr lang="ja-JP" altLang="en-US" sz="2000" dirty="0"/>
              <a:t>」を付けて宣言することで、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アクセスのレベル</a:t>
            </a:r>
            <a:r>
              <a:rPr lang="ja-JP" altLang="en-US" sz="2000" dirty="0"/>
              <a:t>を設定</a:t>
            </a:r>
            <a:r>
              <a:rPr lang="ja-JP" altLang="en-US" sz="2000" dirty="0" smtClean="0"/>
              <a:t>できます。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詳</a:t>
            </a:r>
            <a:r>
              <a:rPr lang="ja-JP" altLang="en-US" sz="2000" dirty="0" smtClean="0"/>
              <a:t>しくは</a:t>
            </a:r>
            <a:r>
              <a:rPr lang="en-US" altLang="ja-JP" sz="2000" dirty="0" smtClean="0"/>
              <a:t>B3</a:t>
            </a:r>
            <a:r>
              <a:rPr lang="ja-JP" altLang="en-US" sz="2000" dirty="0" smtClean="0"/>
              <a:t>の「オブジェクト指向プログラミング」で学びます。</a:t>
            </a:r>
            <a:endParaRPr lang="ja-JP" altLang="en-US" sz="20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91908" y="5722269"/>
            <a:ext cx="676018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アクセス修飾子を付けた場合に限り、</a:t>
            </a:r>
            <a:r>
              <a:rPr lang="ja-JP" altLang="en-US" sz="2000" dirty="0">
                <a:solidFill>
                  <a:srgbClr val="FF0000"/>
                </a:solidFill>
              </a:rPr>
              <a:t>「</a:t>
            </a:r>
            <a:r>
              <a:rPr lang="en-US" altLang="ja-JP" sz="2000" dirty="0">
                <a:solidFill>
                  <a:srgbClr val="FF0000"/>
                </a:solidFill>
              </a:rPr>
              <a:t>Dim</a:t>
            </a:r>
            <a:r>
              <a:rPr lang="ja-JP" altLang="en-US" sz="2000" dirty="0">
                <a:solidFill>
                  <a:srgbClr val="FF0000"/>
                </a:solidFill>
              </a:rPr>
              <a:t>」は省略</a:t>
            </a:r>
            <a:r>
              <a:rPr lang="ja-JP" altLang="en-US" sz="2000" dirty="0" smtClean="0">
                <a:solidFill>
                  <a:srgbClr val="FF0000"/>
                </a:solidFill>
              </a:rPr>
              <a:t>できます。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2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000" kern="0" dirty="0" smtClean="0"/>
              <a:t>（参考）「</a:t>
            </a:r>
            <a:r>
              <a:rPr lang="en-US" altLang="ja-JP" sz="4000" kern="0" dirty="0" smtClean="0"/>
              <a:t>Static</a:t>
            </a:r>
            <a:r>
              <a:rPr lang="ja-JP" altLang="en-US" sz="4000" kern="0" dirty="0" smtClean="0"/>
              <a:t>」で宣言された変数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9985" y="1153953"/>
            <a:ext cx="8401659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関数、プロシージャ内で修飾子「</a:t>
            </a:r>
            <a:r>
              <a:rPr lang="en-US" altLang="ja-JP" sz="2000" dirty="0" smtClean="0"/>
              <a:t>Static</a:t>
            </a:r>
            <a:r>
              <a:rPr lang="ja-JP" altLang="en-US" sz="2000" dirty="0" smtClean="0"/>
              <a:t>」をつけて宣言されたローカル変数は、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u="sng" dirty="0">
                <a:solidFill>
                  <a:srgbClr val="FF0000"/>
                </a:solidFill>
              </a:rPr>
              <a:t>スコープを関数内に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制限</a:t>
            </a:r>
            <a:r>
              <a:rPr lang="ja-JP" altLang="en-US" sz="2000" dirty="0" smtClean="0">
                <a:solidFill>
                  <a:srgbClr val="FF0000"/>
                </a:solidFill>
              </a:rPr>
              <a:t>しつつ、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u="sng" dirty="0" smtClean="0">
                <a:solidFill>
                  <a:srgbClr val="FF0000"/>
                </a:solidFill>
              </a:rPr>
              <a:t>生存期間をモジュール変数・グローバル変数と同じ</a:t>
            </a:r>
            <a:r>
              <a:rPr lang="ja-JP" altLang="en-US" sz="2000" dirty="0" smtClean="0">
                <a:solidFill>
                  <a:srgbClr val="FF0000"/>
                </a:solidFill>
              </a:rPr>
              <a:t>にできます。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3568" y="2651705"/>
            <a:ext cx="5544616" cy="3744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53318" y="2270383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763688" y="3299777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73687" y="300265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イベントプロシージャ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33863" y="3436890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Integer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765693" y="4378834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1840" y="40403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761898" y="5456505"/>
            <a:ext cx="3403642" cy="641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31840" y="50999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925588" y="3387649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方体 31"/>
          <p:cNvSpPr/>
          <p:nvPr/>
        </p:nvSpPr>
        <p:spPr>
          <a:xfrm>
            <a:off x="4825170" y="3432145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61468" y="3284984"/>
            <a:ext cx="2925332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800" dirty="0" smtClean="0"/>
              <a:t>関数の実行が終了した後も生存し、値を記憶しています。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832175" y="4186064"/>
            <a:ext cx="2948677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800" dirty="0" smtClean="0"/>
              <a:t>ローカル変数なので、各関数からのみアクセスできます。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800" dirty="0" smtClean="0"/>
              <a:t>同じ変数名が別の関数にあっても影響はありません。</a:t>
            </a:r>
            <a:endParaRPr lang="en-US" altLang="ja-JP" sz="18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29645" y="4558361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Integer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921370" y="4509120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直方体 38"/>
          <p:cNvSpPr/>
          <p:nvPr/>
        </p:nvSpPr>
        <p:spPr>
          <a:xfrm>
            <a:off x="4820952" y="4553616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29645" y="5612594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kumimoji="1"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Integer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21370" y="5563353"/>
            <a:ext cx="3150467" cy="457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直方体 41"/>
          <p:cNvSpPr/>
          <p:nvPr/>
        </p:nvSpPr>
        <p:spPr>
          <a:xfrm>
            <a:off x="4820952" y="5607849"/>
            <a:ext cx="759160" cy="3689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5832175" y="5561733"/>
            <a:ext cx="2948677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800" dirty="0" smtClean="0"/>
              <a:t>例えば、「ある関数が呼び出されるたびにカウントを増やす変数」といった使い方ができます。</a:t>
            </a:r>
            <a:endParaRPr lang="en-US" altLang="ja-JP" sz="1800" dirty="0" smtClean="0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4960839" y="2261554"/>
            <a:ext cx="4100805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1800" dirty="0" smtClean="0"/>
              <a:t>スコープ、生存期間の考え方に慣れるまでは利用しないのが無難です。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208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</a:t>
            </a:r>
          </a:p>
        </p:txBody>
      </p:sp>
    </p:spTree>
    <p:extLst>
      <p:ext uri="{BB962C8B-B14F-4D97-AF65-F5344CB8AC3E}">
        <p14:creationId xmlns:p14="http://schemas.microsoft.com/office/powerpoint/2010/main" val="3809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1154113" y="2538413"/>
            <a:ext cx="6789737" cy="52387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800"/>
              <a:t>次のような処理に「配列」が役に立ちます。</a:t>
            </a:r>
          </a:p>
        </p:txBody>
      </p:sp>
      <p:sp>
        <p:nvSpPr>
          <p:cNvPr id="1229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</a:t>
            </a:r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879475" y="3517900"/>
            <a:ext cx="73406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ja-JP" altLang="en-US" sz="2800"/>
              <a:t>沢山のデータを、整理して保存する</a:t>
            </a:r>
            <a:endParaRPr lang="en-US" altLang="ja-JP" sz="2800"/>
          </a:p>
          <a:p>
            <a:pPr eaLnBrk="1" hangingPunct="1">
              <a:spcBef>
                <a:spcPct val="0"/>
              </a:spcBef>
            </a:pPr>
            <a:r>
              <a:rPr lang="ja-JP" altLang="en-US" sz="2800"/>
              <a:t>複数のデータを、順番に同じ方法で処理する</a:t>
            </a:r>
          </a:p>
        </p:txBody>
      </p:sp>
      <p:sp>
        <p:nvSpPr>
          <p:cNvPr id="12293" name="正方形/長方形 1"/>
          <p:cNvSpPr>
            <a:spLocks noChangeArrowheads="1"/>
          </p:cNvSpPr>
          <p:nvPr/>
        </p:nvSpPr>
        <p:spPr bwMode="auto">
          <a:xfrm>
            <a:off x="1509713" y="1501775"/>
            <a:ext cx="607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変数を拡張した機能に、「</a:t>
            </a:r>
            <a:r>
              <a:rPr lang="ja-JP" altLang="en-US" sz="2400" dirty="0">
                <a:solidFill>
                  <a:srgbClr val="FF0000"/>
                </a:solidFill>
              </a:rPr>
              <a:t>配列</a:t>
            </a:r>
            <a:r>
              <a:rPr lang="ja-JP" altLang="en-US" sz="2400" dirty="0"/>
              <a:t>」があります。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35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配列のしくみ</a:t>
            </a:r>
            <a:r>
              <a:rPr lang="en-US" altLang="ja-JP" smtClean="0"/>
              <a:t>(1)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36613" y="1628775"/>
            <a:ext cx="702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solidFill>
                  <a:srgbClr val="0000FF"/>
                </a:solidFill>
              </a:rPr>
              <a:t>2000</a:t>
            </a:r>
            <a:r>
              <a:rPr lang="ja-JP" altLang="en-US" sz="2400" i="1">
                <a:solidFill>
                  <a:srgbClr val="0000FF"/>
                </a:solidFill>
              </a:rPr>
              <a:t>人の学生のテストの点数を、順番に表示したい。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31800" y="2374900"/>
            <a:ext cx="4776788" cy="3752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Dim test0001 As Integer = 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Dim test0002 As Integer = 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Dim test0003 As Integer = 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Dim test2000 As Integer = 62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FF"/>
                </a:solidFill>
              </a:rPr>
              <a:t>Label1.Text &amp;= test0001 &amp; vbCrLf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FF"/>
                </a:solidFill>
              </a:rPr>
              <a:t>Label1.Text &amp;= test0001 &amp; vbCrLf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FF"/>
                </a:solidFill>
              </a:rPr>
              <a:t>Label1.Text &amp;= test0001 &amp; vbCrLf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00FF"/>
                </a:solidFill>
              </a:rPr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FF"/>
                </a:solidFill>
              </a:rPr>
              <a:t>Label1.Text &amp;= test2000 &amp; vbCrLf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37175" y="5181600"/>
            <a:ext cx="3475038" cy="1200150"/>
          </a:xfrm>
          <a:prstGeom prst="rect">
            <a:avLst/>
          </a:prstGeom>
          <a:gradFill rotWithShape="1">
            <a:gsLst>
              <a:gs pos="0">
                <a:srgbClr val="EB641B">
                  <a:tint val="62000"/>
                  <a:satMod val="180000"/>
                </a:srgbClr>
              </a:gs>
              <a:gs pos="65000">
                <a:srgbClr val="EB641B">
                  <a:tint val="32000"/>
                  <a:satMod val="250000"/>
                </a:srgbClr>
              </a:gs>
              <a:gs pos="100000">
                <a:srgbClr val="EB641B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800" kern="0" dirty="0">
                <a:solidFill>
                  <a:prstClr val="black"/>
                </a:solidFill>
                <a:latin typeface="Lucida Sans Unicode"/>
                <a:ea typeface="ＭＳ Ｐゴシック"/>
              </a:rPr>
              <a:t>2000</a:t>
            </a:r>
            <a:r>
              <a:rPr kumimoji="0" lang="ja-JP" altLang="en-US" sz="1800" kern="0" dirty="0">
                <a:solidFill>
                  <a:prstClr val="black"/>
                </a:solidFill>
                <a:latin typeface="Lucida Sans Unicode"/>
                <a:ea typeface="ＭＳ Ｐゴシック"/>
              </a:rPr>
              <a:t>人のテストの結果を保存し利用するために変数を準備すると、変数が大量になり、プログラムが長くて読みにくく</a:t>
            </a:r>
            <a:r>
              <a:rPr kumimoji="0" lang="ja-JP" altLang="en-US" sz="1800" kern="0" dirty="0" smtClean="0">
                <a:solidFill>
                  <a:prstClr val="black"/>
                </a:solidFill>
                <a:latin typeface="Lucida Sans Unicode"/>
                <a:ea typeface="ＭＳ Ｐゴシック"/>
              </a:rPr>
              <a:t>なります。</a:t>
            </a:r>
            <a:endParaRPr kumimoji="0" lang="ja-JP" altLang="en-US" sz="1800" kern="0" dirty="0">
              <a:solidFill>
                <a:prstClr val="black"/>
              </a:solidFill>
              <a:latin typeface="Lucida Sans Unicod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08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配列のしくみ</a:t>
            </a:r>
            <a:r>
              <a:rPr lang="en-US" altLang="ja-JP" smtClean="0"/>
              <a:t>(2)</a:t>
            </a:r>
          </a:p>
        </p:txBody>
      </p:sp>
      <p:sp>
        <p:nvSpPr>
          <p:cNvPr id="14339" name="AutoShape 6"/>
          <p:cNvSpPr>
            <a:spLocks noChangeArrowheads="1"/>
          </p:cNvSpPr>
          <p:nvPr/>
        </p:nvSpPr>
        <p:spPr bwMode="auto">
          <a:xfrm>
            <a:off x="1420813" y="22764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test00</a:t>
            </a:r>
          </a:p>
        </p:txBody>
      </p:sp>
      <p:sp>
        <p:nvSpPr>
          <p:cNvPr id="14340" name="AutoShape 8"/>
          <p:cNvSpPr>
            <a:spLocks noChangeArrowheads="1"/>
          </p:cNvSpPr>
          <p:nvPr/>
        </p:nvSpPr>
        <p:spPr bwMode="auto">
          <a:xfrm>
            <a:off x="2789238" y="22764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test01</a:t>
            </a:r>
          </a:p>
        </p:txBody>
      </p:sp>
      <p:sp>
        <p:nvSpPr>
          <p:cNvPr id="14341" name="AutoShape 9"/>
          <p:cNvSpPr>
            <a:spLocks noChangeArrowheads="1"/>
          </p:cNvSpPr>
          <p:nvPr/>
        </p:nvSpPr>
        <p:spPr bwMode="auto">
          <a:xfrm>
            <a:off x="4084638" y="22764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test02</a:t>
            </a:r>
          </a:p>
        </p:txBody>
      </p:sp>
      <p:sp>
        <p:nvSpPr>
          <p:cNvPr id="14342" name="AutoShape 10"/>
          <p:cNvSpPr>
            <a:spLocks noChangeArrowheads="1"/>
          </p:cNvSpPr>
          <p:nvPr/>
        </p:nvSpPr>
        <p:spPr bwMode="auto">
          <a:xfrm>
            <a:off x="6372225" y="22764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test2000</a:t>
            </a:r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5364163" y="2708275"/>
            <a:ext cx="7921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1619250" y="18446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85</a:t>
            </a:r>
            <a:r>
              <a:rPr lang="ja-JP" altLang="en-US" sz="2400"/>
              <a:t>点</a:t>
            </a: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2987675" y="18446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90</a:t>
            </a:r>
            <a:r>
              <a:rPr lang="ja-JP" altLang="en-US" sz="2400"/>
              <a:t>点</a:t>
            </a:r>
          </a:p>
        </p:txBody>
      </p:sp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4356100" y="18446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54</a:t>
            </a:r>
            <a:r>
              <a:rPr lang="ja-JP" altLang="en-US" sz="2400"/>
              <a:t>点</a:t>
            </a:r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6542088" y="18446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  <a:r>
              <a:rPr lang="ja-JP" altLang="en-US" sz="2400"/>
              <a:t>点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827088" y="5994400"/>
            <a:ext cx="787908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test</a:t>
            </a:r>
            <a:r>
              <a:rPr lang="ja-JP" altLang="en-US" sz="2000" dirty="0"/>
              <a:t>という箱の中に複数</a:t>
            </a:r>
            <a:r>
              <a:rPr lang="ja-JP" altLang="en-US" sz="2000" dirty="0" smtClean="0"/>
              <a:t>の部屋が</a:t>
            </a:r>
            <a:r>
              <a:rPr lang="ja-JP" altLang="en-US" sz="2000" dirty="0"/>
              <a:t>あり、それぞれに違う値を</a:t>
            </a:r>
            <a:r>
              <a:rPr lang="ja-JP" altLang="en-US" sz="2000" dirty="0" smtClean="0"/>
              <a:t>記憶します。</a:t>
            </a:r>
            <a:endParaRPr lang="ja-JP" altLang="en-US" sz="2000" dirty="0"/>
          </a:p>
        </p:txBody>
      </p:sp>
      <p:sp>
        <p:nvSpPr>
          <p:cNvPr id="142353" name="AutoShape 17"/>
          <p:cNvSpPr>
            <a:spLocks noChangeArrowheads="1"/>
          </p:cNvSpPr>
          <p:nvPr/>
        </p:nvSpPr>
        <p:spPr bwMode="auto">
          <a:xfrm>
            <a:off x="1476375" y="48037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>
            <a:off x="2195513" y="48037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42355" name="AutoShape 19"/>
          <p:cNvSpPr>
            <a:spLocks noChangeArrowheads="1"/>
          </p:cNvSpPr>
          <p:nvPr/>
        </p:nvSpPr>
        <p:spPr bwMode="auto">
          <a:xfrm>
            <a:off x="2916238" y="48037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42356" name="AutoShape 20"/>
          <p:cNvSpPr>
            <a:spLocks noChangeArrowheads="1"/>
          </p:cNvSpPr>
          <p:nvPr/>
        </p:nvSpPr>
        <p:spPr bwMode="auto">
          <a:xfrm>
            <a:off x="3635375" y="4803775"/>
            <a:ext cx="2808288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6227763" y="4803775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1403350" y="50276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66"/>
                </a:solidFill>
              </a:rPr>
              <a:t>0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3924300" y="5307013"/>
            <a:ext cx="2087563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3779838" y="3506788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/>
              <a:t>test()</a:t>
            </a:r>
          </a:p>
        </p:txBody>
      </p:sp>
      <p:sp>
        <p:nvSpPr>
          <p:cNvPr id="142365" name="AutoShape 29"/>
          <p:cNvSpPr>
            <a:spLocks/>
          </p:cNvSpPr>
          <p:nvPr/>
        </p:nvSpPr>
        <p:spPr bwMode="auto">
          <a:xfrm rot="-5400000">
            <a:off x="4140201" y="1489075"/>
            <a:ext cx="360362" cy="5545137"/>
          </a:xfrm>
          <a:prstGeom prst="rightBrace">
            <a:avLst>
              <a:gd name="adj1" fmla="val 1282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2124075" y="503396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66"/>
                </a:solidFill>
              </a:rPr>
              <a:t>1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2916238" y="50276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66"/>
                </a:solidFill>
              </a:rPr>
              <a:t>2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6059488" y="4981575"/>
            <a:ext cx="11604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66"/>
                </a:solidFill>
              </a:rPr>
              <a:t>2000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1619250" y="43703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85</a:t>
            </a:r>
            <a:r>
              <a:rPr lang="ja-JP" altLang="en-US" sz="2400"/>
              <a:t>点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2339975" y="43703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90</a:t>
            </a:r>
            <a:r>
              <a:rPr lang="ja-JP" altLang="en-US" sz="2400"/>
              <a:t>点</a:t>
            </a:r>
          </a:p>
        </p:txBody>
      </p:sp>
      <p:sp>
        <p:nvSpPr>
          <p:cNvPr id="142373" name="Text Box 37"/>
          <p:cNvSpPr txBox="1">
            <a:spLocks noChangeArrowheads="1"/>
          </p:cNvSpPr>
          <p:nvPr/>
        </p:nvSpPr>
        <p:spPr bwMode="auto">
          <a:xfrm>
            <a:off x="3203575" y="43703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54</a:t>
            </a:r>
            <a:r>
              <a:rPr lang="ja-JP" altLang="en-US" sz="2400"/>
              <a:t>点</a:t>
            </a:r>
          </a:p>
        </p:txBody>
      </p:sp>
      <p:sp>
        <p:nvSpPr>
          <p:cNvPr id="142374" name="Text Box 38"/>
          <p:cNvSpPr txBox="1">
            <a:spLocks noChangeArrowheads="1"/>
          </p:cNvSpPr>
          <p:nvPr/>
        </p:nvSpPr>
        <p:spPr bwMode="auto">
          <a:xfrm>
            <a:off x="6443663" y="43703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  <a:r>
              <a:rPr lang="ja-JP" altLang="en-US" sz="2400"/>
              <a:t>点</a:t>
            </a:r>
          </a:p>
        </p:txBody>
      </p:sp>
      <p:sp>
        <p:nvSpPr>
          <p:cNvPr id="14365" name="Text Box 40"/>
          <p:cNvSpPr txBox="1">
            <a:spLocks noChangeArrowheads="1"/>
          </p:cNvSpPr>
          <p:nvPr/>
        </p:nvSpPr>
        <p:spPr bwMode="auto">
          <a:xfrm>
            <a:off x="5940425" y="3140075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それぞれが別の箱。</a:t>
            </a:r>
          </a:p>
        </p:txBody>
      </p:sp>
    </p:spTree>
    <p:extLst>
      <p:ext uri="{BB962C8B-B14F-4D97-AF65-F5344CB8AC3E}">
        <p14:creationId xmlns:p14="http://schemas.microsoft.com/office/powerpoint/2010/main" val="19600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2" grpId="0" animBg="1"/>
      <p:bldP spid="142353" grpId="0" animBg="1"/>
      <p:bldP spid="142354" grpId="0" animBg="1"/>
      <p:bldP spid="142355" grpId="0" animBg="1"/>
      <p:bldP spid="142356" grpId="0" animBg="1"/>
      <p:bldP spid="142357" grpId="0" animBg="1"/>
      <p:bldP spid="142358" grpId="0"/>
      <p:bldP spid="142364" grpId="0"/>
      <p:bldP spid="142365" grpId="0" animBg="1"/>
      <p:bldP spid="142366" grpId="0"/>
      <p:bldP spid="142367" grpId="0"/>
      <p:bldP spid="142368" grpId="0"/>
      <p:bldP spid="142370" grpId="0"/>
      <p:bldP spid="142372" grpId="0"/>
      <p:bldP spid="142373" grpId="0"/>
      <p:bldP spid="1423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988840"/>
            <a:ext cx="7772400" cy="147002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変数の有効範囲</a:t>
            </a:r>
          </a:p>
        </p:txBody>
      </p:sp>
    </p:spTree>
    <p:extLst>
      <p:ext uri="{BB962C8B-B14F-4D97-AF65-F5344CB8AC3E}">
        <p14:creationId xmlns:p14="http://schemas.microsoft.com/office/powerpoint/2010/main" val="40060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配列の準備</a:t>
            </a:r>
            <a:r>
              <a:rPr lang="en-US" altLang="ja-JP" smtClean="0"/>
              <a:t>(1):</a:t>
            </a:r>
            <a:r>
              <a:rPr lang="ja-JP" altLang="en-US" smtClean="0"/>
              <a:t>配列の宣言</a:t>
            </a:r>
          </a:p>
        </p:txBody>
      </p:sp>
      <p:sp>
        <p:nvSpPr>
          <p:cNvPr id="15364" name="AutoShape 14"/>
          <p:cNvSpPr>
            <a:spLocks noChangeArrowheads="1"/>
          </p:cNvSpPr>
          <p:nvPr/>
        </p:nvSpPr>
        <p:spPr bwMode="auto">
          <a:xfrm>
            <a:off x="1476375" y="422116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5" name="AutoShape 15"/>
          <p:cNvSpPr>
            <a:spLocks noChangeArrowheads="1"/>
          </p:cNvSpPr>
          <p:nvPr/>
        </p:nvSpPr>
        <p:spPr bwMode="auto">
          <a:xfrm>
            <a:off x="2195513" y="422116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6" name="AutoShape 16"/>
          <p:cNvSpPr>
            <a:spLocks noChangeArrowheads="1"/>
          </p:cNvSpPr>
          <p:nvPr/>
        </p:nvSpPr>
        <p:spPr bwMode="auto">
          <a:xfrm>
            <a:off x="2916238" y="422116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7" name="AutoShape 17"/>
          <p:cNvSpPr>
            <a:spLocks noChangeArrowheads="1"/>
          </p:cNvSpPr>
          <p:nvPr/>
        </p:nvSpPr>
        <p:spPr bwMode="auto">
          <a:xfrm>
            <a:off x="3635375" y="4221163"/>
            <a:ext cx="2808288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8" name="AutoShape 18"/>
          <p:cNvSpPr>
            <a:spLocks noChangeArrowheads="1"/>
          </p:cNvSpPr>
          <p:nvPr/>
        </p:nvSpPr>
        <p:spPr bwMode="auto">
          <a:xfrm>
            <a:off x="6227763" y="422116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5369" name="Line 20"/>
          <p:cNvSpPr>
            <a:spLocks noChangeShapeType="1"/>
          </p:cNvSpPr>
          <p:nvPr/>
        </p:nvSpPr>
        <p:spPr bwMode="auto">
          <a:xfrm>
            <a:off x="3924300" y="4724400"/>
            <a:ext cx="2087563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0" name="Text Box 21"/>
          <p:cNvSpPr txBox="1">
            <a:spLocks noChangeArrowheads="1"/>
          </p:cNvSpPr>
          <p:nvPr/>
        </p:nvSpPr>
        <p:spPr bwMode="auto">
          <a:xfrm>
            <a:off x="3779838" y="292417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/>
              <a:t>test()</a:t>
            </a:r>
          </a:p>
        </p:txBody>
      </p:sp>
      <p:sp>
        <p:nvSpPr>
          <p:cNvPr id="15371" name="AutoShape 22"/>
          <p:cNvSpPr>
            <a:spLocks/>
          </p:cNvSpPr>
          <p:nvPr/>
        </p:nvSpPr>
        <p:spPr bwMode="auto">
          <a:xfrm rot="-5400000">
            <a:off x="4140200" y="906463"/>
            <a:ext cx="360363" cy="5545137"/>
          </a:xfrm>
          <a:prstGeom prst="rightBrace">
            <a:avLst>
              <a:gd name="adj1" fmla="val 1282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5372" name="Text Box 32"/>
          <p:cNvSpPr txBox="1">
            <a:spLocks noChangeArrowheads="1"/>
          </p:cNvSpPr>
          <p:nvPr/>
        </p:nvSpPr>
        <p:spPr bwMode="auto">
          <a:xfrm>
            <a:off x="592138" y="1412875"/>
            <a:ext cx="7968848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１．配列を扱う変数名を</a:t>
            </a:r>
            <a:r>
              <a:rPr lang="ja-JP" altLang="en-US" sz="2400" dirty="0" smtClean="0"/>
              <a:t>決める・・・</a:t>
            </a:r>
            <a:r>
              <a:rPr lang="ja-JP" altLang="en-US" sz="2400" dirty="0" smtClean="0">
                <a:solidFill>
                  <a:srgbClr val="FF0000"/>
                </a:solidFill>
              </a:rPr>
              <a:t>「配列</a:t>
            </a:r>
            <a:r>
              <a:rPr lang="ja-JP" altLang="en-US" sz="2400" dirty="0">
                <a:solidFill>
                  <a:srgbClr val="FF0000"/>
                </a:solidFill>
              </a:rPr>
              <a:t>の</a:t>
            </a:r>
            <a:r>
              <a:rPr lang="ja-JP" altLang="en-US" sz="2400" dirty="0" smtClean="0">
                <a:solidFill>
                  <a:srgbClr val="FF0000"/>
                </a:solidFill>
              </a:rPr>
              <a:t>宣言」</a:t>
            </a:r>
            <a:r>
              <a:rPr lang="ja-JP" altLang="en-US" sz="2400" dirty="0" smtClean="0"/>
              <a:t>といいます。</a:t>
            </a:r>
            <a:endParaRPr lang="ja-JP" altLang="en-US" sz="2400" dirty="0"/>
          </a:p>
        </p:txBody>
      </p:sp>
      <p:sp>
        <p:nvSpPr>
          <p:cNvPr id="15373" name="Text Box 33"/>
          <p:cNvSpPr txBox="1">
            <a:spLocks noChangeArrowheads="1"/>
          </p:cNvSpPr>
          <p:nvPr/>
        </p:nvSpPr>
        <p:spPr bwMode="auto">
          <a:xfrm>
            <a:off x="1187450" y="1960563"/>
            <a:ext cx="4176913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test() 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Integer</a:t>
            </a:r>
          </a:p>
        </p:txBody>
      </p:sp>
      <p:sp>
        <p:nvSpPr>
          <p:cNvPr id="15374" name="Text Box 34"/>
          <p:cNvSpPr txBox="1">
            <a:spLocks noChangeArrowheads="1"/>
          </p:cNvSpPr>
          <p:nvPr/>
        </p:nvSpPr>
        <p:spPr bwMode="auto">
          <a:xfrm>
            <a:off x="2051050" y="5445125"/>
            <a:ext cx="521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箱の中の</a:t>
            </a:r>
            <a:r>
              <a:rPr lang="ja-JP" altLang="en-US" sz="2400" dirty="0">
                <a:solidFill>
                  <a:srgbClr val="FF0000"/>
                </a:solidFill>
              </a:rPr>
              <a:t>部屋の数はまだ決めていない</a:t>
            </a:r>
          </a:p>
        </p:txBody>
      </p:sp>
    </p:spTree>
    <p:extLst>
      <p:ext uri="{BB962C8B-B14F-4D97-AF65-F5344CB8AC3E}">
        <p14:creationId xmlns:p14="http://schemas.microsoft.com/office/powerpoint/2010/main" val="1440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3"/>
          <p:cNvSpPr>
            <a:spLocks noChangeArrowheads="1"/>
          </p:cNvSpPr>
          <p:nvPr/>
        </p:nvSpPr>
        <p:spPr bwMode="auto">
          <a:xfrm>
            <a:off x="587375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配列の準備</a:t>
            </a:r>
            <a:r>
              <a:rPr lang="en-US" altLang="ja-JP" smtClean="0"/>
              <a:t>(2)</a:t>
            </a:r>
            <a:r>
              <a:rPr lang="ja-JP" altLang="en-US" smtClean="0"/>
              <a:t>：配列要素の確保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1308100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2027238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2747963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3467100" y="4240213"/>
            <a:ext cx="2808288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6029325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235075" y="44561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１番目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3725863" y="4743450"/>
            <a:ext cx="20875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076575" y="3159125"/>
            <a:ext cx="2466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test(0</a:t>
            </a:r>
            <a:r>
              <a:rPr lang="ja-JP" altLang="en-US" sz="3600" dirty="0">
                <a:solidFill>
                  <a:srgbClr val="FF0000"/>
                </a:solidFill>
              </a:rPr>
              <a:t>～</a:t>
            </a:r>
            <a:r>
              <a:rPr lang="en-US" altLang="ja-JP" sz="3600" dirty="0">
                <a:solidFill>
                  <a:srgbClr val="FF0000"/>
                </a:solidFill>
              </a:rPr>
              <a:t>40)</a:t>
            </a:r>
          </a:p>
        </p:txBody>
      </p:sp>
      <p:sp>
        <p:nvSpPr>
          <p:cNvPr id="16397" name="AutoShape 12"/>
          <p:cNvSpPr>
            <a:spLocks/>
          </p:cNvSpPr>
          <p:nvPr/>
        </p:nvSpPr>
        <p:spPr bwMode="auto">
          <a:xfrm rot="-5400000">
            <a:off x="3977482" y="315119"/>
            <a:ext cx="360362" cy="7200900"/>
          </a:xfrm>
          <a:prstGeom prst="rightBrace">
            <a:avLst>
              <a:gd name="adj1" fmla="val 1665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955800" y="44561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２番目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2747963" y="44561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３番目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92138" y="1412875"/>
            <a:ext cx="809869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２．配列の</a:t>
            </a:r>
            <a:r>
              <a:rPr lang="ja-JP" altLang="en-US" sz="2400" dirty="0">
                <a:solidFill>
                  <a:srgbClr val="FF0000"/>
                </a:solidFill>
              </a:rPr>
              <a:t>要素の数</a:t>
            </a:r>
            <a:r>
              <a:rPr lang="ja-JP" altLang="en-US" sz="2400" dirty="0"/>
              <a:t>を設定</a:t>
            </a:r>
            <a:r>
              <a:rPr lang="ja-JP" altLang="en-US" sz="2400" dirty="0" smtClean="0"/>
              <a:t>する・・・「配列要素数」といいます。</a:t>
            </a:r>
            <a:endParaRPr lang="en-US" altLang="ja-JP" sz="2400" dirty="0" smtClean="0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187450" y="1960563"/>
            <a:ext cx="3919471" cy="1077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/>
              <a:t>Dim test() As </a:t>
            </a:r>
            <a:r>
              <a:rPr lang="en-US" altLang="ja-JP" dirty="0" smtClean="0"/>
              <a:t>Integer</a:t>
            </a:r>
            <a:endParaRPr lang="en-US" altLang="ja-JP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ReDim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test(</a:t>
            </a:r>
            <a:r>
              <a:rPr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1943100" y="5508625"/>
            <a:ext cx="4714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(0)</a:t>
            </a:r>
            <a:r>
              <a:rPr lang="ja-JP" altLang="en-US" sz="2400" dirty="0"/>
              <a:t>番から～</a:t>
            </a:r>
            <a:r>
              <a:rPr lang="en-US" altLang="ja-JP" sz="2400" dirty="0"/>
              <a:t>(40)</a:t>
            </a:r>
            <a:r>
              <a:rPr lang="ja-JP" altLang="en-US" sz="2400" dirty="0"/>
              <a:t>番まで合計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r>
              <a:rPr lang="ja-JP" altLang="en-US" sz="2400" dirty="0"/>
              <a:t>部屋</a:t>
            </a:r>
          </a:p>
        </p:txBody>
      </p:sp>
      <p:sp>
        <p:nvSpPr>
          <p:cNvPr id="16404" name="Text Box 24"/>
          <p:cNvSpPr txBox="1">
            <a:spLocks noChangeArrowheads="1"/>
          </p:cNvSpPr>
          <p:nvPr/>
        </p:nvSpPr>
        <p:spPr bwMode="auto">
          <a:xfrm>
            <a:off x="514350" y="445611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66"/>
                </a:solidFill>
              </a:rPr>
              <a:t>０番目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700088" y="50323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(0)</a:t>
            </a:r>
          </a:p>
        </p:txBody>
      </p:sp>
      <p:sp>
        <p:nvSpPr>
          <p:cNvPr id="16406" name="Text Box 26"/>
          <p:cNvSpPr txBox="1">
            <a:spLocks noChangeArrowheads="1"/>
          </p:cNvSpPr>
          <p:nvPr/>
        </p:nvSpPr>
        <p:spPr bwMode="auto">
          <a:xfrm>
            <a:off x="1420813" y="50514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2139950" y="50514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16408" name="Text Box 28"/>
          <p:cNvSpPr txBox="1">
            <a:spLocks noChangeArrowheads="1"/>
          </p:cNvSpPr>
          <p:nvPr/>
        </p:nvSpPr>
        <p:spPr bwMode="auto">
          <a:xfrm>
            <a:off x="6821488" y="5032375"/>
            <a:ext cx="733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(40)</a:t>
            </a:r>
          </a:p>
        </p:txBody>
      </p:sp>
      <p:sp>
        <p:nvSpPr>
          <p:cNvPr id="16409" name="Text Box 29"/>
          <p:cNvSpPr txBox="1">
            <a:spLocks noChangeArrowheads="1"/>
          </p:cNvSpPr>
          <p:nvPr/>
        </p:nvSpPr>
        <p:spPr bwMode="auto">
          <a:xfrm>
            <a:off x="2787650" y="5051425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</a:t>
            </a:r>
            <a:r>
              <a:rPr lang="ja-JP" altLang="en-US" sz="2400"/>
              <a:t>３</a:t>
            </a:r>
            <a:r>
              <a:rPr lang="en-US" altLang="ja-JP" sz="2400"/>
              <a:t>)</a:t>
            </a:r>
          </a:p>
        </p:txBody>
      </p:sp>
      <p:sp>
        <p:nvSpPr>
          <p:cNvPr id="16410" name="Rectangle 30"/>
          <p:cNvSpPr>
            <a:spLocks noChangeArrowheads="1"/>
          </p:cNvSpPr>
          <p:nvPr/>
        </p:nvSpPr>
        <p:spPr bwMode="auto">
          <a:xfrm>
            <a:off x="1830550" y="5972040"/>
            <a:ext cx="4963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0066FF"/>
                </a:solidFill>
              </a:rPr>
              <a:t>VB</a:t>
            </a:r>
            <a:r>
              <a:rPr lang="ja-JP" altLang="en-US" sz="1800" dirty="0">
                <a:solidFill>
                  <a:srgbClr val="0066FF"/>
                </a:solidFill>
              </a:rPr>
              <a:t>では、設定した番号までの部屋が作られます。</a:t>
            </a:r>
          </a:p>
        </p:txBody>
      </p:sp>
      <p:sp>
        <p:nvSpPr>
          <p:cNvPr id="16411" name="AutoShape 31"/>
          <p:cNvSpPr>
            <a:spLocks noChangeArrowheads="1"/>
          </p:cNvSpPr>
          <p:nvPr/>
        </p:nvSpPr>
        <p:spPr bwMode="auto">
          <a:xfrm>
            <a:off x="6750050" y="4240213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6412" name="Text Box 15"/>
          <p:cNvSpPr txBox="1">
            <a:spLocks noChangeArrowheads="1"/>
          </p:cNvSpPr>
          <p:nvPr/>
        </p:nvSpPr>
        <p:spPr bwMode="auto">
          <a:xfrm>
            <a:off x="6677025" y="4456113"/>
            <a:ext cx="9604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４０番目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413" name="Text Box 32"/>
          <p:cNvSpPr txBox="1">
            <a:spLocks noChangeArrowheads="1"/>
          </p:cNvSpPr>
          <p:nvPr/>
        </p:nvSpPr>
        <p:spPr bwMode="auto">
          <a:xfrm>
            <a:off x="5813425" y="4456113"/>
            <a:ext cx="9604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３８番目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6414" name="Text Box 33"/>
          <p:cNvSpPr txBox="1">
            <a:spLocks noChangeArrowheads="1"/>
          </p:cNvSpPr>
          <p:nvPr/>
        </p:nvSpPr>
        <p:spPr bwMode="auto">
          <a:xfrm>
            <a:off x="6029325" y="503237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(38)</a:t>
            </a:r>
          </a:p>
        </p:txBody>
      </p:sp>
    </p:spTree>
    <p:extLst>
      <p:ext uri="{BB962C8B-B14F-4D97-AF65-F5344CB8AC3E}">
        <p14:creationId xmlns:p14="http://schemas.microsoft.com/office/powerpoint/2010/main" val="20151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配列の宣言と要素の確保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1038210" y="1515610"/>
            <a:ext cx="686438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配列の宣言と要素の確保をまとめて</a:t>
            </a:r>
            <a:r>
              <a:rPr lang="en-US" altLang="ja-JP" sz="2000" dirty="0"/>
              <a:t>1</a:t>
            </a:r>
            <a:r>
              <a:rPr lang="ja-JP" altLang="en-US" sz="2000" dirty="0"/>
              <a:t>行で</a:t>
            </a:r>
            <a:r>
              <a:rPr lang="ja-JP" altLang="en-US" sz="2000" dirty="0" smtClean="0"/>
              <a:t>書くことができます。</a:t>
            </a:r>
            <a:endParaRPr lang="ja-JP" altLang="en-US" sz="2000" dirty="0"/>
          </a:p>
        </p:txBody>
      </p: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1187450" y="2205038"/>
            <a:ext cx="4375150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/>
              <a:t>Dim test(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ja-JP" dirty="0"/>
              <a:t>) As Integer</a:t>
            </a:r>
          </a:p>
        </p:txBody>
      </p:sp>
      <p:sp>
        <p:nvSpPr>
          <p:cNvPr id="17414" name="Text Box 37"/>
          <p:cNvSpPr txBox="1">
            <a:spLocks noChangeArrowheads="1"/>
          </p:cNvSpPr>
          <p:nvPr/>
        </p:nvSpPr>
        <p:spPr bwMode="auto">
          <a:xfrm>
            <a:off x="1454150" y="55372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17415" name="Text Box 38"/>
          <p:cNvSpPr txBox="1">
            <a:spLocks noChangeArrowheads="1"/>
          </p:cNvSpPr>
          <p:nvPr/>
        </p:nvSpPr>
        <p:spPr bwMode="auto">
          <a:xfrm>
            <a:off x="2195513" y="551815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17416" name="Text Box 39"/>
          <p:cNvSpPr txBox="1">
            <a:spLocks noChangeArrowheads="1"/>
          </p:cNvSpPr>
          <p:nvPr/>
        </p:nvSpPr>
        <p:spPr bwMode="auto">
          <a:xfrm>
            <a:off x="2914650" y="55181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17417" name="Text Box 40"/>
          <p:cNvSpPr txBox="1">
            <a:spLocks noChangeArrowheads="1"/>
          </p:cNvSpPr>
          <p:nvPr/>
        </p:nvSpPr>
        <p:spPr bwMode="auto">
          <a:xfrm>
            <a:off x="6875463" y="5518150"/>
            <a:ext cx="733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(40)</a:t>
            </a:r>
          </a:p>
        </p:txBody>
      </p:sp>
      <p:sp>
        <p:nvSpPr>
          <p:cNvPr id="17418" name="AutoShape 41"/>
          <p:cNvSpPr>
            <a:spLocks noChangeArrowheads="1"/>
          </p:cNvSpPr>
          <p:nvPr/>
        </p:nvSpPr>
        <p:spPr bwMode="auto">
          <a:xfrm>
            <a:off x="1331913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19" name="AutoShape 42"/>
          <p:cNvSpPr>
            <a:spLocks noChangeArrowheads="1"/>
          </p:cNvSpPr>
          <p:nvPr/>
        </p:nvSpPr>
        <p:spPr bwMode="auto">
          <a:xfrm>
            <a:off x="2052638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20" name="AutoShape 43"/>
          <p:cNvSpPr>
            <a:spLocks noChangeArrowheads="1"/>
          </p:cNvSpPr>
          <p:nvPr/>
        </p:nvSpPr>
        <p:spPr bwMode="auto">
          <a:xfrm>
            <a:off x="2771775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21" name="AutoShape 44"/>
          <p:cNvSpPr>
            <a:spLocks noChangeArrowheads="1"/>
          </p:cNvSpPr>
          <p:nvPr/>
        </p:nvSpPr>
        <p:spPr bwMode="auto">
          <a:xfrm>
            <a:off x="3492500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22" name="AutoShape 45"/>
          <p:cNvSpPr>
            <a:spLocks noChangeArrowheads="1"/>
          </p:cNvSpPr>
          <p:nvPr/>
        </p:nvSpPr>
        <p:spPr bwMode="auto">
          <a:xfrm>
            <a:off x="4211638" y="4654550"/>
            <a:ext cx="2808287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23" name="AutoShape 46"/>
          <p:cNvSpPr>
            <a:spLocks noChangeArrowheads="1"/>
          </p:cNvSpPr>
          <p:nvPr/>
        </p:nvSpPr>
        <p:spPr bwMode="auto">
          <a:xfrm>
            <a:off x="6804025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24" name="Line 47"/>
          <p:cNvSpPr>
            <a:spLocks noChangeShapeType="1"/>
          </p:cNvSpPr>
          <p:nvPr/>
        </p:nvSpPr>
        <p:spPr bwMode="auto">
          <a:xfrm>
            <a:off x="4500563" y="5157788"/>
            <a:ext cx="20875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Text Box 48"/>
          <p:cNvSpPr txBox="1">
            <a:spLocks noChangeArrowheads="1"/>
          </p:cNvSpPr>
          <p:nvPr/>
        </p:nvSpPr>
        <p:spPr bwMode="auto">
          <a:xfrm>
            <a:off x="3851275" y="3644900"/>
            <a:ext cx="2466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test(0</a:t>
            </a:r>
            <a:r>
              <a:rPr lang="ja-JP" altLang="en-US" sz="3600" dirty="0">
                <a:solidFill>
                  <a:srgbClr val="FF0000"/>
                </a:solidFill>
              </a:rPr>
              <a:t>～</a:t>
            </a:r>
            <a:r>
              <a:rPr lang="en-US" altLang="ja-JP" sz="3600" dirty="0">
                <a:solidFill>
                  <a:srgbClr val="FF0000"/>
                </a:solidFill>
              </a:rPr>
              <a:t>40)</a:t>
            </a:r>
          </a:p>
        </p:txBody>
      </p:sp>
      <p:sp>
        <p:nvSpPr>
          <p:cNvPr id="17426" name="AutoShape 49"/>
          <p:cNvSpPr>
            <a:spLocks/>
          </p:cNvSpPr>
          <p:nvPr/>
        </p:nvSpPr>
        <p:spPr bwMode="auto">
          <a:xfrm rot="-5400000">
            <a:off x="4320381" y="1231107"/>
            <a:ext cx="360363" cy="6337300"/>
          </a:xfrm>
          <a:prstGeom prst="rightBrace">
            <a:avLst>
              <a:gd name="adj1" fmla="val 1465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7427" name="Text Box 50"/>
          <p:cNvSpPr txBox="1">
            <a:spLocks noChangeArrowheads="1"/>
          </p:cNvSpPr>
          <p:nvPr/>
        </p:nvSpPr>
        <p:spPr bwMode="auto">
          <a:xfrm>
            <a:off x="3562350" y="5518150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</a:t>
            </a:r>
            <a:r>
              <a:rPr lang="ja-JP" altLang="en-US" sz="2400"/>
              <a:t>３</a:t>
            </a:r>
            <a:r>
              <a:rPr lang="en-US" altLang="ja-JP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8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配列の利用</a:t>
            </a:r>
          </a:p>
        </p:txBody>
      </p:sp>
      <p:sp>
        <p:nvSpPr>
          <p:cNvPr id="18436" name="Text Box 23"/>
          <p:cNvSpPr txBox="1">
            <a:spLocks noChangeArrowheads="1"/>
          </p:cNvSpPr>
          <p:nvPr/>
        </p:nvSpPr>
        <p:spPr bwMode="auto">
          <a:xfrm>
            <a:off x="1454150" y="55372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18437" name="Text Box 24"/>
          <p:cNvSpPr txBox="1">
            <a:spLocks noChangeArrowheads="1"/>
          </p:cNvSpPr>
          <p:nvPr/>
        </p:nvSpPr>
        <p:spPr bwMode="auto">
          <a:xfrm>
            <a:off x="2195513" y="551815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18438" name="Text Box 25"/>
          <p:cNvSpPr txBox="1">
            <a:spLocks noChangeArrowheads="1"/>
          </p:cNvSpPr>
          <p:nvPr/>
        </p:nvSpPr>
        <p:spPr bwMode="auto">
          <a:xfrm>
            <a:off x="2914650" y="55181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18439" name="Text Box 29"/>
          <p:cNvSpPr txBox="1">
            <a:spLocks noChangeArrowheads="1"/>
          </p:cNvSpPr>
          <p:nvPr/>
        </p:nvSpPr>
        <p:spPr bwMode="auto">
          <a:xfrm>
            <a:off x="6875463" y="5518150"/>
            <a:ext cx="733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(40)</a:t>
            </a:r>
          </a:p>
        </p:txBody>
      </p:sp>
      <p:sp>
        <p:nvSpPr>
          <p:cNvPr id="18440" name="Text Box 30"/>
          <p:cNvSpPr txBox="1">
            <a:spLocks noChangeArrowheads="1"/>
          </p:cNvSpPr>
          <p:nvPr/>
        </p:nvSpPr>
        <p:spPr bwMode="auto">
          <a:xfrm>
            <a:off x="827088" y="2127250"/>
            <a:ext cx="3562350" cy="1076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例）　　</a:t>
            </a:r>
            <a:r>
              <a:rPr lang="en-US" altLang="ja-JP" dirty="0"/>
              <a:t>test(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) = 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test(</a:t>
            </a:r>
            <a:r>
              <a:rPr lang="en-US" altLang="ja-JP" dirty="0">
                <a:solidFill>
                  <a:srgbClr val="FF0000"/>
                </a:solidFill>
              </a:rPr>
              <a:t>40</a:t>
            </a:r>
            <a:r>
              <a:rPr lang="en-US" altLang="ja-JP" dirty="0"/>
              <a:t>) = 62</a:t>
            </a:r>
          </a:p>
        </p:txBody>
      </p:sp>
      <p:sp>
        <p:nvSpPr>
          <p:cNvPr id="18441" name="Text Box 32"/>
          <p:cNvSpPr txBox="1">
            <a:spLocks noChangeArrowheads="1"/>
          </p:cNvSpPr>
          <p:nvPr/>
        </p:nvSpPr>
        <p:spPr bwMode="auto">
          <a:xfrm>
            <a:off x="1094581" y="1379611"/>
            <a:ext cx="6954837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配列要素</a:t>
            </a:r>
            <a:r>
              <a:rPr lang="ja-JP" altLang="en-US" sz="2000" dirty="0" smtClean="0"/>
              <a:t>の</a:t>
            </a:r>
            <a:r>
              <a:rPr lang="ja-JP" altLang="en-US" sz="2000" dirty="0" smtClean="0">
                <a:solidFill>
                  <a:srgbClr val="FF0000"/>
                </a:solidFill>
              </a:rPr>
              <a:t>番号・位置</a:t>
            </a:r>
            <a:r>
              <a:rPr lang="ja-JP" altLang="en-US" sz="2000" dirty="0"/>
              <a:t>を示す番号を</a:t>
            </a:r>
            <a:r>
              <a:rPr lang="ja-JP" altLang="en-US" sz="2000" dirty="0" smtClean="0"/>
              <a:t>、配列</a:t>
            </a:r>
            <a:r>
              <a:rPr lang="ja-JP" altLang="en-US" sz="2000" dirty="0"/>
              <a:t>の「</a:t>
            </a:r>
            <a:r>
              <a:rPr lang="ja-JP" altLang="en-US" sz="2000" dirty="0">
                <a:solidFill>
                  <a:srgbClr val="FF0000"/>
                </a:solidFill>
              </a:rPr>
              <a:t>添字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といいま</a:t>
            </a:r>
            <a:r>
              <a:rPr lang="ja-JP" altLang="en-US" sz="2000" dirty="0"/>
              <a:t>す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18442" name="AutoShape 34"/>
          <p:cNvSpPr>
            <a:spLocks noChangeArrowheads="1"/>
          </p:cNvSpPr>
          <p:nvPr/>
        </p:nvSpPr>
        <p:spPr bwMode="auto">
          <a:xfrm>
            <a:off x="1331913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3" name="AutoShape 35"/>
          <p:cNvSpPr>
            <a:spLocks noChangeArrowheads="1"/>
          </p:cNvSpPr>
          <p:nvPr/>
        </p:nvSpPr>
        <p:spPr bwMode="auto">
          <a:xfrm>
            <a:off x="2052638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4" name="AutoShape 36"/>
          <p:cNvSpPr>
            <a:spLocks noChangeArrowheads="1"/>
          </p:cNvSpPr>
          <p:nvPr/>
        </p:nvSpPr>
        <p:spPr bwMode="auto">
          <a:xfrm>
            <a:off x="2771775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5" name="AutoShape 37"/>
          <p:cNvSpPr>
            <a:spLocks noChangeArrowheads="1"/>
          </p:cNvSpPr>
          <p:nvPr/>
        </p:nvSpPr>
        <p:spPr bwMode="auto">
          <a:xfrm>
            <a:off x="3492500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6" name="AutoShape 38"/>
          <p:cNvSpPr>
            <a:spLocks noChangeArrowheads="1"/>
          </p:cNvSpPr>
          <p:nvPr/>
        </p:nvSpPr>
        <p:spPr bwMode="auto">
          <a:xfrm>
            <a:off x="4211638" y="4654550"/>
            <a:ext cx="2808287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7" name="AutoShape 39"/>
          <p:cNvSpPr>
            <a:spLocks noChangeArrowheads="1"/>
          </p:cNvSpPr>
          <p:nvPr/>
        </p:nvSpPr>
        <p:spPr bwMode="auto">
          <a:xfrm>
            <a:off x="6804025" y="4654550"/>
            <a:ext cx="977900" cy="833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48" name="Line 41"/>
          <p:cNvSpPr>
            <a:spLocks noChangeShapeType="1"/>
          </p:cNvSpPr>
          <p:nvPr/>
        </p:nvSpPr>
        <p:spPr bwMode="auto">
          <a:xfrm>
            <a:off x="4500563" y="5157788"/>
            <a:ext cx="20875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9" name="Text Box 42"/>
          <p:cNvSpPr txBox="1">
            <a:spLocks noChangeArrowheads="1"/>
          </p:cNvSpPr>
          <p:nvPr/>
        </p:nvSpPr>
        <p:spPr bwMode="auto">
          <a:xfrm>
            <a:off x="3851275" y="3644900"/>
            <a:ext cx="2466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test(0</a:t>
            </a:r>
            <a:r>
              <a:rPr lang="ja-JP" altLang="en-US" sz="3600" dirty="0">
                <a:solidFill>
                  <a:srgbClr val="FF0000"/>
                </a:solidFill>
              </a:rPr>
              <a:t>～</a:t>
            </a:r>
            <a:r>
              <a:rPr lang="en-US" altLang="ja-JP" sz="3600" dirty="0">
                <a:solidFill>
                  <a:srgbClr val="FF0000"/>
                </a:solidFill>
              </a:rPr>
              <a:t>40)</a:t>
            </a:r>
          </a:p>
        </p:txBody>
      </p:sp>
      <p:sp>
        <p:nvSpPr>
          <p:cNvPr id="18450" name="AutoShape 43"/>
          <p:cNvSpPr>
            <a:spLocks/>
          </p:cNvSpPr>
          <p:nvPr/>
        </p:nvSpPr>
        <p:spPr bwMode="auto">
          <a:xfrm rot="-5400000">
            <a:off x="4320381" y="1231107"/>
            <a:ext cx="360363" cy="6337300"/>
          </a:xfrm>
          <a:prstGeom prst="rightBrace">
            <a:avLst>
              <a:gd name="adj1" fmla="val 1465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8451" name="Text Box 50"/>
          <p:cNvSpPr txBox="1">
            <a:spLocks noChangeArrowheads="1"/>
          </p:cNvSpPr>
          <p:nvPr/>
        </p:nvSpPr>
        <p:spPr bwMode="auto">
          <a:xfrm>
            <a:off x="3562350" y="5518150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</a:t>
            </a:r>
            <a:r>
              <a:rPr lang="ja-JP" altLang="en-US" sz="2400"/>
              <a:t>３</a:t>
            </a:r>
            <a:r>
              <a:rPr lang="en-US" altLang="ja-JP" sz="2400"/>
              <a:t>)</a:t>
            </a:r>
          </a:p>
        </p:txBody>
      </p:sp>
      <p:sp>
        <p:nvSpPr>
          <p:cNvPr id="18452" name="Text Box 51"/>
          <p:cNvSpPr txBox="1">
            <a:spLocks noChangeArrowheads="1"/>
          </p:cNvSpPr>
          <p:nvPr/>
        </p:nvSpPr>
        <p:spPr bwMode="auto">
          <a:xfrm>
            <a:off x="2987675" y="3644900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５４</a:t>
            </a:r>
          </a:p>
        </p:txBody>
      </p:sp>
      <p:sp>
        <p:nvSpPr>
          <p:cNvPr id="18453" name="Line 52"/>
          <p:cNvSpPr>
            <a:spLocks noChangeShapeType="1"/>
          </p:cNvSpPr>
          <p:nvPr/>
        </p:nvSpPr>
        <p:spPr bwMode="auto">
          <a:xfrm>
            <a:off x="3276600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4" name="Text Box 53"/>
          <p:cNvSpPr txBox="1">
            <a:spLocks noChangeArrowheads="1"/>
          </p:cNvSpPr>
          <p:nvPr/>
        </p:nvSpPr>
        <p:spPr bwMode="auto">
          <a:xfrm>
            <a:off x="7019925" y="3500438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６２</a:t>
            </a:r>
          </a:p>
        </p:txBody>
      </p:sp>
      <p:sp>
        <p:nvSpPr>
          <p:cNvPr id="18455" name="Line 54"/>
          <p:cNvSpPr>
            <a:spLocks noChangeShapeType="1"/>
          </p:cNvSpPr>
          <p:nvPr/>
        </p:nvSpPr>
        <p:spPr bwMode="auto">
          <a:xfrm flipH="1">
            <a:off x="7235825" y="400526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6" name="Text Box 55"/>
          <p:cNvSpPr txBox="1">
            <a:spLocks noChangeArrowheads="1"/>
          </p:cNvSpPr>
          <p:nvPr/>
        </p:nvSpPr>
        <p:spPr bwMode="auto">
          <a:xfrm>
            <a:off x="6877050" y="4941888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６２</a:t>
            </a:r>
          </a:p>
        </p:txBody>
      </p:sp>
      <p:sp>
        <p:nvSpPr>
          <p:cNvPr id="18457" name="Text Box 56"/>
          <p:cNvSpPr txBox="1">
            <a:spLocks noChangeArrowheads="1"/>
          </p:cNvSpPr>
          <p:nvPr/>
        </p:nvSpPr>
        <p:spPr bwMode="auto">
          <a:xfrm>
            <a:off x="2843213" y="4941888"/>
            <a:ext cx="60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５４</a:t>
            </a:r>
          </a:p>
        </p:txBody>
      </p:sp>
      <p:sp>
        <p:nvSpPr>
          <p:cNvPr id="18458" name="Text Box 57"/>
          <p:cNvSpPr txBox="1">
            <a:spLocks noChangeArrowheads="1"/>
          </p:cNvSpPr>
          <p:nvPr/>
        </p:nvSpPr>
        <p:spPr bwMode="auto">
          <a:xfrm>
            <a:off x="2195513" y="494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18459" name="Text Box 58"/>
          <p:cNvSpPr txBox="1">
            <a:spLocks noChangeArrowheads="1"/>
          </p:cNvSpPr>
          <p:nvPr/>
        </p:nvSpPr>
        <p:spPr bwMode="auto">
          <a:xfrm>
            <a:off x="1476375" y="494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18460" name="Text Box 59"/>
          <p:cNvSpPr txBox="1">
            <a:spLocks noChangeArrowheads="1"/>
          </p:cNvSpPr>
          <p:nvPr/>
        </p:nvSpPr>
        <p:spPr bwMode="auto">
          <a:xfrm>
            <a:off x="3563938" y="494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752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27784" y="2492896"/>
            <a:ext cx="3888432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81100" y="1628800"/>
            <a:ext cx="6781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下記の５人の生徒の点数を、配列を使って保存して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幾つか表示させてみよう。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419872" y="3386861"/>
            <a:ext cx="20335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“a</a:t>
            </a:r>
            <a:r>
              <a:rPr lang="ja-JP" altLang="en-US" sz="2400" dirty="0"/>
              <a:t>さん”　　　</a:t>
            </a:r>
            <a:r>
              <a:rPr lang="en-US" altLang="ja-JP" sz="2400" dirty="0"/>
              <a:t>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“b</a:t>
            </a:r>
            <a:r>
              <a:rPr lang="ja-JP" altLang="en-US" sz="2400" dirty="0"/>
              <a:t>さん”　　　</a:t>
            </a:r>
            <a:r>
              <a:rPr lang="en-US" altLang="ja-JP" sz="2400" dirty="0"/>
              <a:t>75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“c</a:t>
            </a:r>
            <a:r>
              <a:rPr lang="ja-JP" altLang="en-US" sz="2400" dirty="0"/>
              <a:t>さん”　　　</a:t>
            </a:r>
            <a:r>
              <a:rPr lang="en-US" altLang="ja-JP" sz="2400" dirty="0"/>
              <a:t>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“d</a:t>
            </a:r>
            <a:r>
              <a:rPr lang="ja-JP" altLang="en-US" sz="2400" dirty="0"/>
              <a:t>さん”　　　</a:t>
            </a:r>
            <a:r>
              <a:rPr lang="en-US" altLang="ja-JP" sz="2400" dirty="0"/>
              <a:t>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“e</a:t>
            </a:r>
            <a:r>
              <a:rPr lang="ja-JP" altLang="en-US" sz="2400" dirty="0"/>
              <a:t>さん”　　　</a:t>
            </a:r>
            <a:r>
              <a:rPr lang="en-US" altLang="ja-JP" sz="2400" dirty="0"/>
              <a:t>40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056731" y="2929661"/>
            <a:ext cx="303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Student(5)   Score(5)</a:t>
            </a:r>
          </a:p>
        </p:txBody>
      </p:sp>
    </p:spTree>
    <p:extLst>
      <p:ext uri="{BB962C8B-B14F-4D97-AF65-F5344CB8AC3E}">
        <p14:creationId xmlns:p14="http://schemas.microsoft.com/office/powerpoint/2010/main" val="4052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配列の使用方法</a:t>
            </a:r>
          </a:p>
        </p:txBody>
      </p:sp>
      <p:sp>
        <p:nvSpPr>
          <p:cNvPr id="18436" name="Text Box 27"/>
          <p:cNvSpPr txBox="1">
            <a:spLocks noChangeArrowheads="1"/>
          </p:cNvSpPr>
          <p:nvPr/>
        </p:nvSpPr>
        <p:spPr bwMode="auto">
          <a:xfrm>
            <a:off x="468313" y="3833813"/>
            <a:ext cx="3602268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Dim test(30) As Integer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00"/>
                </a:solidFill>
              </a:rPr>
              <a:t>For </a:t>
            </a:r>
            <a:r>
              <a:rPr lang="en-US" altLang="ja-JP" sz="1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</a:rPr>
              <a:t>As Integer = 1 to 30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66"/>
                </a:solidFill>
              </a:rPr>
              <a:t>   </a:t>
            </a:r>
            <a:r>
              <a:rPr lang="en-US" altLang="ja-JP" sz="1800" dirty="0" smtClean="0"/>
              <a:t>Label1.text &amp;= test( </a:t>
            </a:r>
            <a:r>
              <a:rPr lang="en-US" altLang="ja-JP" sz="1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800" dirty="0" smtClean="0"/>
              <a:t>) &amp; </a:t>
            </a:r>
            <a:r>
              <a:rPr lang="en-US" altLang="ja-JP" sz="1800" dirty="0" err="1" smtClean="0"/>
              <a:t>vbCrLf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609600" y="3033713"/>
            <a:ext cx="28527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30</a:t>
            </a:r>
            <a:r>
              <a:rPr lang="ja-JP" altLang="en-US" sz="2000"/>
              <a:t>名の点数を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順に呼び出して表示する</a:t>
            </a:r>
          </a:p>
        </p:txBody>
      </p:sp>
      <p:sp>
        <p:nvSpPr>
          <p:cNvPr id="20486" name="Text Box 29"/>
          <p:cNvSpPr txBox="1">
            <a:spLocks noChangeArrowheads="1"/>
          </p:cNvSpPr>
          <p:nvPr/>
        </p:nvSpPr>
        <p:spPr bwMode="auto">
          <a:xfrm>
            <a:off x="296863" y="1484313"/>
            <a:ext cx="7568097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配列要素の位置（添字）は、</a:t>
            </a:r>
            <a:r>
              <a:rPr lang="ja-JP" altLang="en-US" sz="2000" dirty="0">
                <a:solidFill>
                  <a:srgbClr val="FF0000"/>
                </a:solidFill>
              </a:rPr>
              <a:t>変数で示せる</a:t>
            </a:r>
            <a:r>
              <a:rPr lang="ja-JP" altLang="en-US" sz="2000" dirty="0"/>
              <a:t>ので、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繰り返し処理</a:t>
            </a:r>
            <a:r>
              <a:rPr lang="ja-JP" altLang="en-US" sz="2000" dirty="0"/>
              <a:t>により、配列要素への各種処理を簡単に実行</a:t>
            </a:r>
            <a:r>
              <a:rPr lang="ja-JP" altLang="en-US" sz="2000" dirty="0" smtClean="0"/>
              <a:t>できます。</a:t>
            </a:r>
            <a:endParaRPr lang="ja-JP" altLang="en-US" sz="2000" dirty="0"/>
          </a:p>
        </p:txBody>
      </p:sp>
      <p:sp>
        <p:nvSpPr>
          <p:cNvPr id="18439" name="Text Box 30"/>
          <p:cNvSpPr txBox="1">
            <a:spLocks noChangeArrowheads="1"/>
          </p:cNvSpPr>
          <p:nvPr/>
        </p:nvSpPr>
        <p:spPr bwMode="auto">
          <a:xfrm>
            <a:off x="5202238" y="3741738"/>
            <a:ext cx="2903424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Dim gender(100) As String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00"/>
                </a:solidFill>
              </a:rPr>
              <a:t>For </a:t>
            </a:r>
            <a:r>
              <a:rPr lang="en-US" altLang="ja-JP" sz="1800" b="1" dirty="0" err="1" smtClean="0">
                <a:solidFill>
                  <a:srgbClr val="FF0000"/>
                </a:solidFill>
              </a:rPr>
              <a:t>i</a:t>
            </a:r>
            <a:r>
              <a:rPr lang="ja-JP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</a:rPr>
              <a:t>As Integer = 1 to 100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If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Mod 2 = 0 Then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gender( </a:t>
            </a:r>
            <a:r>
              <a:rPr lang="en-US" altLang="ja-JP" sz="1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1800" dirty="0" smtClean="0">
                <a:solidFill>
                  <a:srgbClr val="FF0066"/>
                </a:solidFill>
              </a:rPr>
              <a:t> </a:t>
            </a:r>
            <a:r>
              <a:rPr lang="en-US" altLang="ja-JP" sz="1800" dirty="0" smtClean="0"/>
              <a:t>) = “</a:t>
            </a:r>
            <a:r>
              <a:rPr lang="ja-JP" altLang="en-US" sz="1800" dirty="0" smtClean="0"/>
              <a:t>男”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</a:t>
            </a:r>
            <a:r>
              <a:rPr lang="en-US" altLang="ja-JP" sz="1800" dirty="0" smtClean="0"/>
              <a:t>Else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gender( </a:t>
            </a:r>
            <a:r>
              <a:rPr lang="en-US" altLang="ja-JP" sz="1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sz="1800" dirty="0" smtClean="0"/>
              <a:t> ) = “</a:t>
            </a:r>
            <a:r>
              <a:rPr lang="ja-JP" altLang="en-US" sz="1800" dirty="0" smtClean="0"/>
              <a:t>女”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</a:t>
            </a:r>
            <a:r>
              <a:rPr lang="en-US" altLang="ja-JP" sz="1800" dirty="0" smtClean="0"/>
              <a:t>End If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20488" name="Text Box 31"/>
          <p:cNvSpPr txBox="1">
            <a:spLocks noChangeArrowheads="1"/>
          </p:cNvSpPr>
          <p:nvPr/>
        </p:nvSpPr>
        <p:spPr bwMode="auto">
          <a:xfrm>
            <a:off x="5067300" y="2979738"/>
            <a:ext cx="32829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100</a:t>
            </a:r>
            <a:r>
              <a:rPr lang="ja-JP" altLang="en-US" sz="2000"/>
              <a:t>名の性別を</a:t>
            </a:r>
            <a:r>
              <a:rPr lang="en-US" altLang="ja-JP" sz="2000"/>
              <a:t>1</a:t>
            </a:r>
            <a:r>
              <a:rPr lang="ja-JP" altLang="en-US" sz="2000"/>
              <a:t>人おきに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男、女、男、女・・・と代入する</a:t>
            </a:r>
          </a:p>
        </p:txBody>
      </p:sp>
      <p:sp>
        <p:nvSpPr>
          <p:cNvPr id="20489" name="Rectangle 32"/>
          <p:cNvSpPr>
            <a:spLocks noChangeArrowheads="1"/>
          </p:cNvSpPr>
          <p:nvPr/>
        </p:nvSpPr>
        <p:spPr bwMode="auto">
          <a:xfrm>
            <a:off x="395288" y="24923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9351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98600" y="1417638"/>
            <a:ext cx="6146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先ほどの例題について、</a:t>
            </a:r>
            <a:r>
              <a:rPr lang="ja-JP" altLang="en-US" sz="2400" dirty="0">
                <a:solidFill>
                  <a:srgbClr val="FF0000"/>
                </a:solidFill>
              </a:rPr>
              <a:t>繰り返し制御を使って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全員分、表示させてみよう。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11363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配列長の取得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1188" y="3068638"/>
            <a:ext cx="3565525" cy="1474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Dim test(40) As Integer</a:t>
            </a:r>
          </a:p>
          <a:p>
            <a:pPr eaLnBrk="1" hangingPunct="1">
              <a:defRPr/>
            </a:pPr>
            <a:r>
              <a:rPr lang="en-US" altLang="ja-JP" sz="1800" dirty="0" smtClean="0"/>
              <a:t>Dim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As Integer</a:t>
            </a:r>
          </a:p>
          <a:p>
            <a:pPr eaLnBrk="1" hangingPunct="1">
              <a:defRPr/>
            </a:pPr>
            <a:r>
              <a:rPr lang="en-US" altLang="ja-JP" sz="1800" dirty="0" smtClean="0"/>
              <a:t>For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= 1 to</a:t>
            </a:r>
            <a:r>
              <a:rPr lang="en-US" altLang="ja-JP" sz="1800" dirty="0" smtClean="0">
                <a:solidFill>
                  <a:srgbClr val="FF0066"/>
                </a:solidFill>
              </a:rPr>
              <a:t>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test.Length</a:t>
            </a:r>
            <a:r>
              <a:rPr lang="en-US" altLang="ja-JP" sz="1800" dirty="0" smtClean="0">
                <a:solidFill>
                  <a:srgbClr val="FF0000"/>
                </a:solidFill>
              </a:rPr>
              <a:t> - 1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66"/>
                </a:solidFill>
              </a:rPr>
              <a:t>   </a:t>
            </a:r>
            <a:r>
              <a:rPr lang="en-US" altLang="ja-JP" sz="1800" dirty="0" smtClean="0"/>
              <a:t>Label1.text &amp;= test(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) &amp; </a:t>
            </a:r>
            <a:r>
              <a:rPr lang="en-US" altLang="ja-JP" sz="1800" dirty="0" err="1" smtClean="0"/>
              <a:t>vbCrLf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Next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78459" y="1536701"/>
            <a:ext cx="753924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ある配列の配列長（配列要素数）は、次のように知ることが</a:t>
            </a:r>
            <a:r>
              <a:rPr lang="ja-JP" altLang="en-US" sz="2000" dirty="0" smtClean="0"/>
              <a:t>できます。</a:t>
            </a:r>
            <a:endParaRPr lang="ja-JP" altLang="en-US" sz="2000" dirty="0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516563" y="3024188"/>
            <a:ext cx="3167062" cy="2586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Dim gender(40) As String</a:t>
            </a:r>
          </a:p>
          <a:p>
            <a:pPr eaLnBrk="1" hangingPunct="1">
              <a:defRPr/>
            </a:pPr>
            <a:r>
              <a:rPr lang="en-US" altLang="ja-JP" sz="1800" dirty="0" smtClean="0"/>
              <a:t>Dim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As Integer</a:t>
            </a:r>
          </a:p>
          <a:p>
            <a:pPr eaLnBrk="1" hangingPunct="1">
              <a:defRPr/>
            </a:pPr>
            <a:r>
              <a:rPr lang="en-US" altLang="ja-JP" sz="1800" dirty="0" smtClean="0"/>
              <a:t>For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= 1 to</a:t>
            </a:r>
            <a:r>
              <a:rPr lang="en-US" altLang="ja-JP" sz="1800" dirty="0" smtClean="0">
                <a:solidFill>
                  <a:srgbClr val="FF0066"/>
                </a:solidFill>
              </a:rPr>
              <a:t>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gender.Length</a:t>
            </a:r>
            <a:r>
              <a:rPr lang="en-US" altLang="ja-JP" sz="1800" dirty="0" smtClean="0">
                <a:solidFill>
                  <a:srgbClr val="FF0000"/>
                </a:solidFill>
              </a:rPr>
              <a:t> - 1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If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Mod 2 = 0 Then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gender(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) = “</a:t>
            </a:r>
            <a:r>
              <a:rPr lang="ja-JP" altLang="en-US" sz="1800" dirty="0" smtClean="0"/>
              <a:t>男”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</a:t>
            </a:r>
            <a:r>
              <a:rPr lang="en-US" altLang="ja-JP" sz="1800" dirty="0" smtClean="0"/>
              <a:t>Else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gender( 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 ) = “</a:t>
            </a:r>
            <a:r>
              <a:rPr lang="ja-JP" altLang="en-US" sz="1800" dirty="0" smtClean="0"/>
              <a:t>女”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</a:t>
            </a:r>
            <a:r>
              <a:rPr lang="en-US" altLang="ja-JP" sz="1800" dirty="0" smtClean="0"/>
              <a:t>End If</a:t>
            </a:r>
          </a:p>
          <a:p>
            <a:pPr eaLnBrk="1" hangingPunct="1">
              <a:defRPr/>
            </a:pPr>
            <a:r>
              <a:rPr lang="en-US" altLang="ja-JP" sz="1800" dirty="0" smtClean="0"/>
              <a:t>Next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95288" y="24923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18347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384550" y="925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まとめて値を設定する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457450" y="4281488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176588" y="4281488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897313" y="4281488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4616450" y="4281488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3402013" y="3159125"/>
            <a:ext cx="219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test(0</a:t>
            </a:r>
            <a:r>
              <a:rPr lang="ja-JP" altLang="en-US" sz="3600" dirty="0">
                <a:solidFill>
                  <a:srgbClr val="FF0000"/>
                </a:solidFill>
              </a:rPr>
              <a:t>～</a:t>
            </a:r>
            <a:r>
              <a:rPr lang="en-US" altLang="ja-JP" sz="3600" dirty="0">
                <a:solidFill>
                  <a:srgbClr val="FF0000"/>
                </a:solidFill>
              </a:rPr>
              <a:t>4)</a:t>
            </a:r>
          </a:p>
        </p:txBody>
      </p:sp>
      <p:sp>
        <p:nvSpPr>
          <p:cNvPr id="23561" name="AutoShape 12"/>
          <p:cNvSpPr>
            <a:spLocks/>
          </p:cNvSpPr>
          <p:nvPr/>
        </p:nvSpPr>
        <p:spPr bwMode="auto">
          <a:xfrm rot="-5400000">
            <a:off x="4184650" y="2190750"/>
            <a:ext cx="360363" cy="3529013"/>
          </a:xfrm>
          <a:prstGeom prst="rightBrace">
            <a:avLst>
              <a:gd name="adj1" fmla="val 816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2581275" y="50863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(0)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3322638" y="50673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(1)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4041775" y="50673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(2)</a:t>
            </a:r>
          </a:p>
        </p:txBody>
      </p:sp>
      <p:sp>
        <p:nvSpPr>
          <p:cNvPr id="23565" name="AutoShape 23"/>
          <p:cNvSpPr>
            <a:spLocks noChangeArrowheads="1"/>
          </p:cNvSpPr>
          <p:nvPr/>
        </p:nvSpPr>
        <p:spPr bwMode="auto">
          <a:xfrm>
            <a:off x="5337175" y="4275138"/>
            <a:ext cx="977900" cy="83343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635000" y="1358900"/>
            <a:ext cx="7807325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/>
              <a:t>Dim test() As Integer =</a:t>
            </a:r>
            <a:r>
              <a:rPr lang="en-US" altLang="ja-JP" dirty="0">
                <a:solidFill>
                  <a:srgbClr val="FF0000"/>
                </a:solidFill>
              </a:rPr>
              <a:t> {75, 80, 90, 65, 87}</a:t>
            </a:r>
          </a:p>
        </p:txBody>
      </p:sp>
      <p:sp>
        <p:nvSpPr>
          <p:cNvPr id="23567" name="Text Box 32"/>
          <p:cNvSpPr txBox="1">
            <a:spLocks noChangeArrowheads="1"/>
          </p:cNvSpPr>
          <p:nvPr/>
        </p:nvSpPr>
        <p:spPr bwMode="auto">
          <a:xfrm>
            <a:off x="4762500" y="50673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(3)</a:t>
            </a:r>
          </a:p>
        </p:txBody>
      </p:sp>
      <p:sp>
        <p:nvSpPr>
          <p:cNvPr id="23568" name="Text Box 33"/>
          <p:cNvSpPr txBox="1">
            <a:spLocks noChangeArrowheads="1"/>
          </p:cNvSpPr>
          <p:nvPr/>
        </p:nvSpPr>
        <p:spPr bwMode="auto">
          <a:xfrm>
            <a:off x="5481638" y="50673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23569" name="Text Box 35"/>
          <p:cNvSpPr txBox="1">
            <a:spLocks noChangeArrowheads="1"/>
          </p:cNvSpPr>
          <p:nvPr/>
        </p:nvSpPr>
        <p:spPr bwMode="auto">
          <a:xfrm>
            <a:off x="2528888" y="4562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75</a:t>
            </a:r>
          </a:p>
        </p:txBody>
      </p:sp>
      <p:sp>
        <p:nvSpPr>
          <p:cNvPr id="23570" name="Text Box 36"/>
          <p:cNvSpPr txBox="1">
            <a:spLocks noChangeArrowheads="1"/>
          </p:cNvSpPr>
          <p:nvPr/>
        </p:nvSpPr>
        <p:spPr bwMode="auto">
          <a:xfrm>
            <a:off x="3249613" y="4562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80</a:t>
            </a:r>
          </a:p>
        </p:txBody>
      </p:sp>
      <p:sp>
        <p:nvSpPr>
          <p:cNvPr id="23571" name="Text Box 37"/>
          <p:cNvSpPr txBox="1">
            <a:spLocks noChangeArrowheads="1"/>
          </p:cNvSpPr>
          <p:nvPr/>
        </p:nvSpPr>
        <p:spPr bwMode="auto">
          <a:xfrm>
            <a:off x="4040188" y="4562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90</a:t>
            </a:r>
          </a:p>
        </p:txBody>
      </p:sp>
      <p:sp>
        <p:nvSpPr>
          <p:cNvPr id="23572" name="Text Box 38"/>
          <p:cNvSpPr txBox="1">
            <a:spLocks noChangeArrowheads="1"/>
          </p:cNvSpPr>
          <p:nvPr/>
        </p:nvSpPr>
        <p:spPr bwMode="auto">
          <a:xfrm>
            <a:off x="4689475" y="4562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573" name="Text Box 39"/>
          <p:cNvSpPr txBox="1">
            <a:spLocks noChangeArrowheads="1"/>
          </p:cNvSpPr>
          <p:nvPr/>
        </p:nvSpPr>
        <p:spPr bwMode="auto">
          <a:xfrm>
            <a:off x="5408613" y="4562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87</a:t>
            </a:r>
          </a:p>
        </p:txBody>
      </p:sp>
      <p:sp>
        <p:nvSpPr>
          <p:cNvPr id="23574" name="Text Box 40"/>
          <p:cNvSpPr txBox="1">
            <a:spLocks noChangeArrowheads="1"/>
          </p:cNvSpPr>
          <p:nvPr/>
        </p:nvSpPr>
        <p:spPr bwMode="auto">
          <a:xfrm>
            <a:off x="2554879" y="2111970"/>
            <a:ext cx="6410729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この</a:t>
            </a:r>
            <a:r>
              <a:rPr lang="ja-JP" altLang="en-US" sz="1800" dirty="0"/>
              <a:t>設定方法では、０番から順に、書いた値の数だけの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配列要素が用意</a:t>
            </a:r>
            <a:r>
              <a:rPr lang="ja-JP" altLang="en-US" sz="1800" dirty="0" smtClean="0"/>
              <a:t>されるので、配列の添え字に注意が必要です。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この</a:t>
            </a:r>
            <a:r>
              <a:rPr lang="ja-JP" altLang="en-US" sz="1800" dirty="0"/>
              <a:t>例では５つの配列要素が用意され、</a:t>
            </a:r>
            <a:r>
              <a:rPr lang="ja-JP" altLang="en-US" sz="1800" dirty="0">
                <a:solidFill>
                  <a:srgbClr val="FF0066"/>
                </a:solidFill>
              </a:rPr>
              <a:t>最後の添字</a:t>
            </a:r>
            <a:r>
              <a:rPr lang="ja-JP" altLang="en-US" sz="1800" dirty="0" smtClean="0">
                <a:solidFill>
                  <a:srgbClr val="FF0066"/>
                </a:solidFill>
              </a:rPr>
              <a:t>は「４」</a:t>
            </a:r>
            <a:r>
              <a:rPr lang="ja-JP" altLang="en-US" sz="1800" dirty="0" smtClean="0"/>
              <a:t>です。</a:t>
            </a:r>
            <a:endParaRPr lang="ja-JP" altLang="en-US" sz="1800" dirty="0"/>
          </a:p>
        </p:txBody>
      </p:sp>
      <p:sp>
        <p:nvSpPr>
          <p:cNvPr id="23575" name="Text Box 41"/>
          <p:cNvSpPr txBox="1">
            <a:spLocks noChangeArrowheads="1"/>
          </p:cNvSpPr>
          <p:nvPr/>
        </p:nvSpPr>
        <p:spPr bwMode="auto">
          <a:xfrm>
            <a:off x="977336" y="6007170"/>
            <a:ext cx="66495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0066FF"/>
                </a:solidFill>
              </a:rPr>
              <a:t>VB</a:t>
            </a:r>
            <a:r>
              <a:rPr lang="ja-JP" altLang="en-US" sz="2000" dirty="0">
                <a:solidFill>
                  <a:srgbClr val="0066FF"/>
                </a:solidFill>
              </a:rPr>
              <a:t>では、他にも</a:t>
            </a:r>
            <a:r>
              <a:rPr lang="en-US" altLang="ja-JP" sz="2000" dirty="0">
                <a:solidFill>
                  <a:srgbClr val="0066FF"/>
                </a:solidFill>
              </a:rPr>
              <a:t>Java</a:t>
            </a:r>
            <a:r>
              <a:rPr lang="ja-JP" altLang="en-US" sz="2000" dirty="0">
                <a:solidFill>
                  <a:srgbClr val="0066FF"/>
                </a:solidFill>
              </a:rPr>
              <a:t>の書式等に互換した配列の宣言方法も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66FF"/>
                </a:solidFill>
              </a:rPr>
              <a:t>用意されていますが</a:t>
            </a:r>
            <a:r>
              <a:rPr lang="ja-JP" altLang="en-US" sz="2000" dirty="0" smtClean="0">
                <a:solidFill>
                  <a:srgbClr val="0066FF"/>
                </a:solidFill>
              </a:rPr>
              <a:t>、無理</a:t>
            </a:r>
            <a:r>
              <a:rPr lang="ja-JP" altLang="en-US" sz="2000" dirty="0">
                <a:solidFill>
                  <a:srgbClr val="0066FF"/>
                </a:solidFill>
              </a:rPr>
              <a:t>に覚える必要はありません。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1254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080985" y="1484784"/>
            <a:ext cx="51026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５人の生徒の</a:t>
            </a:r>
            <a:r>
              <a:rPr lang="ja-JP" altLang="en-US" sz="2000" dirty="0">
                <a:solidFill>
                  <a:srgbClr val="FF0000"/>
                </a:solidFill>
              </a:rPr>
              <a:t>名前とテストの点数</a:t>
            </a:r>
            <a:r>
              <a:rPr lang="ja-JP" altLang="en-US" sz="2000" dirty="0"/>
              <a:t>を入力させ、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各自</a:t>
            </a:r>
            <a:r>
              <a:rPr lang="ja-JP" altLang="en-US" sz="2000"/>
              <a:t>の</a:t>
            </a:r>
            <a:r>
              <a:rPr lang="ja-JP" altLang="en-US" sz="2000" smtClean="0"/>
              <a:t>名前・点数</a:t>
            </a:r>
            <a:r>
              <a:rPr lang="ja-JP" altLang="en-US" sz="2000"/>
              <a:t>の</a:t>
            </a:r>
            <a:r>
              <a:rPr lang="ja-JP" altLang="en-US" sz="2000" smtClean="0"/>
              <a:t>リスト</a:t>
            </a:r>
            <a:r>
              <a:rPr lang="ja-JP" altLang="en-US" sz="2000" smtClean="0"/>
              <a:t>、平均点</a:t>
            </a:r>
            <a:r>
              <a:rPr lang="ja-JP" altLang="en-US" sz="2000" smtClean="0"/>
              <a:t>を</a:t>
            </a:r>
            <a:r>
              <a:rPr lang="ja-JP" altLang="en-US" sz="2000" dirty="0"/>
              <a:t>出力する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プログラムを書いてみよう。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49" y="2852936"/>
            <a:ext cx="2724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縦巻き 3"/>
          <p:cNvSpPr/>
          <p:nvPr/>
        </p:nvSpPr>
        <p:spPr>
          <a:xfrm>
            <a:off x="330033" y="2739455"/>
            <a:ext cx="1845205" cy="227093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変数の有効範囲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1521" y="1554638"/>
            <a:ext cx="83353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ある変数が宣言されたとき、</a:t>
            </a: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プログラム内でその</a:t>
            </a:r>
            <a:r>
              <a:rPr lang="ja-JP" altLang="en-US" sz="2400" dirty="0"/>
              <a:t>変数</a:t>
            </a:r>
            <a:r>
              <a:rPr lang="ja-JP" altLang="en-US" sz="2400" dirty="0" smtClean="0"/>
              <a:t>を</a:t>
            </a:r>
            <a:r>
              <a:rPr lang="ja-JP" altLang="en-US" sz="2400" u="sng" dirty="0" smtClean="0"/>
              <a:t>利用する</a:t>
            </a:r>
            <a:r>
              <a:rPr lang="ja-JP" altLang="en-US" sz="2400" dirty="0"/>
              <a:t>ことのできる範囲</a:t>
            </a:r>
            <a:r>
              <a:rPr lang="ja-JP" altLang="en-US" sz="2400" dirty="0" smtClean="0"/>
              <a:t>があります。</a:t>
            </a:r>
            <a:endParaRPr lang="ja-JP" altLang="en-US" sz="2400" dirty="0"/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3870140" y="2557188"/>
            <a:ext cx="4862228" cy="2308324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「利用する」とは、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・</a:t>
            </a:r>
            <a:r>
              <a:rPr lang="ja-JP" altLang="en-US" sz="2400" u="sng" dirty="0" smtClean="0"/>
              <a:t>変数の値を参照する</a:t>
            </a:r>
            <a:endParaRPr lang="en-US" altLang="ja-JP" sz="24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・</a:t>
            </a:r>
            <a:r>
              <a:rPr lang="ja-JP" altLang="en-US" sz="2400" u="sng" dirty="0" smtClean="0"/>
              <a:t>変数に値を代入する</a:t>
            </a:r>
            <a:endParaRPr lang="en-US" altLang="ja-JP" sz="2400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ことです。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専門用語では「変数に</a:t>
            </a:r>
            <a:r>
              <a:rPr lang="ja-JP" altLang="en-US" sz="2400" dirty="0" smtClean="0">
                <a:solidFill>
                  <a:srgbClr val="FF0000"/>
                </a:solidFill>
              </a:rPr>
              <a:t>アクセス</a:t>
            </a:r>
            <a:r>
              <a:rPr lang="ja-JP" altLang="en-US" sz="2400" dirty="0">
                <a:solidFill>
                  <a:srgbClr val="FF0000"/>
                </a:solidFill>
              </a:rPr>
              <a:t>する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と</a:t>
            </a:r>
            <a:r>
              <a:rPr lang="ja-JP" altLang="en-US" sz="2400" dirty="0"/>
              <a:t>いいます。</a:t>
            </a:r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 flipH="1" flipV="1">
            <a:off x="4419216" y="2303875"/>
            <a:ext cx="17769" cy="244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30033" y="5364215"/>
            <a:ext cx="8356767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/>
              <a:t>ある変数が利用できる範囲を「</a:t>
            </a:r>
            <a:r>
              <a:rPr lang="ja-JP" altLang="en-US" sz="2400" dirty="0">
                <a:solidFill>
                  <a:srgbClr val="FF0000"/>
                </a:solidFill>
              </a:rPr>
              <a:t>変数の有効範囲</a:t>
            </a:r>
            <a:r>
              <a:rPr lang="ja-JP" altLang="en-US" sz="2400" dirty="0"/>
              <a:t>」または「</a:t>
            </a:r>
            <a:r>
              <a:rPr lang="ja-JP" altLang="en-US" sz="2400" dirty="0">
                <a:solidFill>
                  <a:srgbClr val="FF0000"/>
                </a:solidFill>
              </a:rPr>
              <a:t>変数のスコープ</a:t>
            </a:r>
            <a:r>
              <a:rPr lang="ja-JP" altLang="en-US" sz="2400" dirty="0"/>
              <a:t>」といいます。</a:t>
            </a:r>
          </a:p>
        </p:txBody>
      </p:sp>
      <p:sp>
        <p:nvSpPr>
          <p:cNvPr id="3" name="直方体 2"/>
          <p:cNvSpPr/>
          <p:nvPr/>
        </p:nvSpPr>
        <p:spPr>
          <a:xfrm>
            <a:off x="690072" y="3077653"/>
            <a:ext cx="1125125" cy="633697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縦巻き 8"/>
          <p:cNvSpPr/>
          <p:nvPr/>
        </p:nvSpPr>
        <p:spPr>
          <a:xfrm>
            <a:off x="2006715" y="2739454"/>
            <a:ext cx="1845205" cy="227093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36585" y="3969060"/>
            <a:ext cx="855095" cy="810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14989" y="3094910"/>
            <a:ext cx="855095" cy="1684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6585" y="4143272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4484" y="365808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12004874">
            <a:off x="1590294" y="3557262"/>
            <a:ext cx="1003496" cy="229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6200000">
            <a:off x="1040997" y="3789505"/>
            <a:ext cx="491882" cy="229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957" y="267753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プログラム</a:t>
            </a:r>
            <a:endParaRPr kumimoji="1" lang="ja-JP" altLang="en-US" sz="1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87859" y="266879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プログラム</a:t>
            </a:r>
            <a:endParaRPr kumimoji="1" lang="ja-JP" altLang="en-US" sz="1800" dirty="0"/>
          </a:p>
        </p:txBody>
      </p:sp>
      <p:sp>
        <p:nvSpPr>
          <p:cNvPr id="10" name="テキスト ボックス 9"/>
          <p:cNvSpPr txBox="1"/>
          <p:nvPr/>
        </p:nvSpPr>
        <p:spPr>
          <a:xfrm rot="19589782">
            <a:off x="1579218" y="3489257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アクセス！</a:t>
            </a:r>
            <a:endParaRPr kumimoji="1" lang="ja-JP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9589782">
            <a:off x="796091" y="3686317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アクセス！</a:t>
            </a:r>
            <a:endParaRPr kumimoji="1" lang="ja-JP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66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476672"/>
            <a:ext cx="6792565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500" dirty="0"/>
              <a:t>Public Class Form1</a:t>
            </a:r>
          </a:p>
          <a:p>
            <a:endParaRPr lang="en-US" altLang="ja-JP" sz="1500" dirty="0"/>
          </a:p>
          <a:p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 smtClean="0">
                <a:solidFill>
                  <a:srgbClr val="FF0000"/>
                </a:solidFill>
              </a:rPr>
              <a:t>   Dim </a:t>
            </a:r>
            <a:r>
              <a:rPr lang="en-US" altLang="ja-JP" sz="1500" dirty="0" err="1">
                <a:solidFill>
                  <a:srgbClr val="FF0000"/>
                </a:solidFill>
              </a:rPr>
              <a:t>Namae</a:t>
            </a:r>
            <a:r>
              <a:rPr lang="en-US" altLang="ja-JP" sz="1500" dirty="0">
                <a:solidFill>
                  <a:srgbClr val="FF0000"/>
                </a:solidFill>
              </a:rPr>
              <a:t>(4) As String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Dim Score(4) As Integer</a:t>
            </a:r>
          </a:p>
          <a:p>
            <a:r>
              <a:rPr lang="pt-BR" altLang="ja-JP" sz="1500" dirty="0">
                <a:solidFill>
                  <a:srgbClr val="FF0000"/>
                </a:solidFill>
              </a:rPr>
              <a:t>    Dim num As Integer = 0</a:t>
            </a:r>
          </a:p>
          <a:p>
            <a:endParaRPr lang="ja-JP" altLang="en-US" sz="1500" dirty="0"/>
          </a:p>
          <a:p>
            <a:r>
              <a:rPr lang="en-US" altLang="ja-JP" sz="1500" dirty="0"/>
              <a:t>    Private Sub Button1_Click(sender As Object, e As </a:t>
            </a:r>
            <a:r>
              <a:rPr lang="en-US" altLang="ja-JP" sz="1500" dirty="0" err="1"/>
              <a:t>EventArgs</a:t>
            </a:r>
            <a:r>
              <a:rPr lang="en-US" altLang="ja-JP" sz="1500" dirty="0"/>
              <a:t>) Handles Button1.Click</a:t>
            </a:r>
          </a:p>
          <a:p>
            <a:r>
              <a:rPr lang="en-US" altLang="ja-JP" sz="1500" dirty="0"/>
              <a:t>        </a:t>
            </a:r>
            <a:r>
              <a:rPr lang="en-US" altLang="ja-JP" sz="1500" dirty="0" err="1"/>
              <a:t>Namae</a:t>
            </a:r>
            <a:r>
              <a:rPr lang="en-US" altLang="ja-JP" sz="1500" dirty="0"/>
              <a:t>(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) = TextBox1.Text</a:t>
            </a:r>
          </a:p>
          <a:p>
            <a:r>
              <a:rPr lang="en-US" altLang="ja-JP" sz="1500" dirty="0"/>
              <a:t>        Score(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) = TextBox2.Text</a:t>
            </a:r>
          </a:p>
          <a:p>
            <a:r>
              <a:rPr lang="en-US" altLang="ja-JP" sz="1500" dirty="0"/>
              <a:t>        TextBox1.Clear()</a:t>
            </a:r>
          </a:p>
          <a:p>
            <a:r>
              <a:rPr lang="en-US" altLang="ja-JP" sz="1500" dirty="0"/>
              <a:t>        TextBox2.Clear()</a:t>
            </a:r>
          </a:p>
          <a:p>
            <a:r>
              <a:rPr lang="en-US" altLang="ja-JP" sz="1500" dirty="0"/>
              <a:t>        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 += 1</a:t>
            </a:r>
          </a:p>
          <a:p>
            <a:r>
              <a:rPr lang="en-US" altLang="ja-JP" sz="1500" dirty="0"/>
              <a:t>    End Sub</a:t>
            </a:r>
          </a:p>
          <a:p>
            <a:endParaRPr lang="ja-JP" altLang="en-US" sz="1500" dirty="0"/>
          </a:p>
          <a:p>
            <a:r>
              <a:rPr lang="en-US" altLang="ja-JP" sz="1500" dirty="0"/>
              <a:t>    Private Sub Button2_Click(sender As Object, e As </a:t>
            </a:r>
            <a:r>
              <a:rPr lang="en-US" altLang="ja-JP" sz="1500" dirty="0" err="1"/>
              <a:t>EventArgs</a:t>
            </a:r>
            <a:r>
              <a:rPr lang="en-US" altLang="ja-JP" sz="1500" dirty="0"/>
              <a:t>) Handles Button2.Click</a:t>
            </a:r>
          </a:p>
          <a:p>
            <a:r>
              <a:rPr lang="en-US" altLang="ja-JP" sz="1500" dirty="0"/>
              <a:t>        Dim sum As Integer</a:t>
            </a:r>
          </a:p>
          <a:p>
            <a:r>
              <a:rPr lang="en-US" altLang="ja-JP" sz="1500" dirty="0"/>
              <a:t>        For </a:t>
            </a:r>
            <a:r>
              <a:rPr lang="en-US" altLang="ja-JP" sz="1500" dirty="0" err="1"/>
              <a:t>i</a:t>
            </a:r>
            <a:r>
              <a:rPr lang="en-US" altLang="ja-JP" sz="1500" dirty="0"/>
              <a:t> As Integer = 0 To </a:t>
            </a:r>
            <a:r>
              <a:rPr lang="en-US" altLang="ja-JP" sz="1500" dirty="0" err="1" smtClean="0">
                <a:solidFill>
                  <a:srgbClr val="FF0000"/>
                </a:solidFill>
              </a:rPr>
              <a:t>num</a:t>
            </a:r>
            <a:r>
              <a:rPr lang="en-US" altLang="ja-JP" sz="1500" dirty="0" smtClean="0">
                <a:solidFill>
                  <a:srgbClr val="FF0000"/>
                </a:solidFill>
              </a:rPr>
              <a:t> </a:t>
            </a:r>
            <a:r>
              <a:rPr lang="en-US" altLang="ja-JP" sz="1500" dirty="0">
                <a:solidFill>
                  <a:srgbClr val="FF0000"/>
                </a:solidFill>
              </a:rPr>
              <a:t>- 1</a:t>
            </a:r>
          </a:p>
          <a:p>
            <a:r>
              <a:rPr lang="en-US" altLang="ja-JP" sz="1500" dirty="0"/>
              <a:t>            TextBox3.Text &amp;= </a:t>
            </a:r>
            <a:r>
              <a:rPr lang="en-US" altLang="ja-JP" sz="1500" dirty="0" err="1"/>
              <a:t>Namae</a:t>
            </a:r>
            <a:r>
              <a:rPr lang="en-US" altLang="ja-JP" sz="1500" dirty="0"/>
              <a:t>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 &amp; "</a:t>
            </a:r>
            <a:r>
              <a:rPr lang="ja-JP" altLang="en-US" sz="1500" dirty="0"/>
              <a:t>：</a:t>
            </a:r>
            <a:r>
              <a:rPr lang="en-US" altLang="ja-JP" sz="1500" dirty="0"/>
              <a:t>" &amp; Score(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 &amp; </a:t>
            </a:r>
            <a:r>
              <a:rPr lang="en-US" altLang="ja-JP" sz="1500" dirty="0" err="1"/>
              <a:t>vbCrLf</a:t>
            </a:r>
            <a:endParaRPr lang="en-US" altLang="ja-JP" sz="1500" dirty="0"/>
          </a:p>
          <a:p>
            <a:r>
              <a:rPr lang="en-US" altLang="ja-JP" sz="1500" dirty="0"/>
              <a:t>            sum += Score(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</a:t>
            </a:r>
          </a:p>
          <a:p>
            <a:r>
              <a:rPr lang="en-US" altLang="ja-JP" sz="1500" dirty="0"/>
              <a:t>        Next</a:t>
            </a:r>
          </a:p>
          <a:p>
            <a:r>
              <a:rPr lang="pt-BR" altLang="ja-JP" sz="1500" dirty="0"/>
              <a:t>        Dim average As Double = sum / num</a:t>
            </a:r>
          </a:p>
          <a:p>
            <a:r>
              <a:rPr lang="en-US" altLang="ja-JP" sz="1500" dirty="0"/>
              <a:t>        TextBox3.Text &amp;= "</a:t>
            </a:r>
            <a:r>
              <a:rPr lang="ja-JP" altLang="en-US" sz="1500" dirty="0"/>
              <a:t>平均点：</a:t>
            </a:r>
            <a:r>
              <a:rPr lang="en-US" altLang="ja-JP" sz="1500" dirty="0"/>
              <a:t>"</a:t>
            </a:r>
            <a:r>
              <a:rPr lang="ja-JP" altLang="en-US" sz="1500" dirty="0"/>
              <a:t> </a:t>
            </a:r>
            <a:r>
              <a:rPr lang="en-US" altLang="ja-JP" sz="1500" dirty="0"/>
              <a:t>&amp; average</a:t>
            </a:r>
          </a:p>
          <a:p>
            <a:r>
              <a:rPr lang="en-US" altLang="ja-JP" sz="1500" dirty="0"/>
              <a:t>    End Sub</a:t>
            </a:r>
          </a:p>
          <a:p>
            <a:r>
              <a:rPr lang="en-US" altLang="ja-JP" sz="1500" dirty="0"/>
              <a:t>End Class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1704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smtClean="0"/>
              <a:t>配列の動的確保「</a:t>
            </a:r>
            <a:r>
              <a:rPr lang="en-US" altLang="ja-JP" sz="4000" smtClean="0"/>
              <a:t>ReDim Preserve</a:t>
            </a:r>
            <a:r>
              <a:rPr lang="ja-JP" altLang="en-US" sz="4000" smtClean="0"/>
              <a:t>」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851025" y="1383715"/>
            <a:ext cx="5444331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配列要素数を、一度宣言した後に</a:t>
            </a:r>
            <a:r>
              <a:rPr lang="ja-JP" altLang="en-US" sz="2000" dirty="0">
                <a:solidFill>
                  <a:srgbClr val="FF0000"/>
                </a:solidFill>
              </a:rPr>
              <a:t>追加</a:t>
            </a:r>
            <a:r>
              <a:rPr lang="ja-JP" altLang="en-US" sz="2000" dirty="0" smtClean="0">
                <a:solidFill>
                  <a:srgbClr val="FF0000"/>
                </a:solidFill>
              </a:rPr>
              <a:t>できます。</a:t>
            </a: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この機能を</a:t>
            </a:r>
            <a:r>
              <a:rPr lang="ja-JP" altLang="en-US" sz="2000" dirty="0">
                <a:solidFill>
                  <a:srgbClr val="FF0000"/>
                </a:solidFill>
              </a:rPr>
              <a:t>動的配列機能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いいます。</a:t>
            </a:r>
            <a:endParaRPr lang="ja-JP" altLang="en-US" sz="2000" dirty="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297238" y="2564904"/>
            <a:ext cx="3402012" cy="3416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Dim test( ) As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solidFill>
                  <a:srgbClr val="FF0066"/>
                </a:solidFill>
              </a:rPr>
              <a:t>ReDim</a:t>
            </a:r>
            <a:r>
              <a:rPr lang="en-US" altLang="ja-JP" sz="2400" dirty="0"/>
              <a:t> test(2)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test(0) = 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test(1) = 76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test(2) = 95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solidFill>
                  <a:srgbClr val="FF0066"/>
                </a:solidFill>
              </a:rPr>
              <a:t>ReDim</a:t>
            </a:r>
            <a:r>
              <a:rPr lang="en-US" altLang="ja-JP" sz="2400" dirty="0">
                <a:solidFill>
                  <a:srgbClr val="FF0066"/>
                </a:solidFill>
              </a:rPr>
              <a:t> Preserve</a:t>
            </a:r>
            <a:r>
              <a:rPr lang="en-US" altLang="ja-JP" sz="2400" dirty="0"/>
              <a:t> test(4)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test(3)=81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test(4)=65</a:t>
            </a: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H="1">
            <a:off x="6610350" y="5022354"/>
            <a:ext cx="28733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877050" y="4733429"/>
            <a:ext cx="2087563" cy="9159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これまでのデータを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維持したまま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要素を５まで再確保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5313363" y="3141167"/>
            <a:ext cx="151288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805613" y="2923679"/>
            <a:ext cx="1646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要素を３コ確保</a:t>
            </a:r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H="1">
            <a:off x="6321425" y="2782392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6826250" y="2564904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配列の宣言</a:t>
            </a:r>
          </a:p>
        </p:txBody>
      </p:sp>
      <p:sp>
        <p:nvSpPr>
          <p:cNvPr id="25611" name="AutoShape 15"/>
          <p:cNvSpPr>
            <a:spLocks noChangeArrowheads="1"/>
          </p:cNvSpPr>
          <p:nvPr/>
        </p:nvSpPr>
        <p:spPr bwMode="auto">
          <a:xfrm>
            <a:off x="592138" y="3034804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55</a:t>
            </a:r>
          </a:p>
        </p:txBody>
      </p:sp>
      <p:sp>
        <p:nvSpPr>
          <p:cNvPr id="25612" name="AutoShape 16"/>
          <p:cNvSpPr>
            <a:spLocks noChangeArrowheads="1"/>
          </p:cNvSpPr>
          <p:nvPr/>
        </p:nvSpPr>
        <p:spPr bwMode="auto">
          <a:xfrm>
            <a:off x="1095375" y="3034804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76</a:t>
            </a:r>
          </a:p>
        </p:txBody>
      </p:sp>
      <p:sp>
        <p:nvSpPr>
          <p:cNvPr id="25613" name="AutoShape 17"/>
          <p:cNvSpPr>
            <a:spLocks noChangeArrowheads="1"/>
          </p:cNvSpPr>
          <p:nvPr/>
        </p:nvSpPr>
        <p:spPr bwMode="auto">
          <a:xfrm>
            <a:off x="1600200" y="3034804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95</a:t>
            </a:r>
          </a:p>
        </p:txBody>
      </p:sp>
      <p:sp>
        <p:nvSpPr>
          <p:cNvPr id="25614" name="AutoShape 19"/>
          <p:cNvSpPr>
            <a:spLocks noChangeArrowheads="1"/>
          </p:cNvSpPr>
          <p:nvPr/>
        </p:nvSpPr>
        <p:spPr bwMode="auto">
          <a:xfrm>
            <a:off x="519113" y="4835029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55</a:t>
            </a:r>
          </a:p>
        </p:txBody>
      </p:sp>
      <p:sp>
        <p:nvSpPr>
          <p:cNvPr id="25615" name="AutoShape 20"/>
          <p:cNvSpPr>
            <a:spLocks noChangeArrowheads="1"/>
          </p:cNvSpPr>
          <p:nvPr/>
        </p:nvSpPr>
        <p:spPr bwMode="auto">
          <a:xfrm>
            <a:off x="1022350" y="4835029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76</a:t>
            </a:r>
          </a:p>
        </p:txBody>
      </p:sp>
      <p:sp>
        <p:nvSpPr>
          <p:cNvPr id="25616" name="AutoShape 21"/>
          <p:cNvSpPr>
            <a:spLocks noChangeArrowheads="1"/>
          </p:cNvSpPr>
          <p:nvPr/>
        </p:nvSpPr>
        <p:spPr bwMode="auto">
          <a:xfrm>
            <a:off x="1527175" y="4835029"/>
            <a:ext cx="647700" cy="5762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95</a:t>
            </a:r>
          </a:p>
        </p:txBody>
      </p:sp>
      <p:sp>
        <p:nvSpPr>
          <p:cNvPr id="25617" name="AutoShape 22"/>
          <p:cNvSpPr>
            <a:spLocks noChangeArrowheads="1"/>
          </p:cNvSpPr>
          <p:nvPr/>
        </p:nvSpPr>
        <p:spPr bwMode="auto">
          <a:xfrm>
            <a:off x="2032000" y="4835029"/>
            <a:ext cx="647700" cy="576263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5618" name="AutoShape 23"/>
          <p:cNvSpPr>
            <a:spLocks noChangeArrowheads="1"/>
          </p:cNvSpPr>
          <p:nvPr/>
        </p:nvSpPr>
        <p:spPr bwMode="auto">
          <a:xfrm>
            <a:off x="2535238" y="4835029"/>
            <a:ext cx="647700" cy="576263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5619" name="Text Box 24"/>
          <p:cNvSpPr txBox="1">
            <a:spLocks noChangeArrowheads="1"/>
          </p:cNvSpPr>
          <p:nvPr/>
        </p:nvSpPr>
        <p:spPr bwMode="auto">
          <a:xfrm>
            <a:off x="1600200" y="4401642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新たに追加</a:t>
            </a:r>
          </a:p>
        </p:txBody>
      </p:sp>
      <p:sp>
        <p:nvSpPr>
          <p:cNvPr id="25620" name="Text Box 25"/>
          <p:cNvSpPr txBox="1">
            <a:spLocks noChangeArrowheads="1"/>
          </p:cNvSpPr>
          <p:nvPr/>
        </p:nvSpPr>
        <p:spPr bwMode="auto">
          <a:xfrm>
            <a:off x="2032000" y="56271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81</a:t>
            </a:r>
          </a:p>
        </p:txBody>
      </p:sp>
      <p:sp>
        <p:nvSpPr>
          <p:cNvPr id="25621" name="Text Box 26"/>
          <p:cNvSpPr txBox="1">
            <a:spLocks noChangeArrowheads="1"/>
          </p:cNvSpPr>
          <p:nvPr/>
        </p:nvSpPr>
        <p:spPr bwMode="auto">
          <a:xfrm>
            <a:off x="2608263" y="56271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5622" name="Line 27"/>
          <p:cNvSpPr>
            <a:spLocks noChangeShapeType="1"/>
          </p:cNvSpPr>
          <p:nvPr/>
        </p:nvSpPr>
        <p:spPr bwMode="auto">
          <a:xfrm flipV="1">
            <a:off x="2247900" y="5411292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3" name="Line 28"/>
          <p:cNvSpPr>
            <a:spLocks noChangeShapeType="1"/>
          </p:cNvSpPr>
          <p:nvPr/>
        </p:nvSpPr>
        <p:spPr bwMode="auto">
          <a:xfrm flipV="1">
            <a:off x="2824163" y="5411292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4" name="Text Box 29"/>
          <p:cNvSpPr txBox="1">
            <a:spLocks noChangeArrowheads="1"/>
          </p:cNvSpPr>
          <p:nvPr/>
        </p:nvSpPr>
        <p:spPr bwMode="auto">
          <a:xfrm>
            <a:off x="133350" y="5357317"/>
            <a:ext cx="2065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（データそのまま）</a:t>
            </a:r>
          </a:p>
        </p:txBody>
      </p:sp>
      <p:sp>
        <p:nvSpPr>
          <p:cNvPr id="2" name="下矢印 1"/>
          <p:cNvSpPr/>
          <p:nvPr/>
        </p:nvSpPr>
        <p:spPr>
          <a:xfrm>
            <a:off x="1214438" y="3930154"/>
            <a:ext cx="1079500" cy="471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39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smtClean="0"/>
              <a:t>配列のデータクリアと再確保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68400" y="1341438"/>
            <a:ext cx="6646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solidFill>
                  <a:srgbClr val="FF0000"/>
                </a:solidFill>
              </a:rPr>
              <a:t>ReDim</a:t>
            </a:r>
            <a:r>
              <a:rPr lang="ja-JP" altLang="en-US" sz="2400" dirty="0" err="1"/>
              <a:t>だけの</a:t>
            </a:r>
            <a:r>
              <a:rPr lang="ja-JP" altLang="en-US" sz="2400" dirty="0"/>
              <a:t>場合、これまでのデータは</a:t>
            </a:r>
            <a:r>
              <a:rPr lang="ja-JP" altLang="en-US" sz="2400" dirty="0">
                <a:solidFill>
                  <a:srgbClr val="FF0000"/>
                </a:solidFill>
              </a:rPr>
              <a:t>クリア</a:t>
            </a:r>
            <a:r>
              <a:rPr lang="ja-JP" altLang="en-US" sz="2400" dirty="0"/>
              <a:t>して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データ領域が再確保</a:t>
            </a:r>
            <a:r>
              <a:rPr lang="ja-JP" altLang="en-US" sz="2400" dirty="0" smtClean="0"/>
              <a:t>されます。</a:t>
            </a:r>
            <a:endParaRPr lang="ja-JP" altLang="en-US" sz="2400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563938" y="2997200"/>
            <a:ext cx="3073400" cy="26781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Dim test( ) As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solidFill>
                  <a:srgbClr val="FF0000"/>
                </a:solidFill>
              </a:rPr>
              <a:t>ReDim</a:t>
            </a:r>
            <a:r>
              <a:rPr lang="en-US" altLang="ja-JP" sz="2400" dirty="0"/>
              <a:t> test(2)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test(0) = 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test(1) = 76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test(2) = 95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solidFill>
                  <a:srgbClr val="FF0000"/>
                </a:solidFill>
              </a:rPr>
              <a:t>ReDim</a:t>
            </a:r>
            <a:r>
              <a:rPr lang="en-US" altLang="ja-JP" sz="2400" dirty="0">
                <a:solidFill>
                  <a:srgbClr val="FF0066"/>
                </a:solidFill>
              </a:rPr>
              <a:t> </a:t>
            </a:r>
            <a:r>
              <a:rPr lang="en-US" altLang="ja-JP" sz="2400" dirty="0"/>
              <a:t>test(4)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5745163" y="5446713"/>
            <a:ext cx="28733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11863" y="5157788"/>
            <a:ext cx="2097087" cy="925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u="sng" dirty="0">
                <a:solidFill>
                  <a:srgbClr val="FF0000"/>
                </a:solidFill>
              </a:rPr>
              <a:t>これまでのデータは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u="sng" dirty="0">
                <a:solidFill>
                  <a:srgbClr val="FF0000"/>
                </a:solidFill>
              </a:rPr>
              <a:t>クリアして</a:t>
            </a:r>
            <a:r>
              <a:rPr lang="ja-JP" altLang="en-US" sz="1800" dirty="0">
                <a:solidFill>
                  <a:srgbClr val="FF0000"/>
                </a:solidFill>
              </a:rPr>
              <a:t>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要素を５コ確保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5580063" y="3573463"/>
            <a:ext cx="151288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072313" y="3355975"/>
            <a:ext cx="1646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要素を３コ確保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6588125" y="32146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092950" y="29972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配列の宣言</a:t>
            </a:r>
          </a:p>
        </p:txBody>
      </p:sp>
      <p:sp>
        <p:nvSpPr>
          <p:cNvPr id="27659" name="AutoShape 12"/>
          <p:cNvSpPr>
            <a:spLocks noChangeArrowheads="1"/>
          </p:cNvSpPr>
          <p:nvPr/>
        </p:nvSpPr>
        <p:spPr bwMode="auto">
          <a:xfrm>
            <a:off x="684213" y="3357563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55</a:t>
            </a:r>
          </a:p>
        </p:txBody>
      </p:sp>
      <p:sp>
        <p:nvSpPr>
          <p:cNvPr id="27660" name="AutoShape 13"/>
          <p:cNvSpPr>
            <a:spLocks noChangeArrowheads="1"/>
          </p:cNvSpPr>
          <p:nvPr/>
        </p:nvSpPr>
        <p:spPr bwMode="auto">
          <a:xfrm>
            <a:off x="1187450" y="3357563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76</a:t>
            </a:r>
          </a:p>
        </p:txBody>
      </p:sp>
      <p:sp>
        <p:nvSpPr>
          <p:cNvPr id="27661" name="AutoShape 14"/>
          <p:cNvSpPr>
            <a:spLocks noChangeArrowheads="1"/>
          </p:cNvSpPr>
          <p:nvPr/>
        </p:nvSpPr>
        <p:spPr bwMode="auto">
          <a:xfrm>
            <a:off x="1692275" y="3357563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95</a:t>
            </a:r>
          </a:p>
        </p:txBody>
      </p:sp>
      <p:sp>
        <p:nvSpPr>
          <p:cNvPr id="27662" name="AutoShape 16"/>
          <p:cNvSpPr>
            <a:spLocks noChangeArrowheads="1"/>
          </p:cNvSpPr>
          <p:nvPr/>
        </p:nvSpPr>
        <p:spPr bwMode="auto">
          <a:xfrm>
            <a:off x="611188" y="5157788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7663" name="AutoShape 17"/>
          <p:cNvSpPr>
            <a:spLocks noChangeArrowheads="1"/>
          </p:cNvSpPr>
          <p:nvPr/>
        </p:nvSpPr>
        <p:spPr bwMode="auto">
          <a:xfrm>
            <a:off x="1114425" y="5157788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7664" name="AutoShape 18"/>
          <p:cNvSpPr>
            <a:spLocks noChangeArrowheads="1"/>
          </p:cNvSpPr>
          <p:nvPr/>
        </p:nvSpPr>
        <p:spPr bwMode="auto">
          <a:xfrm>
            <a:off x="1619250" y="5157788"/>
            <a:ext cx="647700" cy="5762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7665" name="AutoShape 19"/>
          <p:cNvSpPr>
            <a:spLocks noChangeArrowheads="1"/>
          </p:cNvSpPr>
          <p:nvPr/>
        </p:nvSpPr>
        <p:spPr bwMode="auto">
          <a:xfrm>
            <a:off x="2124075" y="5157788"/>
            <a:ext cx="647700" cy="576262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7666" name="AutoShape 20"/>
          <p:cNvSpPr>
            <a:spLocks noChangeArrowheads="1"/>
          </p:cNvSpPr>
          <p:nvPr/>
        </p:nvSpPr>
        <p:spPr bwMode="auto">
          <a:xfrm>
            <a:off x="2627313" y="5157788"/>
            <a:ext cx="647700" cy="576262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？</a:t>
            </a:r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250825" y="5805488"/>
            <a:ext cx="2616200" cy="46196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データを全てクリア</a:t>
            </a:r>
          </a:p>
        </p:txBody>
      </p:sp>
      <p:sp>
        <p:nvSpPr>
          <p:cNvPr id="27668" name="Line 22"/>
          <p:cNvSpPr>
            <a:spLocks noChangeShapeType="1"/>
          </p:cNvSpPr>
          <p:nvPr/>
        </p:nvSpPr>
        <p:spPr bwMode="auto">
          <a:xfrm>
            <a:off x="971550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74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27584" y="1417638"/>
            <a:ext cx="63722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先ほどのプログラムを拡張して、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何人まででもデータが入力できる</a:t>
            </a:r>
            <a:r>
              <a:rPr lang="ja-JP" altLang="en-US" sz="2000" dirty="0"/>
              <a:t>プログラムを作成しよう。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988279"/>
            <a:ext cx="2724150" cy="31813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88279"/>
            <a:ext cx="2724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116632"/>
            <a:ext cx="6792565" cy="6694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500" dirty="0"/>
              <a:t> </a:t>
            </a:r>
            <a:r>
              <a:rPr lang="en-US" altLang="ja-JP" sz="1500" dirty="0" smtClean="0"/>
              <a:t>   Dim </a:t>
            </a:r>
            <a:r>
              <a:rPr lang="en-US" altLang="ja-JP" sz="1500" dirty="0" err="1"/>
              <a:t>Namae</a:t>
            </a:r>
            <a:r>
              <a:rPr lang="en-US" altLang="ja-JP" sz="1500" dirty="0" smtClean="0"/>
              <a:t>() </a:t>
            </a:r>
            <a:r>
              <a:rPr lang="en-US" altLang="ja-JP" sz="1500" dirty="0"/>
              <a:t>As String</a:t>
            </a:r>
          </a:p>
          <a:p>
            <a:r>
              <a:rPr lang="en-US" altLang="ja-JP" sz="1500" dirty="0"/>
              <a:t>    Dim Score</a:t>
            </a:r>
            <a:r>
              <a:rPr lang="en-US" altLang="ja-JP" sz="1500" dirty="0" smtClean="0"/>
              <a:t>() </a:t>
            </a:r>
            <a:r>
              <a:rPr lang="en-US" altLang="ja-JP" sz="1500" dirty="0"/>
              <a:t>As Integer</a:t>
            </a:r>
          </a:p>
          <a:p>
            <a:r>
              <a:rPr lang="en-US" altLang="ja-JP" sz="1500" dirty="0"/>
              <a:t>    Dim 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 As Integer = 0</a:t>
            </a:r>
          </a:p>
          <a:p>
            <a:endParaRPr lang="en-US" altLang="ja-JP" sz="800" dirty="0"/>
          </a:p>
          <a:p>
            <a:r>
              <a:rPr lang="en-US" altLang="ja-JP" sz="1500" dirty="0"/>
              <a:t>    Private Sub Button1_Click(sender As Object, e As </a:t>
            </a:r>
            <a:r>
              <a:rPr lang="en-US" altLang="ja-JP" sz="1500" dirty="0" err="1"/>
              <a:t>EventArgs</a:t>
            </a:r>
            <a:r>
              <a:rPr lang="en-US" altLang="ja-JP" sz="1500" dirty="0"/>
              <a:t>) Handles Button1.Click</a:t>
            </a:r>
          </a:p>
          <a:p>
            <a:r>
              <a:rPr lang="en-US" altLang="ja-JP" sz="1500" dirty="0"/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num</a:t>
            </a:r>
            <a:r>
              <a:rPr lang="en-US" altLang="ja-JP" sz="1500" dirty="0">
                <a:solidFill>
                  <a:srgbClr val="FF0000"/>
                </a:solidFill>
              </a:rPr>
              <a:t> += 1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ReDim</a:t>
            </a:r>
            <a:r>
              <a:rPr lang="en-US" altLang="ja-JP" sz="1500" dirty="0">
                <a:solidFill>
                  <a:srgbClr val="FF0000"/>
                </a:solidFill>
              </a:rPr>
              <a:t> Preserve </a:t>
            </a:r>
            <a:r>
              <a:rPr lang="en-US" altLang="ja-JP" sz="1500" dirty="0" err="1">
                <a:solidFill>
                  <a:srgbClr val="FF0000"/>
                </a:solidFill>
              </a:rPr>
              <a:t>Namae</a:t>
            </a:r>
            <a:r>
              <a:rPr lang="en-US" altLang="ja-JP" sz="1500" dirty="0">
                <a:solidFill>
                  <a:srgbClr val="FF0000"/>
                </a:solidFill>
              </a:rPr>
              <a:t>(</a:t>
            </a:r>
            <a:r>
              <a:rPr lang="en-US" altLang="ja-JP" sz="1500" dirty="0" err="1">
                <a:solidFill>
                  <a:srgbClr val="FF0000"/>
                </a:solidFill>
              </a:rPr>
              <a:t>num</a:t>
            </a:r>
            <a:r>
              <a:rPr lang="en-US" altLang="ja-JP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ReDim</a:t>
            </a:r>
            <a:r>
              <a:rPr lang="en-US" altLang="ja-JP" sz="1500" dirty="0">
                <a:solidFill>
                  <a:srgbClr val="FF0000"/>
                </a:solidFill>
              </a:rPr>
              <a:t> Preserve Score(</a:t>
            </a:r>
            <a:r>
              <a:rPr lang="en-US" altLang="ja-JP" sz="1500" dirty="0" err="1">
                <a:solidFill>
                  <a:srgbClr val="FF0000"/>
                </a:solidFill>
              </a:rPr>
              <a:t>num</a:t>
            </a:r>
            <a:r>
              <a:rPr lang="en-US" altLang="ja-JP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500" dirty="0"/>
              <a:t>        </a:t>
            </a:r>
            <a:r>
              <a:rPr lang="en-US" altLang="ja-JP" sz="1500" dirty="0" err="1"/>
              <a:t>Namae</a:t>
            </a:r>
            <a:r>
              <a:rPr lang="en-US" altLang="ja-JP" sz="1500" dirty="0"/>
              <a:t>(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) = TextBox1.Text</a:t>
            </a:r>
          </a:p>
          <a:p>
            <a:r>
              <a:rPr lang="en-US" altLang="ja-JP" sz="1500" dirty="0"/>
              <a:t>        Score(</a:t>
            </a:r>
            <a:r>
              <a:rPr lang="en-US" altLang="ja-JP" sz="1500" dirty="0" err="1"/>
              <a:t>num</a:t>
            </a:r>
            <a:r>
              <a:rPr lang="en-US" altLang="ja-JP" sz="1500" dirty="0"/>
              <a:t>) = TextBox2.Text</a:t>
            </a:r>
          </a:p>
          <a:p>
            <a:r>
              <a:rPr lang="en-US" altLang="ja-JP" sz="1500" dirty="0"/>
              <a:t>        TextBox1.Clear()</a:t>
            </a:r>
          </a:p>
          <a:p>
            <a:r>
              <a:rPr lang="en-US" altLang="ja-JP" sz="1500" dirty="0"/>
              <a:t>        TextBox2.Clear()</a:t>
            </a:r>
          </a:p>
          <a:p>
            <a:r>
              <a:rPr lang="en-US" altLang="ja-JP" sz="1500" dirty="0"/>
              <a:t>    End Sub</a:t>
            </a:r>
          </a:p>
          <a:p>
            <a:endParaRPr lang="en-US" altLang="ja-JP" sz="800" dirty="0"/>
          </a:p>
          <a:p>
            <a:r>
              <a:rPr lang="en-US" altLang="ja-JP" sz="1500" dirty="0"/>
              <a:t>    Private Sub Button2_Click(sender As Object, e As </a:t>
            </a:r>
            <a:r>
              <a:rPr lang="en-US" altLang="ja-JP" sz="1500" dirty="0" err="1"/>
              <a:t>EventArgs</a:t>
            </a:r>
            <a:r>
              <a:rPr lang="en-US" altLang="ja-JP" sz="1500" dirty="0"/>
              <a:t>) Handles Button2.Click</a:t>
            </a:r>
          </a:p>
          <a:p>
            <a:r>
              <a:rPr lang="en-US" altLang="ja-JP" sz="1500" dirty="0"/>
              <a:t>        Dim sum As Integer</a:t>
            </a:r>
          </a:p>
          <a:p>
            <a:r>
              <a:rPr lang="en-US" altLang="ja-JP" sz="1500" dirty="0"/>
              <a:t>        For </a:t>
            </a:r>
            <a:r>
              <a:rPr lang="en-US" altLang="ja-JP" sz="1500" dirty="0" err="1"/>
              <a:t>i</a:t>
            </a:r>
            <a:r>
              <a:rPr lang="en-US" altLang="ja-JP" sz="1500" dirty="0"/>
              <a:t> As Integer = </a:t>
            </a:r>
            <a:r>
              <a:rPr lang="en-US" altLang="ja-JP" sz="1500" dirty="0">
                <a:solidFill>
                  <a:srgbClr val="FF0000"/>
                </a:solidFill>
              </a:rPr>
              <a:t>1</a:t>
            </a:r>
            <a:r>
              <a:rPr lang="en-US" altLang="ja-JP" sz="1500" dirty="0"/>
              <a:t> To </a:t>
            </a:r>
            <a:r>
              <a:rPr lang="en-US" altLang="ja-JP" sz="1500" dirty="0" err="1">
                <a:solidFill>
                  <a:srgbClr val="FF0000"/>
                </a:solidFill>
              </a:rPr>
              <a:t>Namae.Length</a:t>
            </a:r>
            <a:r>
              <a:rPr lang="en-US" altLang="ja-JP" sz="1500" dirty="0">
                <a:solidFill>
                  <a:srgbClr val="FF0000"/>
                </a:solidFill>
              </a:rPr>
              <a:t> - 1</a:t>
            </a:r>
          </a:p>
          <a:p>
            <a:r>
              <a:rPr lang="en-US" altLang="ja-JP" sz="1500" dirty="0"/>
              <a:t>            TextBox3.Text &amp;= </a:t>
            </a:r>
            <a:r>
              <a:rPr lang="en-US" altLang="ja-JP" sz="1500" dirty="0" err="1"/>
              <a:t>Namae</a:t>
            </a:r>
            <a:r>
              <a:rPr lang="en-US" altLang="ja-JP" sz="1500" dirty="0"/>
              <a:t>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 &amp; "</a:t>
            </a:r>
            <a:r>
              <a:rPr lang="ja-JP" altLang="en-US" sz="1500" dirty="0"/>
              <a:t>：</a:t>
            </a:r>
            <a:r>
              <a:rPr lang="en-US" altLang="ja-JP" sz="1500" dirty="0"/>
              <a:t>" &amp; Score(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 &amp; </a:t>
            </a:r>
            <a:r>
              <a:rPr lang="en-US" altLang="ja-JP" sz="1500" dirty="0" err="1"/>
              <a:t>vbCrLf</a:t>
            </a:r>
            <a:endParaRPr lang="en-US" altLang="ja-JP" sz="1500" dirty="0"/>
          </a:p>
          <a:p>
            <a:r>
              <a:rPr lang="en-US" altLang="ja-JP" sz="1500" dirty="0"/>
              <a:t>            sum += Score(</a:t>
            </a:r>
            <a:r>
              <a:rPr lang="en-US" altLang="ja-JP" sz="1500" dirty="0" err="1"/>
              <a:t>i</a:t>
            </a:r>
            <a:r>
              <a:rPr lang="en-US" altLang="ja-JP" sz="1500" dirty="0"/>
              <a:t>)</a:t>
            </a:r>
          </a:p>
          <a:p>
            <a:r>
              <a:rPr lang="en-US" altLang="ja-JP" sz="1500" dirty="0"/>
              <a:t>        Next</a:t>
            </a:r>
          </a:p>
          <a:p>
            <a:r>
              <a:rPr lang="en-US" altLang="ja-JP" sz="1500" dirty="0"/>
              <a:t>        Dim average As Double = sum / </a:t>
            </a:r>
            <a:r>
              <a:rPr lang="en-US" altLang="ja-JP" sz="1500" dirty="0" err="1"/>
              <a:t>num</a:t>
            </a:r>
            <a:endParaRPr lang="en-US" altLang="ja-JP" sz="1500" dirty="0"/>
          </a:p>
          <a:p>
            <a:r>
              <a:rPr lang="en-US" altLang="ja-JP" sz="1500" dirty="0"/>
              <a:t>        TextBox3.Text &amp;= "</a:t>
            </a:r>
            <a:r>
              <a:rPr lang="ja-JP" altLang="en-US" sz="1500" dirty="0"/>
              <a:t>平均点：</a:t>
            </a:r>
            <a:r>
              <a:rPr lang="en-US" altLang="ja-JP" sz="1500" dirty="0"/>
              <a:t>" &amp; average</a:t>
            </a:r>
          </a:p>
          <a:p>
            <a:r>
              <a:rPr lang="en-US" altLang="ja-JP" sz="1500" dirty="0"/>
              <a:t>    End Sub</a:t>
            </a:r>
          </a:p>
          <a:p>
            <a:endParaRPr lang="en-US" altLang="ja-JP" sz="800" dirty="0"/>
          </a:p>
          <a:p>
            <a:r>
              <a:rPr lang="en-US" altLang="ja-JP" sz="1500" dirty="0"/>
              <a:t>    Private Sub Button3_Click(sender As Object, e As </a:t>
            </a:r>
            <a:r>
              <a:rPr lang="en-US" altLang="ja-JP" sz="1500" dirty="0" err="1"/>
              <a:t>EventArgs</a:t>
            </a:r>
            <a:r>
              <a:rPr lang="en-US" altLang="ja-JP" sz="1500" dirty="0"/>
              <a:t>) Handles Button3.Click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ReDim</a:t>
            </a:r>
            <a:r>
              <a:rPr lang="en-US" altLang="ja-JP" sz="1500" dirty="0">
                <a:solidFill>
                  <a:srgbClr val="FF0000"/>
                </a:solidFill>
              </a:rPr>
              <a:t> </a:t>
            </a:r>
            <a:r>
              <a:rPr lang="en-US" altLang="ja-JP" sz="1500" dirty="0" err="1">
                <a:solidFill>
                  <a:srgbClr val="FF0000"/>
                </a:solidFill>
              </a:rPr>
              <a:t>Namae</a:t>
            </a:r>
            <a:r>
              <a:rPr lang="en-US" altLang="ja-JP" sz="1500" dirty="0">
                <a:solidFill>
                  <a:srgbClr val="FF0000"/>
                </a:solidFill>
              </a:rPr>
              <a:t>(0)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ReDim</a:t>
            </a:r>
            <a:r>
              <a:rPr lang="en-US" altLang="ja-JP" sz="1500" dirty="0">
                <a:solidFill>
                  <a:srgbClr val="FF0000"/>
                </a:solidFill>
              </a:rPr>
              <a:t> Score(0)</a:t>
            </a:r>
          </a:p>
          <a:p>
            <a:r>
              <a:rPr lang="en-US" altLang="ja-JP" sz="1500" dirty="0">
                <a:solidFill>
                  <a:srgbClr val="FF0000"/>
                </a:solidFill>
              </a:rPr>
              <a:t>        </a:t>
            </a:r>
            <a:r>
              <a:rPr lang="en-US" altLang="ja-JP" sz="1500" dirty="0" err="1">
                <a:solidFill>
                  <a:srgbClr val="FF0000"/>
                </a:solidFill>
              </a:rPr>
              <a:t>num</a:t>
            </a:r>
            <a:r>
              <a:rPr lang="en-US" altLang="ja-JP" sz="1500" dirty="0">
                <a:solidFill>
                  <a:srgbClr val="FF0000"/>
                </a:solidFill>
              </a:rPr>
              <a:t> = 0</a:t>
            </a:r>
          </a:p>
          <a:p>
            <a:r>
              <a:rPr lang="en-US" altLang="ja-JP" sz="1500" dirty="0"/>
              <a:t>        TextBox3.Clear()</a:t>
            </a:r>
          </a:p>
          <a:p>
            <a:r>
              <a:rPr lang="en-US" altLang="ja-JP" sz="1500" dirty="0"/>
              <a:t>    End Sub</a:t>
            </a:r>
            <a:endParaRPr lang="en-US" altLang="ja-JP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25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例題（復習）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4029" y="1402249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かけ算九九の答えの総和を求めるプログラム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1819" y="2575351"/>
            <a:ext cx="8124981" cy="387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r>
              <a:rPr lang="en-US" altLang="ja-JP" dirty="0"/>
              <a:t>    Private Sub Button1_Click(sender As Object, e As </a:t>
            </a:r>
            <a:r>
              <a:rPr lang="en-US" altLang="ja-JP" dirty="0" err="1"/>
              <a:t>EventArgs</a:t>
            </a:r>
            <a:r>
              <a:rPr lang="en-US" altLang="ja-JP" dirty="0"/>
              <a:t>) Handles Button1.Click</a:t>
            </a:r>
          </a:p>
          <a:p>
            <a:r>
              <a:rPr lang="en-US" altLang="ja-JP" dirty="0"/>
              <a:t>        Dim </a:t>
            </a:r>
            <a:r>
              <a:rPr lang="en-US" altLang="ja-JP" dirty="0" err="1"/>
              <a:t>sekiwa</a:t>
            </a:r>
            <a:r>
              <a:rPr lang="en-US" altLang="ja-JP" dirty="0"/>
              <a:t> As Integer = 0</a:t>
            </a:r>
          </a:p>
          <a:p>
            <a:endParaRPr lang="en-US" altLang="ja-JP" sz="800" dirty="0"/>
          </a:p>
          <a:p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As Integer = 1 To 9</a:t>
            </a:r>
          </a:p>
          <a:p>
            <a:endParaRPr lang="en-US" altLang="ja-JP" sz="800" dirty="0"/>
          </a:p>
          <a:p>
            <a:r>
              <a:rPr lang="en-US" altLang="ja-JP" dirty="0"/>
              <a:t>            For j As Integer = 1 To 9</a:t>
            </a:r>
          </a:p>
          <a:p>
            <a:r>
              <a:rPr lang="en-US" altLang="ja-JP" dirty="0"/>
              <a:t>                </a:t>
            </a:r>
            <a:r>
              <a:rPr lang="en-US" altLang="ja-JP" dirty="0" err="1"/>
              <a:t>sekiwa</a:t>
            </a:r>
            <a:r>
              <a:rPr lang="en-US" altLang="ja-JP" dirty="0"/>
              <a:t> += </a:t>
            </a:r>
            <a:r>
              <a:rPr lang="en-US" altLang="ja-JP" dirty="0" err="1"/>
              <a:t>i</a:t>
            </a:r>
            <a:r>
              <a:rPr lang="en-US" altLang="ja-JP" dirty="0"/>
              <a:t> * </a:t>
            </a:r>
            <a:r>
              <a:rPr lang="en-US" altLang="ja-JP" dirty="0" smtClean="0"/>
              <a:t>j</a:t>
            </a:r>
          </a:p>
          <a:p>
            <a:endParaRPr lang="en-US" altLang="ja-JP" sz="800" dirty="0"/>
          </a:p>
          <a:p>
            <a:r>
              <a:rPr lang="en-US" altLang="ja-JP" dirty="0"/>
              <a:t>    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Label1.Text = </a:t>
            </a:r>
            <a:r>
              <a:rPr lang="en-US" altLang="ja-JP" dirty="0" err="1"/>
              <a:t>sekiwa</a:t>
            </a:r>
            <a:endParaRPr lang="en-US" altLang="ja-JP" dirty="0"/>
          </a:p>
          <a:p>
            <a:endParaRPr lang="en-US" altLang="ja-JP" sz="800" dirty="0"/>
          </a:p>
          <a:p>
            <a:r>
              <a:rPr lang="en-US" altLang="ja-JP" dirty="0"/>
              <a:t>    End Sub</a:t>
            </a:r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92765" y="4262893"/>
            <a:ext cx="5806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err="1"/>
              <a:t>ｊ</a:t>
            </a:r>
            <a:r>
              <a:rPr lang="en-US" altLang="ja-JP" dirty="0" smtClean="0"/>
              <a:t> = 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2765" y="5672206"/>
            <a:ext cx="6928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i</a:t>
            </a:r>
            <a:r>
              <a:rPr lang="en-US" altLang="ja-JP" dirty="0" smtClean="0"/>
              <a:t> = 10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1"/>
          </p:cNvCxnSpPr>
          <p:nvPr/>
        </p:nvCxnSpPr>
        <p:spPr>
          <a:xfrm flipH="1">
            <a:off x="1676341" y="4447559"/>
            <a:ext cx="3816424" cy="502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</p:cNvCxnSpPr>
          <p:nvPr/>
        </p:nvCxnSpPr>
        <p:spPr>
          <a:xfrm flipH="1" flipV="1">
            <a:off x="1820357" y="5420146"/>
            <a:ext cx="3672408" cy="436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61526" y="442938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kumimoji="1" lang="ja-JP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22695" y="538780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kumimoji="1" lang="ja-JP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561819" y="2575351"/>
            <a:ext cx="5222007" cy="387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r>
              <a:rPr lang="en-US" altLang="ja-JP" dirty="0"/>
              <a:t>    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en-US" altLang="ja-JP" dirty="0"/>
              <a:t>        Dim </a:t>
            </a:r>
            <a:r>
              <a:rPr lang="en-US" altLang="ja-JP" dirty="0" err="1"/>
              <a:t>sekiwa</a:t>
            </a:r>
            <a:r>
              <a:rPr lang="en-US" altLang="ja-JP" dirty="0"/>
              <a:t> As Integer = 0</a:t>
            </a:r>
          </a:p>
          <a:p>
            <a:endParaRPr lang="en-US" altLang="ja-JP" sz="800" dirty="0"/>
          </a:p>
          <a:p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As Integer = 1 To 9</a:t>
            </a:r>
          </a:p>
          <a:p>
            <a:endParaRPr lang="en-US" altLang="ja-JP" sz="800" dirty="0"/>
          </a:p>
          <a:p>
            <a:r>
              <a:rPr lang="en-US" altLang="ja-JP" dirty="0"/>
              <a:t>            For j As Integer = 1 To 9</a:t>
            </a:r>
          </a:p>
          <a:p>
            <a:r>
              <a:rPr lang="en-US" altLang="ja-JP" dirty="0"/>
              <a:t>                </a:t>
            </a:r>
            <a:r>
              <a:rPr lang="en-US" altLang="ja-JP" dirty="0" err="1"/>
              <a:t>sekiwa</a:t>
            </a:r>
            <a:r>
              <a:rPr lang="en-US" altLang="ja-JP" dirty="0"/>
              <a:t> += </a:t>
            </a:r>
            <a:r>
              <a:rPr lang="en-US" altLang="ja-JP" dirty="0" err="1"/>
              <a:t>i</a:t>
            </a:r>
            <a:r>
              <a:rPr lang="en-US" altLang="ja-JP" dirty="0"/>
              <a:t> * </a:t>
            </a:r>
            <a:r>
              <a:rPr lang="en-US" altLang="ja-JP" dirty="0" smtClean="0"/>
              <a:t>j</a:t>
            </a:r>
          </a:p>
          <a:p>
            <a:endParaRPr lang="en-US" altLang="ja-JP" sz="800" dirty="0"/>
          </a:p>
          <a:p>
            <a:r>
              <a:rPr lang="en-US" altLang="ja-JP" dirty="0"/>
              <a:t>    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Label1.Text = </a:t>
            </a:r>
            <a:r>
              <a:rPr lang="en-US" altLang="ja-JP" dirty="0" err="1"/>
              <a:t>sekiwa</a:t>
            </a:r>
            <a:endParaRPr lang="en-US" altLang="ja-JP" dirty="0"/>
          </a:p>
          <a:p>
            <a:endParaRPr lang="en-US" altLang="ja-JP" sz="800" dirty="0"/>
          </a:p>
          <a:p>
            <a:r>
              <a:rPr lang="en-US" altLang="ja-JP" dirty="0"/>
              <a:t>    End Sub</a:t>
            </a:r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スコープとブロック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403648" y="4221088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2879812" y="4401108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87624" y="3825044"/>
            <a:ext cx="3312368" cy="118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84249" y="3897052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71600" y="3212976"/>
            <a:ext cx="4320480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4932040" y="3302986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sekiwa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29881" y="1258717"/>
            <a:ext cx="75705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変数は、その</a:t>
            </a:r>
            <a:r>
              <a:rPr lang="ja-JP" altLang="en-US" sz="2000" dirty="0" smtClean="0">
                <a:solidFill>
                  <a:srgbClr val="FF0000"/>
                </a:solidFill>
              </a:rPr>
              <a:t>変数が宣言された「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ブロック</a:t>
            </a:r>
            <a:r>
              <a:rPr lang="ja-JP" altLang="en-US" sz="2000" dirty="0" smtClean="0">
                <a:solidFill>
                  <a:srgbClr val="FF0000"/>
                </a:solidFill>
              </a:rPr>
              <a:t>」</a:t>
            </a:r>
            <a:r>
              <a:rPr lang="ja-JP" altLang="en-US" sz="2000" dirty="0" smtClean="0"/>
              <a:t>からアクセスでき</a:t>
            </a:r>
            <a:r>
              <a:rPr lang="ja-JP" altLang="en-US" sz="2000" dirty="0"/>
              <a:t>ま</a:t>
            </a:r>
            <a:r>
              <a:rPr lang="ja-JP" altLang="en-US" sz="2000" dirty="0" smtClean="0"/>
              <a:t>す。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つまり、変数のスコープは、その変数が宣言されたブロックです。</a:t>
            </a:r>
            <a:endParaRPr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6609" y="2026661"/>
            <a:ext cx="295641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ブロック</a:t>
            </a:r>
            <a:r>
              <a:rPr kumimoji="1" lang="ja-JP" altLang="en-US" dirty="0" smtClean="0"/>
              <a:t>とは、</a:t>
            </a:r>
            <a:r>
              <a:rPr lang="ja-JP" altLang="en-US" dirty="0" smtClean="0"/>
              <a:t>命令文（コード）</a:t>
            </a:r>
            <a:r>
              <a:rPr kumimoji="1" lang="ja-JP" altLang="en-US" dirty="0" smtClean="0"/>
              <a:t>のまとまりの事です。</a:t>
            </a:r>
            <a:endParaRPr kumimoji="1" lang="en-US" altLang="ja-JP" dirty="0" smtClean="0"/>
          </a:p>
          <a:p>
            <a:r>
              <a:rPr lang="ja-JP" altLang="en-US" dirty="0"/>
              <a:t>一般</a:t>
            </a:r>
            <a:r>
              <a:rPr lang="ja-JP" altLang="en-US" dirty="0" smtClean="0"/>
              <a:t>に</a:t>
            </a:r>
            <a:r>
              <a:rPr lang="ja-JP" altLang="en-US" dirty="0"/>
              <a:t>、</a:t>
            </a:r>
            <a:r>
              <a:rPr kumimoji="1" lang="ja-JP" altLang="en-US" dirty="0" smtClean="0"/>
              <a:t>関数（プロシージャ）内では、「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段落（インデント）</a:t>
            </a:r>
            <a:r>
              <a:rPr kumimoji="1" lang="ja-JP" altLang="en-US" dirty="0" smtClean="0"/>
              <a:t>」によって区別します。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24958" y="5985284"/>
            <a:ext cx="519142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同じ</a:t>
            </a:r>
            <a:r>
              <a:rPr lang="ja-JP" altLang="en-US" sz="2000" dirty="0" smtClean="0">
                <a:solidFill>
                  <a:srgbClr val="FF0000"/>
                </a:solidFill>
              </a:rPr>
              <a:t>ブロック（同じスコープ）内で、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同じ名前の変数を宣言することはできません。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561819" y="2575351"/>
            <a:ext cx="5222007" cy="387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r>
              <a:rPr lang="en-US" altLang="ja-JP" dirty="0"/>
              <a:t>    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en-US" altLang="ja-JP" dirty="0"/>
              <a:t>        Dim </a:t>
            </a:r>
            <a:r>
              <a:rPr lang="en-US" altLang="ja-JP" dirty="0" err="1"/>
              <a:t>sekiwa</a:t>
            </a:r>
            <a:r>
              <a:rPr lang="en-US" altLang="ja-JP" dirty="0"/>
              <a:t> As Integer = 0</a:t>
            </a:r>
          </a:p>
          <a:p>
            <a:endParaRPr lang="en-US" altLang="ja-JP" sz="800" dirty="0"/>
          </a:p>
          <a:p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As Integer = 1 To 9</a:t>
            </a:r>
          </a:p>
          <a:p>
            <a:endParaRPr lang="en-US" altLang="ja-JP" sz="800" dirty="0"/>
          </a:p>
          <a:p>
            <a:r>
              <a:rPr lang="en-US" altLang="ja-JP" dirty="0"/>
              <a:t>            </a:t>
            </a:r>
            <a:r>
              <a:rPr lang="en-US" altLang="ja-JP" b="1" dirty="0">
                <a:solidFill>
                  <a:srgbClr val="FF0000"/>
                </a:solidFill>
              </a:rPr>
              <a:t>For j As Integer = 1 To 9</a:t>
            </a:r>
          </a:p>
          <a:p>
            <a:r>
              <a:rPr lang="en-US" altLang="ja-JP" dirty="0"/>
              <a:t>                </a:t>
            </a:r>
            <a:r>
              <a:rPr lang="en-US" altLang="ja-JP" dirty="0" err="1"/>
              <a:t>sekiwa</a:t>
            </a:r>
            <a:r>
              <a:rPr lang="en-US" altLang="ja-JP" dirty="0"/>
              <a:t> += </a:t>
            </a:r>
            <a:r>
              <a:rPr lang="en-US" altLang="ja-JP" dirty="0" err="1"/>
              <a:t>i</a:t>
            </a:r>
            <a:r>
              <a:rPr lang="en-US" altLang="ja-JP" dirty="0"/>
              <a:t> * </a:t>
            </a:r>
            <a:r>
              <a:rPr lang="en-US" altLang="ja-JP" b="1" dirty="0" smtClean="0">
                <a:solidFill>
                  <a:srgbClr val="FF0000"/>
                </a:solidFill>
              </a:rPr>
              <a:t>j</a:t>
            </a:r>
          </a:p>
          <a:p>
            <a:endParaRPr lang="en-US" altLang="ja-JP" sz="800" dirty="0"/>
          </a:p>
          <a:p>
            <a:r>
              <a:rPr lang="en-US" altLang="ja-JP" dirty="0"/>
              <a:t>    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Next</a:t>
            </a:r>
          </a:p>
          <a:p>
            <a:endParaRPr lang="en-US" altLang="ja-JP" sz="800" dirty="0"/>
          </a:p>
          <a:p>
            <a:r>
              <a:rPr lang="en-US" altLang="ja-JP" dirty="0"/>
              <a:t>        Label1.Text = </a:t>
            </a:r>
            <a:r>
              <a:rPr lang="en-US" altLang="ja-JP" dirty="0" err="1"/>
              <a:t>sekiwa</a:t>
            </a:r>
            <a:endParaRPr lang="en-US" altLang="ja-JP" dirty="0"/>
          </a:p>
          <a:p>
            <a:endParaRPr lang="en-US" altLang="ja-JP" sz="800" dirty="0"/>
          </a:p>
          <a:p>
            <a:r>
              <a:rPr lang="en-US" altLang="ja-JP" dirty="0"/>
              <a:t>    End Sub</a:t>
            </a:r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ブロックと生存期間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403648" y="4221088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2879812" y="4401108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j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87624" y="3825044"/>
            <a:ext cx="3312368" cy="118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84249" y="3897052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71600" y="3212976"/>
            <a:ext cx="4320480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4932040" y="3302986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sekiwa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1258717"/>
            <a:ext cx="871296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変数が使用できる（値を保存できる）期間を、その変数の「</a:t>
            </a:r>
            <a:r>
              <a:rPr lang="ja-JP" altLang="en-US" sz="2000" dirty="0" smtClean="0">
                <a:solidFill>
                  <a:srgbClr val="FF0000"/>
                </a:solidFill>
              </a:rPr>
              <a:t>生存期間</a:t>
            </a:r>
            <a:r>
              <a:rPr lang="ja-JP" altLang="en-US" sz="2000" dirty="0" smtClean="0"/>
              <a:t>」といいます。</a:t>
            </a:r>
            <a:endParaRPr lang="en-US" altLang="ja-JP" sz="2000" dirty="0" smtClean="0"/>
          </a:p>
          <a:p>
            <a:r>
              <a:rPr lang="ja-JP" altLang="en-US" sz="2000" dirty="0"/>
              <a:t>変数</a:t>
            </a:r>
            <a:r>
              <a:rPr lang="ja-JP" altLang="en-US" sz="2000" dirty="0" smtClean="0"/>
              <a:t>の生存期間は、その変数が属するブロックが実行されている間に限定されます。</a:t>
            </a:r>
            <a:endParaRPr lang="en-US" altLang="ja-JP" sz="2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530910" y="4394375"/>
            <a:ext cx="336426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ブロック内のコードが終了すると、</a:t>
            </a:r>
            <a:r>
              <a:rPr lang="ja-JP" altLang="en-US" sz="2000" dirty="0" smtClean="0">
                <a:solidFill>
                  <a:srgbClr val="FF0000"/>
                </a:solidFill>
              </a:rPr>
              <a:t>ブロック内で使われた変数と値はクリアされます。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4" idx="1"/>
          </p:cNvCxnSpPr>
          <p:nvPr/>
        </p:nvCxnSpPr>
        <p:spPr>
          <a:xfrm flipH="1" flipV="1">
            <a:off x="3653050" y="4711643"/>
            <a:ext cx="1877860" cy="190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329607" y="5895142"/>
            <a:ext cx="4572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ja-JP" altLang="en-US" dirty="0"/>
              <a:t>この場合、</a:t>
            </a:r>
            <a:r>
              <a:rPr lang="en-US" altLang="ja-JP" dirty="0"/>
              <a:t>j</a:t>
            </a:r>
            <a:r>
              <a:rPr lang="ja-JP" altLang="en-US" dirty="0"/>
              <a:t>は</a:t>
            </a:r>
            <a:r>
              <a:rPr lang="en-US" altLang="ja-JP" dirty="0"/>
              <a:t>1~9</a:t>
            </a:r>
            <a:r>
              <a:rPr lang="ja-JP" altLang="en-US" dirty="0" err="1"/>
              <a:t>まで</a:t>
            </a:r>
            <a:r>
              <a:rPr lang="ja-JP" altLang="en-US" dirty="0"/>
              <a:t>繰り返し実行された後にクリアされるので、</a:t>
            </a:r>
            <a:r>
              <a:rPr lang="ja-JP" altLang="en-US" u="sng" dirty="0"/>
              <a:t>何度も同じ名前で新しく宣言</a:t>
            </a:r>
            <a:r>
              <a:rPr lang="ja-JP" altLang="en-US" u="sng" dirty="0" smtClean="0"/>
              <a:t>できています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59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例題（復習）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4029" y="1402249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引数を２乗した答えを返す関数「</a:t>
            </a:r>
            <a:r>
              <a:rPr lang="en-US" altLang="ja-JP" sz="2000" dirty="0" smtClean="0"/>
              <a:t>Power</a:t>
            </a:r>
            <a:r>
              <a:rPr lang="ja-JP" altLang="en-US" sz="2000" dirty="0" smtClean="0"/>
              <a:t>」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11893" y="2132856"/>
            <a:ext cx="5222007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en-US" altLang="ja-JP" dirty="0"/>
              <a:t>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pt-BR" altLang="ja-JP" dirty="0"/>
              <a:t>        Dim </a:t>
            </a:r>
            <a:r>
              <a:rPr lang="pt-BR" altLang="ja-JP" dirty="0">
                <a:solidFill>
                  <a:srgbClr val="FF0000"/>
                </a:solidFill>
              </a:rPr>
              <a:t>num</a:t>
            </a:r>
            <a:r>
              <a:rPr lang="pt-BR" altLang="ja-JP" dirty="0"/>
              <a:t> As Integer = 100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Dim </a:t>
            </a:r>
            <a:r>
              <a:rPr lang="en-US" altLang="ja-JP" dirty="0">
                <a:solidFill>
                  <a:srgbClr val="FF0000"/>
                </a:solidFill>
              </a:rPr>
              <a:t>answer</a:t>
            </a:r>
            <a:r>
              <a:rPr lang="en-US" altLang="ja-JP" dirty="0"/>
              <a:t> As Integer = power(</a:t>
            </a:r>
            <a:r>
              <a:rPr lang="en-US" altLang="ja-JP" dirty="0" err="1"/>
              <a:t>num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    Label1.Text = answer</a:t>
            </a:r>
          </a:p>
          <a:p>
            <a:r>
              <a:rPr lang="en-US" altLang="ja-JP" dirty="0"/>
              <a:t>    End Sub</a:t>
            </a:r>
          </a:p>
          <a:p>
            <a:endParaRPr lang="ja-JP" altLang="en-US" dirty="0"/>
          </a:p>
          <a:p>
            <a:r>
              <a:rPr lang="en-US" altLang="ja-JP" dirty="0"/>
              <a:t>    Private Function </a:t>
            </a:r>
            <a:r>
              <a:rPr lang="en-US" altLang="ja-JP" dirty="0" smtClean="0"/>
              <a:t>Power(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en-US" altLang="ja-JP" dirty="0" smtClean="0"/>
              <a:t> </a:t>
            </a:r>
            <a:r>
              <a:rPr lang="en-US" altLang="ja-JP" dirty="0"/>
              <a:t>As </a:t>
            </a:r>
            <a:r>
              <a:rPr lang="en-US" altLang="ja-JP" dirty="0" smtClean="0"/>
              <a:t>integer)</a:t>
            </a:r>
            <a:r>
              <a:rPr lang="ja-JP" altLang="en-US" dirty="0"/>
              <a:t> </a:t>
            </a:r>
            <a:r>
              <a:rPr lang="en-US" altLang="ja-JP" dirty="0" smtClean="0"/>
              <a:t>As </a:t>
            </a:r>
            <a:r>
              <a:rPr lang="en-US" altLang="ja-JP" dirty="0"/>
              <a:t>Integer</a:t>
            </a:r>
          </a:p>
          <a:p>
            <a:r>
              <a:rPr lang="pt-BR" altLang="ja-JP" dirty="0"/>
              <a:t>        Dim </a:t>
            </a:r>
            <a:r>
              <a:rPr lang="pt-BR" altLang="ja-JP" dirty="0">
                <a:solidFill>
                  <a:srgbClr val="FF0000"/>
                </a:solidFill>
              </a:rPr>
              <a:t>answer</a:t>
            </a:r>
            <a:r>
              <a:rPr lang="pt-BR" altLang="ja-JP" dirty="0"/>
              <a:t> As Integer = num * num</a:t>
            </a:r>
          </a:p>
          <a:p>
            <a:r>
              <a:rPr lang="en-US" altLang="ja-JP" dirty="0"/>
              <a:t>        Return answer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Function</a:t>
            </a:r>
          </a:p>
          <a:p>
            <a:endParaRPr lang="en-US" altLang="ja-JP" dirty="0"/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611560" y="2276872"/>
            <a:ext cx="5222007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en-US" altLang="ja-JP" dirty="0"/>
              <a:t>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pt-BR" altLang="ja-JP" dirty="0"/>
              <a:t>        Dim </a:t>
            </a:r>
            <a:r>
              <a:rPr lang="pt-BR" altLang="ja-JP" dirty="0">
                <a:solidFill>
                  <a:srgbClr val="FF0000"/>
                </a:solidFill>
              </a:rPr>
              <a:t>num</a:t>
            </a:r>
            <a:r>
              <a:rPr lang="pt-BR" altLang="ja-JP" dirty="0"/>
              <a:t> As Integer = 100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Dim </a:t>
            </a:r>
            <a:r>
              <a:rPr lang="en-US" altLang="ja-JP" dirty="0">
                <a:solidFill>
                  <a:srgbClr val="FF0000"/>
                </a:solidFill>
              </a:rPr>
              <a:t>answer</a:t>
            </a:r>
            <a:r>
              <a:rPr lang="en-US" altLang="ja-JP" dirty="0"/>
              <a:t> As Integer = power(</a:t>
            </a:r>
            <a:r>
              <a:rPr lang="en-US" altLang="ja-JP" dirty="0" err="1"/>
              <a:t>num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    Label1.Text = answer</a:t>
            </a:r>
          </a:p>
          <a:p>
            <a:r>
              <a:rPr lang="en-US" altLang="ja-JP" dirty="0"/>
              <a:t>    End Sub</a:t>
            </a:r>
          </a:p>
          <a:p>
            <a:endParaRPr lang="ja-JP" altLang="en-US" dirty="0"/>
          </a:p>
          <a:p>
            <a:r>
              <a:rPr lang="en-US" altLang="ja-JP" dirty="0"/>
              <a:t>    Private Function </a:t>
            </a:r>
            <a:r>
              <a:rPr lang="en-US" altLang="ja-JP" dirty="0" smtClean="0"/>
              <a:t>Power(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en-US" altLang="ja-JP" dirty="0" smtClean="0"/>
              <a:t> </a:t>
            </a:r>
            <a:r>
              <a:rPr lang="en-US" altLang="ja-JP" dirty="0"/>
              <a:t>As integer)As Integer</a:t>
            </a:r>
          </a:p>
          <a:p>
            <a:r>
              <a:rPr lang="pt-BR" altLang="ja-JP" dirty="0"/>
              <a:t>        Dim </a:t>
            </a:r>
            <a:r>
              <a:rPr lang="pt-BR" altLang="ja-JP" dirty="0">
                <a:solidFill>
                  <a:srgbClr val="FF0000"/>
                </a:solidFill>
              </a:rPr>
              <a:t>answer</a:t>
            </a:r>
            <a:r>
              <a:rPr lang="pt-BR" altLang="ja-JP" dirty="0"/>
              <a:t> As Integer = num * num</a:t>
            </a:r>
          </a:p>
          <a:p>
            <a:r>
              <a:rPr lang="en-US" altLang="ja-JP" dirty="0"/>
              <a:t>        Return answer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Function</a:t>
            </a:r>
          </a:p>
          <a:p>
            <a:endParaRPr lang="en-US" altLang="ja-JP" dirty="0"/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例題（復習）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27584" y="4509120"/>
            <a:ext cx="482453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5509531" y="4833156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7" name="直方体 6"/>
          <p:cNvSpPr/>
          <p:nvPr/>
        </p:nvSpPr>
        <p:spPr>
          <a:xfrm>
            <a:off x="5509531" y="5409220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answer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70212" y="2852936"/>
            <a:ext cx="4824536" cy="140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5552159" y="3302986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num</a:t>
            </a:r>
            <a:endParaRPr kumimoji="1" lang="ja-JP" altLang="en-US" dirty="0"/>
          </a:p>
        </p:txBody>
      </p:sp>
      <p:sp>
        <p:nvSpPr>
          <p:cNvPr id="11" name="直方体 10"/>
          <p:cNvSpPr/>
          <p:nvPr/>
        </p:nvSpPr>
        <p:spPr>
          <a:xfrm>
            <a:off x="5552159" y="3879050"/>
            <a:ext cx="1080120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answer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29880" y="1258717"/>
            <a:ext cx="821858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関数（プロシージャ、イベントプロシージャ）も、ブロックなので、異なるブロックのスコープは異なります。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636968" y="4306080"/>
            <a:ext cx="239952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スコープが異なるので、</a:t>
            </a:r>
            <a:r>
              <a:rPr lang="ja-JP" altLang="en-US" sz="2000" dirty="0" smtClean="0">
                <a:solidFill>
                  <a:srgbClr val="FF0000"/>
                </a:solidFill>
              </a:rPr>
              <a:t>同じ名前で宣言できます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195736" y="6019261"/>
            <a:ext cx="612068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関数内の変数の生存期間は、その関数のみです。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つまり関数の実行が終了すると同時にクリアされます。</a:t>
            </a:r>
            <a:endParaRPr lang="en-US" altLang="ja-JP" sz="2000" dirty="0" smtClean="0"/>
          </a:p>
        </p:txBody>
      </p:sp>
      <p:sp>
        <p:nvSpPr>
          <p:cNvPr id="4" name="上下矢印 3"/>
          <p:cNvSpPr/>
          <p:nvPr/>
        </p:nvSpPr>
        <p:spPr>
          <a:xfrm>
            <a:off x="6246253" y="4306080"/>
            <a:ext cx="466625" cy="63086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0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例題（本日の本番）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63888" y="2204864"/>
            <a:ext cx="520065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Public Class Form1</a:t>
            </a:r>
          </a:p>
          <a:p>
            <a:endParaRPr lang="ja-JP" altLang="en-US" dirty="0"/>
          </a:p>
          <a:p>
            <a:r>
              <a:rPr lang="en-US" altLang="ja-JP" dirty="0"/>
              <a:t>    </a:t>
            </a:r>
            <a:r>
              <a:rPr lang="en-US" altLang="ja-JP" b="1" dirty="0">
                <a:solidFill>
                  <a:srgbClr val="FF0000"/>
                </a:solidFill>
              </a:rPr>
              <a:t>Private </a:t>
            </a:r>
            <a:r>
              <a:rPr lang="en-US" altLang="ja-JP" b="1" dirty="0" smtClean="0">
                <a:solidFill>
                  <a:srgbClr val="FF0000"/>
                </a:solidFill>
              </a:rPr>
              <a:t>count </a:t>
            </a:r>
            <a:r>
              <a:rPr lang="en-US" altLang="ja-JP" b="1" dirty="0">
                <a:solidFill>
                  <a:srgbClr val="FF0000"/>
                </a:solidFill>
              </a:rPr>
              <a:t>As Integer = 0</a:t>
            </a:r>
          </a:p>
          <a:p>
            <a:endParaRPr lang="ja-JP" altLang="en-US" dirty="0"/>
          </a:p>
          <a:p>
            <a:r>
              <a:rPr lang="en-US" altLang="ja-JP" dirty="0"/>
              <a:t>    Private Sub Button1_Click</a:t>
            </a:r>
            <a:r>
              <a:rPr lang="en-US" altLang="ja-JP" dirty="0" smtClean="0"/>
              <a:t>(...) </a:t>
            </a:r>
            <a:r>
              <a:rPr lang="en-US" altLang="ja-JP" dirty="0"/>
              <a:t>Handles Button1.Click</a:t>
            </a:r>
          </a:p>
          <a:p>
            <a:r>
              <a:rPr lang="en-US" altLang="ja-JP" dirty="0"/>
              <a:t>        count += 1        </a:t>
            </a:r>
          </a:p>
          <a:p>
            <a:r>
              <a:rPr lang="en-US" altLang="ja-JP" dirty="0"/>
              <a:t>        Label1.Text = count</a:t>
            </a:r>
          </a:p>
          <a:p>
            <a:endParaRPr lang="ja-JP" altLang="en-US" dirty="0"/>
          </a:p>
          <a:p>
            <a:r>
              <a:rPr lang="en-US" altLang="ja-JP" dirty="0"/>
              <a:t>    End Sub</a:t>
            </a:r>
          </a:p>
          <a:p>
            <a:r>
              <a:rPr lang="en-US" altLang="ja-JP" dirty="0"/>
              <a:t>End Class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028950" cy="19431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483768" y="1340768"/>
            <a:ext cx="566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クリックするたびにクリック回数が増える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00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2696</Words>
  <Application>Microsoft Office PowerPoint</Application>
  <PresentationFormat>画面に合わせる (4:3)</PresentationFormat>
  <Paragraphs>532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PowerPoint プレゼンテーション</vt:lpstr>
      <vt:lpstr>変数の有効範囲</vt:lpstr>
      <vt:lpstr>変数の有効範囲</vt:lpstr>
      <vt:lpstr>例題（復習）</vt:lpstr>
      <vt:lpstr>スコープとブロック</vt:lpstr>
      <vt:lpstr>ブロックと生存期間</vt:lpstr>
      <vt:lpstr>例題（復習）</vt:lpstr>
      <vt:lpstr>例題（復習）</vt:lpstr>
      <vt:lpstr>例題（本日の本番）</vt:lpstr>
      <vt:lpstr>モジュール変数の宣言</vt:lpstr>
      <vt:lpstr>ローカル変数</vt:lpstr>
      <vt:lpstr>モジュール変数</vt:lpstr>
      <vt:lpstr>（参考）グローバル変数</vt:lpstr>
      <vt:lpstr>アクセス修飾子</vt:lpstr>
      <vt:lpstr>PowerPoint プレゼンテーション</vt:lpstr>
      <vt:lpstr>配列</vt:lpstr>
      <vt:lpstr>配列</vt:lpstr>
      <vt:lpstr>配列のしくみ(1)</vt:lpstr>
      <vt:lpstr>配列のしくみ(2)</vt:lpstr>
      <vt:lpstr>配列の準備(1):配列の宣言</vt:lpstr>
      <vt:lpstr>配列の準備(2)：配列要素の確保</vt:lpstr>
      <vt:lpstr>配列の宣言と要素の確保</vt:lpstr>
      <vt:lpstr>配列の利用</vt:lpstr>
      <vt:lpstr>例題</vt:lpstr>
      <vt:lpstr>配列の使用方法</vt:lpstr>
      <vt:lpstr>例題</vt:lpstr>
      <vt:lpstr>配列長の取得</vt:lpstr>
      <vt:lpstr>まとめて値を設定する</vt:lpstr>
      <vt:lpstr>例題</vt:lpstr>
      <vt:lpstr>PowerPoint プレゼンテーション</vt:lpstr>
      <vt:lpstr>配列の動的確保「ReDim Preserve」</vt:lpstr>
      <vt:lpstr>配列のデータクリアと再確保</vt:lpstr>
      <vt:lpstr>例題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Windows ユーザー</cp:lastModifiedBy>
  <cp:revision>97</cp:revision>
  <dcterms:created xsi:type="dcterms:W3CDTF">2015-05-26T00:15:24Z</dcterms:created>
  <dcterms:modified xsi:type="dcterms:W3CDTF">2018-04-25T00:45:55Z</dcterms:modified>
</cp:coreProperties>
</file>