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4660"/>
  </p:normalViewPr>
  <p:slideViewPr>
    <p:cSldViewPr>
      <p:cViewPr varScale="1">
        <p:scale>
          <a:sx n="115" d="100"/>
          <a:sy n="115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9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462490" y="2016125"/>
            <a:ext cx="48365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ソート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アルゴリズム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再帰処理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クイック</a:t>
            </a:r>
            <a:r>
              <a:rPr lang="ja-JP" altLang="en-US" sz="4000" dirty="0">
                <a:latin typeface="Times New Roman" panose="02020603050405020304" pitchFamily="18" charset="0"/>
              </a:rPr>
              <a:t>ソート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4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円盤が３枚のとき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187450" y="1700213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419475" y="1700213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5722938" y="1773238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187450" y="306863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419475" y="306863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5722938" y="314166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187450" y="436562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419475" y="436562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5722938" y="4438650"/>
            <a:ext cx="1587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187450" y="5589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419475" y="5589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5722938" y="566261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250825" y="2492375"/>
            <a:ext cx="19446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dirty="0"/>
              <a:t>s</a:t>
            </a:r>
            <a:r>
              <a:rPr lang="en-US" altLang="ja-JP" baseline="-25000" dirty="0"/>
              <a:t>3</a:t>
            </a:r>
            <a:endParaRPr lang="ja-JP" altLang="en-US" baseline="-25000" dirty="0"/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684213" y="2205038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dirty="0"/>
              <a:t>s</a:t>
            </a:r>
            <a:r>
              <a:rPr lang="en-US" altLang="ja-JP" baseline="-25000" dirty="0"/>
              <a:t>2</a:t>
            </a:r>
            <a:endParaRPr lang="ja-JP" altLang="en-US" baseline="-25000" dirty="0"/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250825" y="3860800"/>
            <a:ext cx="19446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306" name="Rectangle 19"/>
          <p:cNvSpPr>
            <a:spLocks noChangeArrowheads="1"/>
          </p:cNvSpPr>
          <p:nvPr/>
        </p:nvSpPr>
        <p:spPr bwMode="auto">
          <a:xfrm>
            <a:off x="2411413" y="5157788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2411413" y="6381750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1403350" y="3429000"/>
            <a:ext cx="374491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3" name="Line 24"/>
          <p:cNvSpPr>
            <a:spLocks noChangeShapeType="1"/>
          </p:cNvSpPr>
          <p:nvPr/>
        </p:nvSpPr>
        <p:spPr bwMode="auto">
          <a:xfrm>
            <a:off x="1331913" y="52292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4" name="Line 25"/>
          <p:cNvSpPr>
            <a:spLocks noChangeShapeType="1"/>
          </p:cNvSpPr>
          <p:nvPr/>
        </p:nvSpPr>
        <p:spPr bwMode="auto">
          <a:xfrm flipH="1" flipV="1">
            <a:off x="4140200" y="6021388"/>
            <a:ext cx="13684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4" name="Rectangle 29"/>
          <p:cNvSpPr>
            <a:spLocks noChangeArrowheads="1"/>
          </p:cNvSpPr>
          <p:nvPr/>
        </p:nvSpPr>
        <p:spPr bwMode="auto">
          <a:xfrm>
            <a:off x="900113" y="1916113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dirty="0"/>
              <a:t>s</a:t>
            </a:r>
            <a:r>
              <a:rPr lang="en-US" altLang="ja-JP" baseline="-25000" dirty="0"/>
              <a:t>1</a:t>
            </a:r>
            <a:endParaRPr lang="ja-JP" altLang="en-US" baseline="-25000" dirty="0"/>
          </a:p>
        </p:txBody>
      </p:sp>
      <p:sp>
        <p:nvSpPr>
          <p:cNvPr id="13336" name="AutoShape 30"/>
          <p:cNvSpPr>
            <a:spLocks noChangeArrowheads="1"/>
          </p:cNvSpPr>
          <p:nvPr/>
        </p:nvSpPr>
        <p:spPr bwMode="auto">
          <a:xfrm>
            <a:off x="468313" y="1628775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2195513" y="1238250"/>
            <a:ext cx="4402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△</a:t>
            </a:r>
            <a:r>
              <a:rPr lang="ja-JP" altLang="en-US" sz="2400"/>
              <a:t>＝｛</a:t>
            </a:r>
            <a:r>
              <a:rPr lang="en-US" altLang="ja-JP" sz="2400"/>
              <a:t>s</a:t>
            </a:r>
            <a:r>
              <a:rPr lang="en-US" altLang="ja-JP" sz="2400" baseline="-25000"/>
              <a:t>1</a:t>
            </a:r>
            <a:r>
              <a:rPr lang="en-US" altLang="ja-JP" sz="2400"/>
              <a:t>,s</a:t>
            </a:r>
            <a:r>
              <a:rPr lang="en-US" altLang="ja-JP" sz="2400" baseline="-25000"/>
              <a:t>2</a:t>
            </a:r>
            <a:r>
              <a:rPr lang="ja-JP" altLang="en-US" sz="2400"/>
              <a:t>｝と、</a:t>
            </a:r>
            <a:r>
              <a:rPr lang="en-US" altLang="ja-JP" sz="2400"/>
              <a:t>s</a:t>
            </a:r>
            <a:r>
              <a:rPr lang="en-US" altLang="ja-JP" sz="2400" baseline="-25000"/>
              <a:t>3</a:t>
            </a:r>
            <a:r>
              <a:rPr lang="ja-JP" altLang="en-US" sz="2400"/>
              <a:t>の</a:t>
            </a:r>
            <a:r>
              <a:rPr lang="ja-JP" altLang="en-US" sz="2400">
                <a:solidFill>
                  <a:srgbClr val="FF0000"/>
                </a:solidFill>
              </a:rPr>
              <a:t>ハノイ移動</a:t>
            </a:r>
            <a:r>
              <a:rPr lang="ja-JP" altLang="en-US" sz="2400"/>
              <a:t>。</a:t>
            </a:r>
          </a:p>
        </p:txBody>
      </p:sp>
      <p:sp>
        <p:nvSpPr>
          <p:cNvPr id="13338" name="AutoShape 32"/>
          <p:cNvSpPr>
            <a:spLocks noChangeArrowheads="1"/>
          </p:cNvSpPr>
          <p:nvPr/>
        </p:nvSpPr>
        <p:spPr bwMode="auto">
          <a:xfrm>
            <a:off x="5003800" y="3284538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3339" name="AutoShape 33"/>
          <p:cNvSpPr>
            <a:spLocks noChangeArrowheads="1"/>
          </p:cNvSpPr>
          <p:nvPr/>
        </p:nvSpPr>
        <p:spPr bwMode="auto">
          <a:xfrm>
            <a:off x="5003800" y="4581525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3340" name="AutoShape 34"/>
          <p:cNvSpPr>
            <a:spLocks noChangeArrowheads="1"/>
          </p:cNvSpPr>
          <p:nvPr/>
        </p:nvSpPr>
        <p:spPr bwMode="auto">
          <a:xfrm>
            <a:off x="2627313" y="5516563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6181725" y="3162300"/>
            <a:ext cx="1747838" cy="40005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１）△を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smtClean="0"/>
              <a:t>c</a:t>
            </a:r>
            <a:r>
              <a:rPr lang="ja-JP" altLang="en-US" dirty="0" smtClean="0"/>
              <a:t>へ</a:t>
            </a:r>
            <a:endParaRPr lang="en-US" altLang="ja-JP" dirty="0" smtClean="0"/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6181725" y="4386263"/>
            <a:ext cx="1776413" cy="40005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２）</a:t>
            </a:r>
            <a:r>
              <a:rPr lang="en-US" altLang="ja-JP" dirty="0" smtClean="0"/>
              <a:t>s</a:t>
            </a:r>
            <a:r>
              <a:rPr lang="en-US" altLang="ja-JP" baseline="-25000" dirty="0" smtClean="0"/>
              <a:t>3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6156325" y="5516563"/>
            <a:ext cx="1747838" cy="40005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３）△を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→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19067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1692275" y="677144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3924300" y="677144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H="1">
            <a:off x="6227763" y="750169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1692275" y="2045569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3924300" y="2045569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H="1">
            <a:off x="6227763" y="2118594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55650" y="1469306"/>
            <a:ext cx="19446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189038" y="1181969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755650" y="2837731"/>
            <a:ext cx="19446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1404938" y="893044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48" name="AutoShape 15"/>
          <p:cNvSpPr>
            <a:spLocks noChangeArrowheads="1"/>
          </p:cNvSpPr>
          <p:nvPr/>
        </p:nvSpPr>
        <p:spPr bwMode="auto">
          <a:xfrm>
            <a:off x="973138" y="605706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>
            <a:off x="2206510" y="5877272"/>
            <a:ext cx="3984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結局、</a:t>
            </a:r>
            <a:r>
              <a:rPr lang="ja-JP" altLang="en-US" sz="2400" dirty="0">
                <a:solidFill>
                  <a:srgbClr val="FF0066"/>
                </a:solidFill>
              </a:rPr>
              <a:t>ハノイ移動。</a:t>
            </a: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移動先と作業棒が違っているだけ。</a:t>
            </a:r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3117850" y="342181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b</a:t>
            </a:r>
            <a:r>
              <a:rPr lang="ja-JP" altLang="en-US" sz="2000">
                <a:solidFill>
                  <a:srgbClr val="FF0066"/>
                </a:solidFill>
              </a:rPr>
              <a:t>が作業棒！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5427663" y="332656"/>
            <a:ext cx="159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c</a:t>
            </a:r>
            <a:r>
              <a:rPr lang="ja-JP" altLang="en-US" sz="2000">
                <a:solidFill>
                  <a:srgbClr val="FF0066"/>
                </a:solidFill>
              </a:rPr>
              <a:t>が移動先！</a:t>
            </a:r>
          </a:p>
        </p:txBody>
      </p:sp>
      <p:sp>
        <p:nvSpPr>
          <p:cNvPr id="14352" name="Line 12"/>
          <p:cNvSpPr>
            <a:spLocks noChangeShapeType="1"/>
          </p:cNvSpPr>
          <p:nvPr/>
        </p:nvSpPr>
        <p:spPr bwMode="auto">
          <a:xfrm>
            <a:off x="1951038" y="1037506"/>
            <a:ext cx="374491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5551488" y="893044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54" name="Line 6"/>
          <p:cNvSpPr>
            <a:spLocks noChangeShapeType="1"/>
          </p:cNvSpPr>
          <p:nvPr/>
        </p:nvSpPr>
        <p:spPr bwMode="auto">
          <a:xfrm>
            <a:off x="1692275" y="3215556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5" name="Line 7"/>
          <p:cNvSpPr>
            <a:spLocks noChangeShapeType="1"/>
          </p:cNvSpPr>
          <p:nvPr/>
        </p:nvSpPr>
        <p:spPr bwMode="auto">
          <a:xfrm>
            <a:off x="3924300" y="3215556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Line 8"/>
          <p:cNvSpPr>
            <a:spLocks noChangeShapeType="1"/>
          </p:cNvSpPr>
          <p:nvPr/>
        </p:nvSpPr>
        <p:spPr bwMode="auto">
          <a:xfrm flipH="1">
            <a:off x="6227763" y="3288581"/>
            <a:ext cx="1587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7" name="Rectangle 11"/>
          <p:cNvSpPr>
            <a:spLocks noChangeArrowheads="1"/>
          </p:cNvSpPr>
          <p:nvPr/>
        </p:nvSpPr>
        <p:spPr bwMode="auto">
          <a:xfrm>
            <a:off x="754063" y="4001369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58" name="Line 6"/>
          <p:cNvSpPr>
            <a:spLocks noChangeShapeType="1"/>
          </p:cNvSpPr>
          <p:nvPr/>
        </p:nvSpPr>
        <p:spPr bwMode="auto">
          <a:xfrm>
            <a:off x="1690688" y="4510956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9" name="Line 7"/>
          <p:cNvSpPr>
            <a:spLocks noChangeShapeType="1"/>
          </p:cNvSpPr>
          <p:nvPr/>
        </p:nvSpPr>
        <p:spPr bwMode="auto">
          <a:xfrm>
            <a:off x="3922713" y="4510956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0" name="Line 8"/>
          <p:cNvSpPr>
            <a:spLocks noChangeShapeType="1"/>
          </p:cNvSpPr>
          <p:nvPr/>
        </p:nvSpPr>
        <p:spPr bwMode="auto">
          <a:xfrm flipH="1">
            <a:off x="6226175" y="4583981"/>
            <a:ext cx="1588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1" name="Rectangle 11"/>
          <p:cNvSpPr>
            <a:spLocks noChangeArrowheads="1"/>
          </p:cNvSpPr>
          <p:nvPr/>
        </p:nvSpPr>
        <p:spPr bwMode="auto">
          <a:xfrm>
            <a:off x="754063" y="5303119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2" name="Rectangle 14"/>
          <p:cNvSpPr>
            <a:spLocks noChangeArrowheads="1"/>
          </p:cNvSpPr>
          <p:nvPr/>
        </p:nvSpPr>
        <p:spPr bwMode="auto">
          <a:xfrm>
            <a:off x="3636963" y="2837731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3" name="Rectangle 10"/>
          <p:cNvSpPr>
            <a:spLocks noChangeArrowheads="1"/>
          </p:cNvSpPr>
          <p:nvPr/>
        </p:nvSpPr>
        <p:spPr bwMode="auto">
          <a:xfrm>
            <a:off x="1152525" y="2548806"/>
            <a:ext cx="1081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4" name="Rectangle 10"/>
          <p:cNvSpPr>
            <a:spLocks noChangeArrowheads="1"/>
          </p:cNvSpPr>
          <p:nvPr/>
        </p:nvSpPr>
        <p:spPr bwMode="auto">
          <a:xfrm>
            <a:off x="5684838" y="4007719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5" name="Rectangle 14"/>
          <p:cNvSpPr>
            <a:spLocks noChangeArrowheads="1"/>
          </p:cNvSpPr>
          <p:nvPr/>
        </p:nvSpPr>
        <p:spPr bwMode="auto">
          <a:xfrm>
            <a:off x="3633788" y="4025181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6" name="Rectangle 10"/>
          <p:cNvSpPr>
            <a:spLocks noChangeArrowheads="1"/>
          </p:cNvSpPr>
          <p:nvPr/>
        </p:nvSpPr>
        <p:spPr bwMode="auto">
          <a:xfrm>
            <a:off x="5722938" y="5322169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7" name="Rectangle 14"/>
          <p:cNvSpPr>
            <a:spLocks noChangeArrowheads="1"/>
          </p:cNvSpPr>
          <p:nvPr/>
        </p:nvSpPr>
        <p:spPr bwMode="auto">
          <a:xfrm>
            <a:off x="5937250" y="5033244"/>
            <a:ext cx="576263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4368" name="Line 12"/>
          <p:cNvSpPr>
            <a:spLocks noChangeShapeType="1"/>
          </p:cNvSpPr>
          <p:nvPr/>
        </p:nvSpPr>
        <p:spPr bwMode="auto">
          <a:xfrm>
            <a:off x="1692275" y="2405931"/>
            <a:ext cx="20161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9" name="Line 12"/>
          <p:cNvSpPr>
            <a:spLocks noChangeShapeType="1"/>
          </p:cNvSpPr>
          <p:nvPr/>
        </p:nvSpPr>
        <p:spPr bwMode="auto">
          <a:xfrm>
            <a:off x="1844675" y="3791819"/>
            <a:ext cx="3806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0" name="Line 12"/>
          <p:cNvSpPr>
            <a:spLocks noChangeShapeType="1"/>
          </p:cNvSpPr>
          <p:nvPr/>
        </p:nvSpPr>
        <p:spPr bwMode="auto">
          <a:xfrm flipV="1">
            <a:off x="3995738" y="5177706"/>
            <a:ext cx="18351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58738" y="77788"/>
            <a:ext cx="1747837" cy="40005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１）△を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smtClean="0"/>
              <a:t>c</a:t>
            </a:r>
            <a:r>
              <a:rPr lang="ja-JP" altLang="en-US" dirty="0" smtClean="0"/>
              <a:t>へ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0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6"/>
          <p:cNvSpPr>
            <a:spLocks noChangeShapeType="1"/>
          </p:cNvSpPr>
          <p:nvPr/>
        </p:nvSpPr>
        <p:spPr bwMode="auto">
          <a:xfrm>
            <a:off x="1692275" y="3176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3924300" y="3176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 flipH="1">
            <a:off x="6227763" y="324961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2932113" y="3951288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66" name="Text Box 21"/>
          <p:cNvSpPr txBox="1">
            <a:spLocks noChangeArrowheads="1"/>
          </p:cNvSpPr>
          <p:nvPr/>
        </p:nvSpPr>
        <p:spPr bwMode="auto">
          <a:xfrm>
            <a:off x="814388" y="1463675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FF0066"/>
                </a:solidFill>
              </a:rPr>
              <a:t>a</a:t>
            </a:r>
            <a:r>
              <a:rPr lang="ja-JP" altLang="en-US" sz="2000" dirty="0">
                <a:solidFill>
                  <a:srgbClr val="FF0066"/>
                </a:solidFill>
              </a:rPr>
              <a:t>が作業棒！</a:t>
            </a:r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2998788" y="1463675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b</a:t>
            </a:r>
            <a:r>
              <a:rPr lang="ja-JP" altLang="en-US" sz="2000">
                <a:solidFill>
                  <a:srgbClr val="FF0066"/>
                </a:solidFill>
              </a:rPr>
              <a:t>が移動先！</a:t>
            </a: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1692275" y="43465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3924300" y="43465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H="1">
            <a:off x="6227763" y="4419600"/>
            <a:ext cx="1587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944813" y="5138738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72" name="Line 6"/>
          <p:cNvSpPr>
            <a:spLocks noChangeShapeType="1"/>
          </p:cNvSpPr>
          <p:nvPr/>
        </p:nvSpPr>
        <p:spPr bwMode="auto">
          <a:xfrm>
            <a:off x="1690688" y="56419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7"/>
          <p:cNvSpPr>
            <a:spLocks noChangeShapeType="1"/>
          </p:cNvSpPr>
          <p:nvPr/>
        </p:nvSpPr>
        <p:spPr bwMode="auto">
          <a:xfrm>
            <a:off x="3922713" y="56419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8"/>
          <p:cNvSpPr>
            <a:spLocks noChangeShapeType="1"/>
          </p:cNvSpPr>
          <p:nvPr/>
        </p:nvSpPr>
        <p:spPr bwMode="auto">
          <a:xfrm flipH="1">
            <a:off x="6226175" y="5715000"/>
            <a:ext cx="1588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2998788" y="6434138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1401763" y="3951288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77" name="Rectangle 10"/>
          <p:cNvSpPr>
            <a:spLocks noChangeArrowheads="1"/>
          </p:cNvSpPr>
          <p:nvPr/>
        </p:nvSpPr>
        <p:spPr bwMode="auto">
          <a:xfrm>
            <a:off x="5686425" y="3968750"/>
            <a:ext cx="1081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78" name="Rectangle 10"/>
          <p:cNvSpPr>
            <a:spLocks noChangeArrowheads="1"/>
          </p:cNvSpPr>
          <p:nvPr/>
        </p:nvSpPr>
        <p:spPr bwMode="auto">
          <a:xfrm>
            <a:off x="3370263" y="4856163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79" name="Rectangle 14"/>
          <p:cNvSpPr>
            <a:spLocks noChangeArrowheads="1"/>
          </p:cNvSpPr>
          <p:nvPr/>
        </p:nvSpPr>
        <p:spPr bwMode="auto">
          <a:xfrm>
            <a:off x="1384300" y="5126038"/>
            <a:ext cx="576263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80" name="Rectangle 10"/>
          <p:cNvSpPr>
            <a:spLocks noChangeArrowheads="1"/>
          </p:cNvSpPr>
          <p:nvPr/>
        </p:nvSpPr>
        <p:spPr bwMode="auto">
          <a:xfrm>
            <a:off x="3459163" y="6151563"/>
            <a:ext cx="10810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81" name="Rectangle 14"/>
          <p:cNvSpPr>
            <a:spLocks noChangeArrowheads="1"/>
          </p:cNvSpPr>
          <p:nvPr/>
        </p:nvSpPr>
        <p:spPr bwMode="auto">
          <a:xfrm>
            <a:off x="3675063" y="5864225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82" name="Line 12"/>
          <p:cNvSpPr>
            <a:spLocks noChangeShapeType="1"/>
          </p:cNvSpPr>
          <p:nvPr/>
        </p:nvSpPr>
        <p:spPr bwMode="auto">
          <a:xfrm flipH="1">
            <a:off x="1960563" y="3824288"/>
            <a:ext cx="41973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3" name="Line 12"/>
          <p:cNvSpPr>
            <a:spLocks noChangeShapeType="1"/>
          </p:cNvSpPr>
          <p:nvPr/>
        </p:nvSpPr>
        <p:spPr bwMode="auto">
          <a:xfrm flipV="1">
            <a:off x="1725613" y="6008688"/>
            <a:ext cx="191135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4" name="Line 6"/>
          <p:cNvSpPr>
            <a:spLocks noChangeShapeType="1"/>
          </p:cNvSpPr>
          <p:nvPr/>
        </p:nvSpPr>
        <p:spPr bwMode="auto">
          <a:xfrm>
            <a:off x="1684338" y="1822450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5" name="Line 7"/>
          <p:cNvSpPr>
            <a:spLocks noChangeShapeType="1"/>
          </p:cNvSpPr>
          <p:nvPr/>
        </p:nvSpPr>
        <p:spPr bwMode="auto">
          <a:xfrm>
            <a:off x="3916363" y="1822450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6" name="Line 8"/>
          <p:cNvSpPr>
            <a:spLocks noChangeShapeType="1"/>
          </p:cNvSpPr>
          <p:nvPr/>
        </p:nvSpPr>
        <p:spPr bwMode="auto">
          <a:xfrm flipH="1">
            <a:off x="6219825" y="1895475"/>
            <a:ext cx="1588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7" name="Rectangle 11"/>
          <p:cNvSpPr>
            <a:spLocks noChangeArrowheads="1"/>
          </p:cNvSpPr>
          <p:nvPr/>
        </p:nvSpPr>
        <p:spPr bwMode="auto">
          <a:xfrm>
            <a:off x="2944813" y="2620963"/>
            <a:ext cx="1944687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88" name="Rectangle 10"/>
          <p:cNvSpPr>
            <a:spLocks noChangeArrowheads="1"/>
          </p:cNvSpPr>
          <p:nvPr/>
        </p:nvSpPr>
        <p:spPr bwMode="auto">
          <a:xfrm>
            <a:off x="5718175" y="2632075"/>
            <a:ext cx="1081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89" name="Rectangle 14"/>
          <p:cNvSpPr>
            <a:spLocks noChangeArrowheads="1"/>
          </p:cNvSpPr>
          <p:nvPr/>
        </p:nvSpPr>
        <p:spPr bwMode="auto">
          <a:xfrm>
            <a:off x="5932488" y="2344738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90" name="AutoShape 17"/>
          <p:cNvSpPr>
            <a:spLocks noChangeArrowheads="1"/>
          </p:cNvSpPr>
          <p:nvPr/>
        </p:nvSpPr>
        <p:spPr bwMode="auto">
          <a:xfrm>
            <a:off x="5473700" y="2060575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91" name="AutoShape 17"/>
          <p:cNvSpPr>
            <a:spLocks noChangeArrowheads="1"/>
          </p:cNvSpPr>
          <p:nvPr/>
        </p:nvSpPr>
        <p:spPr bwMode="auto">
          <a:xfrm>
            <a:off x="3149600" y="1757363"/>
            <a:ext cx="1511300" cy="8636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392" name="Line 12"/>
          <p:cNvSpPr>
            <a:spLocks noChangeShapeType="1"/>
          </p:cNvSpPr>
          <p:nvPr/>
        </p:nvSpPr>
        <p:spPr bwMode="auto">
          <a:xfrm flipH="1" flipV="1">
            <a:off x="4427538" y="2633663"/>
            <a:ext cx="1223962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3" name="Line 12"/>
          <p:cNvSpPr>
            <a:spLocks noChangeShapeType="1"/>
          </p:cNvSpPr>
          <p:nvPr/>
        </p:nvSpPr>
        <p:spPr bwMode="auto">
          <a:xfrm flipH="1" flipV="1">
            <a:off x="4451350" y="5000625"/>
            <a:ext cx="1706563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31750" y="1125538"/>
            <a:ext cx="1747838" cy="40005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３）△を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→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</a:t>
            </a:r>
          </a:p>
        </p:txBody>
      </p:sp>
      <p:sp>
        <p:nvSpPr>
          <p:cNvPr id="15395" name="Text Box 18"/>
          <p:cNvSpPr txBox="1">
            <a:spLocks noChangeArrowheads="1"/>
          </p:cNvSpPr>
          <p:nvPr/>
        </p:nvSpPr>
        <p:spPr bwMode="auto">
          <a:xfrm>
            <a:off x="6659563" y="1466850"/>
            <a:ext cx="25860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これも</a:t>
            </a:r>
            <a:r>
              <a:rPr lang="ja-JP" altLang="en-US" sz="2400">
                <a:solidFill>
                  <a:srgbClr val="FF0066"/>
                </a:solidFill>
              </a:rPr>
              <a:t>ハノイ移動。</a:t>
            </a:r>
            <a:endParaRPr lang="ja-JP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移動先と作業棒が</a:t>
            </a:r>
            <a:endParaRPr lang="en-US" altLang="ja-JP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違っているだけ。</a:t>
            </a:r>
          </a:p>
        </p:txBody>
      </p:sp>
      <p:sp>
        <p:nvSpPr>
          <p:cNvPr id="15396" name="Line 6"/>
          <p:cNvSpPr>
            <a:spLocks noChangeShapeType="1"/>
          </p:cNvSpPr>
          <p:nvPr/>
        </p:nvSpPr>
        <p:spPr bwMode="auto">
          <a:xfrm>
            <a:off x="1673225" y="-11113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7" name="Line 7"/>
          <p:cNvSpPr>
            <a:spLocks noChangeShapeType="1"/>
          </p:cNvSpPr>
          <p:nvPr/>
        </p:nvSpPr>
        <p:spPr bwMode="auto">
          <a:xfrm>
            <a:off x="3905250" y="-11113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8" name="Line 8"/>
          <p:cNvSpPr>
            <a:spLocks noChangeShapeType="1"/>
          </p:cNvSpPr>
          <p:nvPr/>
        </p:nvSpPr>
        <p:spPr bwMode="auto">
          <a:xfrm flipH="1">
            <a:off x="6208713" y="6191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9" name="Rectangle 11"/>
          <p:cNvSpPr>
            <a:spLocks noChangeArrowheads="1"/>
          </p:cNvSpPr>
          <p:nvPr/>
        </p:nvSpPr>
        <p:spPr bwMode="auto">
          <a:xfrm>
            <a:off x="2946400" y="763588"/>
            <a:ext cx="19446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400" name="Rectangle 10"/>
          <p:cNvSpPr>
            <a:spLocks noChangeArrowheads="1"/>
          </p:cNvSpPr>
          <p:nvPr/>
        </p:nvSpPr>
        <p:spPr bwMode="auto">
          <a:xfrm>
            <a:off x="5705475" y="800100"/>
            <a:ext cx="1081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401" name="Rectangle 14"/>
          <p:cNvSpPr>
            <a:spLocks noChangeArrowheads="1"/>
          </p:cNvSpPr>
          <p:nvPr/>
        </p:nvSpPr>
        <p:spPr bwMode="auto">
          <a:xfrm>
            <a:off x="5919788" y="511175"/>
            <a:ext cx="5762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5402" name="Line 12"/>
          <p:cNvSpPr>
            <a:spLocks noChangeShapeType="1"/>
          </p:cNvSpPr>
          <p:nvPr/>
        </p:nvSpPr>
        <p:spPr bwMode="auto">
          <a:xfrm flipV="1">
            <a:off x="1725613" y="944563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31750" y="61913"/>
            <a:ext cx="2192338" cy="401637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２）円盤１を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6886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「ハノイの塔」のアルゴリズム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93800" y="1143000"/>
            <a:ext cx="6402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円盤</a:t>
            </a:r>
            <a:r>
              <a:rPr lang="en-US" altLang="ja-JP" sz="2400" dirty="0" err="1">
                <a:solidFill>
                  <a:srgbClr val="FF0000"/>
                </a:solidFill>
              </a:rPr>
              <a:t>s</a:t>
            </a:r>
            <a:r>
              <a:rPr lang="en-US" altLang="ja-JP" sz="2400" baseline="-25000" dirty="0" err="1">
                <a:solidFill>
                  <a:srgbClr val="FF0000"/>
                </a:solidFill>
              </a:rPr>
              <a:t>n</a:t>
            </a:r>
            <a:r>
              <a:rPr lang="ja-JP" altLang="en-US" sz="2400" dirty="0">
                <a:solidFill>
                  <a:srgbClr val="FF0000"/>
                </a:solidFill>
              </a:rPr>
              <a:t>と、円盤△＝｛</a:t>
            </a:r>
            <a:r>
              <a:rPr lang="en-US" altLang="ja-JP" sz="2400" dirty="0">
                <a:solidFill>
                  <a:srgbClr val="FF0000"/>
                </a:solidFill>
              </a:rPr>
              <a:t>s</a:t>
            </a:r>
            <a:r>
              <a:rPr lang="en-US" altLang="ja-JP" sz="2400" baseline="-25000" dirty="0">
                <a:solidFill>
                  <a:srgbClr val="FF0000"/>
                </a:solidFill>
              </a:rPr>
              <a:t>1</a:t>
            </a:r>
            <a:r>
              <a:rPr lang="en-US" altLang="ja-JP" sz="2400" dirty="0">
                <a:solidFill>
                  <a:srgbClr val="FF0000"/>
                </a:solidFill>
              </a:rPr>
              <a:t>,…,s</a:t>
            </a:r>
            <a:r>
              <a:rPr lang="ja-JP" altLang="en-US" sz="2400" baseline="-25000" dirty="0">
                <a:solidFill>
                  <a:srgbClr val="FF0000"/>
                </a:solidFill>
              </a:rPr>
              <a:t>ｎ</a:t>
            </a:r>
            <a:r>
              <a:rPr lang="en-US" altLang="ja-JP" sz="2400" baseline="-25000" dirty="0">
                <a:solidFill>
                  <a:srgbClr val="FF0000"/>
                </a:solidFill>
              </a:rPr>
              <a:t>-</a:t>
            </a:r>
            <a:r>
              <a:rPr lang="ja-JP" altLang="en-US" sz="2400" baseline="-25000" dirty="0">
                <a:solidFill>
                  <a:srgbClr val="FF0000"/>
                </a:solidFill>
              </a:rPr>
              <a:t>１</a:t>
            </a:r>
            <a:r>
              <a:rPr lang="en-US" altLang="ja-JP" sz="2400" dirty="0">
                <a:solidFill>
                  <a:srgbClr val="FF0000"/>
                </a:solidFill>
              </a:rPr>
              <a:t>}</a:t>
            </a:r>
            <a:r>
              <a:rPr lang="ja-JP" altLang="en-US" sz="2400" dirty="0">
                <a:solidFill>
                  <a:srgbClr val="FF0000"/>
                </a:solidFill>
              </a:rPr>
              <a:t>のハノイ移動</a:t>
            </a:r>
            <a:r>
              <a:rPr lang="ja-JP" altLang="en-US" sz="2400" dirty="0"/>
              <a:t>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再帰的に繰り返す。</a:t>
            </a:r>
            <a:endParaRPr lang="en-US" altLang="ja-JP" sz="2400" dirty="0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34975" y="2603500"/>
            <a:ext cx="8007350" cy="3386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400" dirty="0" smtClean="0"/>
              <a:t>ハノイ移動</a:t>
            </a:r>
            <a:r>
              <a:rPr lang="en-US" altLang="ja-JP" sz="2400" dirty="0" smtClean="0"/>
              <a:t>( </a:t>
            </a:r>
            <a:r>
              <a:rPr lang="ja-JP" altLang="en-US" sz="2400" dirty="0" smtClean="0">
                <a:solidFill>
                  <a:srgbClr val="3366FF"/>
                </a:solidFill>
              </a:rPr>
              <a:t>円盤の枚数</a:t>
            </a:r>
            <a:r>
              <a:rPr lang="en-US" altLang="ja-JP" sz="2400" dirty="0" smtClean="0">
                <a:solidFill>
                  <a:srgbClr val="3366FF"/>
                </a:solidFill>
              </a:rPr>
              <a:t>n, </a:t>
            </a:r>
            <a:r>
              <a:rPr lang="ja-JP" altLang="en-US" sz="2400" dirty="0" smtClean="0">
                <a:solidFill>
                  <a:srgbClr val="3366FF"/>
                </a:solidFill>
              </a:rPr>
              <a:t>移動元</a:t>
            </a:r>
            <a:r>
              <a:rPr lang="en-US" altLang="ja-JP" sz="2400" dirty="0" err="1" smtClean="0">
                <a:solidFill>
                  <a:srgbClr val="3366FF"/>
                </a:solidFill>
              </a:rPr>
              <a:t>sb</a:t>
            </a:r>
            <a:r>
              <a:rPr lang="en-US" altLang="ja-JP" sz="2400" dirty="0" smtClean="0">
                <a:solidFill>
                  <a:srgbClr val="3366FF"/>
                </a:solidFill>
              </a:rPr>
              <a:t>, </a:t>
            </a:r>
            <a:r>
              <a:rPr lang="ja-JP" altLang="en-US" sz="2400" dirty="0" smtClean="0">
                <a:solidFill>
                  <a:srgbClr val="3366FF"/>
                </a:solidFill>
              </a:rPr>
              <a:t>移動先</a:t>
            </a:r>
            <a:r>
              <a:rPr lang="en-US" altLang="ja-JP" sz="2400" dirty="0" err="1" smtClean="0">
                <a:solidFill>
                  <a:srgbClr val="3366FF"/>
                </a:solidFill>
              </a:rPr>
              <a:t>gb</a:t>
            </a:r>
            <a:r>
              <a:rPr lang="en-US" altLang="ja-JP" sz="2400" dirty="0" smtClean="0">
                <a:solidFill>
                  <a:srgbClr val="3366FF"/>
                </a:solidFill>
              </a:rPr>
              <a:t>, </a:t>
            </a:r>
            <a:r>
              <a:rPr lang="ja-JP" altLang="en-US" sz="2400" dirty="0" smtClean="0">
                <a:solidFill>
                  <a:srgbClr val="3366FF"/>
                </a:solidFill>
              </a:rPr>
              <a:t>作業棒</a:t>
            </a:r>
            <a:r>
              <a:rPr lang="en-US" altLang="ja-JP" sz="2400" dirty="0" err="1" smtClean="0">
                <a:solidFill>
                  <a:srgbClr val="3366FF"/>
                </a:solidFill>
              </a:rPr>
              <a:t>wb</a:t>
            </a:r>
            <a:r>
              <a:rPr lang="en-US" altLang="ja-JP" sz="2400" dirty="0" smtClean="0"/>
              <a:t> )</a:t>
            </a:r>
            <a:endParaRPr lang="ja-JP" altLang="en-US" sz="2400" dirty="0" smtClean="0"/>
          </a:p>
          <a:p>
            <a:pPr eaLnBrk="1" hangingPunct="1">
              <a:defRPr/>
            </a:pPr>
            <a:endParaRPr lang="ja-JP" altLang="en-US" sz="9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n=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１のとき</a:t>
            </a:r>
            <a:r>
              <a:rPr lang="ja-JP" altLang="en-US" sz="2400" u="sng" dirty="0">
                <a:solidFill>
                  <a:srgbClr val="FF0000"/>
                </a:solidFill>
              </a:rPr>
              <a:t>・・・</a:t>
            </a:r>
            <a:endParaRPr lang="ja-JP" altLang="en-US" sz="2400" u="sng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ja-JP" altLang="en-US" sz="2400" dirty="0" smtClean="0"/>
              <a:t>　　</a:t>
            </a:r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n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sb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gb</a:t>
            </a:r>
            <a:r>
              <a:rPr lang="ja-JP" altLang="en-US" dirty="0" smtClean="0"/>
              <a:t>に移動する</a:t>
            </a:r>
          </a:p>
          <a:p>
            <a:pPr eaLnBrk="1" hangingPunct="1">
              <a:defRPr/>
            </a:pPr>
            <a:endParaRPr lang="ja-JP" altLang="en-US" sz="900" dirty="0" smtClean="0"/>
          </a:p>
          <a:p>
            <a:pPr eaLnBrk="1" hangingPunct="1">
              <a:defRPr/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n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≧２のとき・・・</a:t>
            </a:r>
          </a:p>
          <a:p>
            <a:pPr lvl="1" eaLnBrk="1" hangingPunct="1">
              <a:defRPr/>
            </a:pP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△</a:t>
            </a:r>
            <a:r>
              <a:rPr lang="ja-JP" altLang="en-US" dirty="0">
                <a:solidFill>
                  <a:srgbClr val="FF0000"/>
                </a:solidFill>
              </a:rPr>
              <a:t>＝｛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baseline="-25000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,…,s</a:t>
            </a:r>
            <a:r>
              <a:rPr lang="ja-JP" altLang="en-US" baseline="-25000" dirty="0">
                <a:solidFill>
                  <a:srgbClr val="FF0000"/>
                </a:solidFill>
              </a:rPr>
              <a:t>ｎ</a:t>
            </a:r>
            <a:r>
              <a:rPr lang="en-US" altLang="ja-JP" baseline="-25000" dirty="0">
                <a:solidFill>
                  <a:srgbClr val="FF0000"/>
                </a:solidFill>
              </a:rPr>
              <a:t>-</a:t>
            </a:r>
            <a:r>
              <a:rPr lang="ja-JP" altLang="en-US" baseline="-25000" dirty="0">
                <a:solidFill>
                  <a:srgbClr val="FF0000"/>
                </a:solidFill>
              </a:rPr>
              <a:t>１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sb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wb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ハノイ移動</a:t>
            </a:r>
            <a:r>
              <a:rPr lang="en-US" altLang="ja-JP" dirty="0" smtClean="0">
                <a:solidFill>
                  <a:srgbClr val="FF0000"/>
                </a:solidFill>
              </a:rPr>
              <a:t>(n-1,sb,wb,gb)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ja-JP" altLang="en-US" dirty="0" smtClean="0"/>
          </a:p>
          <a:p>
            <a:pPr lvl="1" eaLnBrk="1" hangingPunct="1">
              <a:defRPr/>
            </a:pP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en-US" altLang="ja-JP" dirty="0" err="1"/>
              <a:t>s</a:t>
            </a:r>
            <a:r>
              <a:rPr lang="en-US" altLang="ja-JP" baseline="-25000" dirty="0" err="1"/>
              <a:t>n</a:t>
            </a:r>
            <a:r>
              <a:rPr lang="ja-JP" altLang="en-US" dirty="0" smtClean="0"/>
              <a:t>を</a:t>
            </a:r>
            <a:r>
              <a:rPr lang="en-US" altLang="ja-JP" dirty="0" err="1"/>
              <a:t>sb</a:t>
            </a:r>
            <a:r>
              <a:rPr lang="en-US" altLang="ja-JP" dirty="0"/>
              <a:t> 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gb</a:t>
            </a:r>
            <a:r>
              <a:rPr lang="ja-JP" altLang="en-US" dirty="0" smtClean="0"/>
              <a:t>に</a:t>
            </a:r>
            <a:r>
              <a:rPr lang="ja-JP" altLang="en-US" dirty="0"/>
              <a:t>移動</a:t>
            </a:r>
            <a:r>
              <a:rPr lang="ja-JP" altLang="en-US" dirty="0" smtClean="0"/>
              <a:t>する</a:t>
            </a:r>
          </a:p>
          <a:p>
            <a:pPr lvl="1" eaLnBrk="1" hangingPunct="1">
              <a:defRPr/>
            </a:pPr>
            <a:endParaRPr lang="ja-JP" altLang="en-US" dirty="0" smtClean="0"/>
          </a:p>
          <a:p>
            <a:pPr lvl="1" eaLnBrk="1" hangingPunct="1">
              <a:defRPr/>
            </a:pP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ja-JP" altLang="en-US" dirty="0">
                <a:solidFill>
                  <a:srgbClr val="FF0000"/>
                </a:solidFill>
              </a:rPr>
              <a:t>△＝｛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baseline="-25000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,…,s</a:t>
            </a:r>
            <a:r>
              <a:rPr lang="ja-JP" altLang="en-US" baseline="-25000" dirty="0">
                <a:solidFill>
                  <a:srgbClr val="FF0000"/>
                </a:solidFill>
              </a:rPr>
              <a:t>ｎ</a:t>
            </a:r>
            <a:r>
              <a:rPr lang="en-US" altLang="ja-JP" baseline="-25000" dirty="0">
                <a:solidFill>
                  <a:srgbClr val="FF0000"/>
                </a:solidFill>
              </a:rPr>
              <a:t>-</a:t>
            </a:r>
            <a:r>
              <a:rPr lang="ja-JP" altLang="en-US" baseline="-25000" dirty="0">
                <a:solidFill>
                  <a:srgbClr val="FF0000"/>
                </a:solidFill>
              </a:rPr>
              <a:t>１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wb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gb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ハノイ移動</a:t>
            </a:r>
            <a:r>
              <a:rPr lang="en-US" altLang="ja-JP" dirty="0" smtClean="0">
                <a:solidFill>
                  <a:srgbClr val="FF0000"/>
                </a:solidFill>
              </a:rPr>
              <a:t>(n-1,wb,gb,sb)</a:t>
            </a:r>
            <a:endParaRPr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6516688" y="6088063"/>
            <a:ext cx="2535237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/>
              <a:t>再帰呼び出し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7123113" y="4699000"/>
            <a:ext cx="636587" cy="1389063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 flipV="1">
            <a:off x="7159625" y="5757863"/>
            <a:ext cx="531813" cy="360362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392" name="正方形/長方形 3"/>
          <p:cNvSpPr>
            <a:spLocks noChangeArrowheads="1"/>
          </p:cNvSpPr>
          <p:nvPr/>
        </p:nvSpPr>
        <p:spPr bwMode="auto">
          <a:xfrm>
            <a:off x="712788" y="1971675"/>
            <a:ext cx="37163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n</a:t>
            </a:r>
            <a:r>
              <a:rPr lang="ja-JP" altLang="en-US" sz="2000"/>
              <a:t>枚の円盤をハノイ移動する関数</a:t>
            </a:r>
          </a:p>
        </p:txBody>
      </p:sp>
      <p:sp>
        <p:nvSpPr>
          <p:cNvPr id="2" name="テキスト ボックス 1"/>
          <p:cNvSpPr txBox="1"/>
          <p:nvPr/>
        </p:nvSpPr>
        <p:spPr>
          <a:xfrm rot="20536453">
            <a:off x="5738269" y="39301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</a:rPr>
              <a:t>順番に注目！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20536453">
            <a:off x="5662070" y="504023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</a:rPr>
              <a:t>順番に注目！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25784" y="2454450"/>
            <a:ext cx="6319788" cy="2229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239745" y="4428087"/>
            <a:ext cx="254268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66FF"/>
                </a:solidFill>
              </a:rPr>
              <a:t>出力例</a:t>
            </a:r>
            <a:endParaRPr lang="en-US" altLang="ja-JP" sz="2000" dirty="0" smtClean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solidFill>
                  <a:srgbClr val="0066FF"/>
                </a:solidFill>
              </a:rPr>
              <a:t>s</a:t>
            </a:r>
            <a:r>
              <a:rPr lang="ja-JP" altLang="en-US" sz="2000" dirty="0">
                <a:solidFill>
                  <a:srgbClr val="0066FF"/>
                </a:solidFill>
              </a:rPr>
              <a:t>１を </a:t>
            </a:r>
            <a:r>
              <a:rPr lang="en-US" altLang="ja-JP" sz="2000" dirty="0">
                <a:solidFill>
                  <a:srgbClr val="0066FF"/>
                </a:solidFill>
              </a:rPr>
              <a:t>a </a:t>
            </a:r>
            <a:r>
              <a:rPr lang="ja-JP" altLang="en-US" sz="2000" dirty="0" smtClean="0">
                <a:solidFill>
                  <a:srgbClr val="0066FF"/>
                </a:solidFill>
              </a:rPr>
              <a:t>→ </a:t>
            </a:r>
            <a:r>
              <a:rPr lang="en-US" altLang="ja-JP" sz="2000" dirty="0">
                <a:solidFill>
                  <a:srgbClr val="0066FF"/>
                </a:solidFill>
              </a:rPr>
              <a:t>b </a:t>
            </a:r>
            <a:r>
              <a:rPr lang="ja-JP" altLang="en-US" sz="2000" dirty="0">
                <a:solidFill>
                  <a:srgbClr val="0066FF"/>
                </a:solidFill>
              </a:rPr>
              <a:t>に移動！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solidFill>
                  <a:srgbClr val="0066FF"/>
                </a:solidFill>
              </a:rPr>
              <a:t>s</a:t>
            </a:r>
            <a:r>
              <a:rPr lang="ja-JP" altLang="en-US" sz="2000" dirty="0">
                <a:solidFill>
                  <a:srgbClr val="0066FF"/>
                </a:solidFill>
              </a:rPr>
              <a:t>２を </a:t>
            </a:r>
            <a:r>
              <a:rPr lang="en-US" altLang="ja-JP" sz="2000" dirty="0">
                <a:solidFill>
                  <a:srgbClr val="0066FF"/>
                </a:solidFill>
              </a:rPr>
              <a:t>a </a:t>
            </a:r>
            <a:r>
              <a:rPr lang="ja-JP" altLang="en-US" sz="2000" dirty="0">
                <a:solidFill>
                  <a:srgbClr val="0066FF"/>
                </a:solidFill>
              </a:rPr>
              <a:t>→ </a:t>
            </a:r>
            <a:r>
              <a:rPr lang="en-US" altLang="ja-JP" sz="2000" dirty="0">
                <a:solidFill>
                  <a:srgbClr val="0066FF"/>
                </a:solidFill>
              </a:rPr>
              <a:t>c </a:t>
            </a:r>
            <a:r>
              <a:rPr lang="ja-JP" altLang="en-US" sz="2000" dirty="0">
                <a:solidFill>
                  <a:srgbClr val="0066FF"/>
                </a:solidFill>
              </a:rPr>
              <a:t>に移動！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solidFill>
                  <a:srgbClr val="0066FF"/>
                </a:solidFill>
              </a:rPr>
              <a:t>s</a:t>
            </a:r>
            <a:r>
              <a:rPr lang="ja-JP" altLang="en-US" sz="2000" dirty="0">
                <a:solidFill>
                  <a:srgbClr val="0066FF"/>
                </a:solidFill>
              </a:rPr>
              <a:t>１を </a:t>
            </a:r>
            <a:r>
              <a:rPr lang="en-US" altLang="ja-JP" sz="2000" dirty="0">
                <a:solidFill>
                  <a:srgbClr val="0066FF"/>
                </a:solidFill>
              </a:rPr>
              <a:t>b </a:t>
            </a:r>
            <a:r>
              <a:rPr lang="ja-JP" altLang="en-US" sz="2000" dirty="0">
                <a:solidFill>
                  <a:srgbClr val="0066FF"/>
                </a:solidFill>
              </a:rPr>
              <a:t>→ </a:t>
            </a:r>
            <a:r>
              <a:rPr lang="en-US" altLang="ja-JP" sz="2000" dirty="0">
                <a:solidFill>
                  <a:srgbClr val="0066FF"/>
                </a:solidFill>
              </a:rPr>
              <a:t>c </a:t>
            </a:r>
            <a:r>
              <a:rPr lang="ja-JP" altLang="en-US" sz="2000" dirty="0">
                <a:solidFill>
                  <a:srgbClr val="0066FF"/>
                </a:solidFill>
              </a:rPr>
              <a:t>に移動！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solidFill>
                  <a:srgbClr val="0066FF"/>
                </a:solidFill>
              </a:rPr>
              <a:t>s</a:t>
            </a:r>
            <a:r>
              <a:rPr lang="ja-JP" altLang="en-US" sz="2000" dirty="0">
                <a:solidFill>
                  <a:srgbClr val="0066FF"/>
                </a:solidFill>
              </a:rPr>
              <a:t>３を </a:t>
            </a:r>
            <a:r>
              <a:rPr lang="en-US" altLang="ja-JP" sz="2000" dirty="0">
                <a:solidFill>
                  <a:srgbClr val="0066FF"/>
                </a:solidFill>
              </a:rPr>
              <a:t>a </a:t>
            </a:r>
            <a:r>
              <a:rPr lang="ja-JP" altLang="en-US" sz="2000" dirty="0">
                <a:solidFill>
                  <a:srgbClr val="0066FF"/>
                </a:solidFill>
              </a:rPr>
              <a:t>→ </a:t>
            </a:r>
            <a:r>
              <a:rPr lang="en-US" altLang="ja-JP" sz="2000" dirty="0">
                <a:solidFill>
                  <a:srgbClr val="0066FF"/>
                </a:solidFill>
              </a:rPr>
              <a:t>b </a:t>
            </a:r>
            <a:r>
              <a:rPr lang="ja-JP" altLang="en-US" sz="2000" dirty="0">
                <a:solidFill>
                  <a:srgbClr val="0066FF"/>
                </a:solidFill>
              </a:rPr>
              <a:t>に移動！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solidFill>
                  <a:srgbClr val="0066FF"/>
                </a:solidFill>
              </a:rPr>
              <a:t>・</a:t>
            </a:r>
            <a:r>
              <a:rPr lang="ja-JP" altLang="en-US" sz="2000" dirty="0">
                <a:solidFill>
                  <a:srgbClr val="0066FF"/>
                </a:solidFill>
              </a:rPr>
              <a:t>・・</a:t>
            </a:r>
            <a:endParaRPr lang="en-US" altLang="ja-JP" sz="20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 smtClean="0">
                <a:solidFill>
                  <a:srgbClr val="0066FF"/>
                </a:solidFill>
              </a:rPr>
              <a:t>sn</a:t>
            </a:r>
            <a:r>
              <a:rPr lang="ja-JP" altLang="en-US" sz="2000" dirty="0">
                <a:solidFill>
                  <a:srgbClr val="0066FF"/>
                </a:solidFill>
              </a:rPr>
              <a:t>を </a:t>
            </a:r>
            <a:r>
              <a:rPr lang="en-US" altLang="ja-JP" sz="2000" dirty="0">
                <a:solidFill>
                  <a:srgbClr val="0066FF"/>
                </a:solidFill>
              </a:rPr>
              <a:t>a </a:t>
            </a:r>
            <a:r>
              <a:rPr lang="ja-JP" altLang="en-US" sz="2000" dirty="0">
                <a:solidFill>
                  <a:srgbClr val="0066FF"/>
                </a:solidFill>
              </a:rPr>
              <a:t>→ </a:t>
            </a:r>
            <a:r>
              <a:rPr lang="en-US" altLang="ja-JP" sz="2000" dirty="0">
                <a:solidFill>
                  <a:srgbClr val="0066FF"/>
                </a:solidFill>
              </a:rPr>
              <a:t>b </a:t>
            </a:r>
            <a:r>
              <a:rPr lang="ja-JP" altLang="en-US" sz="2000" dirty="0">
                <a:solidFill>
                  <a:srgbClr val="0066FF"/>
                </a:solidFill>
              </a:rPr>
              <a:t>に移動！</a:t>
            </a:r>
          </a:p>
        </p:txBody>
      </p:sp>
      <p:sp>
        <p:nvSpPr>
          <p:cNvPr id="17411" name="Line 7"/>
          <p:cNvSpPr>
            <a:spLocks noChangeShapeType="1"/>
          </p:cNvSpPr>
          <p:nvPr/>
        </p:nvSpPr>
        <p:spPr bwMode="auto">
          <a:xfrm>
            <a:off x="6340294" y="2454450"/>
            <a:ext cx="0" cy="17912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8664717" y="2475360"/>
            <a:ext cx="0" cy="17912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098031" y="2754217"/>
            <a:ext cx="4349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s</a:t>
            </a:r>
            <a:r>
              <a:rPr lang="en-US" altLang="ja-JP" sz="2000" baseline="-25000" dirty="0"/>
              <a:t>1</a:t>
            </a:r>
            <a:endParaRPr lang="ja-JP" altLang="en-US" sz="2000" baseline="-25000" dirty="0"/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927639" y="3046711"/>
            <a:ext cx="4349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s</a:t>
            </a:r>
            <a:r>
              <a:rPr lang="en-US" altLang="ja-JP" sz="2000" baseline="-25000" dirty="0"/>
              <a:t>2</a:t>
            </a:r>
            <a:endParaRPr lang="ja-JP" altLang="en-US" sz="2000" baseline="-25000" dirty="0"/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3897613" y="4260810"/>
            <a:ext cx="293017" cy="3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a</a:t>
            </a:r>
          </a:p>
        </p:txBody>
      </p:sp>
      <p:sp>
        <p:nvSpPr>
          <p:cNvPr id="17417" name="Text Box 14"/>
          <p:cNvSpPr txBox="1">
            <a:spLocks noChangeArrowheads="1"/>
          </p:cNvSpPr>
          <p:nvPr/>
        </p:nvSpPr>
        <p:spPr bwMode="auto">
          <a:xfrm>
            <a:off x="6160279" y="4280558"/>
            <a:ext cx="293017" cy="3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b</a:t>
            </a:r>
          </a:p>
        </p:txBody>
      </p:sp>
      <p:sp>
        <p:nvSpPr>
          <p:cNvPr id="17418" name="Text Box 15"/>
          <p:cNvSpPr txBox="1">
            <a:spLocks noChangeArrowheads="1"/>
          </p:cNvSpPr>
          <p:nvPr/>
        </p:nvSpPr>
        <p:spPr bwMode="auto">
          <a:xfrm>
            <a:off x="8543831" y="4280558"/>
            <a:ext cx="278563" cy="3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c</a:t>
            </a:r>
          </a:p>
        </p:txBody>
      </p:sp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2725784" y="3739315"/>
            <a:ext cx="52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err="1"/>
              <a:t>s</a:t>
            </a:r>
            <a:r>
              <a:rPr lang="en-US" altLang="ja-JP" sz="2000" baseline="-25000" dirty="0" err="1"/>
              <a:t>n</a:t>
            </a:r>
            <a:endParaRPr lang="ja-JP" altLang="en-US" sz="2000" baseline="-25000" dirty="0"/>
          </a:p>
        </p:txBody>
      </p:sp>
      <p:sp>
        <p:nvSpPr>
          <p:cNvPr id="17421" name="AutoShape 2"/>
          <p:cNvSpPr>
            <a:spLocks noChangeArrowheads="1"/>
          </p:cNvSpPr>
          <p:nvPr/>
        </p:nvSpPr>
        <p:spPr bwMode="auto">
          <a:xfrm>
            <a:off x="3098031" y="3753171"/>
            <a:ext cx="1967021" cy="527387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7425" name="Line 6"/>
          <p:cNvSpPr>
            <a:spLocks noChangeShapeType="1"/>
          </p:cNvSpPr>
          <p:nvPr/>
        </p:nvSpPr>
        <p:spPr bwMode="auto">
          <a:xfrm flipH="1">
            <a:off x="4040739" y="2547330"/>
            <a:ext cx="3382" cy="3082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86" name="Text Box 20"/>
          <p:cNvSpPr txBox="1">
            <a:spLocks noChangeArrowheads="1"/>
          </p:cNvSpPr>
          <p:nvPr/>
        </p:nvSpPr>
        <p:spPr bwMode="auto">
          <a:xfrm>
            <a:off x="179512" y="88042"/>
            <a:ext cx="8856984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dirty="0" smtClean="0"/>
              <a:t>Q00:</a:t>
            </a:r>
          </a:p>
          <a:p>
            <a:pPr eaLnBrk="1" hangingPunct="1">
              <a:defRPr/>
            </a:pPr>
            <a:r>
              <a:rPr lang="ja-JP" altLang="en-US" dirty="0" smtClean="0"/>
              <a:t>次のように、円盤</a:t>
            </a:r>
            <a:r>
              <a:rPr lang="en-US" altLang="ja-JP" dirty="0" smtClean="0"/>
              <a:t>n</a:t>
            </a:r>
            <a:r>
              <a:rPr lang="ja-JP" altLang="en-US" dirty="0" smtClean="0"/>
              <a:t>枚からなる「ハノイの塔」の解法（手順）をテキストで出力しなさい。</a:t>
            </a:r>
            <a:endParaRPr lang="en-US" altLang="ja-JP" dirty="0" smtClean="0"/>
          </a:p>
          <a:p>
            <a:pPr>
              <a:spcBef>
                <a:spcPct val="0"/>
              </a:spcBef>
            </a:pPr>
            <a:r>
              <a:rPr lang="ja-JP" altLang="en-US" dirty="0" smtClean="0"/>
              <a:t>利用者</a:t>
            </a:r>
            <a:r>
              <a:rPr lang="ja-JP" altLang="en-US" dirty="0"/>
              <a:t>が、円盤の</a:t>
            </a:r>
            <a:r>
              <a:rPr lang="ja-JP" altLang="en-US" dirty="0" smtClean="0"/>
              <a:t>枚数「</a:t>
            </a:r>
            <a:r>
              <a:rPr lang="en-US" altLang="ja-JP" dirty="0" smtClean="0"/>
              <a:t>n</a:t>
            </a:r>
            <a:r>
              <a:rPr lang="ja-JP" altLang="en-US" dirty="0" smtClean="0"/>
              <a:t>」を</a:t>
            </a:r>
            <a:r>
              <a:rPr lang="en-US" altLang="ja-JP" dirty="0" err="1"/>
              <a:t>TextBox</a:t>
            </a:r>
            <a:r>
              <a:rPr lang="ja-JP" altLang="en-US" dirty="0"/>
              <a:t>に入力して</a:t>
            </a:r>
            <a:r>
              <a:rPr lang="en-US" altLang="ja-JP" dirty="0"/>
              <a:t>Button</a:t>
            </a:r>
            <a:r>
              <a:rPr lang="ja-JP" altLang="en-US" dirty="0"/>
              <a:t>を押すと</a:t>
            </a:r>
            <a:r>
              <a:rPr lang="ja-JP" altLang="en-US" dirty="0" smtClean="0"/>
              <a:t>、システムは、最初</a:t>
            </a:r>
            <a:r>
              <a:rPr lang="ja-JP" altLang="en-US" dirty="0"/>
              <a:t>に積んである棒の</a:t>
            </a:r>
            <a:r>
              <a:rPr lang="ja-JP" altLang="en-US" dirty="0" smtClean="0"/>
              <a:t>名前を「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</a:t>
            </a:r>
            <a:r>
              <a:rPr lang="en-US" altLang="ja-JP" dirty="0" smtClean="0"/>
              <a:t>,</a:t>
            </a:r>
            <a:r>
              <a:rPr lang="ja-JP" altLang="en-US" dirty="0"/>
              <a:t>移動先の棒の</a:t>
            </a:r>
            <a:r>
              <a:rPr lang="ja-JP" altLang="en-US" dirty="0" smtClean="0"/>
              <a:t>名前を「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</a:t>
            </a:r>
            <a:r>
              <a:rPr lang="en-US" altLang="ja-JP" dirty="0" smtClean="0"/>
              <a:t>,</a:t>
            </a:r>
            <a:r>
              <a:rPr lang="ja-JP" altLang="en-US" dirty="0"/>
              <a:t>作業棒の</a:t>
            </a:r>
            <a:r>
              <a:rPr lang="ja-JP" altLang="en-US" dirty="0" smtClean="0"/>
              <a:t>名前を「</a:t>
            </a:r>
            <a:r>
              <a:rPr lang="en-US" altLang="ja-JP" dirty="0" smtClean="0"/>
              <a:t>c</a:t>
            </a:r>
            <a:r>
              <a:rPr lang="ja-JP" altLang="en-US" dirty="0" smtClean="0"/>
              <a:t>」として、全て</a:t>
            </a:r>
            <a:r>
              <a:rPr lang="ja-JP" altLang="en-US" dirty="0"/>
              <a:t>の</a:t>
            </a:r>
            <a:r>
              <a:rPr lang="ja-JP" altLang="en-US" dirty="0" smtClean="0"/>
              <a:t>円盤「</a:t>
            </a:r>
            <a:r>
              <a:rPr lang="en-US" altLang="ja-JP" dirty="0" smtClean="0"/>
              <a:t>s1</a:t>
            </a:r>
            <a:r>
              <a:rPr lang="ja-JP" altLang="en-US" dirty="0" smtClean="0"/>
              <a:t>」～「</a:t>
            </a:r>
            <a:r>
              <a:rPr lang="en-US" altLang="ja-JP" dirty="0" err="1" smtClean="0"/>
              <a:t>sn</a:t>
            </a:r>
            <a:r>
              <a:rPr lang="ja-JP" altLang="en-US" dirty="0" smtClean="0"/>
              <a:t>」を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に移動するまでの手順を、以下</a:t>
            </a:r>
            <a:r>
              <a:rPr lang="ja-JP" altLang="en-US" dirty="0"/>
              <a:t>のように出力する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 rot="5400000">
            <a:off x="3883350" y="3421438"/>
            <a:ext cx="385667" cy="30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・・・</a:t>
            </a:r>
          </a:p>
        </p:txBody>
      </p:sp>
      <p:sp>
        <p:nvSpPr>
          <p:cNvPr id="17423" name="AutoShape 4"/>
          <p:cNvSpPr>
            <a:spLocks noChangeArrowheads="1"/>
          </p:cNvSpPr>
          <p:nvPr/>
        </p:nvSpPr>
        <p:spPr bwMode="auto">
          <a:xfrm>
            <a:off x="3480141" y="3068960"/>
            <a:ext cx="1152128" cy="527387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7424" name="AutoShape 5"/>
          <p:cNvSpPr>
            <a:spLocks noChangeArrowheads="1"/>
          </p:cNvSpPr>
          <p:nvPr/>
        </p:nvSpPr>
        <p:spPr bwMode="auto">
          <a:xfrm>
            <a:off x="3564420" y="2811593"/>
            <a:ext cx="935550" cy="395096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968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 smtClean="0"/>
              <a:t>HanoiMove</a:t>
            </a:r>
            <a:r>
              <a:rPr lang="en-US" altLang="ja-JP" sz="4000" dirty="0" smtClean="0"/>
              <a:t>()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950913" y="4221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07950" y="1556792"/>
            <a:ext cx="8928100" cy="46474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Private Sub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HanoiMove</a:t>
            </a:r>
            <a:r>
              <a:rPr lang="en-US" altLang="ja-JP" sz="2000" dirty="0" smtClean="0">
                <a:solidFill>
                  <a:schemeClr val="tx1"/>
                </a:solidFill>
              </a:rPr>
              <a:t>( </a:t>
            </a:r>
            <a:r>
              <a:rPr lang="en-US" altLang="ja-JP" sz="2000" dirty="0" smtClean="0">
                <a:solidFill>
                  <a:srgbClr val="FF0000"/>
                </a:solidFill>
              </a:rPr>
              <a:t>n</a:t>
            </a:r>
            <a:r>
              <a:rPr lang="en-US" altLang="ja-JP" sz="2000" dirty="0" smtClean="0">
                <a:solidFill>
                  <a:schemeClr val="tx1"/>
                </a:solidFill>
              </a:rPr>
              <a:t> As Integer,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sb</a:t>
            </a:r>
            <a:r>
              <a:rPr lang="en-US" altLang="ja-JP" sz="2000" dirty="0" smtClean="0">
                <a:solidFill>
                  <a:schemeClr val="tx1"/>
                </a:solidFill>
              </a:rPr>
              <a:t> As Integer,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gb</a:t>
            </a:r>
            <a:r>
              <a:rPr lang="en-US" altLang="ja-JP" sz="2000" dirty="0" smtClean="0">
                <a:solidFill>
                  <a:schemeClr val="tx1"/>
                </a:solidFill>
              </a:rPr>
              <a:t> As Integer,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wb</a:t>
            </a:r>
            <a:r>
              <a:rPr lang="en-US" altLang="ja-JP" sz="2000" dirty="0" smtClean="0">
                <a:solidFill>
                  <a:schemeClr val="tx1"/>
                </a:solidFill>
              </a:rPr>
              <a:t> As Integer 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引数：</a:t>
            </a:r>
            <a:r>
              <a:rPr lang="en-US" altLang="ja-JP" sz="2000" dirty="0">
                <a:solidFill>
                  <a:srgbClr val="FF0000"/>
                </a:solidFill>
              </a:rPr>
              <a:t>n</a:t>
            </a:r>
            <a:r>
              <a:rPr lang="en-US" altLang="ja-JP" sz="2000" dirty="0">
                <a:solidFill>
                  <a:schemeClr val="tx1"/>
                </a:solidFill>
              </a:rPr>
              <a:t> As Integer</a:t>
            </a:r>
            <a:r>
              <a:rPr lang="ja-JP" altLang="en-US" sz="2000" dirty="0">
                <a:solidFill>
                  <a:schemeClr val="tx1"/>
                </a:solidFill>
              </a:rPr>
              <a:t>・・・円盤の枚数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</a:rPr>
              <a:t>         </a:t>
            </a:r>
            <a:r>
              <a:rPr lang="en-US" altLang="ja-JP" sz="2000" dirty="0" err="1">
                <a:solidFill>
                  <a:srgbClr val="FF0000"/>
                </a:solidFill>
              </a:rPr>
              <a:t>sb</a:t>
            </a:r>
            <a:r>
              <a:rPr lang="en-US" altLang="ja-JP" sz="2000" dirty="0">
                <a:solidFill>
                  <a:schemeClr val="tx1"/>
                </a:solidFill>
              </a:rPr>
              <a:t> As String</a:t>
            </a:r>
            <a:r>
              <a:rPr lang="ja-JP" altLang="en-US" sz="2000" dirty="0">
                <a:solidFill>
                  <a:schemeClr val="tx1"/>
                </a:solidFill>
              </a:rPr>
              <a:t>・・・移動元の棒の名前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</a:rPr>
              <a:t>         </a:t>
            </a:r>
            <a:r>
              <a:rPr lang="en-US" altLang="ja-JP" sz="2000" dirty="0" err="1">
                <a:solidFill>
                  <a:srgbClr val="FF0000"/>
                </a:solidFill>
              </a:rPr>
              <a:t>gb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As String</a:t>
            </a:r>
            <a:r>
              <a:rPr lang="ja-JP" altLang="en-US" sz="2000" dirty="0">
                <a:solidFill>
                  <a:schemeClr val="tx1"/>
                </a:solidFill>
              </a:rPr>
              <a:t>・・・移動先の棒の名前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</a:rPr>
              <a:t>         </a:t>
            </a:r>
            <a:r>
              <a:rPr lang="en-US" altLang="ja-JP" sz="2000" dirty="0" err="1">
                <a:solidFill>
                  <a:srgbClr val="FF0000"/>
                </a:solidFill>
              </a:rPr>
              <a:t>wb</a:t>
            </a:r>
            <a:r>
              <a:rPr lang="en-US" altLang="ja-JP" sz="2000" dirty="0">
                <a:solidFill>
                  <a:schemeClr val="tx1"/>
                </a:solidFill>
              </a:rPr>
              <a:t> As String</a:t>
            </a:r>
            <a:r>
              <a:rPr lang="ja-JP" altLang="en-US" sz="2000" dirty="0">
                <a:solidFill>
                  <a:schemeClr val="tx1"/>
                </a:solidFill>
              </a:rPr>
              <a:t>・・・作業棒の名前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2000" dirty="0"/>
              <a:t>戻り値：なし（関数の中で</a:t>
            </a:r>
            <a:r>
              <a:rPr lang="en-US" altLang="ja-JP" sz="2000" dirty="0" err="1"/>
              <a:t>TextBox</a:t>
            </a:r>
            <a:r>
              <a:rPr lang="ja-JP" altLang="en-US" sz="2000" dirty="0"/>
              <a:t>に文字列を出力）</a:t>
            </a:r>
          </a:p>
          <a:p>
            <a:pPr>
              <a:defRPr/>
            </a:pPr>
            <a:endParaRPr lang="ja-JP" altLang="en-US" sz="2000" dirty="0"/>
          </a:p>
          <a:p>
            <a:pPr>
              <a:defRPr/>
            </a:pPr>
            <a:r>
              <a:rPr lang="en-US" altLang="ja-JP" sz="2000" dirty="0"/>
              <a:t>n=1</a:t>
            </a:r>
            <a:r>
              <a:rPr lang="ja-JP" altLang="en-US" sz="2000" dirty="0"/>
              <a:t>の場合。</a:t>
            </a:r>
          </a:p>
          <a:p>
            <a:pPr>
              <a:defRPr/>
            </a:pPr>
            <a:r>
              <a:rPr lang="ja-JP" altLang="en-US" sz="2000" dirty="0"/>
              <a:t>　　　　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”s1 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を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 &amp;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sb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&amp; “ 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→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 &amp;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gb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&amp; “ 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に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</a:rPr>
              <a:t>移動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ja-JP" altLang="en-US" sz="2000" dirty="0" smtClean="0"/>
              <a:t>（</a:t>
            </a:r>
            <a:r>
              <a:rPr lang="ja-JP" altLang="en-US" sz="2000" dirty="0"/>
              <a:t>テキスト出力）</a:t>
            </a:r>
          </a:p>
          <a:p>
            <a:pPr>
              <a:defRPr/>
            </a:pPr>
            <a:endParaRPr lang="en-US" altLang="ja-JP" sz="2000" dirty="0"/>
          </a:p>
          <a:p>
            <a:pPr>
              <a:defRPr/>
            </a:pPr>
            <a:r>
              <a:rPr lang="en-US" altLang="ja-JP" sz="2000" dirty="0"/>
              <a:t>n</a:t>
            </a:r>
            <a:r>
              <a:rPr lang="ja-JP" altLang="en-US" sz="2000" dirty="0"/>
              <a:t>≧</a:t>
            </a:r>
            <a:r>
              <a:rPr lang="en-US" altLang="ja-JP" sz="2000" dirty="0"/>
              <a:t>2</a:t>
            </a:r>
            <a:r>
              <a:rPr lang="ja-JP" altLang="en-US" sz="2000" dirty="0"/>
              <a:t>の場合。</a:t>
            </a:r>
          </a:p>
          <a:p>
            <a:pPr marL="0" lvl="1">
              <a:defRPr/>
            </a:pPr>
            <a:r>
              <a:rPr lang="ja-JP" altLang="en-US" sz="2000" dirty="0"/>
              <a:t>　</a:t>
            </a:r>
            <a:r>
              <a:rPr lang="en-US" altLang="ja-JP" sz="2000" dirty="0"/>
              <a:t>1)</a:t>
            </a:r>
            <a:r>
              <a:rPr lang="ja-JP" altLang="en-US" sz="2000" dirty="0">
                <a:solidFill>
                  <a:srgbClr val="FF0066"/>
                </a:solidFill>
              </a:rPr>
              <a:t> </a:t>
            </a:r>
            <a:r>
              <a:rPr lang="en-US" altLang="ja-JP" sz="2000" dirty="0" err="1">
                <a:solidFill>
                  <a:srgbClr val="FF0066"/>
                </a:solidFill>
              </a:rPr>
              <a:t>HanoiMove</a:t>
            </a:r>
            <a:r>
              <a:rPr lang="en-US" altLang="ja-JP" sz="2000" dirty="0">
                <a:solidFill>
                  <a:srgbClr val="FF0066"/>
                </a:solidFill>
              </a:rPr>
              <a:t>(n-1,sb,wb,gb)</a:t>
            </a:r>
          </a:p>
          <a:p>
            <a:pPr marL="0" lvl="1">
              <a:defRPr/>
            </a:pPr>
            <a:r>
              <a:rPr lang="ja-JP" altLang="en-US" sz="900" dirty="0">
                <a:solidFill>
                  <a:srgbClr val="FF0066"/>
                </a:solidFill>
              </a:rPr>
              <a:t>　　　　　　　　</a:t>
            </a:r>
            <a:endParaRPr lang="en-US" altLang="ja-JP" sz="900" u="sng" dirty="0"/>
          </a:p>
          <a:p>
            <a:pPr>
              <a:defRPr/>
            </a:pPr>
            <a:r>
              <a:rPr lang="ja-JP" altLang="en-US" sz="2000" dirty="0"/>
              <a:t>　</a:t>
            </a:r>
            <a:r>
              <a:rPr lang="en-US" altLang="ja-JP" sz="2000" dirty="0"/>
              <a:t>2) </a:t>
            </a:r>
            <a:r>
              <a:rPr lang="en-US" altLang="ja-JP" sz="2000" dirty="0" smtClean="0">
                <a:solidFill>
                  <a:srgbClr val="0070C0"/>
                </a:solidFill>
              </a:rPr>
              <a:t>”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s” &amp; </a:t>
            </a:r>
            <a:r>
              <a:rPr lang="en-US" altLang="ja-JP" sz="2000" dirty="0" smtClean="0">
                <a:solidFill>
                  <a:srgbClr val="FF0000"/>
                </a:solidFill>
              </a:rPr>
              <a:t>n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&amp; “ 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を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 &amp;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sb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&amp; “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 →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 &amp;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gb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&amp; “ 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に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</a:rPr>
              <a:t>移動</a:t>
            </a:r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！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ja-JP" altLang="en-US" sz="2000" dirty="0" smtClean="0"/>
              <a:t>（</a:t>
            </a:r>
            <a:r>
              <a:rPr lang="ja-JP" altLang="en-US" sz="2000" dirty="0"/>
              <a:t>テキスト出力）</a:t>
            </a:r>
            <a:endParaRPr lang="en-US" altLang="ja-JP" sz="2000" dirty="0"/>
          </a:p>
          <a:p>
            <a:pPr>
              <a:defRPr/>
            </a:pPr>
            <a:endParaRPr lang="en-US" altLang="ja-JP" sz="900" dirty="0"/>
          </a:p>
          <a:p>
            <a:pPr>
              <a:defRPr/>
            </a:pPr>
            <a:r>
              <a:rPr lang="ja-JP" altLang="en-US" sz="2000" dirty="0"/>
              <a:t>　</a:t>
            </a:r>
            <a:r>
              <a:rPr lang="en-US" altLang="ja-JP" sz="2000" dirty="0"/>
              <a:t>3) </a:t>
            </a:r>
            <a:r>
              <a:rPr lang="en-US" altLang="ja-JP" sz="2000" dirty="0" err="1" smtClean="0">
                <a:solidFill>
                  <a:srgbClr val="FF0066"/>
                </a:solidFill>
              </a:rPr>
              <a:t>HanoiMove</a:t>
            </a:r>
            <a:r>
              <a:rPr lang="en-US" altLang="ja-JP" sz="2000" dirty="0" smtClean="0">
                <a:solidFill>
                  <a:srgbClr val="FF0066"/>
                </a:solidFill>
              </a:rPr>
              <a:t>(n-1,wb,gb,sb</a:t>
            </a:r>
            <a:r>
              <a:rPr lang="en-US" altLang="ja-JP" sz="2000" dirty="0">
                <a:solidFill>
                  <a:srgbClr val="FF0066"/>
                </a:solidFill>
              </a:rPr>
              <a:t>)</a:t>
            </a:r>
            <a:endParaRPr lang="ja-JP" altLang="en-US" sz="2000" dirty="0">
              <a:solidFill>
                <a:srgbClr val="FF006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20536453">
            <a:off x="2062775" y="449369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</a:rPr>
              <a:t>順番に注目！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20536453">
            <a:off x="2065641" y="626043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</a:rPr>
              <a:t>順番に注目！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50913" y="4221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5750"/>
            <a:ext cx="8424862" cy="2586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800" dirty="0"/>
              <a:t>Private Sub </a:t>
            </a:r>
            <a:r>
              <a:rPr lang="en-US" altLang="ja-JP" sz="1800" dirty="0" err="1"/>
              <a:t>HanoiMove</a:t>
            </a:r>
            <a:r>
              <a:rPr lang="en-US" altLang="ja-JP" sz="1800" dirty="0"/>
              <a:t>(n As Integer, </a:t>
            </a:r>
            <a:r>
              <a:rPr lang="en-US" altLang="ja-JP" sz="1800" dirty="0" err="1">
                <a:solidFill>
                  <a:srgbClr val="FF0066"/>
                </a:solidFill>
              </a:rPr>
              <a:t>sb</a:t>
            </a:r>
            <a:r>
              <a:rPr lang="en-US" altLang="ja-JP" sz="1800" dirty="0"/>
              <a:t> As String, </a:t>
            </a:r>
            <a:r>
              <a:rPr lang="en-US" altLang="ja-JP" sz="1800" dirty="0" err="1">
                <a:solidFill>
                  <a:schemeClr val="accent6"/>
                </a:solidFill>
              </a:rPr>
              <a:t>gb</a:t>
            </a:r>
            <a:r>
              <a:rPr lang="en-US" altLang="ja-JP" sz="1800" dirty="0"/>
              <a:t> As String, </a:t>
            </a:r>
            <a:r>
              <a:rPr lang="en-US" altLang="ja-JP" sz="1800" dirty="0" err="1">
                <a:solidFill>
                  <a:srgbClr val="00CC00"/>
                </a:solidFill>
              </a:rPr>
              <a:t>wb</a:t>
            </a:r>
            <a:r>
              <a:rPr lang="en-US" altLang="ja-JP" sz="1800" dirty="0"/>
              <a:t> As String)</a:t>
            </a:r>
          </a:p>
          <a:p>
            <a:pPr>
              <a:defRPr/>
            </a:pPr>
            <a:r>
              <a:rPr lang="en-US" altLang="ja-JP" sz="1800" dirty="0"/>
              <a:t>   If n = 1 Then</a:t>
            </a:r>
          </a:p>
          <a:p>
            <a:pPr>
              <a:defRPr/>
            </a:pPr>
            <a:r>
              <a:rPr lang="en-US" altLang="ja-JP" sz="1800" dirty="0"/>
              <a:t>      </a:t>
            </a:r>
            <a:r>
              <a:rPr lang="en-US" altLang="ja-JP" sz="1800" dirty="0">
                <a:solidFill>
                  <a:srgbClr val="3366FF"/>
                </a:solidFill>
              </a:rPr>
              <a:t>TextBox1.Text &amp;= “s1</a:t>
            </a:r>
            <a:r>
              <a:rPr lang="ja-JP" altLang="en-US" sz="1800" dirty="0" smtClean="0">
                <a:solidFill>
                  <a:srgbClr val="3366FF"/>
                </a:solidFill>
              </a:rPr>
              <a:t>を </a:t>
            </a:r>
            <a:r>
              <a:rPr lang="en-US" altLang="ja-JP" sz="1800" dirty="0" smtClean="0">
                <a:solidFill>
                  <a:srgbClr val="3366FF"/>
                </a:solidFill>
              </a:rPr>
              <a:t>”</a:t>
            </a:r>
            <a:r>
              <a:rPr lang="ja-JP" altLang="en-US" sz="1800" dirty="0" smtClean="0">
                <a:solidFill>
                  <a:srgbClr val="3366FF"/>
                </a:solidFill>
              </a:rPr>
              <a:t> </a:t>
            </a:r>
            <a:r>
              <a:rPr lang="en-US" altLang="ja-JP" sz="1800" dirty="0">
                <a:solidFill>
                  <a:srgbClr val="3366FF"/>
                </a:solidFill>
              </a:rPr>
              <a:t>&amp; </a:t>
            </a:r>
            <a:r>
              <a:rPr lang="en-US" altLang="ja-JP" sz="1800" dirty="0" err="1">
                <a:solidFill>
                  <a:srgbClr val="3366FF"/>
                </a:solidFill>
              </a:rPr>
              <a:t>sb</a:t>
            </a:r>
            <a:r>
              <a:rPr lang="en-US" altLang="ja-JP" sz="1800" dirty="0">
                <a:solidFill>
                  <a:srgbClr val="3366FF"/>
                </a:solidFill>
              </a:rPr>
              <a:t> &amp; “ </a:t>
            </a:r>
            <a:r>
              <a:rPr lang="ja-JP" altLang="en-US" sz="1800" dirty="0" smtClean="0">
                <a:solidFill>
                  <a:srgbClr val="3366FF"/>
                </a:solidFill>
              </a:rPr>
              <a:t>→</a:t>
            </a:r>
            <a:r>
              <a:rPr lang="en-US" altLang="ja-JP" sz="1800" dirty="0" smtClean="0">
                <a:solidFill>
                  <a:srgbClr val="3366FF"/>
                </a:solidFill>
              </a:rPr>
              <a:t> </a:t>
            </a:r>
            <a:r>
              <a:rPr lang="en-US" altLang="ja-JP" sz="1800" dirty="0">
                <a:solidFill>
                  <a:srgbClr val="3366FF"/>
                </a:solidFill>
              </a:rPr>
              <a:t>” &amp; </a:t>
            </a:r>
            <a:r>
              <a:rPr lang="en-US" altLang="ja-JP" sz="1800" dirty="0" err="1">
                <a:solidFill>
                  <a:srgbClr val="3366FF"/>
                </a:solidFill>
              </a:rPr>
              <a:t>gb</a:t>
            </a:r>
            <a:r>
              <a:rPr lang="en-US" altLang="ja-JP" sz="1800" dirty="0">
                <a:solidFill>
                  <a:srgbClr val="3366FF"/>
                </a:solidFill>
              </a:rPr>
              <a:t> &amp; “ </a:t>
            </a:r>
            <a:r>
              <a:rPr lang="ja-JP" altLang="en-US" sz="1800" dirty="0">
                <a:solidFill>
                  <a:srgbClr val="3366FF"/>
                </a:solidFill>
              </a:rPr>
              <a:t>に移動！</a:t>
            </a:r>
            <a:r>
              <a:rPr lang="en-US" altLang="ja-JP" sz="1800" dirty="0">
                <a:solidFill>
                  <a:srgbClr val="3366FF"/>
                </a:solidFill>
              </a:rPr>
              <a:t>" &amp; </a:t>
            </a:r>
            <a:r>
              <a:rPr lang="en-US" altLang="ja-JP" sz="1800" dirty="0" err="1">
                <a:solidFill>
                  <a:srgbClr val="3366FF"/>
                </a:solidFill>
              </a:rPr>
              <a:t>vbCrLf</a:t>
            </a:r>
            <a:r>
              <a:rPr lang="en-US" altLang="ja-JP" sz="1800" dirty="0"/>
              <a:t> </a:t>
            </a:r>
          </a:p>
          <a:p>
            <a:pPr>
              <a:defRPr/>
            </a:pPr>
            <a:r>
              <a:rPr lang="en-US" altLang="ja-JP" sz="1800" dirty="0"/>
              <a:t>   Else</a:t>
            </a:r>
          </a:p>
          <a:p>
            <a:pPr>
              <a:defRPr/>
            </a:pPr>
            <a:r>
              <a:rPr lang="en-US" altLang="ja-JP" sz="1800" dirty="0"/>
              <a:t>      </a:t>
            </a:r>
            <a:r>
              <a:rPr lang="en-US" altLang="ja-JP" sz="1800" dirty="0" err="1">
                <a:solidFill>
                  <a:srgbClr val="FF0066"/>
                </a:solidFill>
              </a:rPr>
              <a:t>HanoiMove</a:t>
            </a:r>
            <a:r>
              <a:rPr lang="en-US" altLang="ja-JP" sz="1800" dirty="0">
                <a:solidFill>
                  <a:srgbClr val="FF0066"/>
                </a:solidFill>
              </a:rPr>
              <a:t>(</a:t>
            </a:r>
            <a:r>
              <a:rPr lang="en-US" altLang="ja-JP" sz="1800" dirty="0"/>
              <a:t>n - 1, </a:t>
            </a:r>
            <a:r>
              <a:rPr lang="en-US" altLang="ja-JP" sz="1800" dirty="0" err="1">
                <a:solidFill>
                  <a:srgbClr val="FF0066"/>
                </a:solidFill>
              </a:rPr>
              <a:t>sb</a:t>
            </a:r>
            <a:r>
              <a:rPr lang="en-US" altLang="ja-JP" sz="1800" dirty="0"/>
              <a:t>, </a:t>
            </a:r>
            <a:r>
              <a:rPr lang="en-US" altLang="ja-JP" sz="1800" dirty="0" err="1">
                <a:solidFill>
                  <a:srgbClr val="00CC00"/>
                </a:solidFill>
              </a:rPr>
              <a:t>wb</a:t>
            </a:r>
            <a:r>
              <a:rPr lang="en-US" altLang="ja-JP" sz="1800" dirty="0"/>
              <a:t>, </a:t>
            </a:r>
            <a:r>
              <a:rPr lang="en-US" altLang="ja-JP" sz="1800" dirty="0" err="1">
                <a:solidFill>
                  <a:schemeClr val="accent2"/>
                </a:solidFill>
              </a:rPr>
              <a:t>gb</a:t>
            </a:r>
            <a:r>
              <a:rPr lang="en-US" altLang="ja-JP" sz="1800" dirty="0">
                <a:solidFill>
                  <a:srgbClr val="FF0066"/>
                </a:solidFill>
              </a:rPr>
              <a:t>)</a:t>
            </a:r>
          </a:p>
          <a:p>
            <a:pPr>
              <a:defRPr/>
            </a:pPr>
            <a:r>
              <a:rPr lang="en-US" altLang="ja-JP" sz="1800" dirty="0"/>
              <a:t>      </a:t>
            </a:r>
            <a:r>
              <a:rPr lang="en-US" altLang="ja-JP" sz="1800" dirty="0">
                <a:solidFill>
                  <a:srgbClr val="3366FF"/>
                </a:solidFill>
              </a:rPr>
              <a:t>TextBox1.Text &amp;= </a:t>
            </a:r>
            <a:r>
              <a:rPr lang="en-US" altLang="ja-JP" sz="1800" dirty="0" smtClean="0">
                <a:solidFill>
                  <a:srgbClr val="3366FF"/>
                </a:solidFill>
              </a:rPr>
              <a:t>“s” </a:t>
            </a:r>
            <a:r>
              <a:rPr lang="en-US" altLang="ja-JP" sz="1800" dirty="0">
                <a:solidFill>
                  <a:srgbClr val="3366FF"/>
                </a:solidFill>
              </a:rPr>
              <a:t>&amp; n &amp; </a:t>
            </a:r>
            <a:r>
              <a:rPr lang="en-US" altLang="ja-JP" sz="1800" dirty="0" smtClean="0">
                <a:solidFill>
                  <a:srgbClr val="3366FF"/>
                </a:solidFill>
              </a:rPr>
              <a:t>“ </a:t>
            </a:r>
            <a:r>
              <a:rPr lang="ja-JP" altLang="en-US" sz="1800" dirty="0" smtClean="0">
                <a:solidFill>
                  <a:srgbClr val="3366FF"/>
                </a:solidFill>
              </a:rPr>
              <a:t>を </a:t>
            </a:r>
            <a:r>
              <a:rPr lang="en-US" altLang="ja-JP" sz="1800" dirty="0" smtClean="0">
                <a:solidFill>
                  <a:srgbClr val="3366FF"/>
                </a:solidFill>
              </a:rPr>
              <a:t>" </a:t>
            </a:r>
            <a:r>
              <a:rPr lang="en-US" altLang="ja-JP" sz="1800" dirty="0">
                <a:solidFill>
                  <a:srgbClr val="3366FF"/>
                </a:solidFill>
              </a:rPr>
              <a:t>&amp; </a:t>
            </a:r>
            <a:r>
              <a:rPr lang="en-US" altLang="ja-JP" sz="1800" dirty="0" err="1">
                <a:solidFill>
                  <a:srgbClr val="3366FF"/>
                </a:solidFill>
              </a:rPr>
              <a:t>sb</a:t>
            </a:r>
            <a:r>
              <a:rPr lang="en-US" altLang="ja-JP" sz="1800" dirty="0">
                <a:solidFill>
                  <a:srgbClr val="3366FF"/>
                </a:solidFill>
              </a:rPr>
              <a:t> &amp; " → </a:t>
            </a:r>
            <a:r>
              <a:rPr lang="en-US" altLang="ja-JP" sz="1800" dirty="0" smtClean="0">
                <a:solidFill>
                  <a:srgbClr val="3366FF"/>
                </a:solidFill>
              </a:rPr>
              <a:t>" </a:t>
            </a:r>
            <a:r>
              <a:rPr lang="en-US" altLang="ja-JP" sz="1800" dirty="0">
                <a:solidFill>
                  <a:srgbClr val="3366FF"/>
                </a:solidFill>
              </a:rPr>
              <a:t>&amp; </a:t>
            </a:r>
            <a:r>
              <a:rPr lang="en-US" altLang="ja-JP" sz="1800" dirty="0" err="1">
                <a:solidFill>
                  <a:srgbClr val="3366FF"/>
                </a:solidFill>
              </a:rPr>
              <a:t>gb</a:t>
            </a:r>
            <a:r>
              <a:rPr lang="en-US" altLang="ja-JP" sz="1800" dirty="0">
                <a:solidFill>
                  <a:srgbClr val="3366FF"/>
                </a:solidFill>
              </a:rPr>
              <a:t> &amp; </a:t>
            </a:r>
            <a:r>
              <a:rPr lang="en-US" altLang="ja-JP" sz="1800" dirty="0" smtClean="0">
                <a:solidFill>
                  <a:srgbClr val="3366FF"/>
                </a:solidFill>
              </a:rPr>
              <a:t>“ </a:t>
            </a:r>
            <a:r>
              <a:rPr lang="ja-JP" altLang="en-US" sz="1800" dirty="0" smtClean="0">
                <a:solidFill>
                  <a:srgbClr val="3366FF"/>
                </a:solidFill>
              </a:rPr>
              <a:t>に</a:t>
            </a:r>
            <a:r>
              <a:rPr lang="ja-JP" altLang="en-US" sz="1800" dirty="0">
                <a:solidFill>
                  <a:srgbClr val="3366FF"/>
                </a:solidFill>
              </a:rPr>
              <a:t>移動！</a:t>
            </a:r>
            <a:r>
              <a:rPr lang="en-US" altLang="ja-JP" sz="1800" dirty="0">
                <a:solidFill>
                  <a:srgbClr val="3366FF"/>
                </a:solidFill>
              </a:rPr>
              <a:t>" &amp; </a:t>
            </a:r>
            <a:r>
              <a:rPr lang="en-US" altLang="ja-JP" sz="1800" dirty="0" err="1">
                <a:solidFill>
                  <a:srgbClr val="3366FF"/>
                </a:solidFill>
              </a:rPr>
              <a:t>vbCrLf</a:t>
            </a:r>
            <a:endParaRPr lang="en-US" altLang="ja-JP" sz="1800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ja-JP" sz="1800" dirty="0"/>
              <a:t>      </a:t>
            </a:r>
            <a:r>
              <a:rPr lang="en-US" altLang="ja-JP" sz="1800" dirty="0" err="1">
                <a:solidFill>
                  <a:srgbClr val="FF0066"/>
                </a:solidFill>
              </a:rPr>
              <a:t>HanoiMove</a:t>
            </a:r>
            <a:r>
              <a:rPr lang="en-US" altLang="ja-JP" sz="1800" dirty="0">
                <a:solidFill>
                  <a:srgbClr val="FF0066"/>
                </a:solidFill>
              </a:rPr>
              <a:t>(</a:t>
            </a:r>
            <a:r>
              <a:rPr lang="en-US" altLang="ja-JP" sz="1800" dirty="0"/>
              <a:t>n - 1, </a:t>
            </a:r>
            <a:r>
              <a:rPr lang="en-US" altLang="ja-JP" sz="1800" dirty="0" err="1">
                <a:solidFill>
                  <a:srgbClr val="00CC00"/>
                </a:solidFill>
              </a:rPr>
              <a:t>wb</a:t>
            </a:r>
            <a:r>
              <a:rPr lang="en-US" altLang="ja-JP" sz="1800" dirty="0"/>
              <a:t>, </a:t>
            </a:r>
            <a:r>
              <a:rPr lang="en-US" altLang="ja-JP" sz="1800" dirty="0" err="1">
                <a:solidFill>
                  <a:schemeClr val="accent2"/>
                </a:solidFill>
              </a:rPr>
              <a:t>gb</a:t>
            </a:r>
            <a:r>
              <a:rPr lang="en-US" altLang="ja-JP" sz="1800" dirty="0"/>
              <a:t>, </a:t>
            </a:r>
            <a:r>
              <a:rPr lang="en-US" altLang="ja-JP" sz="1800" dirty="0" err="1">
                <a:solidFill>
                  <a:srgbClr val="FF0066"/>
                </a:solidFill>
              </a:rPr>
              <a:t>sb</a:t>
            </a:r>
            <a:r>
              <a:rPr lang="en-US" altLang="ja-JP" sz="1800" dirty="0">
                <a:solidFill>
                  <a:srgbClr val="FF0066"/>
                </a:solidFill>
              </a:rPr>
              <a:t>)</a:t>
            </a:r>
          </a:p>
          <a:p>
            <a:pPr>
              <a:defRPr/>
            </a:pPr>
            <a:r>
              <a:rPr lang="en-US" altLang="ja-JP" sz="1800" dirty="0"/>
              <a:t>   End If</a:t>
            </a:r>
          </a:p>
          <a:p>
            <a:pPr>
              <a:defRPr/>
            </a:pPr>
            <a:r>
              <a:rPr lang="en-US" altLang="ja-JP" sz="18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6565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557338"/>
            <a:ext cx="47720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 rot="19170074">
            <a:off x="5075238" y="6072188"/>
            <a:ext cx="863600" cy="3603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48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24227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83568" y="764704"/>
            <a:ext cx="7772400" cy="1362075"/>
          </a:xfrm>
        </p:spPr>
        <p:txBody>
          <a:bodyPr/>
          <a:lstStyle/>
          <a:p>
            <a:r>
              <a:rPr kumimoji="1" lang="ja-JP" altLang="en-US" dirty="0" smtClean="0"/>
              <a:t>クイックソート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(Quick Sort)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6871" y="2307084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性能</a:t>
            </a:r>
            <a:r>
              <a:rPr lang="ja-JP" altLang="en-US" dirty="0" smtClean="0"/>
              <a:t>が</a:t>
            </a:r>
            <a:r>
              <a:rPr lang="ja-JP" altLang="en-US" dirty="0"/>
              <a:t>非常に</a:t>
            </a:r>
            <a:r>
              <a:rPr lang="ja-JP" altLang="en-US" dirty="0" smtClean="0"/>
              <a:t>良いアルゴリズム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5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クイックソート</a:t>
            </a:r>
          </a:p>
        </p:txBody>
      </p:sp>
      <p:sp>
        <p:nvSpPr>
          <p:cNvPr id="22531" name="Text Box 43"/>
          <p:cNvSpPr txBox="1">
            <a:spLocks noChangeArrowheads="1"/>
          </p:cNvSpPr>
          <p:nvPr/>
        </p:nvSpPr>
        <p:spPr bwMode="auto">
          <a:xfrm>
            <a:off x="1404938" y="2060575"/>
            <a:ext cx="6391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根本の原理：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「遠い距離にある値同士の交換の方が効果的」</a:t>
            </a:r>
          </a:p>
        </p:txBody>
      </p:sp>
      <p:sp>
        <p:nvSpPr>
          <p:cNvPr id="22532" name="Text Box 44"/>
          <p:cNvSpPr txBox="1">
            <a:spLocks noChangeArrowheads="1"/>
          </p:cNvSpPr>
          <p:nvPr/>
        </p:nvSpPr>
        <p:spPr bwMode="auto">
          <a:xfrm>
            <a:off x="2555875" y="4292600"/>
            <a:ext cx="352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70</a:t>
            </a:r>
            <a:r>
              <a:rPr lang="en-US" altLang="ja-JP" sz="2400"/>
              <a:t> 20 80 50 90 60 30 </a:t>
            </a:r>
            <a:r>
              <a:rPr lang="en-US" altLang="ja-JP" sz="2400">
                <a:solidFill>
                  <a:srgbClr val="FF0066"/>
                </a:solidFill>
              </a:rPr>
              <a:t>40</a:t>
            </a:r>
          </a:p>
        </p:txBody>
      </p:sp>
      <p:sp>
        <p:nvSpPr>
          <p:cNvPr id="22533" name="Text Box 45"/>
          <p:cNvSpPr txBox="1">
            <a:spLocks noChangeArrowheads="1"/>
          </p:cNvSpPr>
          <p:nvPr/>
        </p:nvSpPr>
        <p:spPr bwMode="auto">
          <a:xfrm>
            <a:off x="1692275" y="5300663"/>
            <a:ext cx="5703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70</a:t>
            </a:r>
            <a:r>
              <a:rPr lang="ja-JP" altLang="en-US" sz="2400"/>
              <a:t>と</a:t>
            </a:r>
            <a:r>
              <a:rPr lang="en-US" altLang="ja-JP" sz="2400"/>
              <a:t>20</a:t>
            </a:r>
            <a:r>
              <a:rPr lang="ja-JP" altLang="en-US" sz="2400"/>
              <a:t>の交換より、</a:t>
            </a:r>
            <a:r>
              <a:rPr lang="en-US" altLang="ja-JP" sz="2400"/>
              <a:t>70</a:t>
            </a:r>
            <a:r>
              <a:rPr lang="ja-JP" altLang="en-US" sz="2400"/>
              <a:t>と</a:t>
            </a:r>
            <a:r>
              <a:rPr lang="en-US" altLang="ja-JP" sz="2400"/>
              <a:t>40</a:t>
            </a:r>
            <a:r>
              <a:rPr lang="ja-JP" altLang="en-US" sz="2400"/>
              <a:t>の交換の方が、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整列に寄与する能力が高い</a:t>
            </a:r>
          </a:p>
        </p:txBody>
      </p:sp>
      <p:sp>
        <p:nvSpPr>
          <p:cNvPr id="22534" name="Text Box 47"/>
          <p:cNvSpPr txBox="1">
            <a:spLocks noChangeArrowheads="1"/>
          </p:cNvSpPr>
          <p:nvPr/>
        </p:nvSpPr>
        <p:spPr bwMode="auto">
          <a:xfrm>
            <a:off x="1801813" y="40481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例）</a:t>
            </a:r>
          </a:p>
        </p:txBody>
      </p:sp>
      <p:sp>
        <p:nvSpPr>
          <p:cNvPr id="22535" name="AutoShape 49"/>
          <p:cNvSpPr>
            <a:spLocks noChangeArrowheads="1"/>
          </p:cNvSpPr>
          <p:nvPr/>
        </p:nvSpPr>
        <p:spPr bwMode="auto">
          <a:xfrm>
            <a:off x="2700338" y="3716338"/>
            <a:ext cx="3527425" cy="576262"/>
          </a:xfrm>
          <a:prstGeom prst="curvedDownArrow">
            <a:avLst>
              <a:gd name="adj1" fmla="val 30323"/>
              <a:gd name="adj2" fmla="val 155921"/>
              <a:gd name="adj3" fmla="val 58824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2536" name="AutoShape 50"/>
          <p:cNvSpPr>
            <a:spLocks noChangeArrowheads="1"/>
          </p:cNvSpPr>
          <p:nvPr/>
        </p:nvSpPr>
        <p:spPr bwMode="auto">
          <a:xfrm flipH="1" flipV="1">
            <a:off x="2339975" y="4724400"/>
            <a:ext cx="3382963" cy="576263"/>
          </a:xfrm>
          <a:prstGeom prst="curvedDownArrow">
            <a:avLst>
              <a:gd name="adj1" fmla="val 29081"/>
              <a:gd name="adj2" fmla="val 149535"/>
              <a:gd name="adj3" fmla="val 58824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2537" name="AutoShape 51"/>
          <p:cNvSpPr>
            <a:spLocks noChangeArrowheads="1"/>
          </p:cNvSpPr>
          <p:nvPr/>
        </p:nvSpPr>
        <p:spPr bwMode="auto">
          <a:xfrm>
            <a:off x="2916238" y="4221163"/>
            <a:ext cx="457200" cy="157162"/>
          </a:xfrm>
          <a:prstGeom prst="curvedDownArrow">
            <a:avLst>
              <a:gd name="adj1" fmla="val 14411"/>
              <a:gd name="adj2" fmla="val 74101"/>
              <a:gd name="adj3" fmla="val 58824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2538" name="AutoShape 52"/>
          <p:cNvSpPr>
            <a:spLocks noChangeArrowheads="1"/>
          </p:cNvSpPr>
          <p:nvPr/>
        </p:nvSpPr>
        <p:spPr bwMode="auto">
          <a:xfrm flipH="1" flipV="1">
            <a:off x="2843213" y="4652963"/>
            <a:ext cx="438150" cy="157162"/>
          </a:xfrm>
          <a:prstGeom prst="curvedDownArrow">
            <a:avLst>
              <a:gd name="adj1" fmla="val 13810"/>
              <a:gd name="adj2" fmla="val 71014"/>
              <a:gd name="adj3" fmla="val 58824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2539" name="Text Box 42"/>
          <p:cNvSpPr txBox="1">
            <a:spLocks noChangeArrowheads="1"/>
          </p:cNvSpPr>
          <p:nvPr/>
        </p:nvSpPr>
        <p:spPr bwMode="auto">
          <a:xfrm>
            <a:off x="3203575" y="1341438"/>
            <a:ext cx="279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C.A.R.Hoare(1960)</a:t>
            </a:r>
          </a:p>
        </p:txBody>
      </p:sp>
    </p:spTree>
    <p:extLst>
      <p:ext uri="{BB962C8B-B14F-4D97-AF65-F5344CB8AC3E}">
        <p14:creationId xmlns:p14="http://schemas.microsoft.com/office/powerpoint/2010/main" val="31758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再帰処理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107647" y="1412875"/>
            <a:ext cx="6785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近代的なプログラミング言語で実装された処理のしくみ。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「ある関数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は、</a:t>
            </a:r>
            <a:r>
              <a:rPr lang="ja-JP" altLang="en-US" sz="2000" dirty="0"/>
              <a:t>関数</a:t>
            </a:r>
            <a:r>
              <a:rPr lang="en-US" altLang="ja-JP" sz="2000" dirty="0"/>
              <a:t>A</a:t>
            </a:r>
            <a:r>
              <a:rPr lang="ja-JP" altLang="en-US" sz="2000" dirty="0"/>
              <a:t>の中で、関数</a:t>
            </a:r>
            <a:r>
              <a:rPr lang="en-US" altLang="ja-JP" sz="2000" dirty="0"/>
              <a:t>A</a:t>
            </a:r>
            <a:r>
              <a:rPr lang="ja-JP" altLang="en-US" sz="2000" dirty="0"/>
              <a:t>自身を呼び出す」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ことができる。これを再帰呼び出し（再帰コール）</a:t>
            </a:r>
            <a:r>
              <a:rPr lang="ja-JP" altLang="en-US" sz="2000" dirty="0" smtClean="0"/>
              <a:t>といいます。</a:t>
            </a: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再帰</a:t>
            </a:r>
            <a:r>
              <a:rPr lang="ja-JP" altLang="en-US" sz="2000" dirty="0"/>
              <a:t>呼び出しを含むアルゴリズムを、「再帰処理」</a:t>
            </a:r>
            <a:r>
              <a:rPr lang="ja-JP" altLang="en-US" sz="2000" dirty="0" smtClean="0"/>
              <a:t>といいます。</a:t>
            </a:r>
            <a:endParaRPr lang="ja-JP" altLang="en-US" sz="2000" dirty="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763713" y="3644900"/>
            <a:ext cx="5473700" cy="2879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ja-JP" altLang="ja-JP"/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628900" y="4076700"/>
            <a:ext cx="4248150" cy="201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3563938" y="4364038"/>
            <a:ext cx="2663825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356100" y="4652963"/>
            <a:ext cx="1296988" cy="719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1763713" y="3644900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関数Ａ</a:t>
            </a:r>
          </a:p>
        </p:txBody>
      </p:sp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2628900" y="4076700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関数Ａ</a:t>
            </a: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563938" y="4364038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関数Ａ</a:t>
            </a: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4356100" y="4652963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関数Ａ</a:t>
            </a:r>
          </a:p>
        </p:txBody>
      </p:sp>
      <p:sp>
        <p:nvSpPr>
          <p:cNvPr id="5132" name="Line 17"/>
          <p:cNvSpPr>
            <a:spLocks noChangeShapeType="1"/>
          </p:cNvSpPr>
          <p:nvPr/>
        </p:nvSpPr>
        <p:spPr bwMode="auto">
          <a:xfrm>
            <a:off x="2484438" y="4221163"/>
            <a:ext cx="144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3421063" y="4581525"/>
            <a:ext cx="142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9"/>
          <p:cNvSpPr>
            <a:spLocks noChangeShapeType="1"/>
          </p:cNvSpPr>
          <p:nvPr/>
        </p:nvSpPr>
        <p:spPr bwMode="auto">
          <a:xfrm>
            <a:off x="4213225" y="4868863"/>
            <a:ext cx="142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1836738" y="4005263"/>
            <a:ext cx="682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呼び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出し</a:t>
            </a:r>
          </a:p>
        </p:txBody>
      </p:sp>
      <p:sp>
        <p:nvSpPr>
          <p:cNvPr id="5136" name="Text Box 21"/>
          <p:cNvSpPr txBox="1">
            <a:spLocks noChangeArrowheads="1"/>
          </p:cNvSpPr>
          <p:nvPr/>
        </p:nvSpPr>
        <p:spPr bwMode="auto">
          <a:xfrm>
            <a:off x="2700338" y="4437063"/>
            <a:ext cx="682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呼び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出し</a:t>
            </a:r>
          </a:p>
        </p:txBody>
      </p:sp>
      <p:sp>
        <p:nvSpPr>
          <p:cNvPr id="5137" name="Text Box 22"/>
          <p:cNvSpPr txBox="1">
            <a:spLocks noChangeArrowheads="1"/>
          </p:cNvSpPr>
          <p:nvPr/>
        </p:nvSpPr>
        <p:spPr bwMode="auto">
          <a:xfrm>
            <a:off x="3563938" y="4724400"/>
            <a:ext cx="682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呼び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00"/>
                </a:solidFill>
              </a:rPr>
              <a:t>出し</a:t>
            </a:r>
          </a:p>
        </p:txBody>
      </p:sp>
    </p:spTree>
    <p:extLst>
      <p:ext uri="{BB962C8B-B14F-4D97-AF65-F5344CB8AC3E}">
        <p14:creationId xmlns:p14="http://schemas.microsoft.com/office/powerpoint/2010/main" val="3089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5"/>
          <p:cNvSpPr>
            <a:spLocks noChangeArrowheads="1"/>
          </p:cNvSpPr>
          <p:nvPr/>
        </p:nvSpPr>
        <p:spPr bwMode="auto">
          <a:xfrm>
            <a:off x="323850" y="5683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3555" name="AutoShape 6"/>
          <p:cNvSpPr>
            <a:spLocks noChangeArrowheads="1"/>
          </p:cNvSpPr>
          <p:nvPr/>
        </p:nvSpPr>
        <p:spPr bwMode="auto">
          <a:xfrm>
            <a:off x="1042988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23556" name="AutoShape 7"/>
          <p:cNvSpPr>
            <a:spLocks noChangeArrowheads="1"/>
          </p:cNvSpPr>
          <p:nvPr/>
        </p:nvSpPr>
        <p:spPr bwMode="auto">
          <a:xfrm>
            <a:off x="1763713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3557" name="AutoShape 8"/>
          <p:cNvSpPr>
            <a:spLocks noChangeArrowheads="1"/>
          </p:cNvSpPr>
          <p:nvPr/>
        </p:nvSpPr>
        <p:spPr bwMode="auto">
          <a:xfrm>
            <a:off x="2484438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3558" name="AutoShape 9"/>
          <p:cNvSpPr>
            <a:spLocks noChangeArrowheads="1"/>
          </p:cNvSpPr>
          <p:nvPr/>
        </p:nvSpPr>
        <p:spPr bwMode="auto">
          <a:xfrm>
            <a:off x="3203575" y="5683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3559" name="AutoShape 10"/>
          <p:cNvSpPr>
            <a:spLocks noChangeArrowheads="1"/>
          </p:cNvSpPr>
          <p:nvPr/>
        </p:nvSpPr>
        <p:spPr bwMode="auto">
          <a:xfrm>
            <a:off x="3924300" y="568325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3560" name="AutoShape 11"/>
          <p:cNvSpPr>
            <a:spLocks noChangeArrowheads="1"/>
          </p:cNvSpPr>
          <p:nvPr/>
        </p:nvSpPr>
        <p:spPr bwMode="auto">
          <a:xfrm>
            <a:off x="4643438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3561" name="AutoShape 12"/>
          <p:cNvSpPr>
            <a:spLocks noChangeArrowheads="1"/>
          </p:cNvSpPr>
          <p:nvPr/>
        </p:nvSpPr>
        <p:spPr bwMode="auto">
          <a:xfrm>
            <a:off x="5364163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6084888" y="568325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6804025" y="5683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3564" name="AutoShape 15"/>
          <p:cNvSpPr>
            <a:spLocks noChangeArrowheads="1"/>
          </p:cNvSpPr>
          <p:nvPr/>
        </p:nvSpPr>
        <p:spPr bwMode="auto">
          <a:xfrm>
            <a:off x="7524750" y="568325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19153" name="AutoShape 17"/>
          <p:cNvSpPr>
            <a:spLocks noChangeArrowheads="1"/>
          </p:cNvSpPr>
          <p:nvPr/>
        </p:nvSpPr>
        <p:spPr bwMode="auto">
          <a:xfrm>
            <a:off x="325438" y="2008188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19154" name="AutoShape 18"/>
          <p:cNvSpPr>
            <a:spLocks noChangeArrowheads="1"/>
          </p:cNvSpPr>
          <p:nvPr/>
        </p:nvSpPr>
        <p:spPr bwMode="auto">
          <a:xfrm>
            <a:off x="1044575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219155" name="AutoShape 19"/>
          <p:cNvSpPr>
            <a:spLocks noChangeArrowheads="1"/>
          </p:cNvSpPr>
          <p:nvPr/>
        </p:nvSpPr>
        <p:spPr bwMode="auto">
          <a:xfrm>
            <a:off x="1765300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9156" name="AutoShape 20"/>
          <p:cNvSpPr>
            <a:spLocks noChangeArrowheads="1"/>
          </p:cNvSpPr>
          <p:nvPr/>
        </p:nvSpPr>
        <p:spPr bwMode="auto">
          <a:xfrm>
            <a:off x="2486025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19157" name="AutoShape 21"/>
          <p:cNvSpPr>
            <a:spLocks noChangeArrowheads="1"/>
          </p:cNvSpPr>
          <p:nvPr/>
        </p:nvSpPr>
        <p:spPr bwMode="auto">
          <a:xfrm>
            <a:off x="3205163" y="2008188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19158" name="AutoShape 22"/>
          <p:cNvSpPr>
            <a:spLocks noChangeArrowheads="1"/>
          </p:cNvSpPr>
          <p:nvPr/>
        </p:nvSpPr>
        <p:spPr bwMode="auto">
          <a:xfrm>
            <a:off x="3925888" y="2008188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19159" name="AutoShape 23"/>
          <p:cNvSpPr>
            <a:spLocks noChangeArrowheads="1"/>
          </p:cNvSpPr>
          <p:nvPr/>
        </p:nvSpPr>
        <p:spPr bwMode="auto">
          <a:xfrm>
            <a:off x="4645025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19160" name="AutoShape 24"/>
          <p:cNvSpPr>
            <a:spLocks noChangeArrowheads="1"/>
          </p:cNvSpPr>
          <p:nvPr/>
        </p:nvSpPr>
        <p:spPr bwMode="auto">
          <a:xfrm>
            <a:off x="5365750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9161" name="AutoShape 25"/>
          <p:cNvSpPr>
            <a:spLocks noChangeArrowheads="1"/>
          </p:cNvSpPr>
          <p:nvPr/>
        </p:nvSpPr>
        <p:spPr bwMode="auto">
          <a:xfrm>
            <a:off x="6086475" y="2008188"/>
            <a:ext cx="792163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19162" name="AutoShape 26"/>
          <p:cNvSpPr>
            <a:spLocks noChangeArrowheads="1"/>
          </p:cNvSpPr>
          <p:nvPr/>
        </p:nvSpPr>
        <p:spPr bwMode="auto">
          <a:xfrm>
            <a:off x="6805613" y="2008188"/>
            <a:ext cx="792162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19163" name="AutoShape 27"/>
          <p:cNvSpPr>
            <a:spLocks noChangeArrowheads="1"/>
          </p:cNvSpPr>
          <p:nvPr/>
        </p:nvSpPr>
        <p:spPr bwMode="auto">
          <a:xfrm>
            <a:off x="7526338" y="2008188"/>
            <a:ext cx="792162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0" y="1341438"/>
            <a:ext cx="325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適当な値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FF0000"/>
                </a:solidFill>
              </a:rPr>
              <a:t>pivot</a:t>
            </a:r>
            <a:r>
              <a:rPr lang="en-US" altLang="ja-JP" sz="2400" dirty="0" smtClean="0"/>
              <a:t>) </a:t>
            </a:r>
            <a:r>
              <a:rPr lang="ja-JP" altLang="en-US" sz="2400" dirty="0"/>
              <a:t>を選ぶ</a:t>
            </a: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0" y="2727325"/>
            <a:ext cx="788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より小さい値は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の前方へ</a:t>
            </a:r>
            <a:r>
              <a:rPr lang="ja-JP" altLang="en-US" sz="2400" dirty="0"/>
              <a:t>、</a:t>
            </a:r>
            <a:r>
              <a:rPr lang="ja-JP" altLang="en-US" sz="2400" dirty="0" smtClean="0"/>
              <a:t>大きい値は後方へ</a:t>
            </a:r>
            <a:r>
              <a:rPr lang="ja-JP" altLang="en-US" sz="2400" dirty="0"/>
              <a:t>移動</a:t>
            </a:r>
          </a:p>
        </p:txBody>
      </p:sp>
      <p:sp>
        <p:nvSpPr>
          <p:cNvPr id="219166" name="AutoShape 30"/>
          <p:cNvSpPr>
            <a:spLocks noChangeArrowheads="1"/>
          </p:cNvSpPr>
          <p:nvPr/>
        </p:nvSpPr>
        <p:spPr bwMode="auto">
          <a:xfrm>
            <a:off x="252413" y="34480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19167" name="AutoShape 31"/>
          <p:cNvSpPr>
            <a:spLocks noChangeArrowheads="1"/>
          </p:cNvSpPr>
          <p:nvPr/>
        </p:nvSpPr>
        <p:spPr bwMode="auto">
          <a:xfrm>
            <a:off x="971550" y="34480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219168" name="AutoShape 32"/>
          <p:cNvSpPr>
            <a:spLocks noChangeArrowheads="1"/>
          </p:cNvSpPr>
          <p:nvPr/>
        </p:nvSpPr>
        <p:spPr bwMode="auto">
          <a:xfrm>
            <a:off x="1692275" y="34480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9169" name="AutoShape 33"/>
          <p:cNvSpPr>
            <a:spLocks noChangeArrowheads="1"/>
          </p:cNvSpPr>
          <p:nvPr/>
        </p:nvSpPr>
        <p:spPr bwMode="auto">
          <a:xfrm>
            <a:off x="2413000" y="34480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19170" name="AutoShape 34"/>
          <p:cNvSpPr>
            <a:spLocks noChangeArrowheads="1"/>
          </p:cNvSpPr>
          <p:nvPr/>
        </p:nvSpPr>
        <p:spPr bwMode="auto">
          <a:xfrm>
            <a:off x="3132138" y="34480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19171" name="AutoShape 35"/>
          <p:cNvSpPr>
            <a:spLocks noChangeArrowheads="1"/>
          </p:cNvSpPr>
          <p:nvPr/>
        </p:nvSpPr>
        <p:spPr bwMode="auto">
          <a:xfrm>
            <a:off x="3852863" y="344805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19172" name="AutoShape 36"/>
          <p:cNvSpPr>
            <a:spLocks noChangeArrowheads="1"/>
          </p:cNvSpPr>
          <p:nvPr/>
        </p:nvSpPr>
        <p:spPr bwMode="auto">
          <a:xfrm>
            <a:off x="4572000" y="34480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19173" name="AutoShape 37"/>
          <p:cNvSpPr>
            <a:spLocks noChangeArrowheads="1"/>
          </p:cNvSpPr>
          <p:nvPr/>
        </p:nvSpPr>
        <p:spPr bwMode="auto">
          <a:xfrm>
            <a:off x="5292725" y="3448050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9174" name="AutoShape 38"/>
          <p:cNvSpPr>
            <a:spLocks noChangeArrowheads="1"/>
          </p:cNvSpPr>
          <p:nvPr/>
        </p:nvSpPr>
        <p:spPr bwMode="auto">
          <a:xfrm>
            <a:off x="6013450" y="34480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19175" name="AutoShape 39"/>
          <p:cNvSpPr>
            <a:spLocks noChangeArrowheads="1"/>
          </p:cNvSpPr>
          <p:nvPr/>
        </p:nvSpPr>
        <p:spPr bwMode="auto">
          <a:xfrm>
            <a:off x="6732588" y="34480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19176" name="AutoShape 40"/>
          <p:cNvSpPr>
            <a:spLocks noChangeArrowheads="1"/>
          </p:cNvSpPr>
          <p:nvPr/>
        </p:nvSpPr>
        <p:spPr bwMode="auto">
          <a:xfrm>
            <a:off x="7453313" y="3448050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19177" name="Text Box 41"/>
          <p:cNvSpPr txBox="1">
            <a:spLocks noChangeArrowheads="1"/>
          </p:cNvSpPr>
          <p:nvPr/>
        </p:nvSpPr>
        <p:spPr bwMode="auto">
          <a:xfrm>
            <a:off x="0" y="4149725"/>
            <a:ext cx="6965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それぞれのグループで、ふたたび適当</a:t>
            </a:r>
            <a:r>
              <a:rPr lang="ja-JP" altLang="en-US" sz="2400" dirty="0" smtClean="0"/>
              <a:t>な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選ぶ</a:t>
            </a:r>
          </a:p>
        </p:txBody>
      </p:sp>
      <p:sp>
        <p:nvSpPr>
          <p:cNvPr id="219178" name="AutoShape 42"/>
          <p:cNvSpPr>
            <a:spLocks noChangeArrowheads="1"/>
          </p:cNvSpPr>
          <p:nvPr/>
        </p:nvSpPr>
        <p:spPr bwMode="auto">
          <a:xfrm>
            <a:off x="252413" y="4959350"/>
            <a:ext cx="792162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0</a:t>
            </a:r>
          </a:p>
        </p:txBody>
      </p:sp>
      <p:sp>
        <p:nvSpPr>
          <p:cNvPr id="219179" name="AutoShape 43"/>
          <p:cNvSpPr>
            <a:spLocks noChangeArrowheads="1"/>
          </p:cNvSpPr>
          <p:nvPr/>
        </p:nvSpPr>
        <p:spPr bwMode="auto">
          <a:xfrm>
            <a:off x="971550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28</a:t>
            </a:r>
          </a:p>
        </p:txBody>
      </p:sp>
      <p:sp>
        <p:nvSpPr>
          <p:cNvPr id="219180" name="AutoShape 44"/>
          <p:cNvSpPr>
            <a:spLocks noChangeArrowheads="1"/>
          </p:cNvSpPr>
          <p:nvPr/>
        </p:nvSpPr>
        <p:spPr bwMode="auto">
          <a:xfrm>
            <a:off x="1692275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26</a:t>
            </a:r>
          </a:p>
        </p:txBody>
      </p:sp>
      <p:sp>
        <p:nvSpPr>
          <p:cNvPr id="219181" name="AutoShape 45"/>
          <p:cNvSpPr>
            <a:spLocks noChangeArrowheads="1"/>
          </p:cNvSpPr>
          <p:nvPr/>
        </p:nvSpPr>
        <p:spPr bwMode="auto">
          <a:xfrm>
            <a:off x="2413000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219182" name="AutoShape 46"/>
          <p:cNvSpPr>
            <a:spLocks noChangeArrowheads="1"/>
          </p:cNvSpPr>
          <p:nvPr/>
        </p:nvSpPr>
        <p:spPr bwMode="auto">
          <a:xfrm>
            <a:off x="3132138" y="4959350"/>
            <a:ext cx="792162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219183" name="AutoShape 47"/>
          <p:cNvSpPr>
            <a:spLocks noChangeArrowheads="1"/>
          </p:cNvSpPr>
          <p:nvPr/>
        </p:nvSpPr>
        <p:spPr bwMode="auto">
          <a:xfrm>
            <a:off x="3852863" y="4959350"/>
            <a:ext cx="792162" cy="6477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219184" name="AutoShape 48"/>
          <p:cNvSpPr>
            <a:spLocks noChangeArrowheads="1"/>
          </p:cNvSpPr>
          <p:nvPr/>
        </p:nvSpPr>
        <p:spPr bwMode="auto">
          <a:xfrm>
            <a:off x="4572000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19185" name="AutoShape 49"/>
          <p:cNvSpPr>
            <a:spLocks noChangeArrowheads="1"/>
          </p:cNvSpPr>
          <p:nvPr/>
        </p:nvSpPr>
        <p:spPr bwMode="auto">
          <a:xfrm>
            <a:off x="5292725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219186" name="AutoShape 50"/>
          <p:cNvSpPr>
            <a:spLocks noChangeArrowheads="1"/>
          </p:cNvSpPr>
          <p:nvPr/>
        </p:nvSpPr>
        <p:spPr bwMode="auto">
          <a:xfrm>
            <a:off x="6013450" y="4959350"/>
            <a:ext cx="792163" cy="6477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59</a:t>
            </a:r>
          </a:p>
        </p:txBody>
      </p:sp>
      <p:sp>
        <p:nvSpPr>
          <p:cNvPr id="219187" name="AutoShape 51"/>
          <p:cNvSpPr>
            <a:spLocks noChangeArrowheads="1"/>
          </p:cNvSpPr>
          <p:nvPr/>
        </p:nvSpPr>
        <p:spPr bwMode="auto">
          <a:xfrm>
            <a:off x="6732588" y="4959350"/>
            <a:ext cx="792162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219188" name="AutoShape 52"/>
          <p:cNvSpPr>
            <a:spLocks noChangeArrowheads="1"/>
          </p:cNvSpPr>
          <p:nvPr/>
        </p:nvSpPr>
        <p:spPr bwMode="auto">
          <a:xfrm>
            <a:off x="7453313" y="4959350"/>
            <a:ext cx="792162" cy="647700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219189" name="Text Box 53"/>
          <p:cNvSpPr txBox="1">
            <a:spLocks noChangeArrowheads="1"/>
          </p:cNvSpPr>
          <p:nvPr/>
        </p:nvSpPr>
        <p:spPr bwMode="auto">
          <a:xfrm>
            <a:off x="0" y="5661025"/>
            <a:ext cx="8586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各グループ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</a:t>
            </a:r>
            <a:r>
              <a:rPr lang="ja-JP" altLang="en-US" sz="2400" dirty="0"/>
              <a:t>小さい</a:t>
            </a:r>
            <a:r>
              <a:rPr lang="ja-JP" altLang="en-US" sz="2400" dirty="0" smtClean="0"/>
              <a:t>値は前方へ</a:t>
            </a:r>
            <a:r>
              <a:rPr lang="ja-JP" altLang="en-US" sz="2400" dirty="0"/>
              <a:t>、大きい</a:t>
            </a:r>
            <a:r>
              <a:rPr lang="ja-JP" altLang="en-US" sz="2400" dirty="0" smtClean="0"/>
              <a:t>なら後方へ</a:t>
            </a:r>
            <a:r>
              <a:rPr lang="ja-JP" altLang="en-US" sz="2400" dirty="0"/>
              <a:t>移動</a:t>
            </a:r>
          </a:p>
        </p:txBody>
      </p:sp>
      <p:sp>
        <p:nvSpPr>
          <p:cNvPr id="219190" name="Text Box 54"/>
          <p:cNvSpPr txBox="1">
            <a:spLocks noChangeArrowheads="1"/>
          </p:cNvSpPr>
          <p:nvPr/>
        </p:nvSpPr>
        <p:spPr bwMode="auto">
          <a:xfrm>
            <a:off x="395288" y="6400800"/>
            <a:ext cx="822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データが２以上あるグループがあるうちは、この操作を繰り返す</a:t>
            </a:r>
          </a:p>
        </p:txBody>
      </p:sp>
      <p:sp>
        <p:nvSpPr>
          <p:cNvPr id="219191" name="Line 55"/>
          <p:cNvSpPr>
            <a:spLocks noChangeShapeType="1"/>
          </p:cNvSpPr>
          <p:nvPr/>
        </p:nvSpPr>
        <p:spPr bwMode="auto">
          <a:xfrm>
            <a:off x="4427538" y="61118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604" name="Text Box 56"/>
          <p:cNvSpPr txBox="1">
            <a:spLocks noChangeArrowheads="1"/>
          </p:cNvSpPr>
          <p:nvPr/>
        </p:nvSpPr>
        <p:spPr bwMode="auto">
          <a:xfrm>
            <a:off x="0" y="0"/>
            <a:ext cx="2771775" cy="461963"/>
          </a:xfrm>
          <a:prstGeom prst="rect">
            <a:avLst/>
          </a:prstGeom>
          <a:solidFill>
            <a:srgbClr val="FFFF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全体の手順イメージ</a:t>
            </a:r>
          </a:p>
        </p:txBody>
      </p:sp>
      <p:sp>
        <p:nvSpPr>
          <p:cNvPr id="23605" name="Line 57"/>
          <p:cNvSpPr>
            <a:spLocks noChangeShapeType="1"/>
          </p:cNvSpPr>
          <p:nvPr/>
        </p:nvSpPr>
        <p:spPr bwMode="auto">
          <a:xfrm flipV="1">
            <a:off x="3419475" y="1268413"/>
            <a:ext cx="7921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 rot="20790450">
            <a:off x="4067191" y="281632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 rot="20790450">
            <a:off x="4087827" y="1680319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 rot="20790450">
            <a:off x="1879256" y="3122511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20790450">
            <a:off x="6163437" y="3120181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 rot="20790450">
            <a:off x="2557399" y="4651958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 rot="20790450">
            <a:off x="6887726" y="4609586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1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3" grpId="0" animBg="1"/>
      <p:bldP spid="219154" grpId="0" animBg="1"/>
      <p:bldP spid="219155" grpId="0" animBg="1"/>
      <p:bldP spid="219156" grpId="0" animBg="1"/>
      <p:bldP spid="219157" grpId="0" animBg="1"/>
      <p:bldP spid="219158" grpId="0" animBg="1"/>
      <p:bldP spid="219159" grpId="0" animBg="1"/>
      <p:bldP spid="219160" grpId="0" animBg="1"/>
      <p:bldP spid="219161" grpId="0" animBg="1"/>
      <p:bldP spid="219162" grpId="0" animBg="1"/>
      <p:bldP spid="219163" grpId="0" animBg="1"/>
      <p:bldP spid="219165" grpId="0"/>
      <p:bldP spid="219166" grpId="0" animBg="1"/>
      <p:bldP spid="219167" grpId="0" animBg="1"/>
      <p:bldP spid="219168" grpId="0" animBg="1"/>
      <p:bldP spid="219169" grpId="0" animBg="1"/>
      <p:bldP spid="219170" grpId="0" animBg="1"/>
      <p:bldP spid="219171" grpId="0" animBg="1"/>
      <p:bldP spid="219172" grpId="0" animBg="1"/>
      <p:bldP spid="219173" grpId="0" animBg="1"/>
      <p:bldP spid="219174" grpId="0" animBg="1"/>
      <p:bldP spid="219175" grpId="0" animBg="1"/>
      <p:bldP spid="219176" grpId="0" animBg="1"/>
      <p:bldP spid="219177" grpId="0"/>
      <p:bldP spid="219178" grpId="0" animBg="1"/>
      <p:bldP spid="219179" grpId="0" animBg="1"/>
      <p:bldP spid="219180" grpId="0" animBg="1"/>
      <p:bldP spid="219181" grpId="0" animBg="1"/>
      <p:bldP spid="219182" grpId="0" animBg="1"/>
      <p:bldP spid="219183" grpId="0" animBg="1"/>
      <p:bldP spid="219184" grpId="0" animBg="1"/>
      <p:bldP spid="219185" grpId="0" animBg="1"/>
      <p:bldP spid="219186" grpId="0" animBg="1"/>
      <p:bldP spid="219187" grpId="0" animBg="1"/>
      <p:bldP spid="219188" grpId="0" animBg="1"/>
      <p:bldP spid="219189" grpId="0"/>
      <p:bldP spid="219190" grpId="0"/>
      <p:bldP spid="2191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クイックソートのアルゴリズム</a:t>
            </a:r>
          </a:p>
        </p:txBody>
      </p:sp>
      <p:sp>
        <p:nvSpPr>
          <p:cNvPr id="22531" name="Text Box 8"/>
          <p:cNvSpPr txBox="1">
            <a:spLocks noChangeArrowheads="1"/>
          </p:cNvSpPr>
          <p:nvPr/>
        </p:nvSpPr>
        <p:spPr bwMode="auto">
          <a:xfrm>
            <a:off x="612775" y="2105025"/>
            <a:ext cx="7920038" cy="3046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400" dirty="0" smtClean="0"/>
          </a:p>
          <a:p>
            <a:pPr eaLnBrk="1" hangingPunct="1">
              <a:defRPr/>
            </a:pPr>
            <a:endParaRPr lang="en-US" altLang="ja-JP" sz="2400" dirty="0" smtClean="0"/>
          </a:p>
          <a:p>
            <a:pPr eaLnBrk="1" hangingPunct="1">
              <a:defRPr/>
            </a:pPr>
            <a:endParaRPr lang="en-US" altLang="ja-JP" sz="2400" dirty="0"/>
          </a:p>
          <a:p>
            <a:pPr eaLnBrk="1" hangingPunct="1">
              <a:defRPr/>
            </a:pP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集めたあと、</a:t>
            </a:r>
          </a:p>
          <a:p>
            <a:pPr eaLnBrk="1" hangingPunct="1">
              <a:defRPr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の前方の配列の長さが２以上なら、　　</a:t>
            </a:r>
            <a:r>
              <a:rPr lang="ja-JP" altLang="en-US" sz="2400" dirty="0" smtClean="0">
                <a:solidFill>
                  <a:srgbClr val="FF0066"/>
                </a:solidFill>
              </a:rPr>
              <a:t>部分を繰り返す</a:t>
            </a:r>
            <a:r>
              <a:rPr lang="ja-JP" altLang="en-US" sz="2400" dirty="0" smtClean="0"/>
              <a:t>。</a:t>
            </a:r>
          </a:p>
          <a:p>
            <a:pPr eaLnBrk="1" hangingPunct="1">
              <a:defRPr/>
            </a:pPr>
            <a:endParaRPr lang="ja-JP" altLang="en-US" sz="2400" dirty="0" smtClean="0"/>
          </a:p>
          <a:p>
            <a:pPr eaLnBrk="1" hangingPunct="1">
              <a:defRPr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の後方の配列の長さが２以上なら、　　</a:t>
            </a:r>
            <a:r>
              <a:rPr lang="ja-JP" altLang="en-US" sz="2400" dirty="0" smtClean="0">
                <a:solidFill>
                  <a:srgbClr val="FF0066"/>
                </a:solidFill>
              </a:rPr>
              <a:t>部分を繰り返す</a:t>
            </a:r>
            <a:r>
              <a:rPr lang="ja-JP" altLang="en-US" sz="2400" dirty="0" smtClean="0"/>
              <a:t>。</a:t>
            </a:r>
          </a:p>
        </p:txBody>
      </p: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1476375" y="5699125"/>
            <a:ext cx="5875338" cy="4667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分割を繰り返すので、別名、</a:t>
            </a:r>
            <a:r>
              <a:rPr lang="ja-JP" altLang="en-US" sz="2400">
                <a:solidFill>
                  <a:srgbClr val="FF0066"/>
                </a:solidFill>
              </a:rPr>
              <a:t>分割ソート</a:t>
            </a:r>
            <a:r>
              <a:rPr lang="ja-JP" altLang="en-US" sz="2400"/>
              <a:t>という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 rot="19872131">
            <a:off x="7954963" y="5036753"/>
            <a:ext cx="793750" cy="4572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再帰</a:t>
            </a:r>
          </a:p>
        </p:txBody>
      </p:sp>
      <p:sp>
        <p:nvSpPr>
          <p:cNvPr id="24582" name="AutoShape 13"/>
          <p:cNvSpPr>
            <a:spLocks noChangeArrowheads="1"/>
          </p:cNvSpPr>
          <p:nvPr/>
        </p:nvSpPr>
        <p:spPr bwMode="auto">
          <a:xfrm>
            <a:off x="719138" y="2205038"/>
            <a:ext cx="7632700" cy="11525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4583" name="AutoShape 14"/>
          <p:cNvSpPr>
            <a:spLocks noChangeArrowheads="1"/>
          </p:cNvSpPr>
          <p:nvPr/>
        </p:nvSpPr>
        <p:spPr bwMode="auto">
          <a:xfrm>
            <a:off x="5795963" y="4061830"/>
            <a:ext cx="431800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4584" name="AutoShape 15"/>
          <p:cNvSpPr>
            <a:spLocks noChangeArrowheads="1"/>
          </p:cNvSpPr>
          <p:nvPr/>
        </p:nvSpPr>
        <p:spPr bwMode="auto">
          <a:xfrm>
            <a:off x="5795963" y="4762500"/>
            <a:ext cx="431800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 rot="19717547">
            <a:off x="8053297" y="4265953"/>
            <a:ext cx="793750" cy="4572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再帰</a:t>
            </a:r>
          </a:p>
        </p:txBody>
      </p:sp>
      <p:sp>
        <p:nvSpPr>
          <p:cNvPr id="24586" name="正方形/長方形 1"/>
          <p:cNvSpPr>
            <a:spLocks noChangeArrowheads="1"/>
          </p:cNvSpPr>
          <p:nvPr/>
        </p:nvSpPr>
        <p:spPr bwMode="auto">
          <a:xfrm>
            <a:off x="773113" y="2205038"/>
            <a:ext cx="7524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配列内の</a:t>
            </a:r>
            <a:r>
              <a:rPr lang="ja-JP" altLang="en-US" sz="2400" u="sng" dirty="0" smtClean="0"/>
              <a:t>一部の配列</a:t>
            </a:r>
            <a:r>
              <a:rPr lang="ja-JP" altLang="en-US" sz="2400" dirty="0" smtClean="0"/>
              <a:t>のなかで</a:t>
            </a:r>
            <a:r>
              <a:rPr lang="ja-JP" altLang="en-US" sz="2400" dirty="0"/>
              <a:t>、適当な値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と</a:t>
            </a:r>
            <a:r>
              <a:rPr lang="ja-JP" altLang="en-US" sz="2400" dirty="0"/>
              <a:t>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</a:t>
            </a:r>
            <a:r>
              <a:rPr lang="ja-JP" altLang="en-US" sz="2400" dirty="0"/>
              <a:t>小さい値を配列の前方に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</a:t>
            </a:r>
            <a:r>
              <a:rPr lang="ja-JP" altLang="en-US" sz="2400" dirty="0"/>
              <a:t>大きい値を配列の後方に集める。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4185" y="1633517"/>
            <a:ext cx="49068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562497" y="1623657"/>
            <a:ext cx="1224136" cy="21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 rot="20269134">
            <a:off x="2822795" y="1950463"/>
            <a:ext cx="1009503" cy="18021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1761" y="747638"/>
            <a:ext cx="6984776" cy="927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</a:rPr>
              <a:t>（０） </a:t>
            </a:r>
            <a:r>
              <a:rPr lang="ja-JP" altLang="en-US" dirty="0" smtClean="0">
                <a:solidFill>
                  <a:schemeClr val="tx1"/>
                </a:solidFill>
              </a:rPr>
              <a:t>スタート番号と「</a:t>
            </a:r>
            <a:r>
              <a:rPr lang="en-US" altLang="ja-JP" dirty="0" smtClean="0">
                <a:solidFill>
                  <a:schemeClr val="tx1"/>
                </a:solidFill>
              </a:rPr>
              <a:t>pivot</a:t>
            </a:r>
            <a:r>
              <a:rPr lang="ja-JP" altLang="en-US" dirty="0" smtClean="0">
                <a:solidFill>
                  <a:schemeClr val="tx1"/>
                </a:solidFill>
              </a:rPr>
              <a:t>」</a:t>
            </a:r>
            <a:r>
              <a:rPr lang="ja-JP" altLang="en-US" dirty="0">
                <a:solidFill>
                  <a:schemeClr val="tx1"/>
                </a:solidFill>
              </a:rPr>
              <a:t>の決定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sz="1800" dirty="0" err="1" smtClean="0">
                <a:solidFill>
                  <a:schemeClr val="tx1"/>
                </a:solidFill>
              </a:rPr>
              <a:t>i</a:t>
            </a:r>
            <a:r>
              <a:rPr lang="ja-JP" altLang="en-US" dirty="0">
                <a:solidFill>
                  <a:schemeClr val="tx1"/>
                </a:solidFill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</a:rPr>
              <a:t>、今、考えている</a:t>
            </a:r>
            <a:r>
              <a:rPr lang="ja-JP" altLang="en-US" sz="1800" dirty="0" smtClean="0">
                <a:solidFill>
                  <a:schemeClr val="tx1"/>
                </a:solidFill>
              </a:rPr>
              <a:t>配列の先頭の番号、</a:t>
            </a:r>
            <a:r>
              <a:rPr lang="en-US" altLang="ja-JP" sz="1800" dirty="0" smtClean="0">
                <a:solidFill>
                  <a:schemeClr val="tx1"/>
                </a:solidFill>
              </a:rPr>
              <a:t>j</a:t>
            </a:r>
            <a:r>
              <a:rPr lang="ja-JP" altLang="en-US" sz="1800" dirty="0" smtClean="0">
                <a:solidFill>
                  <a:schemeClr val="tx1"/>
                </a:solidFill>
              </a:rPr>
              <a:t>を、最後尾の番号とする。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今考えている配列の要素数</a:t>
            </a:r>
            <a:r>
              <a:rPr lang="ja-JP" altLang="en-US" sz="1800" dirty="0">
                <a:solidFill>
                  <a:schemeClr val="tx1"/>
                </a:solidFill>
              </a:rPr>
              <a:t>の中央値を</a:t>
            </a:r>
            <a:r>
              <a:rPr lang="en-US" altLang="ja-JP" sz="1800" dirty="0">
                <a:solidFill>
                  <a:schemeClr val="tx1"/>
                </a:solidFill>
              </a:rPr>
              <a:t>p</a:t>
            </a:r>
            <a:r>
              <a:rPr lang="ja-JP" altLang="en-US" sz="1800" dirty="0">
                <a:solidFill>
                  <a:schemeClr val="tx1"/>
                </a:solidFill>
              </a:rPr>
              <a:t>と</a:t>
            </a:r>
            <a:r>
              <a:rPr lang="ja-JP" altLang="en-US" sz="1800" dirty="0" smtClean="0">
                <a:solidFill>
                  <a:schemeClr val="tx1"/>
                </a:solidFill>
              </a:rPr>
              <a:t>し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  <a:r>
              <a:rPr lang="en-US" altLang="ja-JP" sz="1800" dirty="0" smtClean="0">
                <a:solidFill>
                  <a:schemeClr val="tx1"/>
                </a:solidFill>
              </a:rPr>
              <a:t>Data(p</a:t>
            </a:r>
            <a:r>
              <a:rPr lang="en-US" altLang="ja-JP" sz="1800" dirty="0">
                <a:solidFill>
                  <a:schemeClr val="tx1"/>
                </a:solidFill>
              </a:rPr>
              <a:t>)</a:t>
            </a:r>
            <a:r>
              <a:rPr lang="ja-JP" altLang="en-US" sz="1800" dirty="0">
                <a:solidFill>
                  <a:schemeClr val="tx1"/>
                </a:solidFill>
              </a:rPr>
              <a:t>を、</a:t>
            </a:r>
            <a:r>
              <a:rPr lang="ja-JP" altLang="en-US" sz="1800" dirty="0" smtClean="0">
                <a:solidFill>
                  <a:schemeClr val="tx1"/>
                </a:solidFill>
              </a:rPr>
              <a:t>「</a:t>
            </a:r>
            <a:r>
              <a:rPr lang="en-US" altLang="ja-JP" sz="1800" dirty="0" smtClean="0">
                <a:solidFill>
                  <a:schemeClr val="tx1"/>
                </a:solidFill>
              </a:rPr>
              <a:t>pivot</a:t>
            </a:r>
            <a:r>
              <a:rPr lang="ja-JP" altLang="en-US" sz="1800" dirty="0" smtClean="0">
                <a:solidFill>
                  <a:schemeClr val="tx1"/>
                </a:solidFill>
              </a:rPr>
              <a:t>」</a:t>
            </a:r>
            <a:r>
              <a:rPr lang="ja-JP" altLang="en-US" sz="1800" dirty="0">
                <a:solidFill>
                  <a:schemeClr val="tx1"/>
                </a:solidFill>
              </a:rPr>
              <a:t>とする。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6" y="29295"/>
            <a:ext cx="8964488" cy="6961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ja-JP" altLang="en-US" sz="4000" dirty="0" smtClean="0"/>
              <a:t>分割ソートのながれ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979712" y="2052166"/>
            <a:ext cx="4968875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（１）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前方に関する操作</a:t>
            </a:r>
            <a:endParaRPr lang="en-US" altLang="ja-JP" dirty="0"/>
          </a:p>
          <a:p>
            <a:pPr algn="ctr">
              <a:defRPr/>
            </a:pPr>
            <a:r>
              <a:rPr lang="ja-JP" altLang="en-US" sz="1800" dirty="0"/>
              <a:t>配列の</a:t>
            </a:r>
            <a:r>
              <a:rPr lang="ja-JP" altLang="en-US" sz="1800" dirty="0">
                <a:solidFill>
                  <a:srgbClr val="FF0000"/>
                </a:solidFill>
              </a:rPr>
              <a:t>後方に移動すべき</a:t>
            </a:r>
            <a:r>
              <a:rPr lang="en-US" altLang="ja-JP" sz="1800" dirty="0"/>
              <a:t>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</a:t>
            </a:r>
            <a:r>
              <a:rPr lang="ja-JP" altLang="en-US" sz="1800" dirty="0"/>
              <a:t>を探す。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979712" y="3204691"/>
            <a:ext cx="4968875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（２）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後方に関する操作</a:t>
            </a:r>
            <a:endParaRPr lang="en-US" altLang="ja-JP" dirty="0"/>
          </a:p>
          <a:p>
            <a:pPr algn="ctr">
              <a:defRPr/>
            </a:pPr>
            <a:r>
              <a:rPr lang="ja-JP" altLang="en-US" sz="1800" dirty="0"/>
              <a:t>配列の</a:t>
            </a:r>
            <a:r>
              <a:rPr lang="ja-JP" altLang="en-US" sz="1800" dirty="0">
                <a:solidFill>
                  <a:srgbClr val="FF0000"/>
                </a:solidFill>
              </a:rPr>
              <a:t>前方に移動すべき</a:t>
            </a:r>
            <a:r>
              <a:rPr lang="en-US" altLang="ja-JP" sz="1800" dirty="0"/>
              <a:t>Data(j)</a:t>
            </a:r>
            <a:r>
              <a:rPr lang="ja-JP" altLang="en-US" sz="1800" dirty="0"/>
              <a:t>を探す。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986728" y="5583169"/>
            <a:ext cx="4968875" cy="907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（４）　データの交換</a:t>
            </a:r>
            <a:endParaRPr lang="en-US" altLang="ja-JP" dirty="0"/>
          </a:p>
          <a:p>
            <a:pPr algn="ctr">
              <a:defRPr/>
            </a:pPr>
            <a:r>
              <a:rPr lang="en-US" altLang="ja-JP" sz="1800" dirty="0"/>
              <a:t>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</a:t>
            </a:r>
            <a:r>
              <a:rPr lang="ja-JP" altLang="en-US" sz="1800" dirty="0"/>
              <a:t>と</a:t>
            </a:r>
            <a:r>
              <a:rPr lang="en-US" altLang="ja-JP" sz="1800" dirty="0"/>
              <a:t>Data(j)</a:t>
            </a:r>
            <a:r>
              <a:rPr lang="ja-JP" altLang="en-US" sz="1800" dirty="0"/>
              <a:t>を交換する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algn="ctr">
              <a:defRPr/>
            </a:pPr>
            <a:r>
              <a:rPr lang="ja-JP" altLang="en-US" dirty="0" smtClean="0"/>
              <a:t>交換後、</a:t>
            </a:r>
            <a:r>
              <a:rPr lang="en-US" altLang="ja-JP" dirty="0" err="1" smtClean="0"/>
              <a:t>i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つ後方へ、</a:t>
            </a:r>
            <a:r>
              <a:rPr lang="en-US" altLang="ja-JP" dirty="0"/>
              <a:t>j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つ前方へ移動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1871762" y="4212754"/>
            <a:ext cx="5184775" cy="71913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（３）　停止条件の判定</a:t>
            </a:r>
            <a:endParaRPr lang="en-US" altLang="ja-JP" dirty="0"/>
          </a:p>
          <a:p>
            <a:pPr algn="ctr">
              <a:defRPr/>
            </a:pPr>
            <a:r>
              <a:rPr lang="en-US" altLang="ja-JP" dirty="0" err="1"/>
              <a:t>i</a:t>
            </a:r>
            <a:r>
              <a:rPr lang="en-US" altLang="ja-JP" dirty="0"/>
              <a:t>&gt;=j</a:t>
            </a:r>
          </a:p>
        </p:txBody>
      </p: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4464149" y="1674738"/>
            <a:ext cx="1" cy="377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2"/>
            <a:endCxn id="13" idx="0"/>
          </p:cNvCxnSpPr>
          <p:nvPr/>
        </p:nvCxnSpPr>
        <p:spPr>
          <a:xfrm>
            <a:off x="4464150" y="2817341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2"/>
            <a:endCxn id="6" idx="0"/>
          </p:cNvCxnSpPr>
          <p:nvPr/>
        </p:nvCxnSpPr>
        <p:spPr>
          <a:xfrm>
            <a:off x="4464150" y="3969866"/>
            <a:ext cx="0" cy="242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2"/>
            <a:endCxn id="14" idx="0"/>
          </p:cNvCxnSpPr>
          <p:nvPr/>
        </p:nvCxnSpPr>
        <p:spPr>
          <a:xfrm>
            <a:off x="4464150" y="4931891"/>
            <a:ext cx="7016" cy="6512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3"/>
            <a:endCxn id="27" idx="0"/>
          </p:cNvCxnSpPr>
          <p:nvPr/>
        </p:nvCxnSpPr>
        <p:spPr>
          <a:xfrm>
            <a:off x="7056537" y="4573116"/>
            <a:ext cx="946150" cy="8731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結合子 26"/>
          <p:cNvSpPr/>
          <p:nvPr/>
        </p:nvSpPr>
        <p:spPr>
          <a:xfrm>
            <a:off x="7774087" y="544624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38" name="カギ線コネクタ 37"/>
          <p:cNvCxnSpPr>
            <a:stCxn id="14" idx="2"/>
            <a:endCxn id="5" idx="1"/>
          </p:cNvCxnSpPr>
          <p:nvPr/>
        </p:nvCxnSpPr>
        <p:spPr>
          <a:xfrm rot="5400000" flipH="1">
            <a:off x="1197408" y="3217058"/>
            <a:ext cx="4056062" cy="2491454"/>
          </a:xfrm>
          <a:prstGeom prst="bentConnector4">
            <a:avLst>
              <a:gd name="adj1" fmla="val -5636"/>
              <a:gd name="adj2" fmla="val 10917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15" name="テキスト ボックス 35"/>
          <p:cNvSpPr txBox="1">
            <a:spLocks noChangeArrowheads="1"/>
          </p:cNvSpPr>
          <p:nvPr/>
        </p:nvSpPr>
        <p:spPr bwMode="auto">
          <a:xfrm>
            <a:off x="4572100" y="4931891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False</a:t>
            </a:r>
            <a:endParaRPr lang="ja-JP" altLang="en-US" sz="1600"/>
          </a:p>
        </p:txBody>
      </p:sp>
      <p:sp>
        <p:nvSpPr>
          <p:cNvPr id="25616" name="テキスト ボックス 43"/>
          <p:cNvSpPr txBox="1">
            <a:spLocks noChangeArrowheads="1"/>
          </p:cNvSpPr>
          <p:nvPr/>
        </p:nvSpPr>
        <p:spPr bwMode="auto">
          <a:xfrm>
            <a:off x="7229575" y="4212754"/>
            <a:ext cx="598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True</a:t>
            </a:r>
            <a:endParaRPr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655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67544" y="332656"/>
            <a:ext cx="7920880" cy="927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</a:rPr>
              <a:t>（０） スタート番号と「</a:t>
            </a:r>
            <a:r>
              <a:rPr lang="en-US" altLang="ja-JP" dirty="0">
                <a:solidFill>
                  <a:schemeClr val="tx1"/>
                </a:solidFill>
              </a:rPr>
              <a:t>pivot</a:t>
            </a:r>
            <a:r>
              <a:rPr lang="ja-JP" altLang="en-US" dirty="0">
                <a:solidFill>
                  <a:schemeClr val="tx1"/>
                </a:solidFill>
              </a:rPr>
              <a:t>」の決定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ja-JP" altLang="en-US" dirty="0" smtClean="0">
                <a:solidFill>
                  <a:schemeClr val="tx1"/>
                </a:solidFill>
              </a:rPr>
              <a:t>を、今考えている配列                           の</a:t>
            </a:r>
            <a:r>
              <a:rPr lang="ja-JP" altLang="en-US" dirty="0">
                <a:solidFill>
                  <a:schemeClr val="tx1"/>
                </a:solidFill>
              </a:rPr>
              <a:t>先頭の番号、</a:t>
            </a:r>
            <a:r>
              <a:rPr lang="en-US" altLang="ja-JP" dirty="0">
                <a:solidFill>
                  <a:schemeClr val="tx1"/>
                </a:solidFill>
              </a:rPr>
              <a:t>j</a:t>
            </a:r>
            <a:r>
              <a:rPr lang="ja-JP" altLang="en-US" dirty="0">
                <a:solidFill>
                  <a:schemeClr val="tx1"/>
                </a:solidFill>
              </a:rPr>
              <a:t>を最後尾の番号とする。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今考えている配列の</a:t>
            </a:r>
            <a:r>
              <a:rPr lang="ja-JP" altLang="en-US" dirty="0">
                <a:solidFill>
                  <a:schemeClr val="tx1"/>
                </a:solidFill>
              </a:rPr>
              <a:t>要素数の中央値を</a:t>
            </a:r>
            <a:r>
              <a:rPr lang="en-US" altLang="ja-JP" dirty="0">
                <a:solidFill>
                  <a:schemeClr val="tx1"/>
                </a:solidFill>
              </a:rPr>
              <a:t>p</a:t>
            </a:r>
            <a:r>
              <a:rPr lang="ja-JP" altLang="en-US" dirty="0">
                <a:solidFill>
                  <a:schemeClr val="tx1"/>
                </a:solidFill>
              </a:rPr>
              <a:t>とし、</a:t>
            </a:r>
            <a:r>
              <a:rPr lang="en-US" altLang="ja-JP" dirty="0">
                <a:solidFill>
                  <a:schemeClr val="tx1"/>
                </a:solidFill>
              </a:rPr>
              <a:t>Data(p)</a:t>
            </a:r>
            <a:r>
              <a:rPr lang="ja-JP" altLang="en-US" dirty="0">
                <a:solidFill>
                  <a:schemeClr val="tx1"/>
                </a:solidFill>
              </a:rPr>
              <a:t>を、「</a:t>
            </a:r>
            <a:r>
              <a:rPr lang="en-US" altLang="ja-JP" dirty="0">
                <a:solidFill>
                  <a:schemeClr val="tx1"/>
                </a:solidFill>
              </a:rPr>
              <a:t>pivot</a:t>
            </a:r>
            <a:r>
              <a:rPr lang="ja-JP" altLang="en-US" dirty="0">
                <a:solidFill>
                  <a:schemeClr val="tx1"/>
                </a:solidFill>
              </a:rPr>
              <a:t>」とする。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27905" y="364713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？</a:t>
            </a:r>
            <a:endParaRPr lang="en-US" altLang="ja-JP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47043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？</a:t>
            </a:r>
            <a:endParaRPr lang="en-US" altLang="ja-JP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67768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988493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707630" y="364713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428355" y="3647137"/>
            <a:ext cx="792163" cy="64770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147493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868218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588943" y="3647137"/>
            <a:ext cx="792162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7308080" y="364713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8028805" y="3647137"/>
            <a:ext cx="792163" cy="64770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？</a:t>
            </a:r>
            <a:endParaRPr lang="en-US" altLang="ja-JP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1816" y="5471045"/>
            <a:ext cx="781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」の取り方には様々な方法があります。</a:t>
            </a:r>
            <a:endParaRPr lang="en-US" altLang="ja-JP" dirty="0" smtClean="0"/>
          </a:p>
          <a:p>
            <a:r>
              <a:rPr lang="ja-JP" altLang="en-US" dirty="0" smtClean="0"/>
              <a:t>「要素数の中央」の値を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とするこの方法は、幾つかの方法のうちの１つです。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95579" y="4708754"/>
            <a:ext cx="365536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/>
              <a:t>p= 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( (</a:t>
            </a:r>
            <a:r>
              <a:rPr lang="en-US" altLang="ja-JP" sz="2400" dirty="0" err="1" smtClean="0"/>
              <a:t>Data.Length</a:t>
            </a:r>
            <a:r>
              <a:rPr lang="en-US" altLang="ja-JP" sz="2400" dirty="0" smtClean="0"/>
              <a:t> -1) / 2 )</a:t>
            </a:r>
          </a:p>
          <a:p>
            <a:r>
              <a:rPr kumimoji="1" lang="en-US" altLang="ja-JP" sz="2400" dirty="0" smtClean="0"/>
              <a:t>pivot = Data(p)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78176" y="2279289"/>
            <a:ext cx="9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Data()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7360" y="28474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例：要素数が</a:t>
            </a:r>
            <a:r>
              <a:rPr kumimoji="1" lang="en-US" altLang="ja-JP" dirty="0" smtClean="0"/>
              <a:t>11</a:t>
            </a:r>
            <a:r>
              <a:rPr kumimoji="1" lang="ja-JP" altLang="en-US" dirty="0" err="1" smtClean="0"/>
              <a:t>だった</a:t>
            </a:r>
            <a:r>
              <a:rPr kumimoji="1"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58899" y="42678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番目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20790450">
            <a:off x="4595877" y="3361544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528821" y="2411970"/>
            <a:ext cx="49068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37133" y="2402110"/>
            <a:ext cx="1224136" cy="2160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5337133" y="2119076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400048" y="2126096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85404" y="176095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</a:t>
            </a:r>
            <a:r>
              <a:rPr lang="en-US" altLang="ja-JP" dirty="0"/>
              <a:t> </a:t>
            </a:r>
            <a:r>
              <a:rPr lang="ja-JP" altLang="en-US" dirty="0"/>
              <a:t>の初期値 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6400048" y="17095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j</a:t>
            </a:r>
            <a:r>
              <a:rPr lang="ja-JP" altLang="en-US" dirty="0"/>
              <a:t> の初期値 </a:t>
            </a:r>
          </a:p>
        </p:txBody>
      </p:sp>
      <p:sp>
        <p:nvSpPr>
          <p:cNvPr id="30" name="下矢印 29"/>
          <p:cNvSpPr/>
          <p:nvPr/>
        </p:nvSpPr>
        <p:spPr>
          <a:xfrm>
            <a:off x="5877193" y="2121043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790450">
            <a:off x="5662349" y="1794658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9928" y="2333612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877193" y="2335100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00048" y="2335100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931421" y="709919"/>
            <a:ext cx="1224136" cy="2160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中かっこ 36"/>
          <p:cNvSpPr/>
          <p:nvPr/>
        </p:nvSpPr>
        <p:spPr>
          <a:xfrm rot="16200000">
            <a:off x="4427504" y="-744118"/>
            <a:ext cx="832898" cy="7882989"/>
          </a:xfrm>
          <a:prstGeom prst="rightBrace">
            <a:avLst>
              <a:gd name="adj1" fmla="val 67465"/>
              <a:gd name="adj2" fmla="val 6413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55576" y="1259756"/>
            <a:ext cx="0" cy="4977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681219" y="6247172"/>
            <a:ext cx="4968875" cy="504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r>
              <a:rPr lang="ja-JP" altLang="en-US" dirty="0"/>
              <a:t>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前方</a:t>
            </a:r>
            <a:r>
              <a:rPr lang="ja-JP" altLang="en-US" dirty="0" smtClean="0"/>
              <a:t>に</a:t>
            </a:r>
            <a:r>
              <a:rPr lang="ja-JP" altLang="en-US" dirty="0"/>
              <a:t>関する</a:t>
            </a:r>
            <a:r>
              <a:rPr lang="ja-JP" altLang="en-US" dirty="0" smtClean="0"/>
              <a:t>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75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47700" y="1143000"/>
            <a:ext cx="7705725" cy="2295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85764" y="1808881"/>
            <a:ext cx="6566554" cy="4308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　</a:t>
            </a:r>
            <a:r>
              <a:rPr lang="en-US" altLang="ja-JP" sz="2200" dirty="0"/>
              <a:t>data( </a:t>
            </a:r>
            <a:r>
              <a:rPr lang="en-US" altLang="ja-JP" sz="2200" dirty="0" err="1"/>
              <a:t>i</a:t>
            </a:r>
            <a:r>
              <a:rPr lang="en-US" altLang="ja-JP" sz="2200" dirty="0"/>
              <a:t> ) </a:t>
            </a:r>
            <a:r>
              <a:rPr lang="ja-JP" altLang="en-US" sz="2200" dirty="0"/>
              <a:t>＜ </a:t>
            </a:r>
            <a:r>
              <a:rPr lang="en-US" altLang="ja-JP" sz="2200" dirty="0" smtClean="0"/>
              <a:t>pivot</a:t>
            </a:r>
            <a:r>
              <a:rPr lang="ja-JP" altLang="en-US" sz="2200" dirty="0"/>
              <a:t>　である間、</a:t>
            </a:r>
            <a:r>
              <a:rPr lang="en-US" altLang="ja-JP" sz="2200" dirty="0" err="1"/>
              <a:t>i</a:t>
            </a:r>
            <a:r>
              <a:rPr lang="ja-JP" altLang="en-US" sz="2200" dirty="0" smtClean="0"/>
              <a:t>を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増やす</a:t>
            </a:r>
            <a:r>
              <a:rPr lang="ja-JP" altLang="en-US" sz="2200" dirty="0"/>
              <a:t>。 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 </a:t>
            </a:r>
            <a:r>
              <a:rPr lang="en-US" altLang="ja-JP" sz="2200" dirty="0" err="1" smtClean="0"/>
              <a:t>i</a:t>
            </a:r>
            <a:r>
              <a:rPr lang="en-US" altLang="ja-JP" sz="2200" dirty="0" smtClean="0"/>
              <a:t> += 1 )</a:t>
            </a:r>
            <a:endParaRPr lang="en-US" altLang="ja-JP" sz="2200" dirty="0"/>
          </a:p>
        </p:txBody>
      </p:sp>
      <p:sp>
        <p:nvSpPr>
          <p:cNvPr id="26642" name="正方形/長方形 4"/>
          <p:cNvSpPr>
            <a:spLocks noChangeArrowheads="1"/>
          </p:cNvSpPr>
          <p:nvPr/>
        </p:nvSpPr>
        <p:spPr bwMode="auto">
          <a:xfrm>
            <a:off x="889000" y="2568575"/>
            <a:ext cx="7273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 u="sng" dirty="0"/>
              <a:t>data( </a:t>
            </a:r>
            <a:r>
              <a:rPr lang="en-US" altLang="ja-JP" sz="2200" u="sng" dirty="0" err="1"/>
              <a:t>i</a:t>
            </a:r>
            <a:r>
              <a:rPr lang="en-US" altLang="ja-JP" sz="2200" u="sng" dirty="0"/>
              <a:t> ) </a:t>
            </a:r>
            <a:r>
              <a:rPr lang="ja-JP" altLang="en-US" sz="2200" u="sng" dirty="0" smtClean="0"/>
              <a:t>＞</a:t>
            </a:r>
            <a:r>
              <a:rPr lang="en-US" altLang="ja-JP" sz="2200" u="sng" dirty="0"/>
              <a:t>=</a:t>
            </a:r>
            <a:r>
              <a:rPr lang="ja-JP" altLang="en-US" sz="2200" u="sng" dirty="0" smtClean="0"/>
              <a:t> </a:t>
            </a:r>
            <a:r>
              <a:rPr lang="en-US" altLang="ja-JP" sz="2200" u="sng" dirty="0" smtClean="0"/>
              <a:t>pivot</a:t>
            </a:r>
            <a:r>
              <a:rPr lang="ja-JP" altLang="en-US" sz="2200" u="sng" dirty="0"/>
              <a:t>　なら</a:t>
            </a:r>
            <a:r>
              <a:rPr lang="ja-JP" altLang="en-US" sz="2200" dirty="0"/>
              <a:t>、ストップ。次のステップへ</a:t>
            </a:r>
            <a:endParaRPr lang="en-US" altLang="ja-JP" sz="2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647700" y="358775"/>
            <a:ext cx="7723188" cy="766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（１）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前方に関する操作</a:t>
            </a:r>
            <a:endParaRPr lang="en-US" altLang="ja-JP" dirty="0"/>
          </a:p>
          <a:p>
            <a:pPr algn="ctr">
              <a:defRPr/>
            </a:pPr>
            <a:r>
              <a:rPr lang="ja-JP" altLang="en-US" sz="1800" dirty="0"/>
              <a:t>配列の</a:t>
            </a:r>
            <a:r>
              <a:rPr lang="ja-JP" altLang="en-US" sz="1800" dirty="0">
                <a:solidFill>
                  <a:srgbClr val="FF0000"/>
                </a:solidFill>
              </a:rPr>
              <a:t>後方に移動すべき</a:t>
            </a:r>
            <a:r>
              <a:rPr lang="en-US" altLang="ja-JP" sz="1800" dirty="0"/>
              <a:t>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</a:t>
            </a:r>
            <a:r>
              <a:rPr lang="ja-JP" altLang="en-US" sz="1800" dirty="0"/>
              <a:t>を探す。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57225" y="6092825"/>
            <a:ext cx="4968875" cy="504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（２）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後方に関する</a:t>
            </a:r>
            <a:r>
              <a:rPr lang="ja-JP" altLang="en-US" dirty="0" smtClean="0"/>
              <a:t>操作</a:t>
            </a:r>
            <a:endParaRPr lang="en-US" altLang="ja-JP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89000" y="3438525"/>
            <a:ext cx="6350" cy="265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47" name="正方形/長方形 10"/>
          <p:cNvSpPr>
            <a:spLocks noChangeArrowheads="1"/>
          </p:cNvSpPr>
          <p:nvPr/>
        </p:nvSpPr>
        <p:spPr bwMode="auto">
          <a:xfrm>
            <a:off x="1100103" y="3116891"/>
            <a:ext cx="5723042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この</a:t>
            </a:r>
            <a:r>
              <a:rPr lang="en-US" altLang="ja-JP" sz="2000" dirty="0" smtClean="0"/>
              <a:t>data( 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) 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pivot</a:t>
            </a:r>
            <a:r>
              <a:rPr lang="ja-JP" altLang="en-US" sz="2000" dirty="0" smtClean="0"/>
              <a:t>よりも</a:t>
            </a:r>
            <a:r>
              <a:rPr lang="ja-JP" altLang="en-US" sz="2000" dirty="0" smtClean="0">
                <a:solidFill>
                  <a:srgbClr val="FF0000"/>
                </a:solidFill>
              </a:rPr>
              <a:t>後方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あるべき</a:t>
            </a:r>
            <a:r>
              <a:rPr lang="ja-JP" altLang="en-US" sz="2000" dirty="0" smtClean="0"/>
              <a:t>データ。</a:t>
            </a:r>
            <a:endParaRPr lang="ja-JP" altLang="en-US" sz="2000" dirty="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196061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2843808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3491880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139952" y="429408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4788024" y="4294085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5436096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6084168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6732240" y="429408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7380312" y="429408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8028384" y="429408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16139" y="5228605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295618" y="5171998"/>
            <a:ext cx="8362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 rot="20790450">
            <a:off x="4940939" y="3989325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2295618" y="2937689"/>
            <a:ext cx="459922" cy="21456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25701" y="1362818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ja-JP" sz="2000" dirty="0" err="1"/>
              <a:t>i</a:t>
            </a:r>
            <a:r>
              <a:rPr lang="en-US" altLang="ja-JP" sz="2000" dirty="0"/>
              <a:t> </a:t>
            </a:r>
            <a:r>
              <a:rPr lang="ja-JP" altLang="en-US" sz="2000" dirty="0"/>
              <a:t>について、次の操作を繰り返す。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885764" y="-46487"/>
            <a:ext cx="0" cy="405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647700" y="269875"/>
            <a:ext cx="7705725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（２）　</a:t>
            </a:r>
            <a:r>
              <a:rPr lang="en-US" altLang="ja-JP" dirty="0" smtClean="0"/>
              <a:t>pivot</a:t>
            </a:r>
            <a:r>
              <a:rPr lang="ja-JP" altLang="en-US" dirty="0" smtClean="0"/>
              <a:t>の</a:t>
            </a:r>
            <a:r>
              <a:rPr lang="ja-JP" altLang="en-US" dirty="0"/>
              <a:t>後方に関する操作</a:t>
            </a:r>
            <a:endParaRPr lang="en-US" altLang="ja-JP" dirty="0"/>
          </a:p>
          <a:p>
            <a:pPr algn="ctr">
              <a:defRPr/>
            </a:pPr>
            <a:r>
              <a:rPr lang="ja-JP" altLang="en-US" sz="1800" dirty="0"/>
              <a:t>配列の</a:t>
            </a:r>
            <a:r>
              <a:rPr lang="ja-JP" altLang="en-US" sz="1800" dirty="0">
                <a:solidFill>
                  <a:srgbClr val="FF0000"/>
                </a:solidFill>
              </a:rPr>
              <a:t>前方に移動すべき</a:t>
            </a:r>
            <a:r>
              <a:rPr lang="en-US" altLang="ja-JP" sz="1800" dirty="0"/>
              <a:t>Data(j)</a:t>
            </a:r>
            <a:r>
              <a:rPr lang="ja-JP" altLang="en-US" sz="1800" dirty="0"/>
              <a:t>を探す。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47700" y="1052513"/>
            <a:ext cx="7705725" cy="2295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654" name="正方形/長方形 4"/>
          <p:cNvSpPr>
            <a:spLocks noChangeArrowheads="1"/>
          </p:cNvSpPr>
          <p:nvPr/>
        </p:nvSpPr>
        <p:spPr bwMode="auto">
          <a:xfrm>
            <a:off x="836613" y="2506663"/>
            <a:ext cx="72723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200" u="sng" dirty="0" smtClean="0"/>
              <a:t>pivot </a:t>
            </a:r>
            <a:r>
              <a:rPr lang="ja-JP" altLang="en-US" sz="2200" u="sng" dirty="0" smtClean="0"/>
              <a:t>＞</a:t>
            </a:r>
            <a:r>
              <a:rPr lang="en-US" altLang="ja-JP" sz="2200" u="sng" dirty="0" smtClean="0"/>
              <a:t>=</a:t>
            </a:r>
            <a:r>
              <a:rPr lang="ja-JP" altLang="en-US" sz="2200" u="sng" dirty="0" smtClean="0"/>
              <a:t> </a:t>
            </a:r>
            <a:r>
              <a:rPr lang="en-US" altLang="ja-JP" sz="2200" u="sng" dirty="0" smtClean="0"/>
              <a:t>data( j )</a:t>
            </a:r>
            <a:r>
              <a:rPr lang="ja-JP" altLang="en-US" sz="2200" u="sng" dirty="0"/>
              <a:t>　なら</a:t>
            </a:r>
            <a:r>
              <a:rPr lang="ja-JP" altLang="en-US" sz="2200" dirty="0"/>
              <a:t>、ストップ。次のステップへ</a:t>
            </a:r>
            <a:endParaRPr lang="en-US" altLang="ja-JP" sz="2200" dirty="0"/>
          </a:p>
        </p:txBody>
      </p:sp>
      <p:sp>
        <p:nvSpPr>
          <p:cNvPr id="42" name="フローチャート : 判断 41"/>
          <p:cNvSpPr/>
          <p:nvPr/>
        </p:nvSpPr>
        <p:spPr>
          <a:xfrm>
            <a:off x="63500" y="6092825"/>
            <a:ext cx="5184775" cy="71913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（３）　停止条件の判定</a:t>
            </a:r>
            <a:endParaRPr lang="en-US" altLang="ja-JP" dirty="0"/>
          </a:p>
          <a:p>
            <a:pPr algn="ctr">
              <a:defRPr/>
            </a:pPr>
            <a:r>
              <a:rPr lang="en-US" altLang="ja-JP" dirty="0" err="1"/>
              <a:t>i</a:t>
            </a:r>
            <a:r>
              <a:rPr lang="en-US" altLang="ja-JP" dirty="0"/>
              <a:t>&gt;=j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83859" y="5101777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j=10</a:t>
            </a:r>
            <a:endParaRPr kumimoji="1" lang="ja-JP" altLang="en-US" dirty="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2052045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699792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347864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3995936" y="4066658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4644008" y="4066658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5292080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5940152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6588224" y="406665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7236296" y="4066658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7884368" y="4066658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cxnSp>
        <p:nvCxnSpPr>
          <p:cNvPr id="3" name="カギ線コネクタ 2"/>
          <p:cNvCxnSpPr>
            <a:endCxn id="42" idx="0"/>
          </p:cNvCxnSpPr>
          <p:nvPr/>
        </p:nvCxnSpPr>
        <p:spPr>
          <a:xfrm rot="16200000" flipH="1">
            <a:off x="486086" y="3923022"/>
            <a:ext cx="2744787" cy="1594818"/>
          </a:xfrm>
          <a:prstGeom prst="bentConnector3">
            <a:avLst>
              <a:gd name="adj1" fmla="val 8713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 rot="20790450">
            <a:off x="4803941" y="3764062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正方形/長方形 10"/>
          <p:cNvSpPr>
            <a:spLocks noChangeArrowheads="1"/>
          </p:cNvSpPr>
          <p:nvPr/>
        </p:nvSpPr>
        <p:spPr bwMode="auto">
          <a:xfrm>
            <a:off x="1100103" y="3116891"/>
            <a:ext cx="5723042" cy="40011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この</a:t>
            </a:r>
            <a:r>
              <a:rPr lang="en-US" altLang="ja-JP" sz="2000" dirty="0" smtClean="0"/>
              <a:t>data( j ) 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pivot</a:t>
            </a:r>
            <a:r>
              <a:rPr lang="ja-JP" altLang="en-US" sz="2000" dirty="0" smtClean="0"/>
              <a:t>よりも</a:t>
            </a:r>
            <a:r>
              <a:rPr lang="ja-JP" altLang="en-US" sz="2000" dirty="0">
                <a:solidFill>
                  <a:srgbClr val="FF0000"/>
                </a:solidFill>
              </a:rPr>
              <a:t>前</a:t>
            </a:r>
            <a:r>
              <a:rPr lang="ja-JP" altLang="en-US" sz="2000" dirty="0" smtClean="0">
                <a:solidFill>
                  <a:srgbClr val="FF0000"/>
                </a:solidFill>
              </a:rPr>
              <a:t>方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あるべき</a:t>
            </a:r>
            <a:r>
              <a:rPr lang="ja-JP" altLang="en-US" sz="2000" dirty="0" smtClean="0"/>
              <a:t>データ。</a:t>
            </a:r>
            <a:endParaRPr lang="ja-JP" altLang="en-US" sz="2000" dirty="0"/>
          </a:p>
        </p:txBody>
      </p:sp>
      <p:sp>
        <p:nvSpPr>
          <p:cNvPr id="25" name="下矢印 24"/>
          <p:cNvSpPr/>
          <p:nvPr/>
        </p:nvSpPr>
        <p:spPr>
          <a:xfrm>
            <a:off x="2295618" y="2937689"/>
            <a:ext cx="459922" cy="21456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885764" y="1845985"/>
            <a:ext cx="6326188" cy="4308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200" dirty="0"/>
              <a:t>　</a:t>
            </a:r>
            <a:r>
              <a:rPr lang="en-US" altLang="ja-JP" sz="2200" dirty="0" smtClean="0"/>
              <a:t>pivot </a:t>
            </a:r>
            <a:r>
              <a:rPr lang="ja-JP" altLang="en-US" sz="2200" dirty="0"/>
              <a:t>＜ </a:t>
            </a:r>
            <a:r>
              <a:rPr lang="en-US" altLang="ja-JP" sz="2200" dirty="0" smtClean="0"/>
              <a:t>data( j )</a:t>
            </a:r>
            <a:r>
              <a:rPr lang="ja-JP" altLang="en-US" sz="2200" dirty="0"/>
              <a:t>　である間</a:t>
            </a:r>
            <a:r>
              <a:rPr lang="ja-JP" altLang="en-US" sz="2200" dirty="0" smtClean="0"/>
              <a:t>、</a:t>
            </a:r>
            <a:r>
              <a:rPr lang="en-US" altLang="ja-JP" sz="2200" dirty="0" smtClean="0"/>
              <a:t>j</a:t>
            </a:r>
            <a:r>
              <a:rPr lang="ja-JP" altLang="en-US" sz="2200" dirty="0" smtClean="0"/>
              <a:t>を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減らす。 </a:t>
            </a:r>
            <a:r>
              <a:rPr lang="en-US" altLang="ja-JP" sz="2200" dirty="0" smtClean="0"/>
              <a:t>( j -= 1 )</a:t>
            </a:r>
            <a:endParaRPr lang="en-US" altLang="ja-JP" sz="2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925701" y="1399922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sz="2000" dirty="0" err="1" smtClean="0"/>
              <a:t>ｊ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について、次の操作を繰り返す。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885764" y="-46487"/>
            <a:ext cx="0" cy="405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715516" y="5072634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1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39750" y="836613"/>
            <a:ext cx="7458075" cy="2341562"/>
          </a:xfrm>
          <a:prstGeom prst="roundRect">
            <a:avLst>
              <a:gd name="adj" fmla="val 72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8687" name="Rectangle 39"/>
          <p:cNvSpPr>
            <a:spLocks noChangeArrowheads="1"/>
          </p:cNvSpPr>
          <p:nvPr/>
        </p:nvSpPr>
        <p:spPr bwMode="auto">
          <a:xfrm>
            <a:off x="701675" y="1951038"/>
            <a:ext cx="519113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88" name="Rectangle 40"/>
          <p:cNvSpPr>
            <a:spLocks noChangeArrowheads="1"/>
          </p:cNvSpPr>
          <p:nvPr/>
        </p:nvSpPr>
        <p:spPr bwMode="auto">
          <a:xfrm>
            <a:off x="3776663" y="1951038"/>
            <a:ext cx="592137" cy="36036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 smtClean="0"/>
              <a:t>pivot</a:t>
            </a:r>
            <a:endParaRPr lang="en-US" altLang="ja-JP" sz="1200" dirty="0"/>
          </a:p>
        </p:txBody>
      </p:sp>
      <p:sp>
        <p:nvSpPr>
          <p:cNvPr id="28689" name="Text Box 48"/>
          <p:cNvSpPr txBox="1">
            <a:spLocks noChangeArrowheads="1"/>
          </p:cNvSpPr>
          <p:nvPr/>
        </p:nvSpPr>
        <p:spPr bwMode="auto">
          <a:xfrm>
            <a:off x="4368800" y="2382838"/>
            <a:ext cx="25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i</a:t>
            </a:r>
          </a:p>
        </p:txBody>
      </p:sp>
      <p:sp>
        <p:nvSpPr>
          <p:cNvPr id="27" name="フローチャート : 判断 26"/>
          <p:cNvSpPr/>
          <p:nvPr/>
        </p:nvSpPr>
        <p:spPr>
          <a:xfrm>
            <a:off x="1671638" y="23813"/>
            <a:ext cx="5183187" cy="72072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（３）　停止条件の判定</a:t>
            </a:r>
            <a:endParaRPr lang="en-US" altLang="ja-JP" dirty="0"/>
          </a:p>
          <a:p>
            <a:pPr algn="ctr">
              <a:defRPr/>
            </a:pPr>
            <a:r>
              <a:rPr lang="en-US" altLang="ja-JP" dirty="0" err="1"/>
              <a:t>i</a:t>
            </a:r>
            <a:r>
              <a:rPr lang="en-US" altLang="ja-JP" dirty="0"/>
              <a:t>&gt;=j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806450" y="2611438"/>
            <a:ext cx="3421063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3362325" y="2763838"/>
            <a:ext cx="446405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693" name="Text Box 47"/>
          <p:cNvSpPr txBox="1">
            <a:spLocks noChangeArrowheads="1"/>
          </p:cNvSpPr>
          <p:nvPr/>
        </p:nvSpPr>
        <p:spPr bwMode="auto">
          <a:xfrm>
            <a:off x="3092450" y="2535238"/>
            <a:ext cx="252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j</a:t>
            </a:r>
          </a:p>
        </p:txBody>
      </p:sp>
      <p:sp>
        <p:nvSpPr>
          <p:cNvPr id="28694" name="Rectangle 39"/>
          <p:cNvSpPr>
            <a:spLocks noChangeArrowheads="1"/>
          </p:cNvSpPr>
          <p:nvPr/>
        </p:nvSpPr>
        <p:spPr bwMode="auto">
          <a:xfrm>
            <a:off x="1220788" y="1951038"/>
            <a:ext cx="517525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95" name="Rectangle 39"/>
          <p:cNvSpPr>
            <a:spLocks noChangeArrowheads="1"/>
          </p:cNvSpPr>
          <p:nvPr/>
        </p:nvSpPr>
        <p:spPr bwMode="auto">
          <a:xfrm>
            <a:off x="1738313" y="1951038"/>
            <a:ext cx="519112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96" name="Rectangle 39"/>
          <p:cNvSpPr>
            <a:spLocks noChangeArrowheads="1"/>
          </p:cNvSpPr>
          <p:nvPr/>
        </p:nvSpPr>
        <p:spPr bwMode="auto">
          <a:xfrm>
            <a:off x="2257425" y="1951038"/>
            <a:ext cx="519113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97" name="Rectangle 39"/>
          <p:cNvSpPr>
            <a:spLocks noChangeArrowheads="1"/>
          </p:cNvSpPr>
          <p:nvPr/>
        </p:nvSpPr>
        <p:spPr bwMode="auto">
          <a:xfrm>
            <a:off x="3254375" y="1951038"/>
            <a:ext cx="519113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4365625" y="1951038"/>
            <a:ext cx="517525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699" name="Rectangle 39"/>
          <p:cNvSpPr>
            <a:spLocks noChangeArrowheads="1"/>
          </p:cNvSpPr>
          <p:nvPr/>
        </p:nvSpPr>
        <p:spPr bwMode="auto">
          <a:xfrm>
            <a:off x="4883150" y="1951038"/>
            <a:ext cx="519113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700" name="Rectangle 39"/>
          <p:cNvSpPr>
            <a:spLocks noChangeArrowheads="1"/>
          </p:cNvSpPr>
          <p:nvPr/>
        </p:nvSpPr>
        <p:spPr bwMode="auto">
          <a:xfrm>
            <a:off x="5402263" y="1951038"/>
            <a:ext cx="519112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701" name="Rectangle 39"/>
          <p:cNvSpPr>
            <a:spLocks noChangeArrowheads="1"/>
          </p:cNvSpPr>
          <p:nvPr/>
        </p:nvSpPr>
        <p:spPr bwMode="auto">
          <a:xfrm>
            <a:off x="5921375" y="1951038"/>
            <a:ext cx="517525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702" name="Rectangle 39"/>
          <p:cNvSpPr>
            <a:spLocks noChangeArrowheads="1"/>
          </p:cNvSpPr>
          <p:nvPr/>
        </p:nvSpPr>
        <p:spPr bwMode="auto">
          <a:xfrm>
            <a:off x="6918325" y="1951038"/>
            <a:ext cx="517525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703" name="Rectangle 39"/>
          <p:cNvSpPr>
            <a:spLocks noChangeArrowheads="1"/>
          </p:cNvSpPr>
          <p:nvPr/>
        </p:nvSpPr>
        <p:spPr bwMode="auto">
          <a:xfrm>
            <a:off x="2762250" y="1951038"/>
            <a:ext cx="517525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704" name="Rectangle 39"/>
          <p:cNvSpPr>
            <a:spLocks noChangeArrowheads="1"/>
          </p:cNvSpPr>
          <p:nvPr/>
        </p:nvSpPr>
        <p:spPr bwMode="auto">
          <a:xfrm>
            <a:off x="6402388" y="1951038"/>
            <a:ext cx="519112" cy="3603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806450" y="3178175"/>
            <a:ext cx="11113" cy="2906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07" name="正方形/長方形 5"/>
          <p:cNvSpPr>
            <a:spLocks noChangeArrowheads="1"/>
          </p:cNvSpPr>
          <p:nvPr/>
        </p:nvSpPr>
        <p:spPr bwMode="auto">
          <a:xfrm>
            <a:off x="701674" y="971550"/>
            <a:ext cx="7296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u="sng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000" u="sng" dirty="0" smtClean="0">
                <a:solidFill>
                  <a:srgbClr val="FF0000"/>
                </a:solidFill>
              </a:rPr>
              <a:t> </a:t>
            </a:r>
            <a:r>
              <a:rPr lang="en-US" altLang="ja-JP" sz="2000" u="sng" dirty="0">
                <a:solidFill>
                  <a:srgbClr val="FF0000"/>
                </a:solidFill>
              </a:rPr>
              <a:t>&gt;= j </a:t>
            </a:r>
            <a:r>
              <a:rPr lang="ja-JP" altLang="en-US" sz="2000" u="sng" dirty="0"/>
              <a:t>で</a:t>
            </a:r>
            <a:r>
              <a:rPr lang="ja-JP" altLang="en-US" sz="2000" u="sng" dirty="0" smtClean="0"/>
              <a:t>ある</a:t>
            </a:r>
            <a:r>
              <a:rPr lang="ja-JP" altLang="en-US" sz="2000" dirty="0" smtClean="0"/>
              <a:t>（</a:t>
            </a:r>
            <a:r>
              <a:rPr lang="en-US" altLang="ja-JP" sz="2000" dirty="0" err="1" smtClean="0"/>
              <a:t>i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j</a:t>
            </a:r>
            <a:r>
              <a:rPr lang="ja-JP" altLang="en-US" sz="2000" dirty="0" smtClean="0"/>
              <a:t>がすれ違った）場合</a:t>
            </a:r>
            <a:r>
              <a:rPr lang="ja-JP" altLang="en-US" sz="2000" dirty="0"/>
              <a:t>・・・分割ソート終了。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そう</a:t>
            </a:r>
            <a:r>
              <a:rPr lang="ja-JP" altLang="en-US" sz="2000" dirty="0"/>
              <a:t>でない場合・・・ステップ（４）へ。</a:t>
            </a:r>
          </a:p>
        </p:txBody>
      </p:sp>
      <p:cxnSp>
        <p:nvCxnSpPr>
          <p:cNvPr id="49" name="カギ線コネクタ 48"/>
          <p:cNvCxnSpPr>
            <a:stCxn id="27" idx="3"/>
            <a:endCxn id="50" idx="0"/>
          </p:cNvCxnSpPr>
          <p:nvPr/>
        </p:nvCxnSpPr>
        <p:spPr>
          <a:xfrm>
            <a:off x="6854825" y="384175"/>
            <a:ext cx="1528763" cy="117475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結合子 49"/>
          <p:cNvSpPr/>
          <p:nvPr/>
        </p:nvSpPr>
        <p:spPr>
          <a:xfrm>
            <a:off x="8154988" y="155892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8710" name="テキスト ボックス 50"/>
          <p:cNvSpPr txBox="1">
            <a:spLocks noChangeArrowheads="1"/>
          </p:cNvSpPr>
          <p:nvPr/>
        </p:nvSpPr>
        <p:spPr bwMode="auto">
          <a:xfrm>
            <a:off x="7399338" y="47625"/>
            <a:ext cx="598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True</a:t>
            </a:r>
            <a:endParaRPr lang="ja-JP" altLang="en-US" sz="1600"/>
          </a:p>
        </p:txBody>
      </p:sp>
      <p:sp>
        <p:nvSpPr>
          <p:cNvPr id="28711" name="テキスト ボックス 52"/>
          <p:cNvSpPr txBox="1">
            <a:spLocks noChangeArrowheads="1"/>
          </p:cNvSpPr>
          <p:nvPr/>
        </p:nvSpPr>
        <p:spPr bwMode="auto">
          <a:xfrm>
            <a:off x="1027113" y="572135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False</a:t>
            </a:r>
            <a:endParaRPr lang="ja-JP" altLang="en-US" sz="16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60422" y="1611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58085" y="4588037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j=10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45436" y="5096305"/>
            <a:ext cx="43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</a:t>
            </a:r>
            <a:r>
              <a:rPr lang="en-US" altLang="ja-JP" dirty="0" smtClean="0"/>
              <a:t>=2,j=10</a:t>
            </a:r>
            <a:r>
              <a:rPr lang="ja-JP" altLang="en-US" dirty="0" smtClean="0"/>
              <a:t>なので、</a:t>
            </a:r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i</a:t>
            </a:r>
            <a:r>
              <a:rPr lang="en-US" altLang="ja-JP" dirty="0" smtClean="0"/>
              <a:t>&gt;=j</a:t>
            </a:r>
            <a:r>
              <a:rPr lang="ja-JP" altLang="en-US" dirty="0" smtClean="0"/>
              <a:t>ではない。継続</a:t>
            </a:r>
            <a:endParaRPr lang="en-US" altLang="ja-JP" dirty="0" smtClean="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1995332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2643079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auto">
          <a:xfrm>
            <a:off x="3291151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3939223" y="372465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4587295" y="3724652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auto">
          <a:xfrm>
            <a:off x="5235367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56" name="AutoShape 12"/>
          <p:cNvSpPr>
            <a:spLocks noChangeArrowheads="1"/>
          </p:cNvSpPr>
          <p:nvPr/>
        </p:nvSpPr>
        <p:spPr bwMode="auto">
          <a:xfrm>
            <a:off x="5883439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7" name="AutoShape 13"/>
          <p:cNvSpPr>
            <a:spLocks noChangeArrowheads="1"/>
          </p:cNvSpPr>
          <p:nvPr/>
        </p:nvSpPr>
        <p:spPr bwMode="auto">
          <a:xfrm>
            <a:off x="6531511" y="372465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8" name="AutoShape 14"/>
          <p:cNvSpPr>
            <a:spLocks noChangeArrowheads="1"/>
          </p:cNvSpPr>
          <p:nvPr/>
        </p:nvSpPr>
        <p:spPr bwMode="auto">
          <a:xfrm>
            <a:off x="7179583" y="372465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59" name="AutoShape 15"/>
          <p:cNvSpPr>
            <a:spLocks noChangeArrowheads="1"/>
          </p:cNvSpPr>
          <p:nvPr/>
        </p:nvSpPr>
        <p:spPr bwMode="auto">
          <a:xfrm>
            <a:off x="7827655" y="372465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87417" y="4729903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2166896" y="4673296"/>
            <a:ext cx="8362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 rot="20790450">
            <a:off x="4757805" y="3420528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84287" y="6112840"/>
            <a:ext cx="4968875" cy="476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（４）　データの</a:t>
            </a:r>
            <a:r>
              <a:rPr lang="ja-JP" altLang="en-US" dirty="0" smtClean="0"/>
              <a:t>交換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12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884363" y="111161"/>
            <a:ext cx="4968875" cy="10588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（４）　データの交換</a:t>
            </a:r>
            <a:endParaRPr lang="en-US" altLang="ja-JP" dirty="0"/>
          </a:p>
          <a:p>
            <a:pPr algn="ctr">
              <a:defRPr/>
            </a:pPr>
            <a:r>
              <a:rPr lang="en-US" altLang="ja-JP" sz="1800" dirty="0"/>
              <a:t>Data(</a:t>
            </a:r>
            <a:r>
              <a:rPr lang="en-US" altLang="ja-JP" sz="1800" dirty="0" err="1"/>
              <a:t>i</a:t>
            </a:r>
            <a:r>
              <a:rPr lang="en-US" altLang="ja-JP" sz="1800" dirty="0"/>
              <a:t>)</a:t>
            </a:r>
            <a:r>
              <a:rPr lang="ja-JP" altLang="en-US" sz="1800" dirty="0"/>
              <a:t>と</a:t>
            </a:r>
            <a:r>
              <a:rPr lang="en-US" altLang="ja-JP" sz="1800" dirty="0"/>
              <a:t>Data(j)</a:t>
            </a:r>
            <a:r>
              <a:rPr lang="ja-JP" altLang="en-US" sz="1800" dirty="0"/>
              <a:t>を交換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algn="ctr">
              <a:defRPr/>
            </a:pPr>
            <a:r>
              <a:rPr lang="ja-JP" altLang="en-US" dirty="0"/>
              <a:t>交換後、</a:t>
            </a:r>
            <a:r>
              <a:rPr lang="en-US" altLang="ja-JP" dirty="0" err="1"/>
              <a:t>i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つ後方へ、</a:t>
            </a:r>
            <a:r>
              <a:rPr lang="en-US" altLang="ja-JP" dirty="0"/>
              <a:t>j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つ前方へ移動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4013" y="111161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（１）</a:t>
            </a:r>
            <a:endParaRPr lang="en-US" altLang="ja-JP" dirty="0"/>
          </a:p>
        </p:txBody>
      </p:sp>
      <p:cxnSp>
        <p:nvCxnSpPr>
          <p:cNvPr id="24" name="カギ線コネクタ 23"/>
          <p:cNvCxnSpPr>
            <a:stCxn id="19" idx="2"/>
            <a:endCxn id="22" idx="2"/>
          </p:cNvCxnSpPr>
          <p:nvPr/>
        </p:nvCxnSpPr>
        <p:spPr>
          <a:xfrm rot="5400000" flipH="1">
            <a:off x="2476916" y="-721897"/>
            <a:ext cx="293652" cy="3490119"/>
          </a:xfrm>
          <a:prstGeom prst="bentConnector3">
            <a:avLst>
              <a:gd name="adj1" fmla="val -778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1764013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2411760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3059832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3707904" y="237542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4355976" y="2375422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5004048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5652120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6300192" y="237542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50" name="AutoShape 14"/>
          <p:cNvSpPr>
            <a:spLocks noChangeArrowheads="1"/>
          </p:cNvSpPr>
          <p:nvPr/>
        </p:nvSpPr>
        <p:spPr bwMode="auto">
          <a:xfrm>
            <a:off x="6948264" y="237542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auto">
          <a:xfrm>
            <a:off x="7596336" y="237542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8682" y="10769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cxnSp>
        <p:nvCxnSpPr>
          <p:cNvPr id="29" name="AutoShape 44"/>
          <p:cNvCxnSpPr>
            <a:cxnSpLocks noChangeShapeType="1"/>
            <a:stCxn id="39" idx="0"/>
            <a:endCxn id="51" idx="0"/>
          </p:cNvCxnSpPr>
          <p:nvPr/>
        </p:nvCxnSpPr>
        <p:spPr bwMode="auto">
          <a:xfrm rot="5400000" flipH="1" flipV="1">
            <a:off x="5454097" y="-216866"/>
            <a:ext cx="12700" cy="5184577"/>
          </a:xfrm>
          <a:prstGeom prst="bentConnector3">
            <a:avLst>
              <a:gd name="adj1" fmla="val 3583488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 rot="20790450">
            <a:off x="4533801" y="2013323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761636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409383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057455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3705527" y="427299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4353599" y="4272996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5001671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5649743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6297815" y="427299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6945887" y="427299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auto">
          <a:xfrm>
            <a:off x="7593959" y="427299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sp>
        <p:nvSpPr>
          <p:cNvPr id="48" name="正方形/長方形 47"/>
          <p:cNvSpPr/>
          <p:nvPr/>
        </p:nvSpPr>
        <p:spPr>
          <a:xfrm rot="20790450">
            <a:off x="4533803" y="3969472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13490" y="5410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+= 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18033" y="53012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 -= 1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711623" y="5204197"/>
            <a:ext cx="593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 flipV="1">
            <a:off x="7269992" y="5204197"/>
            <a:ext cx="720010" cy="30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2052045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699792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347864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995936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644008" y="1270945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5292080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5940152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>
            <a:off x="6588224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7236296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7884368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72123" y="2205465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151602" y="2148858"/>
            <a:ext cx="8362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983859" y="4050801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j=10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906004" y="4622100"/>
            <a:ext cx="43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i</a:t>
            </a:r>
            <a:r>
              <a:rPr lang="en-US" altLang="ja-JP" dirty="0" smtClean="0"/>
              <a:t>&gt;=j</a:t>
            </a:r>
            <a:r>
              <a:rPr lang="ja-JP" altLang="en-US" dirty="0" smtClean="0"/>
              <a:t>ではない。継続</a:t>
            </a:r>
            <a:endParaRPr lang="en-US" altLang="ja-JP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611885" y="1282033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4" name="正方形/長方形 73"/>
          <p:cNvSpPr/>
          <p:nvPr/>
        </p:nvSpPr>
        <p:spPr>
          <a:xfrm>
            <a:off x="599334" y="3015682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6" name="正方形/長方形 75"/>
          <p:cNvSpPr/>
          <p:nvPr/>
        </p:nvSpPr>
        <p:spPr>
          <a:xfrm>
            <a:off x="611885" y="5607342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7" name="フローチャート : 判断 76"/>
          <p:cNvSpPr/>
          <p:nvPr/>
        </p:nvSpPr>
        <p:spPr>
          <a:xfrm>
            <a:off x="532050" y="4399867"/>
            <a:ext cx="1196456" cy="72072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cxnSp>
        <p:nvCxnSpPr>
          <p:cNvPr id="79" name="直線矢印コネクタ 78"/>
          <p:cNvCxnSpPr>
            <a:stCxn id="73" idx="2"/>
            <a:endCxn id="74" idx="0"/>
          </p:cNvCxnSpPr>
          <p:nvPr/>
        </p:nvCxnSpPr>
        <p:spPr>
          <a:xfrm flipH="1">
            <a:off x="1124003" y="2047208"/>
            <a:ext cx="12551" cy="96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4" idx="2"/>
            <a:endCxn id="77" idx="0"/>
          </p:cNvCxnSpPr>
          <p:nvPr/>
        </p:nvCxnSpPr>
        <p:spPr>
          <a:xfrm>
            <a:off x="1124003" y="3780857"/>
            <a:ext cx="6275" cy="61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7" idx="2"/>
            <a:endCxn id="76" idx="0"/>
          </p:cNvCxnSpPr>
          <p:nvPr/>
        </p:nvCxnSpPr>
        <p:spPr>
          <a:xfrm>
            <a:off x="1130278" y="5120592"/>
            <a:ext cx="6276" cy="48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2052045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31" name="AutoShape 7"/>
          <p:cNvSpPr>
            <a:spLocks noChangeArrowheads="1"/>
          </p:cNvSpPr>
          <p:nvPr/>
        </p:nvSpPr>
        <p:spPr bwMode="auto">
          <a:xfrm>
            <a:off x="2699792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32" name="AutoShape 8"/>
          <p:cNvSpPr>
            <a:spLocks noChangeArrowheads="1"/>
          </p:cNvSpPr>
          <p:nvPr/>
        </p:nvSpPr>
        <p:spPr bwMode="auto">
          <a:xfrm>
            <a:off x="3347864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3995936" y="301568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34" name="AutoShape 10"/>
          <p:cNvSpPr>
            <a:spLocks noChangeArrowheads="1"/>
          </p:cNvSpPr>
          <p:nvPr/>
        </p:nvSpPr>
        <p:spPr bwMode="auto">
          <a:xfrm>
            <a:off x="4644008" y="3015682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35" name="AutoShape 11"/>
          <p:cNvSpPr>
            <a:spLocks noChangeArrowheads="1"/>
          </p:cNvSpPr>
          <p:nvPr/>
        </p:nvSpPr>
        <p:spPr bwMode="auto">
          <a:xfrm>
            <a:off x="5292080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5940152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37" name="AutoShape 13"/>
          <p:cNvSpPr>
            <a:spLocks noChangeArrowheads="1"/>
          </p:cNvSpPr>
          <p:nvPr/>
        </p:nvSpPr>
        <p:spPr bwMode="auto">
          <a:xfrm>
            <a:off x="6588224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8" name="AutoShape 14"/>
          <p:cNvSpPr>
            <a:spLocks noChangeArrowheads="1"/>
          </p:cNvSpPr>
          <p:nvPr/>
        </p:nvSpPr>
        <p:spPr bwMode="auto">
          <a:xfrm>
            <a:off x="7236296" y="301568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39" name="AutoShape 15"/>
          <p:cNvSpPr>
            <a:spLocks noChangeArrowheads="1"/>
          </p:cNvSpPr>
          <p:nvPr/>
        </p:nvSpPr>
        <p:spPr bwMode="auto">
          <a:xfrm>
            <a:off x="7884368" y="301568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auto">
          <a:xfrm>
            <a:off x="2052045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2699792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149" name="AutoShape 8"/>
          <p:cNvSpPr>
            <a:spLocks noChangeArrowheads="1"/>
          </p:cNvSpPr>
          <p:nvPr/>
        </p:nvSpPr>
        <p:spPr bwMode="auto">
          <a:xfrm>
            <a:off x="3347864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50" name="AutoShape 9"/>
          <p:cNvSpPr>
            <a:spLocks noChangeArrowheads="1"/>
          </p:cNvSpPr>
          <p:nvPr/>
        </p:nvSpPr>
        <p:spPr bwMode="auto">
          <a:xfrm>
            <a:off x="3995936" y="560734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51" name="AutoShape 10"/>
          <p:cNvSpPr>
            <a:spLocks noChangeArrowheads="1"/>
          </p:cNvSpPr>
          <p:nvPr/>
        </p:nvSpPr>
        <p:spPr bwMode="auto">
          <a:xfrm>
            <a:off x="4644008" y="5607342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52" name="AutoShape 11"/>
          <p:cNvSpPr>
            <a:spLocks noChangeArrowheads="1"/>
          </p:cNvSpPr>
          <p:nvPr/>
        </p:nvSpPr>
        <p:spPr bwMode="auto">
          <a:xfrm>
            <a:off x="5292080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53" name="AutoShape 12"/>
          <p:cNvSpPr>
            <a:spLocks noChangeArrowheads="1"/>
          </p:cNvSpPr>
          <p:nvPr/>
        </p:nvSpPr>
        <p:spPr bwMode="auto">
          <a:xfrm>
            <a:off x="5940152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54" name="AutoShape 13"/>
          <p:cNvSpPr>
            <a:spLocks noChangeArrowheads="1"/>
          </p:cNvSpPr>
          <p:nvPr/>
        </p:nvSpPr>
        <p:spPr bwMode="auto">
          <a:xfrm>
            <a:off x="6588224" y="560734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55" name="AutoShape 14"/>
          <p:cNvSpPr>
            <a:spLocks noChangeArrowheads="1"/>
          </p:cNvSpPr>
          <p:nvPr/>
        </p:nvSpPr>
        <p:spPr bwMode="auto">
          <a:xfrm>
            <a:off x="7236296" y="560734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56" name="AutoShape 15"/>
          <p:cNvSpPr>
            <a:spLocks noChangeArrowheads="1"/>
          </p:cNvSpPr>
          <p:nvPr/>
        </p:nvSpPr>
        <p:spPr bwMode="auto">
          <a:xfrm>
            <a:off x="7884368" y="560734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159" name="タイトル 158"/>
          <p:cNvSpPr>
            <a:spLocks noGrp="1"/>
          </p:cNvSpPr>
          <p:nvPr>
            <p:ph type="title"/>
          </p:nvPr>
        </p:nvSpPr>
        <p:spPr>
          <a:xfrm>
            <a:off x="129040" y="84959"/>
            <a:ext cx="1375154" cy="836712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例題</a:t>
            </a:r>
            <a:endParaRPr kumimoji="1" lang="ja-JP" altLang="en-US" sz="3200" dirty="0"/>
          </a:p>
        </p:txBody>
      </p:sp>
      <p:cxnSp>
        <p:nvCxnSpPr>
          <p:cNvPr id="162" name="直線矢印コネクタ 161"/>
          <p:cNvCxnSpPr/>
          <p:nvPr/>
        </p:nvCxnSpPr>
        <p:spPr>
          <a:xfrm flipH="1">
            <a:off x="1124003" y="6373887"/>
            <a:ext cx="12551" cy="367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7" name="AutoShape 6"/>
          <p:cNvSpPr>
            <a:spLocks noChangeArrowheads="1"/>
          </p:cNvSpPr>
          <p:nvPr/>
        </p:nvSpPr>
        <p:spPr bwMode="auto">
          <a:xfrm>
            <a:off x="2051720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68" name="AutoShape 7"/>
          <p:cNvSpPr>
            <a:spLocks noChangeArrowheads="1"/>
          </p:cNvSpPr>
          <p:nvPr/>
        </p:nvSpPr>
        <p:spPr bwMode="auto">
          <a:xfrm>
            <a:off x="2699467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52</a:t>
            </a:r>
          </a:p>
        </p:txBody>
      </p:sp>
      <p:sp>
        <p:nvSpPr>
          <p:cNvPr id="169" name="AutoShape 8"/>
          <p:cNvSpPr>
            <a:spLocks noChangeArrowheads="1"/>
          </p:cNvSpPr>
          <p:nvPr/>
        </p:nvSpPr>
        <p:spPr bwMode="auto">
          <a:xfrm>
            <a:off x="3347539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70" name="AutoShape 9"/>
          <p:cNvSpPr>
            <a:spLocks noChangeArrowheads="1"/>
          </p:cNvSpPr>
          <p:nvPr/>
        </p:nvSpPr>
        <p:spPr bwMode="auto">
          <a:xfrm>
            <a:off x="3995611" y="188640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71" name="AutoShape 10"/>
          <p:cNvSpPr>
            <a:spLocks noChangeArrowheads="1"/>
          </p:cNvSpPr>
          <p:nvPr/>
        </p:nvSpPr>
        <p:spPr bwMode="auto">
          <a:xfrm>
            <a:off x="4643683" y="188640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72" name="AutoShape 11"/>
          <p:cNvSpPr>
            <a:spLocks noChangeArrowheads="1"/>
          </p:cNvSpPr>
          <p:nvPr/>
        </p:nvSpPr>
        <p:spPr bwMode="auto">
          <a:xfrm>
            <a:off x="5291755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173" name="AutoShape 12"/>
          <p:cNvSpPr>
            <a:spLocks noChangeArrowheads="1"/>
          </p:cNvSpPr>
          <p:nvPr/>
        </p:nvSpPr>
        <p:spPr bwMode="auto">
          <a:xfrm>
            <a:off x="5939827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74" name="AutoShape 13"/>
          <p:cNvSpPr>
            <a:spLocks noChangeArrowheads="1"/>
          </p:cNvSpPr>
          <p:nvPr/>
        </p:nvSpPr>
        <p:spPr bwMode="auto">
          <a:xfrm>
            <a:off x="6587899" y="188640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75" name="AutoShape 14"/>
          <p:cNvSpPr>
            <a:spLocks noChangeArrowheads="1"/>
          </p:cNvSpPr>
          <p:nvPr/>
        </p:nvSpPr>
        <p:spPr bwMode="auto">
          <a:xfrm>
            <a:off x="7235971" y="188640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76" name="AutoShape 15"/>
          <p:cNvSpPr>
            <a:spLocks noChangeArrowheads="1"/>
          </p:cNvSpPr>
          <p:nvPr/>
        </p:nvSpPr>
        <p:spPr bwMode="auto">
          <a:xfrm>
            <a:off x="7884043" y="188640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28</a:t>
            </a: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3100850" y="6480547"/>
            <a:ext cx="720080" cy="2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7474531" y="6466173"/>
            <a:ext cx="72549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481718" y="6480547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338070" y="6463007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j=9</a:t>
            </a:r>
            <a:endParaRPr kumimoji="1" lang="ja-JP" altLang="en-US" dirty="0"/>
          </a:p>
        </p:txBody>
      </p:sp>
      <p:cxnSp>
        <p:nvCxnSpPr>
          <p:cNvPr id="63" name="AutoShape 44"/>
          <p:cNvCxnSpPr>
            <a:cxnSpLocks noChangeShapeType="1"/>
            <a:stCxn id="148" idx="0"/>
            <a:endCxn id="156" idx="0"/>
          </p:cNvCxnSpPr>
          <p:nvPr/>
        </p:nvCxnSpPr>
        <p:spPr bwMode="auto">
          <a:xfrm rot="5400000" flipH="1" flipV="1">
            <a:off x="5742129" y="3015054"/>
            <a:ext cx="12700" cy="5184577"/>
          </a:xfrm>
          <a:prstGeom prst="bentConnector3">
            <a:avLst>
              <a:gd name="adj1" fmla="val 2592661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59" grpId="0"/>
      <p:bldP spid="72" grpId="0"/>
      <p:bldP spid="73" grpId="0" animBg="1"/>
      <p:bldP spid="74" grpId="0" animBg="1"/>
      <p:bldP spid="76" grpId="0" animBg="1"/>
      <p:bldP spid="7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61" grpId="0"/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2052045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699792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347864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77</a:t>
            </a: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995936" y="76688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644008" y="766889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5292080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30</a:t>
            </a: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5940152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>
            <a:off x="6588224" y="76688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7236296" y="76688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7884368" y="76688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8856" y="1713981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=3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92080" y="3526479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j=6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5513867" y="3403711"/>
            <a:ext cx="2010461" cy="25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906004" y="4118044"/>
            <a:ext cx="43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i</a:t>
            </a:r>
            <a:r>
              <a:rPr lang="en-US" altLang="ja-JP" dirty="0" smtClean="0"/>
              <a:t>&gt;=j</a:t>
            </a:r>
            <a:r>
              <a:rPr lang="ja-JP" altLang="en-US" dirty="0" smtClean="0"/>
              <a:t>ではない。継続</a:t>
            </a:r>
            <a:endParaRPr lang="en-US" altLang="ja-JP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611885" y="777977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4" name="正方形/長方形 73"/>
          <p:cNvSpPr/>
          <p:nvPr/>
        </p:nvSpPr>
        <p:spPr>
          <a:xfrm>
            <a:off x="599334" y="2511626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6" name="正方形/長方形 75"/>
          <p:cNvSpPr/>
          <p:nvPr/>
        </p:nvSpPr>
        <p:spPr>
          <a:xfrm>
            <a:off x="611885" y="5103286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7" name="フローチャート : 判断 76"/>
          <p:cNvSpPr/>
          <p:nvPr/>
        </p:nvSpPr>
        <p:spPr>
          <a:xfrm>
            <a:off x="532050" y="3895811"/>
            <a:ext cx="1196456" cy="72072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（３）　</a:t>
            </a:r>
            <a:endParaRPr lang="en-US" altLang="ja-JP" dirty="0"/>
          </a:p>
        </p:txBody>
      </p:sp>
      <p:cxnSp>
        <p:nvCxnSpPr>
          <p:cNvPr id="79" name="直線矢印コネクタ 78"/>
          <p:cNvCxnSpPr>
            <a:stCxn id="73" idx="2"/>
            <a:endCxn id="74" idx="0"/>
          </p:cNvCxnSpPr>
          <p:nvPr/>
        </p:nvCxnSpPr>
        <p:spPr>
          <a:xfrm flipH="1">
            <a:off x="1124003" y="1543152"/>
            <a:ext cx="12551" cy="96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4" idx="2"/>
            <a:endCxn id="77" idx="0"/>
          </p:cNvCxnSpPr>
          <p:nvPr/>
        </p:nvCxnSpPr>
        <p:spPr>
          <a:xfrm>
            <a:off x="1124003" y="3276801"/>
            <a:ext cx="6275" cy="61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7" idx="2"/>
            <a:endCxn id="76" idx="0"/>
          </p:cNvCxnSpPr>
          <p:nvPr/>
        </p:nvCxnSpPr>
        <p:spPr>
          <a:xfrm>
            <a:off x="1130278" y="4616536"/>
            <a:ext cx="6276" cy="48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2052045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31" name="AutoShape 7"/>
          <p:cNvSpPr>
            <a:spLocks noChangeArrowheads="1"/>
          </p:cNvSpPr>
          <p:nvPr/>
        </p:nvSpPr>
        <p:spPr bwMode="auto">
          <a:xfrm>
            <a:off x="2699792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132" name="AutoShape 8"/>
          <p:cNvSpPr>
            <a:spLocks noChangeArrowheads="1"/>
          </p:cNvSpPr>
          <p:nvPr/>
        </p:nvSpPr>
        <p:spPr bwMode="auto">
          <a:xfrm>
            <a:off x="3347864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77</a:t>
            </a: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3995936" y="251162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34" name="AutoShape 10"/>
          <p:cNvSpPr>
            <a:spLocks noChangeArrowheads="1"/>
          </p:cNvSpPr>
          <p:nvPr/>
        </p:nvSpPr>
        <p:spPr bwMode="auto">
          <a:xfrm>
            <a:off x="4644008" y="2511626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35" name="AutoShape 11"/>
          <p:cNvSpPr>
            <a:spLocks noChangeArrowheads="1"/>
          </p:cNvSpPr>
          <p:nvPr/>
        </p:nvSpPr>
        <p:spPr bwMode="auto">
          <a:xfrm>
            <a:off x="5292080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30</a:t>
            </a:r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5940152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37" name="AutoShape 13"/>
          <p:cNvSpPr>
            <a:spLocks noChangeArrowheads="1"/>
          </p:cNvSpPr>
          <p:nvPr/>
        </p:nvSpPr>
        <p:spPr bwMode="auto">
          <a:xfrm>
            <a:off x="6588224" y="251162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8" name="AutoShape 14"/>
          <p:cNvSpPr>
            <a:spLocks noChangeArrowheads="1"/>
          </p:cNvSpPr>
          <p:nvPr/>
        </p:nvSpPr>
        <p:spPr bwMode="auto">
          <a:xfrm>
            <a:off x="7236296" y="251162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39" name="AutoShape 15"/>
          <p:cNvSpPr>
            <a:spLocks noChangeArrowheads="1"/>
          </p:cNvSpPr>
          <p:nvPr/>
        </p:nvSpPr>
        <p:spPr bwMode="auto">
          <a:xfrm>
            <a:off x="7884368" y="251162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auto">
          <a:xfrm>
            <a:off x="2052045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2699792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149" name="AutoShape 8"/>
          <p:cNvSpPr>
            <a:spLocks noChangeArrowheads="1"/>
          </p:cNvSpPr>
          <p:nvPr/>
        </p:nvSpPr>
        <p:spPr bwMode="auto">
          <a:xfrm>
            <a:off x="3347864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30</a:t>
            </a:r>
            <a:endParaRPr lang="en-US" altLang="ja-JP" sz="2400" dirty="0"/>
          </a:p>
        </p:txBody>
      </p:sp>
      <p:sp>
        <p:nvSpPr>
          <p:cNvPr id="150" name="AutoShape 9"/>
          <p:cNvSpPr>
            <a:spLocks noChangeArrowheads="1"/>
          </p:cNvSpPr>
          <p:nvPr/>
        </p:nvSpPr>
        <p:spPr bwMode="auto">
          <a:xfrm>
            <a:off x="3995936" y="510328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51" name="AutoShape 10"/>
          <p:cNvSpPr>
            <a:spLocks noChangeArrowheads="1"/>
          </p:cNvSpPr>
          <p:nvPr/>
        </p:nvSpPr>
        <p:spPr bwMode="auto">
          <a:xfrm>
            <a:off x="4644008" y="5103286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152" name="AutoShape 11"/>
          <p:cNvSpPr>
            <a:spLocks noChangeArrowheads="1"/>
          </p:cNvSpPr>
          <p:nvPr/>
        </p:nvSpPr>
        <p:spPr bwMode="auto">
          <a:xfrm>
            <a:off x="5292080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77</a:t>
            </a:r>
            <a:endParaRPr lang="en-US" altLang="ja-JP" sz="2400" dirty="0"/>
          </a:p>
        </p:txBody>
      </p:sp>
      <p:sp>
        <p:nvSpPr>
          <p:cNvPr id="153" name="AutoShape 12"/>
          <p:cNvSpPr>
            <a:spLocks noChangeArrowheads="1"/>
          </p:cNvSpPr>
          <p:nvPr/>
        </p:nvSpPr>
        <p:spPr bwMode="auto">
          <a:xfrm>
            <a:off x="5940152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62</a:t>
            </a:r>
          </a:p>
        </p:txBody>
      </p:sp>
      <p:sp>
        <p:nvSpPr>
          <p:cNvPr id="154" name="AutoShape 13"/>
          <p:cNvSpPr>
            <a:spLocks noChangeArrowheads="1"/>
          </p:cNvSpPr>
          <p:nvPr/>
        </p:nvSpPr>
        <p:spPr bwMode="auto">
          <a:xfrm>
            <a:off x="6588224" y="5103286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55" name="AutoShape 14"/>
          <p:cNvSpPr>
            <a:spLocks noChangeArrowheads="1"/>
          </p:cNvSpPr>
          <p:nvPr/>
        </p:nvSpPr>
        <p:spPr bwMode="auto">
          <a:xfrm>
            <a:off x="7236296" y="510328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56" name="AutoShape 15"/>
          <p:cNvSpPr>
            <a:spLocks noChangeArrowheads="1"/>
          </p:cNvSpPr>
          <p:nvPr/>
        </p:nvSpPr>
        <p:spPr bwMode="auto">
          <a:xfrm>
            <a:off x="7884368" y="5103286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cxnSp>
        <p:nvCxnSpPr>
          <p:cNvPr id="162" name="直線矢印コネクタ 161"/>
          <p:cNvCxnSpPr/>
          <p:nvPr/>
        </p:nvCxnSpPr>
        <p:spPr>
          <a:xfrm flipH="1">
            <a:off x="1124003" y="5869831"/>
            <a:ext cx="12551" cy="367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73" idx="0"/>
          </p:cNvCxnSpPr>
          <p:nvPr/>
        </p:nvCxnSpPr>
        <p:spPr>
          <a:xfrm>
            <a:off x="1133416" y="332656"/>
            <a:ext cx="3138" cy="445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AutoShape 44"/>
          <p:cNvCxnSpPr>
            <a:cxnSpLocks noChangeShapeType="1"/>
            <a:stCxn id="149" idx="0"/>
            <a:endCxn id="152" idx="0"/>
          </p:cNvCxnSpPr>
          <p:nvPr/>
        </p:nvCxnSpPr>
        <p:spPr bwMode="auto">
          <a:xfrm rot="5400000" flipH="1" flipV="1">
            <a:off x="4770021" y="4131178"/>
            <a:ext cx="12700" cy="1944216"/>
          </a:xfrm>
          <a:prstGeom prst="bentConnector3">
            <a:avLst>
              <a:gd name="adj1" fmla="val 3121102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3658458" y="6009235"/>
            <a:ext cx="720080" cy="2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4912832" y="6009235"/>
            <a:ext cx="72549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039326" y="6009235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=4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76371" y="6006069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59" grpId="0"/>
      <p:bldP spid="72" grpId="0"/>
      <p:bldP spid="74" grpId="0" animBg="1"/>
      <p:bldP spid="76" grpId="0" animBg="1"/>
      <p:bldP spid="7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4000" dirty="0" smtClean="0"/>
              <a:t>再帰処理の考え方</a:t>
            </a:r>
            <a:br>
              <a:rPr lang="ja-JP" altLang="en-US" sz="4000" dirty="0" smtClean="0"/>
            </a:br>
            <a:r>
              <a:rPr lang="ja-JP" altLang="en-US" sz="4000" dirty="0" smtClean="0"/>
              <a:t>例：</a:t>
            </a:r>
            <a:r>
              <a:rPr lang="ja-JP" altLang="en-US" sz="4000" dirty="0" smtClean="0">
                <a:solidFill>
                  <a:srgbClr val="FF0000"/>
                </a:solidFill>
              </a:rPr>
              <a:t>階乗の計算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547664" y="1908076"/>
            <a:ext cx="38250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+mn-ea"/>
                <a:ea typeface="+mn-ea"/>
              </a:rPr>
              <a:t>5</a:t>
            </a:r>
            <a:r>
              <a:rPr lang="ja-JP" altLang="en-US" sz="2400" dirty="0" smtClean="0">
                <a:latin typeface="+mn-ea"/>
                <a:ea typeface="+mn-ea"/>
              </a:rPr>
              <a:t>の</a:t>
            </a:r>
            <a:r>
              <a:rPr lang="ja-JP" altLang="en-US" sz="2400" dirty="0">
                <a:latin typeface="+mn-ea"/>
                <a:ea typeface="+mn-ea"/>
              </a:rPr>
              <a:t>階乗「</a:t>
            </a:r>
            <a:r>
              <a:rPr lang="en-US" altLang="ja-JP" sz="2400" dirty="0">
                <a:latin typeface="+mn-ea"/>
                <a:ea typeface="+mn-ea"/>
              </a:rPr>
              <a:t>5!</a:t>
            </a:r>
            <a:r>
              <a:rPr lang="ja-JP" altLang="en-US" sz="2400" dirty="0">
                <a:latin typeface="+mn-ea"/>
                <a:ea typeface="+mn-ea"/>
              </a:rPr>
              <a:t>」は・・・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+mn-ea"/>
                <a:ea typeface="+mn-ea"/>
              </a:rPr>
              <a:t>5! = 5 * 4 * 3 * 2 *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+mn-ea"/>
                <a:ea typeface="+mn-ea"/>
              </a:rPr>
              <a:t>つまり、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+mn-ea"/>
                <a:ea typeface="+mn-ea"/>
              </a:rPr>
              <a:t>5! = 5 * 4!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一般化すると</a:t>
            </a:r>
            <a:endParaRPr lang="en-US" altLang="ja-JP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altLang="ja-JP" sz="2400" dirty="0">
                <a:solidFill>
                  <a:srgbClr val="FF0000"/>
                </a:solidFill>
                <a:latin typeface="+mn-ea"/>
                <a:ea typeface="+mn-ea"/>
              </a:rPr>
              <a:t>! = n * (n – 1)!  </a:t>
            </a:r>
            <a:r>
              <a:rPr lang="ja-JP" altLang="en-US" sz="2400" dirty="0">
                <a:latin typeface="+mn-ea"/>
                <a:ea typeface="+mn-ea"/>
              </a:rPr>
              <a:t>また、</a:t>
            </a:r>
            <a:r>
              <a:rPr lang="en-US" altLang="ja-JP" sz="2400" dirty="0">
                <a:latin typeface="+mn-ea"/>
                <a:ea typeface="+mn-ea"/>
              </a:rPr>
              <a:t>1! = 1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11188" y="5013325"/>
            <a:ext cx="6156325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400" dirty="0" smtClean="0"/>
              <a:t>ｎの階乗：</a:t>
            </a:r>
          </a:p>
          <a:p>
            <a:pPr eaLnBrk="1" hangingPunct="1">
              <a:defRPr/>
            </a:pPr>
            <a:r>
              <a:rPr lang="ja-JP" altLang="en-US" sz="2400" dirty="0" smtClean="0"/>
              <a:t>もし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が１なら（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の階乗なら）、答えは１。</a:t>
            </a:r>
          </a:p>
          <a:p>
            <a:pPr eaLnBrk="1" hangingPunct="1">
              <a:defRPr/>
            </a:pPr>
            <a:r>
              <a:rPr lang="en-US" altLang="ja-JP" sz="2400" dirty="0" smtClean="0"/>
              <a:t>n</a:t>
            </a:r>
            <a:r>
              <a:rPr lang="ja-JP" altLang="en-US" sz="2400" dirty="0" smtClean="0"/>
              <a:t>が２以上なら、答えは　ｎ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（ｎー１の階乗）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5940152" y="4235829"/>
            <a:ext cx="260680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再帰的</a:t>
            </a:r>
            <a:r>
              <a:rPr lang="ja-JP" altLang="en-US" dirty="0" smtClean="0"/>
              <a:t>な構造</a:t>
            </a:r>
            <a:endParaRPr lang="ja-JP" altLang="en-US" dirty="0"/>
          </a:p>
        </p:txBody>
      </p:sp>
      <p:cxnSp>
        <p:nvCxnSpPr>
          <p:cNvPr id="3" name="直線矢印コネクタ 2"/>
          <p:cNvCxnSpPr>
            <a:stCxn id="6150" idx="2"/>
          </p:cNvCxnSpPr>
          <p:nvPr/>
        </p:nvCxnSpPr>
        <p:spPr>
          <a:xfrm flipH="1">
            <a:off x="6372200" y="4820604"/>
            <a:ext cx="871354" cy="912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2052045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699792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347864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30</a:t>
            </a:r>
            <a:endParaRPr lang="en-US" altLang="ja-JP" sz="2400" dirty="0"/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995936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644008" y="1270945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5292080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77</a:t>
            </a:r>
            <a:endParaRPr lang="en-US" altLang="ja-JP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4200" y="2218037"/>
            <a:ext cx="5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</a:t>
            </a:r>
            <a:r>
              <a:rPr lang="en-US" altLang="ja-JP" dirty="0" smtClean="0"/>
              <a:t>=6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4283968" y="2132856"/>
            <a:ext cx="1368151" cy="135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113606" y="4075424"/>
            <a:ext cx="6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j=4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906004" y="4622100"/>
            <a:ext cx="43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</a:t>
            </a:r>
            <a:r>
              <a:rPr lang="en-US" altLang="ja-JP" dirty="0" smtClean="0"/>
              <a:t> &gt;= j </a:t>
            </a:r>
            <a:r>
              <a:rPr lang="ja-JP" altLang="en-US" dirty="0" smtClean="0"/>
              <a:t>なので、終了。</a:t>
            </a:r>
            <a:endParaRPr lang="en-US" altLang="ja-JP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611885" y="1282033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4" name="正方形/長方形 73"/>
          <p:cNvSpPr/>
          <p:nvPr/>
        </p:nvSpPr>
        <p:spPr>
          <a:xfrm>
            <a:off x="599334" y="3015682"/>
            <a:ext cx="1049338" cy="7651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77" name="フローチャート : 判断 76"/>
          <p:cNvSpPr/>
          <p:nvPr/>
        </p:nvSpPr>
        <p:spPr>
          <a:xfrm>
            <a:off x="532050" y="4399867"/>
            <a:ext cx="1196456" cy="72072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（３）　</a:t>
            </a:r>
            <a:endParaRPr lang="en-US" altLang="ja-JP" dirty="0"/>
          </a:p>
        </p:txBody>
      </p:sp>
      <p:cxnSp>
        <p:nvCxnSpPr>
          <p:cNvPr id="79" name="直線矢印コネクタ 78"/>
          <p:cNvCxnSpPr>
            <a:stCxn id="73" idx="2"/>
            <a:endCxn id="74" idx="0"/>
          </p:cNvCxnSpPr>
          <p:nvPr/>
        </p:nvCxnSpPr>
        <p:spPr>
          <a:xfrm flipH="1">
            <a:off x="1124003" y="2047208"/>
            <a:ext cx="12551" cy="96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4" idx="2"/>
            <a:endCxn id="77" idx="0"/>
          </p:cNvCxnSpPr>
          <p:nvPr/>
        </p:nvCxnSpPr>
        <p:spPr>
          <a:xfrm>
            <a:off x="1124003" y="3780857"/>
            <a:ext cx="6275" cy="61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7" idx="2"/>
          </p:cNvCxnSpPr>
          <p:nvPr/>
        </p:nvCxnSpPr>
        <p:spPr>
          <a:xfrm>
            <a:off x="1130278" y="5120592"/>
            <a:ext cx="6276" cy="48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2052045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44</a:t>
            </a:r>
          </a:p>
        </p:txBody>
      </p:sp>
      <p:sp>
        <p:nvSpPr>
          <p:cNvPr id="131" name="AutoShape 7"/>
          <p:cNvSpPr>
            <a:spLocks noChangeArrowheads="1"/>
          </p:cNvSpPr>
          <p:nvPr/>
        </p:nvSpPr>
        <p:spPr bwMode="auto">
          <a:xfrm>
            <a:off x="2699792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28</a:t>
            </a:r>
            <a:endParaRPr lang="en-US" altLang="ja-JP" sz="2400" dirty="0"/>
          </a:p>
        </p:txBody>
      </p:sp>
      <p:sp>
        <p:nvSpPr>
          <p:cNvPr id="132" name="AutoShape 8"/>
          <p:cNvSpPr>
            <a:spLocks noChangeArrowheads="1"/>
          </p:cNvSpPr>
          <p:nvPr/>
        </p:nvSpPr>
        <p:spPr bwMode="auto">
          <a:xfrm>
            <a:off x="3347864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30</a:t>
            </a:r>
            <a:endParaRPr lang="en-US" altLang="ja-JP" sz="2400" dirty="0"/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3995936" y="3015682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35" name="AutoShape 11"/>
          <p:cNvSpPr>
            <a:spLocks noChangeArrowheads="1"/>
          </p:cNvSpPr>
          <p:nvPr/>
        </p:nvSpPr>
        <p:spPr bwMode="auto">
          <a:xfrm>
            <a:off x="5292080" y="301568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77</a:t>
            </a:r>
            <a:endParaRPr lang="en-US" altLang="ja-JP" sz="2400" dirty="0"/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5940152" y="300736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137" name="AutoShape 13"/>
          <p:cNvSpPr>
            <a:spLocks noChangeArrowheads="1"/>
          </p:cNvSpPr>
          <p:nvPr/>
        </p:nvSpPr>
        <p:spPr bwMode="auto">
          <a:xfrm>
            <a:off x="6588224" y="300736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65</a:t>
            </a:r>
          </a:p>
        </p:txBody>
      </p:sp>
      <p:sp>
        <p:nvSpPr>
          <p:cNvPr id="138" name="AutoShape 14"/>
          <p:cNvSpPr>
            <a:spLocks noChangeArrowheads="1"/>
          </p:cNvSpPr>
          <p:nvPr/>
        </p:nvSpPr>
        <p:spPr bwMode="auto">
          <a:xfrm>
            <a:off x="7236296" y="300736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139" name="AutoShape 15"/>
          <p:cNvSpPr>
            <a:spLocks noChangeArrowheads="1"/>
          </p:cNvSpPr>
          <p:nvPr/>
        </p:nvSpPr>
        <p:spPr bwMode="auto">
          <a:xfrm>
            <a:off x="7884368" y="300736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cxnSp>
        <p:nvCxnSpPr>
          <p:cNvPr id="47" name="直線矢印コネクタ 46"/>
          <p:cNvCxnSpPr>
            <a:endCxn id="73" idx="0"/>
          </p:cNvCxnSpPr>
          <p:nvPr/>
        </p:nvCxnSpPr>
        <p:spPr>
          <a:xfrm>
            <a:off x="1133416" y="836712"/>
            <a:ext cx="3138" cy="445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907954" y="5611737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3388" y="5664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 flipV="1">
            <a:off x="4300027" y="3952161"/>
            <a:ext cx="609983" cy="14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292080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77</a:t>
            </a: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5940152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>
            <a:off x="6588224" y="127094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65</a:t>
            </a: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7236296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7884368" y="1270945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  <p:sp>
        <p:nvSpPr>
          <p:cNvPr id="52" name="AutoShape 11"/>
          <p:cNvSpPr>
            <a:spLocks noChangeArrowheads="1"/>
          </p:cNvSpPr>
          <p:nvPr/>
        </p:nvSpPr>
        <p:spPr bwMode="auto">
          <a:xfrm>
            <a:off x="5292080" y="3031338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77</a:t>
            </a:r>
            <a:endParaRPr lang="en-US" altLang="ja-JP" sz="2400" dirty="0"/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auto">
          <a:xfrm>
            <a:off x="3995936" y="3023025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13</a:t>
            </a:r>
            <a:endParaRPr lang="en-US" altLang="ja-JP" sz="2400" dirty="0"/>
          </a:p>
        </p:txBody>
      </p:sp>
      <p:sp>
        <p:nvSpPr>
          <p:cNvPr id="134" name="AutoShape 10"/>
          <p:cNvSpPr>
            <a:spLocks noChangeArrowheads="1"/>
          </p:cNvSpPr>
          <p:nvPr/>
        </p:nvSpPr>
        <p:spPr bwMode="auto">
          <a:xfrm>
            <a:off x="4644008" y="3015682"/>
            <a:ext cx="720080" cy="724450"/>
          </a:xfrm>
          <a:prstGeom prst="cube">
            <a:avLst>
              <a:gd name="adj" fmla="val 2500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47</a:t>
            </a: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292080" y="3014712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77</a:t>
            </a: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5940152" y="300639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62</a:t>
            </a: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6588224" y="3006399"/>
            <a:ext cx="720078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65</a:t>
            </a:r>
          </a:p>
        </p:txBody>
      </p:sp>
      <p:sp>
        <p:nvSpPr>
          <p:cNvPr id="56" name="AutoShape 14"/>
          <p:cNvSpPr>
            <a:spLocks noChangeArrowheads="1"/>
          </p:cNvSpPr>
          <p:nvPr/>
        </p:nvSpPr>
        <p:spPr bwMode="auto">
          <a:xfrm>
            <a:off x="7236296" y="300639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86</a:t>
            </a:r>
            <a:endParaRPr lang="en-US" altLang="ja-JP" sz="2400" dirty="0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>
            <a:off x="7884368" y="3006399"/>
            <a:ext cx="720080" cy="7244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52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061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/>
      <p:bldP spid="59" grpId="0"/>
      <p:bldP spid="72" grpId="0"/>
      <p:bldP spid="74" grpId="0" animBg="1"/>
      <p:bldP spid="77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49" grpId="0" animBg="1"/>
      <p:bldP spid="50" grpId="0"/>
      <p:bldP spid="51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60" grpId="0" animBg="1"/>
      <p:bldP spid="134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1318842"/>
            <a:ext cx="7559675" cy="526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400" dirty="0" smtClean="0"/>
              <a:t>配列のうち、ある部分的な配列　　　　　　　について・・・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  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の初期値 </a:t>
            </a:r>
            <a:r>
              <a:rPr lang="en-US" altLang="ja-JP" sz="2400" dirty="0" smtClean="0"/>
              <a:t>= </a:t>
            </a:r>
            <a:r>
              <a:rPr lang="ja-JP" altLang="en-US" sz="2400" dirty="0" smtClean="0"/>
              <a:t>配列　　　　　　　の先頭の番号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lang="en-US" altLang="ja-JP" sz="2400" dirty="0" smtClean="0">
                <a:solidFill>
                  <a:srgbClr val="0070C0"/>
                </a:solidFill>
              </a:rPr>
              <a:t>j</a:t>
            </a:r>
            <a:r>
              <a:rPr lang="ja-JP" altLang="en-US" sz="2400" dirty="0" smtClean="0"/>
              <a:t> の初期値 </a:t>
            </a:r>
            <a:r>
              <a:rPr lang="en-US" altLang="ja-JP" sz="2400" dirty="0" smtClean="0"/>
              <a:t>= </a:t>
            </a:r>
            <a:r>
              <a:rPr lang="ja-JP" altLang="en-US" sz="2400" dirty="0" smtClean="0"/>
              <a:t>配列　　　　　　　の最後尾の番号</a:t>
            </a:r>
          </a:p>
          <a:p>
            <a:pPr eaLnBrk="1" hangingPunct="1">
              <a:defRPr/>
            </a:pPr>
            <a:r>
              <a:rPr lang="ja-JP" altLang="en-US" sz="2400" dirty="0" smtClean="0"/>
              <a:t>　</a:t>
            </a:r>
            <a:r>
              <a:rPr lang="en-US" altLang="ja-JP" sz="2400" dirty="0" smtClean="0">
                <a:solidFill>
                  <a:srgbClr val="0070C0"/>
                </a:solidFill>
              </a:rPr>
              <a:t>pivot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= </a:t>
            </a:r>
            <a:r>
              <a:rPr lang="ja-JP" altLang="en-US" sz="2400" dirty="0" smtClean="0"/>
              <a:t>その配列の中央の番号の部屋の、要素の値</a:t>
            </a:r>
          </a:p>
          <a:p>
            <a:pPr eaLnBrk="1" hangingPunct="1">
              <a:defRPr/>
            </a:pPr>
            <a:r>
              <a:rPr lang="ja-JP" altLang="en-US" sz="2400" dirty="0" smtClean="0"/>
              <a:t>とする。</a:t>
            </a:r>
            <a:endParaRPr lang="en-US" altLang="ja-JP" sz="2400" dirty="0" smtClean="0"/>
          </a:p>
          <a:p>
            <a:pPr eaLnBrk="1" hangingPunct="1">
              <a:defRPr/>
            </a:pP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★を繰り返す。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　★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/>
              <a:t>　（１）</a:t>
            </a:r>
            <a:r>
              <a:rPr lang="en-US" altLang="ja-JP" sz="2400" dirty="0" smtClean="0"/>
              <a:t>data(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400" dirty="0" smtClean="0"/>
              <a:t> ) &lt; </a:t>
            </a:r>
            <a:r>
              <a:rPr lang="en-US" altLang="ja-JP" sz="2400" dirty="0" smtClean="0">
                <a:solidFill>
                  <a:srgbClr val="0070C0"/>
                </a:solidFill>
              </a:rPr>
              <a:t>pivot</a:t>
            </a:r>
            <a:r>
              <a:rPr lang="ja-JP" altLang="en-US" sz="2400" dirty="0" smtClean="0"/>
              <a:t>である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=</a:t>
            </a:r>
            <a:r>
              <a:rPr lang="ja-JP" altLang="en-US" sz="1800" dirty="0" smtClean="0"/>
              <a:t>位置に問題ない）</a:t>
            </a:r>
            <a:r>
              <a:rPr lang="ja-JP" altLang="en-US" sz="2400" dirty="0" smtClean="0"/>
              <a:t>間、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i</a:t>
            </a:r>
            <a:r>
              <a:rPr lang="ja-JP" altLang="en-US" sz="2400" dirty="0" smtClean="0"/>
              <a:t>を増やす。</a:t>
            </a:r>
          </a:p>
          <a:p>
            <a:pPr eaLnBrk="1" hangingPunct="1">
              <a:defRPr/>
            </a:pPr>
            <a:r>
              <a:rPr lang="ja-JP" altLang="en-US" sz="2400" dirty="0" smtClean="0"/>
              <a:t>　（２）</a:t>
            </a:r>
            <a:r>
              <a:rPr lang="en-US" altLang="ja-JP" sz="2400" dirty="0" smtClean="0"/>
              <a:t>data( </a:t>
            </a:r>
            <a:r>
              <a:rPr lang="en-US" altLang="ja-JP" sz="2400" dirty="0" smtClean="0">
                <a:solidFill>
                  <a:srgbClr val="0070C0"/>
                </a:solidFill>
              </a:rPr>
              <a:t>j</a:t>
            </a:r>
            <a:r>
              <a:rPr lang="en-US" altLang="ja-JP" sz="2400" dirty="0" smtClean="0"/>
              <a:t> )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&gt; </a:t>
            </a:r>
            <a:r>
              <a:rPr lang="en-US" altLang="ja-JP" sz="2400" dirty="0" smtClean="0">
                <a:solidFill>
                  <a:srgbClr val="0070C0"/>
                </a:solidFill>
              </a:rPr>
              <a:t>pivot</a:t>
            </a:r>
            <a:r>
              <a:rPr lang="ja-JP" altLang="en-US" sz="2400" dirty="0"/>
              <a:t>である</a:t>
            </a:r>
            <a:r>
              <a:rPr lang="ja-JP" altLang="en-US" sz="1800" dirty="0"/>
              <a:t>（</a:t>
            </a:r>
            <a:r>
              <a:rPr lang="en-US" altLang="ja-JP" sz="1800" dirty="0" smtClean="0"/>
              <a:t>=</a:t>
            </a:r>
            <a:r>
              <a:rPr lang="ja-JP" altLang="en-US" sz="1800" dirty="0"/>
              <a:t>位置に</a:t>
            </a:r>
            <a:r>
              <a:rPr lang="ja-JP" altLang="en-US" sz="1800" dirty="0" smtClean="0"/>
              <a:t>問題</a:t>
            </a:r>
            <a:r>
              <a:rPr lang="ja-JP" altLang="en-US" sz="1800" dirty="0"/>
              <a:t>ない）</a:t>
            </a:r>
            <a:r>
              <a:rPr lang="ja-JP" altLang="en-US" sz="2400" dirty="0"/>
              <a:t>間</a:t>
            </a:r>
            <a:r>
              <a:rPr lang="ja-JP" altLang="en-US" sz="2400" dirty="0" smtClean="0"/>
              <a:t>、</a:t>
            </a:r>
            <a:r>
              <a:rPr lang="en-US" altLang="ja-JP" sz="2400" dirty="0" smtClean="0">
                <a:solidFill>
                  <a:srgbClr val="0070C0"/>
                </a:solidFill>
              </a:rPr>
              <a:t>j</a:t>
            </a:r>
            <a:r>
              <a:rPr lang="ja-JP" altLang="en-US" sz="2400" dirty="0" smtClean="0"/>
              <a:t>を減らす。</a:t>
            </a:r>
          </a:p>
          <a:p>
            <a:pPr eaLnBrk="1" hangingPunct="1">
              <a:defRPr/>
            </a:pPr>
            <a:r>
              <a:rPr lang="ja-JP" altLang="en-US" sz="2400" dirty="0" smtClean="0"/>
              <a:t>　（３）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400" dirty="0" smtClean="0"/>
              <a:t> &gt;= </a:t>
            </a:r>
            <a:r>
              <a:rPr lang="en-US" altLang="ja-JP" sz="2400" dirty="0" smtClean="0">
                <a:solidFill>
                  <a:srgbClr val="0070C0"/>
                </a:solidFill>
              </a:rPr>
              <a:t>j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なら繰り返しを抜ける。</a:t>
            </a:r>
          </a:p>
          <a:p>
            <a:pPr eaLnBrk="1" hangingPunct="1">
              <a:defRPr/>
            </a:pPr>
            <a:r>
              <a:rPr lang="ja-JP" altLang="en-US" sz="2400" dirty="0" smtClean="0"/>
              <a:t>　（４）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位置に問題のある</a:t>
            </a:r>
            <a:r>
              <a:rPr lang="en-US" altLang="ja-JP" sz="1800" dirty="0" smtClean="0"/>
              <a:t>)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data(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i</a:t>
            </a:r>
            <a:r>
              <a:rPr lang="en-US" altLang="ja-JP" sz="2400" dirty="0" smtClean="0"/>
              <a:t> ) 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data( </a:t>
            </a:r>
            <a:r>
              <a:rPr lang="en-US" altLang="ja-JP" sz="2400" dirty="0" smtClean="0">
                <a:solidFill>
                  <a:srgbClr val="0070C0"/>
                </a:solidFill>
              </a:rPr>
              <a:t>j</a:t>
            </a:r>
            <a:r>
              <a:rPr lang="en-US" altLang="ja-JP" sz="2400" dirty="0" smtClean="0"/>
              <a:t> ) </a:t>
            </a:r>
            <a:r>
              <a:rPr lang="ja-JP" altLang="en-US" sz="2400" dirty="0" smtClean="0"/>
              <a:t>を交換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err="1" smtClean="0"/>
              <a:t>i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j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ずつ</a:t>
            </a:r>
            <a:r>
              <a:rPr lang="ja-JP" altLang="en-US" sz="2400" dirty="0" smtClean="0"/>
              <a:t>増やす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減らす。</a:t>
            </a:r>
          </a:p>
          <a:p>
            <a:pPr eaLnBrk="1" hangingPunct="1">
              <a:defRPr/>
            </a:pPr>
            <a:r>
              <a:rPr lang="ja-JP" altLang="en-US" sz="2400" dirty="0" smtClean="0"/>
              <a:t>　★</a:t>
            </a:r>
            <a:endParaRPr lang="en-US" altLang="ja-JP" sz="24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707904" y="963118"/>
            <a:ext cx="49068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516216" y="953258"/>
            <a:ext cx="1224136" cy="21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60032" y="1436714"/>
            <a:ext cx="1224136" cy="21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6516216" y="670224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579131" y="677244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4606" y="58614"/>
            <a:ext cx="316835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「分割ソート」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の整理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64487" y="312106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</a:t>
            </a:r>
            <a:r>
              <a:rPr lang="en-US" altLang="ja-JP" dirty="0"/>
              <a:t> </a:t>
            </a:r>
            <a:r>
              <a:rPr lang="ja-JP" altLang="en-US" dirty="0"/>
              <a:t>の初期値 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579131" y="26064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j</a:t>
            </a:r>
            <a:r>
              <a:rPr lang="ja-JP" altLang="en-US" dirty="0"/>
              <a:t> の初期値 </a:t>
            </a:r>
          </a:p>
        </p:txBody>
      </p:sp>
      <p:sp>
        <p:nvSpPr>
          <p:cNvPr id="12" name="下矢印 11"/>
          <p:cNvSpPr/>
          <p:nvPr/>
        </p:nvSpPr>
        <p:spPr>
          <a:xfrm>
            <a:off x="7056276" y="672191"/>
            <a:ext cx="144016" cy="21602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20790450">
            <a:off x="6841432" y="345806"/>
            <a:ext cx="55649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pivot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99011" y="884760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056276" y="886248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579131" y="886248"/>
            <a:ext cx="144016" cy="3530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36069" y="8864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配列全体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491880" y="1822352"/>
            <a:ext cx="1224136" cy="21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91880" y="2178076"/>
            <a:ext cx="1224136" cy="21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54"/>
          <p:cNvSpPr>
            <a:spLocks noChangeArrowheads="1"/>
          </p:cNvSpPr>
          <p:nvPr/>
        </p:nvSpPr>
        <p:spPr bwMode="auto">
          <a:xfrm>
            <a:off x="829332" y="2671812"/>
            <a:ext cx="7634287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各「分割ソート」により、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の前方に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</a:t>
            </a:r>
            <a:r>
              <a:rPr lang="ja-JP" altLang="en-US" sz="2400" dirty="0"/>
              <a:t>小さい値</a:t>
            </a:r>
            <a:r>
              <a:rPr lang="ja-JP" altLang="en-US" sz="2400" dirty="0" smtClean="0"/>
              <a:t>、後方に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より</a:t>
            </a:r>
            <a:r>
              <a:rPr lang="ja-JP" altLang="en-US" sz="2400" dirty="0"/>
              <a:t>大きい値が集まる。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「部分的な配列」の</a:t>
            </a:r>
            <a:r>
              <a:rPr lang="ja-JP" altLang="en-US" sz="2400" u="sng" dirty="0"/>
              <a:t>要素数が２以上の場合、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その配列内で、分割</a:t>
            </a:r>
            <a:r>
              <a:rPr lang="ja-JP" altLang="en-US" sz="2400" dirty="0"/>
              <a:t>ソートを再帰</a:t>
            </a:r>
            <a:r>
              <a:rPr lang="ja-JP" altLang="en-US" sz="2400" dirty="0" smtClean="0"/>
              <a:t>呼び出しする。</a:t>
            </a:r>
            <a:endParaRPr lang="ja-JP" altLang="en-US" sz="2400" dirty="0"/>
          </a:p>
        </p:txBody>
      </p:sp>
      <p:sp>
        <p:nvSpPr>
          <p:cNvPr id="31755" name="Rectangle 55"/>
          <p:cNvSpPr>
            <a:spLocks noChangeArrowheads="1"/>
          </p:cNvSpPr>
          <p:nvPr/>
        </p:nvSpPr>
        <p:spPr bwMode="auto">
          <a:xfrm>
            <a:off x="829332" y="1628800"/>
            <a:ext cx="7485335" cy="8318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400" dirty="0" smtClean="0">
                <a:solidFill>
                  <a:schemeClr val="tx2"/>
                </a:solidFill>
              </a:rPr>
              <a:t>pivot</a:t>
            </a:r>
            <a:r>
              <a:rPr lang="ja-JP" altLang="en-US" sz="2400" dirty="0" smtClean="0">
                <a:solidFill>
                  <a:schemeClr val="tx2"/>
                </a:solidFill>
              </a:rPr>
              <a:t>の前方側、後方側の</a:t>
            </a:r>
            <a:r>
              <a:rPr lang="ja-JP" altLang="en-US" sz="2400" dirty="0">
                <a:solidFill>
                  <a:srgbClr val="FF0000"/>
                </a:solidFill>
              </a:rPr>
              <a:t>２つ</a:t>
            </a:r>
            <a:r>
              <a:rPr lang="ja-JP" altLang="en-US" sz="2400" dirty="0" smtClean="0">
                <a:solidFill>
                  <a:schemeClr val="tx2"/>
                </a:solidFill>
              </a:rPr>
              <a:t>の部分的な配列に</a:t>
            </a:r>
            <a:r>
              <a:rPr lang="ja-JP" altLang="en-US" sz="2400" dirty="0">
                <a:solidFill>
                  <a:schemeClr val="tx2"/>
                </a:solidFill>
              </a:rPr>
              <a:t>対して、</a:t>
            </a:r>
            <a:r>
              <a:rPr lang="ja-JP" altLang="en-US" sz="2400" dirty="0">
                <a:solidFill>
                  <a:srgbClr val="FF0000"/>
                </a:solidFill>
              </a:rPr>
              <a:t>分割ソートを再帰的に実行</a:t>
            </a:r>
            <a:r>
              <a:rPr lang="ja-JP" altLang="en-US" sz="2400" dirty="0" smtClean="0">
                <a:solidFill>
                  <a:srgbClr val="FF0000"/>
                </a:solidFill>
              </a:rPr>
              <a:t>する。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1756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3600" dirty="0" smtClean="0"/>
              <a:t>クイックソート＝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「分割ソート」の再帰的な実行</a:t>
            </a:r>
          </a:p>
        </p:txBody>
      </p:sp>
    </p:spTree>
    <p:extLst>
      <p:ext uri="{BB962C8B-B14F-4D97-AF65-F5344CB8AC3E}">
        <p14:creationId xmlns:p14="http://schemas.microsoft.com/office/powerpoint/2010/main" val="4054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(</a:t>
            </a:r>
            <a:r>
              <a:rPr lang="ja-JP" altLang="en-US" smtClean="0"/>
              <a:t>補足</a:t>
            </a:r>
            <a:r>
              <a:rPr lang="en-US" altLang="ja-JP" smtClean="0"/>
              <a:t>)</a:t>
            </a:r>
            <a:r>
              <a:rPr lang="ja-JP" altLang="en-US" smtClean="0"/>
              <a:t>アルゴリズムの計算量</a:t>
            </a:r>
          </a:p>
        </p:txBody>
      </p:sp>
    </p:spTree>
    <p:extLst>
      <p:ext uri="{BB962C8B-B14F-4D97-AF65-F5344CB8AC3E}">
        <p14:creationId xmlns:p14="http://schemas.microsoft.com/office/powerpoint/2010/main" val="16021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アルゴリズムの計算量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257175" y="1409700"/>
            <a:ext cx="8610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処理するデータの数が増えたときに、</a:t>
            </a:r>
            <a:r>
              <a:rPr lang="ja-JP" altLang="en-US" sz="2400" dirty="0">
                <a:solidFill>
                  <a:srgbClr val="FF0000"/>
                </a:solidFill>
              </a:rPr>
              <a:t>計算量がどう増えるか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という尺度。アルゴリズムの善し悪しの判断に用いられる。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計算量オーダは、ビッグオー記法</a:t>
            </a:r>
            <a:r>
              <a:rPr lang="en-US" altLang="ja-JP" sz="2400" dirty="0"/>
              <a:t>(Big O Notation)</a:t>
            </a:r>
            <a:r>
              <a:rPr lang="ja-JP" altLang="en-US" sz="2400" dirty="0"/>
              <a:t>で表現される。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/>
              <a:t>O(N)</a:t>
            </a:r>
            <a:r>
              <a:rPr lang="ja-JP" altLang="en-US" sz="2400" i="1" dirty="0"/>
              <a:t>　　　</a:t>
            </a:r>
            <a:r>
              <a:rPr lang="ja-JP" altLang="en-US" sz="2400" i="1" dirty="0">
                <a:solidFill>
                  <a:srgbClr val="0066FF"/>
                </a:solidFill>
              </a:rPr>
              <a:t>計算量はデータ数にほぼ比例して増える。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/>
              <a:t>O(N</a:t>
            </a:r>
            <a:r>
              <a:rPr lang="en-US" altLang="ja-JP" sz="2400" i="1" baseline="30000" dirty="0"/>
              <a:t>2</a:t>
            </a:r>
            <a:r>
              <a:rPr lang="en-US" altLang="ja-JP" sz="2400" i="1" dirty="0"/>
              <a:t>)</a:t>
            </a:r>
            <a:r>
              <a:rPr lang="ja-JP" altLang="en-US" sz="2400" i="1" dirty="0"/>
              <a:t>　　　</a:t>
            </a:r>
            <a:r>
              <a:rPr lang="ja-JP" altLang="en-US" sz="2400" i="1" dirty="0">
                <a:solidFill>
                  <a:srgbClr val="0066FF"/>
                </a:solidFill>
              </a:rPr>
              <a:t>計算量はデータ数の２乗にほぼ比例して増える。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/>
              <a:t>O(log</a:t>
            </a:r>
            <a:r>
              <a:rPr lang="en-US" altLang="ja-JP" sz="2400" i="1" baseline="-25000" dirty="0"/>
              <a:t>2</a:t>
            </a:r>
            <a:r>
              <a:rPr lang="en-US" altLang="ja-JP" sz="2400" i="1" dirty="0"/>
              <a:t>N)</a:t>
            </a:r>
            <a:r>
              <a:rPr lang="ja-JP" altLang="en-US" sz="2400" i="1" dirty="0"/>
              <a:t>　　</a:t>
            </a:r>
            <a:r>
              <a:rPr lang="ja-JP" altLang="en-US" sz="2400" i="1" dirty="0">
                <a:solidFill>
                  <a:srgbClr val="0066FF"/>
                </a:solidFill>
              </a:rPr>
              <a:t>計算量はデータ数の</a:t>
            </a:r>
            <a:r>
              <a:rPr lang="en-US" altLang="ja-JP" sz="2400" i="1" dirty="0">
                <a:solidFill>
                  <a:srgbClr val="0066FF"/>
                </a:solidFill>
              </a:rPr>
              <a:t>log</a:t>
            </a:r>
            <a:r>
              <a:rPr lang="en-US" altLang="ja-JP" sz="2400" i="1" baseline="-25000" dirty="0">
                <a:solidFill>
                  <a:srgbClr val="0066FF"/>
                </a:solidFill>
              </a:rPr>
              <a:t>2</a:t>
            </a:r>
            <a:r>
              <a:rPr lang="en-US" altLang="ja-JP" sz="2400" i="1" dirty="0">
                <a:solidFill>
                  <a:srgbClr val="0066FF"/>
                </a:solidFill>
              </a:rPr>
              <a:t>N</a:t>
            </a:r>
            <a:r>
              <a:rPr lang="ja-JP" altLang="en-US" sz="2400" i="1" dirty="0">
                <a:solidFill>
                  <a:srgbClr val="0066FF"/>
                </a:solidFill>
              </a:rPr>
              <a:t>倍にほぼ比例して増える</a:t>
            </a:r>
            <a:r>
              <a:rPr lang="ja-JP" altLang="en-US" sz="2400" i="1" dirty="0" smtClean="0">
                <a:solidFill>
                  <a:srgbClr val="0066FF"/>
                </a:solidFill>
              </a:rPr>
              <a:t>。</a:t>
            </a:r>
            <a:endParaRPr lang="en-US" altLang="ja-JP" sz="2400" i="1" dirty="0" smtClean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i="1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計算量は、処理速度の絶対量とは別の話。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処理速度は様々な要因の影響を受ける。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•"/>
            </a:pPr>
            <a:r>
              <a:rPr lang="ja-JP" altLang="en-US" sz="1800" dirty="0"/>
              <a:t>パソコンの処理方式、処理速度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•"/>
            </a:pPr>
            <a:r>
              <a:rPr lang="ja-JP" altLang="en-US" sz="1800" dirty="0"/>
              <a:t>プログラムの書き方（関数を呼び出すとその分遅くなる）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•"/>
            </a:pPr>
            <a:r>
              <a:rPr lang="ja-JP" altLang="en-US" sz="1800" dirty="0"/>
              <a:t>プログラミング言語の処理速度・</a:t>
            </a:r>
            <a:r>
              <a:rPr lang="ja-JP" altLang="en-US" sz="1800" dirty="0" smtClean="0"/>
              <a:t>効率性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96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オーダの例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84213" y="1539875"/>
            <a:ext cx="7704137" cy="10763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選択ソート、バブルソート、挿入ソート：</a:t>
            </a:r>
            <a:r>
              <a:rPr lang="en-US" altLang="ja-JP" i="1"/>
              <a:t>O(N</a:t>
            </a:r>
            <a:r>
              <a:rPr lang="en-US" altLang="ja-JP" i="1" baseline="30000"/>
              <a:t>2</a:t>
            </a:r>
            <a:r>
              <a:rPr lang="en-US" altLang="ja-JP" i="1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シェルソート：</a:t>
            </a:r>
            <a:r>
              <a:rPr lang="en-US" altLang="ja-JP" i="1"/>
              <a:t>O(N</a:t>
            </a:r>
            <a:r>
              <a:rPr lang="en-US" altLang="ja-JP" i="1" baseline="30000"/>
              <a:t>1.2</a:t>
            </a:r>
            <a:r>
              <a:rPr lang="en-US" altLang="ja-JP" i="1"/>
              <a:t>)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684213" y="2947988"/>
            <a:ext cx="7754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実際には、同じオーダでも計算量は異なる。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また、ソートするデータの内容によって向き・不向きがある。</a:t>
            </a:r>
          </a:p>
        </p:txBody>
      </p:sp>
    </p:spTree>
    <p:extLst>
      <p:ext uri="{BB962C8B-B14F-4D97-AF65-F5344CB8AC3E}">
        <p14:creationId xmlns:p14="http://schemas.microsoft.com/office/powerpoint/2010/main" val="33227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クイックソートの計算量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468313" y="1531938"/>
            <a:ext cx="411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クイックソートの計算量オーダ：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836738" y="2036763"/>
            <a:ext cx="3803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i="1"/>
              <a:t>O(log2N)</a:t>
            </a:r>
            <a:r>
              <a:rPr lang="ja-JP" altLang="en-US" i="1"/>
              <a:t>　～　</a:t>
            </a:r>
            <a:r>
              <a:rPr lang="en-US" altLang="ja-JP" i="1"/>
              <a:t>O(N</a:t>
            </a:r>
            <a:r>
              <a:rPr lang="en-US" altLang="ja-JP" i="1" baseline="30000"/>
              <a:t>2</a:t>
            </a:r>
            <a:r>
              <a:rPr lang="en-US" altLang="ja-JP" i="1"/>
              <a:t>)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663575" y="3628615"/>
            <a:ext cx="7914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最悪効率：毎回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に配列要素の値の最大値</a:t>
            </a:r>
            <a:r>
              <a:rPr lang="en-US" altLang="ja-JP" sz="2400" dirty="0"/>
              <a:t>or</a:t>
            </a:r>
            <a:r>
              <a:rPr lang="ja-JP" altLang="en-US" sz="2400" dirty="0"/>
              <a:t>最小値</a:t>
            </a:r>
            <a:r>
              <a:rPr lang="ja-JP" altLang="en-US" sz="2400" dirty="0" smtClean="0"/>
              <a:t>が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選ばれた</a:t>
            </a:r>
            <a:r>
              <a:rPr lang="ja-JP" altLang="en-US" sz="2400" dirty="0"/>
              <a:t>場合。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179388" y="4797425"/>
            <a:ext cx="8712200" cy="193833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3366FF"/>
                </a:solidFill>
              </a:rPr>
              <a:t>（参考）クイックソートは</a:t>
            </a:r>
            <a:r>
              <a:rPr lang="ja-JP" altLang="en-US" sz="2000" dirty="0" smtClean="0">
                <a:solidFill>
                  <a:srgbClr val="3366FF"/>
                </a:solidFill>
              </a:rPr>
              <a:t>、</a:t>
            </a:r>
            <a:r>
              <a:rPr lang="en-US" altLang="ja-JP" sz="2000" dirty="0" smtClean="0">
                <a:solidFill>
                  <a:srgbClr val="3366FF"/>
                </a:solidFill>
              </a:rPr>
              <a:t>pivot</a:t>
            </a:r>
            <a:r>
              <a:rPr lang="ja-JP" altLang="en-US" sz="2000" dirty="0" smtClean="0">
                <a:solidFill>
                  <a:srgbClr val="3366FF"/>
                </a:solidFill>
              </a:rPr>
              <a:t>が</a:t>
            </a:r>
            <a:r>
              <a:rPr lang="ja-JP" altLang="en-US" sz="2000" dirty="0">
                <a:solidFill>
                  <a:srgbClr val="3366FF"/>
                </a:solidFill>
              </a:rPr>
              <a:t>常に配列内にある値の中央値であれば一番速く動作しますが、現実にはそう</a:t>
            </a:r>
            <a:r>
              <a:rPr lang="ja-JP" altLang="en-US" sz="2000" dirty="0" smtClean="0">
                <a:solidFill>
                  <a:srgbClr val="3366FF"/>
                </a:solidFill>
              </a:rPr>
              <a:t>うまく</a:t>
            </a:r>
            <a:r>
              <a:rPr lang="en-US" altLang="ja-JP" sz="2000" dirty="0" smtClean="0">
                <a:solidFill>
                  <a:srgbClr val="3366FF"/>
                </a:solidFill>
              </a:rPr>
              <a:t>pivot</a:t>
            </a:r>
            <a:r>
              <a:rPr lang="ja-JP" altLang="en-US" sz="2000" dirty="0" smtClean="0">
                <a:solidFill>
                  <a:srgbClr val="3366FF"/>
                </a:solidFill>
              </a:rPr>
              <a:t>を</a:t>
            </a:r>
            <a:r>
              <a:rPr lang="ja-JP" altLang="en-US" sz="2000" dirty="0">
                <a:solidFill>
                  <a:srgbClr val="3366FF"/>
                </a:solidFill>
              </a:rPr>
              <a:t>取ることはできません。このため</a:t>
            </a:r>
            <a:r>
              <a:rPr lang="ja-JP" altLang="en-US" sz="2000" dirty="0" smtClean="0">
                <a:solidFill>
                  <a:srgbClr val="3366FF"/>
                </a:solidFill>
              </a:rPr>
              <a:t>、様々</a:t>
            </a:r>
            <a:r>
              <a:rPr lang="ja-JP" altLang="en-US" sz="2000" dirty="0">
                <a:solidFill>
                  <a:srgbClr val="3366FF"/>
                </a:solidFill>
              </a:rPr>
              <a:t>な工夫がなされる事が多いです。</a:t>
            </a:r>
            <a:endParaRPr lang="en-US" altLang="ja-JP" sz="2000" dirty="0">
              <a:solidFill>
                <a:srgbClr val="3366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3366FF"/>
                </a:solidFill>
              </a:rPr>
              <a:t>　例えば</a:t>
            </a:r>
            <a:r>
              <a:rPr lang="ja-JP" altLang="en-US" sz="2000" dirty="0" smtClean="0">
                <a:solidFill>
                  <a:srgbClr val="3366FF"/>
                </a:solidFill>
              </a:rPr>
              <a:t>、「配列の番号の中央をとる」、「配列</a:t>
            </a:r>
            <a:r>
              <a:rPr lang="ja-JP" altLang="en-US" sz="2000" dirty="0">
                <a:solidFill>
                  <a:srgbClr val="3366FF"/>
                </a:solidFill>
              </a:rPr>
              <a:t>の中</a:t>
            </a:r>
            <a:r>
              <a:rPr lang="ja-JP" altLang="en-US" sz="2000" dirty="0" smtClean="0">
                <a:solidFill>
                  <a:srgbClr val="3366FF"/>
                </a:solidFill>
              </a:rPr>
              <a:t>から</a:t>
            </a:r>
            <a:r>
              <a:rPr lang="en-US" altLang="ja-JP" sz="2000" dirty="0" smtClean="0">
                <a:solidFill>
                  <a:srgbClr val="3366FF"/>
                </a:solidFill>
              </a:rPr>
              <a:t>3</a:t>
            </a:r>
            <a:r>
              <a:rPr lang="ja-JP" altLang="en-US" sz="2000" dirty="0" err="1" smtClean="0">
                <a:solidFill>
                  <a:srgbClr val="3366FF"/>
                </a:solidFill>
              </a:rPr>
              <a:t>つ</a:t>
            </a:r>
            <a:r>
              <a:rPr lang="ja-JP" altLang="en-US" sz="2000" dirty="0" err="1">
                <a:solidFill>
                  <a:srgbClr val="3366FF"/>
                </a:solidFill>
              </a:rPr>
              <a:t>の</a:t>
            </a:r>
            <a:r>
              <a:rPr lang="ja-JP" altLang="en-US" sz="2000" dirty="0">
                <a:solidFill>
                  <a:srgbClr val="3366FF"/>
                </a:solidFill>
              </a:rPr>
              <a:t>値</a:t>
            </a:r>
            <a:r>
              <a:rPr lang="ja-JP" altLang="en-US" sz="2000" dirty="0" smtClean="0">
                <a:solidFill>
                  <a:srgbClr val="3366FF"/>
                </a:solidFill>
              </a:rPr>
              <a:t>をランダムに取り、</a:t>
            </a:r>
            <a:r>
              <a:rPr lang="en-US" altLang="ja-JP" sz="2000" dirty="0" smtClean="0">
                <a:solidFill>
                  <a:srgbClr val="3366FF"/>
                </a:solidFill>
              </a:rPr>
              <a:t>3</a:t>
            </a:r>
            <a:r>
              <a:rPr lang="ja-JP" altLang="en-US" sz="2000" dirty="0" err="1" smtClean="0">
                <a:solidFill>
                  <a:srgbClr val="3366FF"/>
                </a:solidFill>
              </a:rPr>
              <a:t>つ</a:t>
            </a:r>
            <a:r>
              <a:rPr lang="ja-JP" altLang="en-US" sz="2000" dirty="0" err="1">
                <a:solidFill>
                  <a:srgbClr val="3366FF"/>
                </a:solidFill>
              </a:rPr>
              <a:t>の</a:t>
            </a:r>
            <a:r>
              <a:rPr lang="ja-JP" altLang="en-US" sz="2000" dirty="0">
                <a:solidFill>
                  <a:srgbClr val="3366FF"/>
                </a:solidFill>
              </a:rPr>
              <a:t>真ん中の値を</a:t>
            </a:r>
            <a:r>
              <a:rPr lang="ja-JP" altLang="en-US" sz="2000" dirty="0" smtClean="0">
                <a:solidFill>
                  <a:srgbClr val="3366FF"/>
                </a:solidFill>
              </a:rPr>
              <a:t>とる」など</a:t>
            </a:r>
            <a:r>
              <a:rPr lang="ja-JP" altLang="en-US" sz="2000" dirty="0">
                <a:solidFill>
                  <a:srgbClr val="3366FF"/>
                </a:solidFill>
              </a:rPr>
              <a:t>があります</a:t>
            </a:r>
            <a:r>
              <a:rPr lang="ja-JP" altLang="en-US" sz="2000" dirty="0" smtClean="0">
                <a:solidFill>
                  <a:srgbClr val="3366FF"/>
                </a:solidFill>
              </a:rPr>
              <a:t>。この前者</a:t>
            </a:r>
            <a:r>
              <a:rPr lang="ja-JP" altLang="en-US" sz="2000" dirty="0">
                <a:solidFill>
                  <a:srgbClr val="3366FF"/>
                </a:solidFill>
              </a:rPr>
              <a:t>は、ランダムであってもほぼ整列していても比較的速いので、多くの場合で採用されています。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1331913" y="2828925"/>
            <a:ext cx="5333511" cy="46166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pivot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取り方が効率に大きく影響する。</a:t>
            </a:r>
          </a:p>
        </p:txBody>
      </p:sp>
    </p:spTree>
    <p:extLst>
      <p:ext uri="{BB962C8B-B14F-4D97-AF65-F5344CB8AC3E}">
        <p14:creationId xmlns:p14="http://schemas.microsoft.com/office/powerpoint/2010/main" val="10689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4000" dirty="0" smtClean="0"/>
              <a:t>階乗の計算を再帰処理で行う</a:t>
            </a:r>
            <a:br>
              <a:rPr lang="ja-JP" altLang="en-US" sz="4000" dirty="0" smtClean="0"/>
            </a:br>
            <a:r>
              <a:rPr lang="ja-JP" altLang="en-US" sz="4000" dirty="0" smtClean="0"/>
              <a:t>プログラム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371475" y="3068638"/>
            <a:ext cx="8459788" cy="30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400" dirty="0" err="1"/>
              <a:t>getPower</a:t>
            </a:r>
            <a:r>
              <a:rPr lang="en-US" altLang="ja-JP" sz="2400" dirty="0"/>
              <a:t>(</a:t>
            </a:r>
            <a:r>
              <a:rPr lang="ja-JP" altLang="en-US" sz="2400" dirty="0"/>
              <a:t>正の整数 </a:t>
            </a:r>
            <a:r>
              <a:rPr lang="en-US" altLang="ja-JP" sz="2400" dirty="0"/>
              <a:t>n) </a:t>
            </a:r>
            <a:r>
              <a:rPr lang="ja-JP" altLang="en-US" sz="2400" dirty="0"/>
              <a:t>：戻り値は正の整数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  １</a:t>
            </a:r>
            <a:r>
              <a:rPr lang="en-US" altLang="ja-JP" sz="2400" dirty="0"/>
              <a:t>a</a:t>
            </a:r>
            <a:r>
              <a:rPr lang="ja-JP" altLang="en-US" sz="2400" dirty="0" err="1"/>
              <a:t>．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　　</a:t>
            </a:r>
            <a:r>
              <a:rPr lang="en-US" altLang="ja-JP" sz="2400" dirty="0"/>
              <a:t>n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の場合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　　　　</a:t>
            </a:r>
            <a:r>
              <a:rPr lang="en-US" altLang="ja-JP" sz="2400" dirty="0"/>
              <a:t>1</a:t>
            </a:r>
            <a:r>
              <a:rPr lang="ja-JP" altLang="en-US" sz="2400" dirty="0"/>
              <a:t>を</a:t>
            </a:r>
            <a:r>
              <a:rPr lang="en-US" altLang="ja-JP" sz="2400" dirty="0" smtClean="0"/>
              <a:t>return</a:t>
            </a:r>
            <a:r>
              <a:rPr lang="ja-JP" altLang="en-US" sz="2400" dirty="0" err="1" smtClean="0"/>
              <a:t>。</a:t>
            </a:r>
            <a:endParaRPr lang="ja-JP" altLang="en-US" sz="2400" dirty="0"/>
          </a:p>
          <a:p>
            <a:pPr>
              <a:defRPr/>
            </a:pPr>
            <a:r>
              <a:rPr lang="ja-JP" altLang="en-US" sz="2400" dirty="0"/>
              <a:t>  １</a:t>
            </a:r>
            <a:r>
              <a:rPr lang="en-US" altLang="ja-JP" sz="2400" dirty="0"/>
              <a:t>b</a:t>
            </a:r>
            <a:r>
              <a:rPr lang="ja-JP" altLang="en-US" sz="2400" dirty="0" err="1"/>
              <a:t>．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　　それ以外の場合（</a:t>
            </a:r>
            <a:r>
              <a:rPr lang="en-US" altLang="ja-JP" sz="2400" dirty="0"/>
              <a:t>n</a:t>
            </a:r>
            <a:r>
              <a:rPr lang="ja-JP" altLang="en-US" sz="2400" dirty="0"/>
              <a:t>が１より</a:t>
            </a:r>
            <a:r>
              <a:rPr lang="ja-JP" altLang="en-US" sz="2400" dirty="0" smtClean="0"/>
              <a:t>大きい場合） </a:t>
            </a:r>
            <a:r>
              <a:rPr lang="ja-JP" altLang="en-US" sz="2400" dirty="0"/>
              <a:t>。　</a:t>
            </a:r>
          </a:p>
          <a:p>
            <a:pPr>
              <a:defRPr/>
            </a:pPr>
            <a:r>
              <a:rPr lang="ja-JP" altLang="en-US" sz="2400" dirty="0">
                <a:solidFill>
                  <a:srgbClr val="FF0066"/>
                </a:solidFill>
              </a:rPr>
              <a:t>　　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</a:rPr>
              <a:t>n-1</a:t>
            </a:r>
            <a:r>
              <a:rPr lang="ja-JP" altLang="en-US" sz="2400" dirty="0">
                <a:solidFill>
                  <a:srgbClr val="FF0000"/>
                </a:solidFill>
              </a:rPr>
              <a:t>を引数として再帰呼び出しする。</a:t>
            </a:r>
          </a:p>
          <a:p>
            <a:pPr>
              <a:defRPr/>
            </a:pPr>
            <a:r>
              <a:rPr lang="ja-JP" altLang="en-US" sz="2400" dirty="0">
                <a:solidFill>
                  <a:srgbClr val="FF0000"/>
                </a:solidFill>
              </a:rPr>
              <a:t>　　　返ってきた結果に、更に</a:t>
            </a:r>
            <a:r>
              <a:rPr lang="en-US" altLang="ja-JP" sz="2400" dirty="0">
                <a:solidFill>
                  <a:srgbClr val="FF0000"/>
                </a:solidFill>
              </a:rPr>
              <a:t>n</a:t>
            </a:r>
            <a:r>
              <a:rPr lang="ja-JP" altLang="en-US" sz="2400" dirty="0">
                <a:solidFill>
                  <a:srgbClr val="FF0000"/>
                </a:solidFill>
              </a:rPr>
              <a:t>を掛けた結果を</a:t>
            </a:r>
            <a:r>
              <a:rPr lang="en-US" altLang="ja-JP" sz="2400" dirty="0">
                <a:solidFill>
                  <a:srgbClr val="FF0000"/>
                </a:solidFill>
              </a:rPr>
              <a:t>return</a:t>
            </a:r>
            <a:r>
              <a:rPr lang="ja-JP" altLang="en-US" sz="2400" dirty="0" err="1">
                <a:solidFill>
                  <a:srgbClr val="FF0000"/>
                </a:solidFill>
              </a:rPr>
              <a:t>。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395288" y="1557338"/>
            <a:ext cx="6289675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400" dirty="0" smtClean="0"/>
              <a:t>ｎの階乗：</a:t>
            </a:r>
          </a:p>
          <a:p>
            <a:pPr eaLnBrk="1" hangingPunct="1">
              <a:defRPr/>
            </a:pPr>
            <a:r>
              <a:rPr lang="ja-JP" altLang="en-US" sz="2400" dirty="0" smtClean="0"/>
              <a:t>もし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が１なら、答えは１。</a:t>
            </a:r>
          </a:p>
          <a:p>
            <a:pPr eaLnBrk="1" hangingPunct="1">
              <a:defRPr/>
            </a:pPr>
            <a:r>
              <a:rPr lang="ja-JP" altLang="en-US" sz="2400" dirty="0" smtClean="0"/>
              <a:t>そうでなければ、答えは　ｎ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（ｎー１の階乗）</a:t>
            </a:r>
          </a:p>
        </p:txBody>
      </p:sp>
    </p:spTree>
    <p:extLst>
      <p:ext uri="{BB962C8B-B14F-4D97-AF65-F5344CB8AC3E}">
        <p14:creationId xmlns:p14="http://schemas.microsoft.com/office/powerpoint/2010/main" val="19430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95288" y="1325563"/>
            <a:ext cx="8064500" cy="30464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2400" dirty="0"/>
              <a:t> Private Function </a:t>
            </a:r>
            <a:r>
              <a:rPr lang="en-US" altLang="ja-JP" sz="2400" dirty="0" err="1">
                <a:solidFill>
                  <a:srgbClr val="FF0000"/>
                </a:solidFill>
              </a:rPr>
              <a:t>getPower</a:t>
            </a:r>
            <a:r>
              <a:rPr lang="en-US" altLang="ja-JP" sz="2400" dirty="0"/>
              <a:t>(</a:t>
            </a:r>
            <a:r>
              <a:rPr lang="en-US" altLang="ja-JP" sz="2400" dirty="0" err="1"/>
              <a:t>ByVal</a:t>
            </a:r>
            <a:r>
              <a:rPr lang="en-US" altLang="ja-JP" sz="2400" dirty="0"/>
              <a:t> n As Long) As Long</a:t>
            </a:r>
          </a:p>
          <a:p>
            <a:pPr>
              <a:defRPr/>
            </a:pPr>
            <a:r>
              <a:rPr lang="en-US" altLang="ja-JP" sz="2400" dirty="0"/>
              <a:t>        If n = 1 Then</a:t>
            </a:r>
          </a:p>
          <a:p>
            <a:pPr>
              <a:defRPr/>
            </a:pPr>
            <a:r>
              <a:rPr lang="en-US" altLang="ja-JP" sz="2400" dirty="0"/>
              <a:t>            Return 1</a:t>
            </a:r>
          </a:p>
          <a:p>
            <a:pPr>
              <a:defRPr/>
            </a:pPr>
            <a:r>
              <a:rPr lang="en-US" altLang="ja-JP" sz="2400" dirty="0"/>
              <a:t>        Else</a:t>
            </a:r>
          </a:p>
          <a:p>
            <a:pPr>
              <a:defRPr/>
            </a:pPr>
            <a:r>
              <a:rPr lang="en-US" altLang="ja-JP" sz="2400" dirty="0"/>
              <a:t>	Dim </a:t>
            </a:r>
            <a:r>
              <a:rPr lang="en-US" altLang="ja-JP" sz="2400" dirty="0" err="1"/>
              <a:t>ans</a:t>
            </a:r>
            <a:r>
              <a:rPr lang="en-US" altLang="ja-JP" sz="2400" dirty="0"/>
              <a:t> As Long = n </a:t>
            </a:r>
            <a:r>
              <a:rPr lang="en-US" altLang="ja-JP" sz="2400" dirty="0">
                <a:latin typeface="MS UI Gothic" pitchFamily="50" charset="-128"/>
                <a:ea typeface="MS UI Gothic" pitchFamily="50" charset="-128"/>
              </a:rPr>
              <a:t>*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FF0000"/>
                </a:solidFill>
              </a:rPr>
              <a:t>getPower</a:t>
            </a:r>
            <a:r>
              <a:rPr lang="en-US" altLang="ja-JP" sz="2400" dirty="0">
                <a:solidFill>
                  <a:srgbClr val="FF0000"/>
                </a:solidFill>
              </a:rPr>
              <a:t>(n - 1)</a:t>
            </a:r>
          </a:p>
          <a:p>
            <a:pPr>
              <a:defRPr/>
            </a:pPr>
            <a:r>
              <a:rPr lang="en-US" altLang="ja-JP" sz="2400" dirty="0">
                <a:solidFill>
                  <a:srgbClr val="FF0000"/>
                </a:solidFill>
              </a:rPr>
              <a:t>           Return </a:t>
            </a:r>
            <a:r>
              <a:rPr lang="en-US" altLang="ja-JP" sz="2400" dirty="0" err="1">
                <a:solidFill>
                  <a:srgbClr val="FF0000"/>
                </a:solidFill>
              </a:rPr>
              <a:t>ans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ja-JP" sz="2400" dirty="0"/>
              <a:t>        End If</a:t>
            </a:r>
          </a:p>
          <a:p>
            <a:pPr>
              <a:defRPr/>
            </a:pPr>
            <a:r>
              <a:rPr lang="en-US" altLang="ja-JP" sz="2400" dirty="0"/>
              <a:t>    End Function</a:t>
            </a:r>
          </a:p>
        </p:txBody>
      </p:sp>
      <p:sp>
        <p:nvSpPr>
          <p:cNvPr id="8195" name="Line 7"/>
          <p:cNvSpPr>
            <a:spLocks noChangeShapeType="1"/>
          </p:cNvSpPr>
          <p:nvPr/>
        </p:nvSpPr>
        <p:spPr bwMode="auto">
          <a:xfrm flipH="1" flipV="1">
            <a:off x="6011863" y="3343275"/>
            <a:ext cx="576262" cy="215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3925888" y="5502275"/>
            <a:ext cx="4748212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800">
                <a:solidFill>
                  <a:srgbClr val="FF0066"/>
                </a:solidFill>
              </a:rPr>
              <a:t>「</a:t>
            </a:r>
            <a:r>
              <a:rPr lang="en-US" altLang="ja-JP" sz="2800">
                <a:solidFill>
                  <a:srgbClr val="FF0066"/>
                </a:solidFill>
              </a:rPr>
              <a:t>n-1</a:t>
            </a:r>
            <a:r>
              <a:rPr lang="ja-JP" altLang="en-US" sz="2800">
                <a:solidFill>
                  <a:srgbClr val="FF0066"/>
                </a:solidFill>
              </a:rPr>
              <a:t>」を渡して再帰呼び出し！</a:t>
            </a:r>
          </a:p>
        </p:txBody>
      </p:sp>
    </p:spTree>
    <p:extLst>
      <p:ext uri="{BB962C8B-B14F-4D97-AF65-F5344CB8AC3E}">
        <p14:creationId xmlns:p14="http://schemas.microsoft.com/office/powerpoint/2010/main" val="42907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4213" y="1928814"/>
            <a:ext cx="7777163" cy="4500562"/>
            <a:chOff x="748" y="1207"/>
            <a:chExt cx="4899" cy="2857"/>
          </a:xfrm>
        </p:grpSpPr>
        <p:sp>
          <p:nvSpPr>
            <p:cNvPr id="9238" name="Rectangle 28"/>
            <p:cNvSpPr>
              <a:spLocks noChangeArrowheads="1"/>
            </p:cNvSpPr>
            <p:nvPr/>
          </p:nvSpPr>
          <p:spPr bwMode="auto">
            <a:xfrm>
              <a:off x="930" y="1207"/>
              <a:ext cx="4717" cy="28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9239" name="Text Box 18"/>
            <p:cNvSpPr txBox="1">
              <a:spLocks noChangeArrowheads="1"/>
            </p:cNvSpPr>
            <p:nvPr/>
          </p:nvSpPr>
          <p:spPr bwMode="auto">
            <a:xfrm>
              <a:off x="748" y="1208"/>
              <a:ext cx="2348" cy="254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=( </a:t>
              </a:r>
              <a:r>
                <a:rPr lang="en-US" altLang="ja-JP" sz="2000" u="sng" dirty="0" err="1"/>
                <a:t>getPower</a:t>
              </a:r>
              <a:r>
                <a:rPr lang="ja-JP" altLang="en-US" sz="2000" u="sng" dirty="0"/>
                <a:t>に</a:t>
              </a:r>
              <a:r>
                <a:rPr lang="en-US" altLang="ja-JP" sz="2000" u="sng" dirty="0"/>
                <a:t>5</a:t>
              </a:r>
              <a:r>
                <a:rPr lang="ja-JP" altLang="en-US" sz="2000" u="sng" dirty="0"/>
                <a:t>を渡した戻り値</a:t>
              </a:r>
              <a:r>
                <a:rPr lang="en-US" altLang="ja-JP" sz="2000" u="sng" dirty="0"/>
                <a:t>)</a:t>
              </a:r>
              <a:r>
                <a:rPr lang="en-US" altLang="ja-JP" sz="2000" dirty="0"/>
                <a:t>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75262" y="2770188"/>
            <a:ext cx="7278163" cy="3552825"/>
            <a:chOff x="995" y="1737"/>
            <a:chExt cx="4629" cy="2238"/>
          </a:xfrm>
        </p:grpSpPr>
        <p:sp>
          <p:nvSpPr>
            <p:cNvPr id="9236" name="Rectangle 27"/>
            <p:cNvSpPr>
              <a:spLocks noChangeArrowheads="1"/>
            </p:cNvSpPr>
            <p:nvPr/>
          </p:nvSpPr>
          <p:spPr bwMode="auto">
            <a:xfrm>
              <a:off x="1451" y="1752"/>
              <a:ext cx="4173" cy="22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9237" name="Text Box 8"/>
            <p:cNvSpPr txBox="1">
              <a:spLocks noChangeArrowheads="1"/>
            </p:cNvSpPr>
            <p:nvPr/>
          </p:nvSpPr>
          <p:spPr bwMode="auto">
            <a:xfrm>
              <a:off x="995" y="1737"/>
              <a:ext cx="2680" cy="25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= 5×</a:t>
              </a:r>
              <a:r>
                <a:rPr lang="ja-JP" altLang="en-US" sz="2000" u="sng" dirty="0"/>
                <a:t>（ </a:t>
              </a:r>
              <a:r>
                <a:rPr lang="en-US" altLang="ja-JP" sz="2000" u="sng" dirty="0" err="1"/>
                <a:t>getPower</a:t>
              </a:r>
              <a:r>
                <a:rPr lang="ja-JP" altLang="en-US" sz="2000" u="sng" dirty="0"/>
                <a:t>に</a:t>
              </a:r>
              <a:r>
                <a:rPr lang="en-US" altLang="ja-JP" sz="2000" u="sng" dirty="0"/>
                <a:t>4</a:t>
              </a:r>
              <a:r>
                <a:rPr lang="ja-JP" altLang="en-US" sz="2000" u="sng" dirty="0"/>
                <a:t>を渡した戻り値）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044701" y="3576638"/>
            <a:ext cx="6210300" cy="2673350"/>
            <a:chOff x="1605" y="2245"/>
            <a:chExt cx="4019" cy="1684"/>
          </a:xfrm>
        </p:grpSpPr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041" y="2296"/>
              <a:ext cx="3583" cy="1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9235" name="Text Box 9"/>
            <p:cNvSpPr txBox="1">
              <a:spLocks noChangeArrowheads="1"/>
            </p:cNvSpPr>
            <p:nvPr/>
          </p:nvSpPr>
          <p:spPr bwMode="auto">
            <a:xfrm>
              <a:off x="1605" y="2245"/>
              <a:ext cx="2635" cy="25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=4×</a:t>
              </a:r>
              <a:r>
                <a:rPr lang="ja-JP" altLang="en-US" sz="2000" u="sng" dirty="0"/>
                <a:t>（</a:t>
              </a:r>
              <a:r>
                <a:rPr lang="en-US" altLang="ja-JP" sz="2000" u="sng" dirty="0" err="1"/>
                <a:t>getPower</a:t>
              </a:r>
              <a:r>
                <a:rPr lang="ja-JP" altLang="en-US" sz="2000" u="sng" dirty="0"/>
                <a:t>に</a:t>
              </a:r>
              <a:r>
                <a:rPr lang="en-US" altLang="ja-JP" sz="2000" u="sng" dirty="0"/>
                <a:t>3</a:t>
              </a:r>
              <a:r>
                <a:rPr lang="ja-JP" altLang="en-US" sz="2000" u="sng" dirty="0"/>
                <a:t>を渡した戻り値）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908301" y="4440238"/>
            <a:ext cx="5297487" cy="1693862"/>
            <a:chOff x="2149" y="2789"/>
            <a:chExt cx="3475" cy="1140"/>
          </a:xfrm>
        </p:grpSpPr>
        <p:sp>
          <p:nvSpPr>
            <p:cNvPr id="9232" name="Rectangle 25"/>
            <p:cNvSpPr>
              <a:spLocks noChangeArrowheads="1"/>
            </p:cNvSpPr>
            <p:nvPr/>
          </p:nvSpPr>
          <p:spPr bwMode="auto">
            <a:xfrm>
              <a:off x="2585" y="2795"/>
              <a:ext cx="3039" cy="113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2149" y="2789"/>
              <a:ext cx="2671" cy="269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=3×</a:t>
              </a:r>
              <a:r>
                <a:rPr lang="ja-JP" altLang="en-US" sz="2000" u="sng" dirty="0"/>
                <a:t>（</a:t>
              </a:r>
              <a:r>
                <a:rPr lang="en-US" altLang="ja-JP" sz="2000" u="sng" dirty="0" err="1"/>
                <a:t>getPower</a:t>
              </a:r>
              <a:r>
                <a:rPr lang="ja-JP" altLang="en-US" sz="2000" u="sng" dirty="0"/>
                <a:t>に</a:t>
              </a:r>
              <a:r>
                <a:rPr lang="en-US" altLang="ja-JP" sz="2000" u="sng" dirty="0"/>
                <a:t>2</a:t>
              </a:r>
              <a:r>
                <a:rPr lang="ja-JP" altLang="en-US" sz="2000" u="sng" dirty="0"/>
                <a:t>を渡した戻り値）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924302" y="5386383"/>
            <a:ext cx="4105274" cy="613355"/>
            <a:chOff x="2789" y="3385"/>
            <a:chExt cx="2835" cy="298"/>
          </a:xfrm>
        </p:grpSpPr>
        <p:sp>
          <p:nvSpPr>
            <p:cNvPr id="9230" name="Rectangle 24"/>
            <p:cNvSpPr>
              <a:spLocks noChangeArrowheads="1"/>
            </p:cNvSpPr>
            <p:nvPr/>
          </p:nvSpPr>
          <p:spPr bwMode="auto">
            <a:xfrm>
              <a:off x="3013" y="3385"/>
              <a:ext cx="2611" cy="2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2789" y="3385"/>
              <a:ext cx="2701" cy="24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900" dirty="0"/>
                <a:t>=2×</a:t>
              </a:r>
              <a:r>
                <a:rPr lang="ja-JP" altLang="en-US" sz="1900" dirty="0"/>
                <a:t>（</a:t>
              </a:r>
              <a:r>
                <a:rPr lang="en-US" altLang="ja-JP" sz="1900" dirty="0" err="1"/>
                <a:t>getPower</a:t>
              </a:r>
              <a:r>
                <a:rPr lang="ja-JP" altLang="en-US" sz="1900" dirty="0"/>
                <a:t>に</a:t>
              </a:r>
              <a:r>
                <a:rPr lang="en-US" altLang="ja-JP" sz="1900" dirty="0"/>
                <a:t>1</a:t>
              </a:r>
              <a:r>
                <a:rPr lang="ja-JP" altLang="en-US" sz="1900" dirty="0"/>
                <a:t>を渡した戻り値）</a:t>
              </a:r>
            </a:p>
          </p:txBody>
        </p:sp>
      </p:grp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6911976" y="4017963"/>
            <a:ext cx="12938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300"/>
              <a:t>戻り値：</a:t>
            </a:r>
            <a:r>
              <a:rPr lang="en-US" altLang="ja-JP" sz="2300"/>
              <a:t>2</a:t>
            </a: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6840538" y="3225800"/>
            <a:ext cx="12938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300"/>
              <a:t>戻り値：</a:t>
            </a:r>
            <a:r>
              <a:rPr lang="en-US" altLang="ja-JP" sz="2300"/>
              <a:t>6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>
            <a:off x="6769101" y="2362200"/>
            <a:ext cx="145573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300"/>
              <a:t>戻り値：</a:t>
            </a:r>
            <a:r>
              <a:rPr lang="en-US" altLang="ja-JP" sz="2300"/>
              <a:t>24</a:t>
            </a:r>
          </a:p>
        </p:txBody>
      </p:sp>
      <p:sp>
        <p:nvSpPr>
          <p:cNvPr id="9226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５の階乗の計算の流れ</a:t>
            </a: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6911976" y="4954588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戻り値：</a:t>
            </a:r>
            <a:r>
              <a:rPr lang="en-US" altLang="ja-JP" sz="2400"/>
              <a:t>1</a:t>
            </a: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684213" y="141287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答え</a:t>
            </a:r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7272338" y="1485900"/>
            <a:ext cx="16176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300" dirty="0"/>
              <a:t>戻り値：</a:t>
            </a:r>
            <a:r>
              <a:rPr lang="en-US" altLang="ja-JP" sz="2300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27032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4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4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4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4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5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844675"/>
            <a:ext cx="47720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>
            <a:off x="2771775" y="5949950"/>
            <a:ext cx="863600" cy="358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4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9758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8"/>
          <p:cNvSpPr>
            <a:spLocks noChangeShapeType="1"/>
          </p:cNvSpPr>
          <p:nvPr/>
        </p:nvSpPr>
        <p:spPr bwMode="auto">
          <a:xfrm>
            <a:off x="2268538" y="1216025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7" name="Line 16"/>
          <p:cNvSpPr>
            <a:spLocks noChangeShapeType="1"/>
          </p:cNvSpPr>
          <p:nvPr/>
        </p:nvSpPr>
        <p:spPr bwMode="auto">
          <a:xfrm>
            <a:off x="5003800" y="3879850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ハノイの塔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1042988" y="2924175"/>
            <a:ext cx="2376487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1187450" y="2492375"/>
            <a:ext cx="2089150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1331913" y="2060575"/>
            <a:ext cx="1800225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1476375" y="1628775"/>
            <a:ext cx="1511300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003800" y="1125538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7812088" y="1125538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3778250" y="5588000"/>
            <a:ext cx="2376488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3922713" y="5156200"/>
            <a:ext cx="2089150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4067175" y="4724400"/>
            <a:ext cx="1800225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4211638" y="4292600"/>
            <a:ext cx="1511300" cy="720725"/>
          </a:xfrm>
          <a:prstGeom prst="can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268538" y="3932238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7812088" y="3860800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3495675" y="1700213"/>
            <a:ext cx="5172075" cy="1477962"/>
          </a:xfrm>
          <a:prstGeom prst="rect">
            <a:avLst/>
          </a:prstGeom>
          <a:solidFill>
            <a:schemeClr val="bg1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ルール：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a,b,c</a:t>
            </a:r>
            <a:r>
              <a:rPr lang="ja-JP" altLang="en-US" sz="1800"/>
              <a:t>という３本の棒があり、</a:t>
            </a:r>
            <a:r>
              <a:rPr lang="en-US" altLang="ja-JP" sz="1800">
                <a:solidFill>
                  <a:srgbClr val="FF0066"/>
                </a:solidFill>
              </a:rPr>
              <a:t>a</a:t>
            </a:r>
            <a:r>
              <a:rPr lang="ja-JP" altLang="en-US" sz="1800">
                <a:solidFill>
                  <a:srgbClr val="FF0066"/>
                </a:solidFill>
              </a:rPr>
              <a:t>に円盤</a:t>
            </a:r>
            <a:r>
              <a:rPr lang="en-US" altLang="ja-JP" sz="1800"/>
              <a:t>s</a:t>
            </a:r>
            <a:r>
              <a:rPr lang="en-US" altLang="ja-JP" sz="1800" baseline="-25000"/>
              <a:t>1</a:t>
            </a:r>
            <a:r>
              <a:rPr lang="en-US" altLang="ja-JP" sz="1800"/>
              <a:t>,s</a:t>
            </a:r>
            <a:r>
              <a:rPr lang="en-US" altLang="ja-JP" sz="1800" baseline="-25000"/>
              <a:t>2</a:t>
            </a:r>
            <a:r>
              <a:rPr lang="en-US" altLang="ja-JP" sz="1800"/>
              <a:t>…,s</a:t>
            </a:r>
            <a:r>
              <a:rPr lang="en-US" altLang="ja-JP" sz="1800" baseline="-25000"/>
              <a:t>n</a:t>
            </a:r>
            <a:r>
              <a:rPr lang="ja-JP" altLang="en-US" sz="1800">
                <a:solidFill>
                  <a:srgbClr val="FF0066"/>
                </a:solidFill>
              </a:rPr>
              <a:t>が</a:t>
            </a:r>
            <a:endParaRPr lang="en-US" altLang="ja-JP" sz="180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66"/>
                </a:solidFill>
              </a:rPr>
              <a:t>刺さっている。この円盤を全て</a:t>
            </a:r>
            <a:r>
              <a:rPr lang="en-US" altLang="ja-JP" sz="1800">
                <a:solidFill>
                  <a:srgbClr val="FF0066"/>
                </a:solidFill>
              </a:rPr>
              <a:t>b</a:t>
            </a:r>
            <a:r>
              <a:rPr lang="ja-JP" altLang="en-US" sz="1800">
                <a:solidFill>
                  <a:srgbClr val="FF0066"/>
                </a:solidFill>
              </a:rPr>
              <a:t>に移せ。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ただし、円盤は一度に１枚ずつしか動かせない。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大きい円盤を小さい円盤の上に乗せてはいけない。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2032000" y="6327775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棒</a:t>
            </a:r>
            <a:r>
              <a:rPr lang="en-US" altLang="ja-JP" sz="2400" dirty="0"/>
              <a:t>a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787900" y="64008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棒</a:t>
            </a:r>
            <a:r>
              <a:rPr lang="en-US" altLang="ja-JP" sz="2400"/>
              <a:t>b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7596188" y="6400800"/>
            <a:ext cx="64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棒</a:t>
            </a:r>
            <a:r>
              <a:rPr lang="en-US" altLang="ja-JP" sz="2400"/>
              <a:t>c</a:t>
            </a:r>
          </a:p>
        </p:txBody>
      </p:sp>
      <p:sp>
        <p:nvSpPr>
          <p:cNvPr id="11285" name="Line 8"/>
          <p:cNvSpPr>
            <a:spLocks noChangeShapeType="1"/>
          </p:cNvSpPr>
          <p:nvPr/>
        </p:nvSpPr>
        <p:spPr bwMode="auto">
          <a:xfrm>
            <a:off x="2268538" y="1216025"/>
            <a:ext cx="0" cy="5572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6" name="Line 8"/>
          <p:cNvSpPr>
            <a:spLocks noChangeShapeType="1"/>
          </p:cNvSpPr>
          <p:nvPr/>
        </p:nvSpPr>
        <p:spPr bwMode="auto">
          <a:xfrm>
            <a:off x="5003800" y="4014788"/>
            <a:ext cx="0" cy="555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AutoShape 22"/>
          <p:cNvSpPr>
            <a:spLocks noChangeArrowheads="1"/>
          </p:cNvSpPr>
          <p:nvPr/>
        </p:nvSpPr>
        <p:spPr bwMode="auto">
          <a:xfrm>
            <a:off x="4067175" y="3392488"/>
            <a:ext cx="1873250" cy="504825"/>
          </a:xfrm>
          <a:prstGeom prst="downArrow">
            <a:avLst>
              <a:gd name="adj1" fmla="val 48139"/>
              <a:gd name="adj2" fmla="val 4968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11288" name="テキスト ボックス 1"/>
          <p:cNvSpPr txBox="1">
            <a:spLocks noChangeArrowheads="1"/>
          </p:cNvSpPr>
          <p:nvPr/>
        </p:nvSpPr>
        <p:spPr bwMode="auto">
          <a:xfrm>
            <a:off x="522288" y="162877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s</a:t>
            </a:r>
            <a:r>
              <a:rPr lang="en-US" altLang="ja-JP" sz="2000" baseline="-25000"/>
              <a:t>1</a:t>
            </a:r>
            <a:r>
              <a:rPr lang="en-US" altLang="ja-JP" sz="2000"/>
              <a:t>~s</a:t>
            </a:r>
            <a:r>
              <a:rPr lang="en-US" altLang="ja-JP" sz="2000" baseline="-25000"/>
              <a:t>n</a:t>
            </a:r>
            <a:endParaRPr lang="ja-JP" altLang="en-US" sz="2000" baseline="-25000"/>
          </a:p>
        </p:txBody>
      </p:sp>
      <p:sp>
        <p:nvSpPr>
          <p:cNvPr id="11289" name="正方形/長方形 2"/>
          <p:cNvSpPr>
            <a:spLocks noChangeArrowheads="1"/>
          </p:cNvSpPr>
          <p:nvPr/>
        </p:nvSpPr>
        <p:spPr bwMode="auto">
          <a:xfrm>
            <a:off x="2065338" y="1943100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s</a:t>
            </a:r>
            <a:r>
              <a:rPr lang="en-US" altLang="ja-JP" sz="2000" baseline="-25000"/>
              <a:t>1</a:t>
            </a:r>
            <a:endParaRPr lang="ja-JP" altLang="en-US" sz="2000"/>
          </a:p>
        </p:txBody>
      </p:sp>
      <p:sp>
        <p:nvSpPr>
          <p:cNvPr id="11290" name="正方形/長方形 3"/>
          <p:cNvSpPr>
            <a:spLocks noChangeArrowheads="1"/>
          </p:cNvSpPr>
          <p:nvPr/>
        </p:nvSpPr>
        <p:spPr bwMode="auto">
          <a:xfrm>
            <a:off x="2085975" y="3263900"/>
            <a:ext cx="40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s</a:t>
            </a:r>
            <a:r>
              <a:rPr lang="en-US" altLang="ja-JP" sz="2000" baseline="-25000"/>
              <a:t>n</a:t>
            </a:r>
            <a:endParaRPr lang="ja-JP" altLang="en-US" sz="2000"/>
          </a:p>
        </p:txBody>
      </p:sp>
      <p:sp>
        <p:nvSpPr>
          <p:cNvPr id="11291" name="正方形/長方形 4"/>
          <p:cNvSpPr>
            <a:spLocks noChangeArrowheads="1"/>
          </p:cNvSpPr>
          <p:nvPr/>
        </p:nvSpPr>
        <p:spPr bwMode="auto">
          <a:xfrm>
            <a:off x="2068513" y="2381250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s</a:t>
            </a:r>
            <a:r>
              <a:rPr lang="en-US" altLang="ja-JP" sz="2000" baseline="-25000"/>
              <a:t>2</a:t>
            </a:r>
            <a:endParaRPr lang="ja-JP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2151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6675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z="3600" dirty="0" smtClean="0"/>
              <a:t>ハノイの塔の基本の移動：「ハノイ移動」</a:t>
            </a:r>
          </a:p>
        </p:txBody>
      </p:sp>
      <p:sp>
        <p:nvSpPr>
          <p:cNvPr id="12291" name="Line 13"/>
          <p:cNvSpPr>
            <a:spLocks noChangeShapeType="1"/>
          </p:cNvSpPr>
          <p:nvPr/>
        </p:nvSpPr>
        <p:spPr bwMode="auto">
          <a:xfrm>
            <a:off x="1189038" y="1123950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2" name="Line 14"/>
          <p:cNvSpPr>
            <a:spLocks noChangeShapeType="1"/>
          </p:cNvSpPr>
          <p:nvPr/>
        </p:nvSpPr>
        <p:spPr bwMode="auto">
          <a:xfrm>
            <a:off x="3421063" y="1123950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 flipH="1">
            <a:off x="5724525" y="1196975"/>
            <a:ext cx="1588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4" name="Line 35"/>
          <p:cNvSpPr>
            <a:spLocks noChangeShapeType="1"/>
          </p:cNvSpPr>
          <p:nvPr/>
        </p:nvSpPr>
        <p:spPr bwMode="auto">
          <a:xfrm>
            <a:off x="1187450" y="306863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3419475" y="306863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 flipH="1">
            <a:off x="5722938" y="314166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Line 40"/>
          <p:cNvSpPr>
            <a:spLocks noChangeShapeType="1"/>
          </p:cNvSpPr>
          <p:nvPr/>
        </p:nvSpPr>
        <p:spPr bwMode="auto">
          <a:xfrm>
            <a:off x="1187450" y="436562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8" name="Line 41"/>
          <p:cNvSpPr>
            <a:spLocks noChangeShapeType="1"/>
          </p:cNvSpPr>
          <p:nvPr/>
        </p:nvSpPr>
        <p:spPr bwMode="auto">
          <a:xfrm>
            <a:off x="3419475" y="436562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9" name="Line 42"/>
          <p:cNvSpPr>
            <a:spLocks noChangeShapeType="1"/>
          </p:cNvSpPr>
          <p:nvPr/>
        </p:nvSpPr>
        <p:spPr bwMode="auto">
          <a:xfrm flipH="1">
            <a:off x="5722938" y="4438650"/>
            <a:ext cx="1587" cy="1008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0" name="Line 45"/>
          <p:cNvSpPr>
            <a:spLocks noChangeShapeType="1"/>
          </p:cNvSpPr>
          <p:nvPr/>
        </p:nvSpPr>
        <p:spPr bwMode="auto">
          <a:xfrm>
            <a:off x="1187450" y="5589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1" name="Line 46"/>
          <p:cNvSpPr>
            <a:spLocks noChangeShapeType="1"/>
          </p:cNvSpPr>
          <p:nvPr/>
        </p:nvSpPr>
        <p:spPr bwMode="auto">
          <a:xfrm>
            <a:off x="3419475" y="5589588"/>
            <a:ext cx="0" cy="1081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2" name="Line 47"/>
          <p:cNvSpPr>
            <a:spLocks noChangeShapeType="1"/>
          </p:cNvSpPr>
          <p:nvPr/>
        </p:nvSpPr>
        <p:spPr bwMode="auto">
          <a:xfrm flipH="1">
            <a:off x="5722938" y="5662613"/>
            <a:ext cx="1587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9" name="Rectangle 48"/>
          <p:cNvSpPr>
            <a:spLocks noChangeArrowheads="1"/>
          </p:cNvSpPr>
          <p:nvPr/>
        </p:nvSpPr>
        <p:spPr bwMode="auto">
          <a:xfrm>
            <a:off x="5219700" y="3716338"/>
            <a:ext cx="1081088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p</a:t>
            </a:r>
            <a:endParaRPr lang="ja-JP" altLang="en-US" sz="2800" baseline="-25000" dirty="0"/>
          </a:p>
        </p:txBody>
      </p:sp>
      <p:sp>
        <p:nvSpPr>
          <p:cNvPr id="11280" name="Rectangle 5"/>
          <p:cNvSpPr>
            <a:spLocks noChangeArrowheads="1"/>
          </p:cNvSpPr>
          <p:nvPr/>
        </p:nvSpPr>
        <p:spPr bwMode="auto">
          <a:xfrm>
            <a:off x="252413" y="1771650"/>
            <a:ext cx="1944687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q</a:t>
            </a:r>
            <a:endParaRPr lang="ja-JP" altLang="en-US" sz="2800" baseline="-25000" dirty="0"/>
          </a:p>
        </p:txBody>
      </p:sp>
      <p:sp>
        <p:nvSpPr>
          <p:cNvPr id="11281" name="Rectangle 6"/>
          <p:cNvSpPr>
            <a:spLocks noChangeArrowheads="1"/>
          </p:cNvSpPr>
          <p:nvPr/>
        </p:nvSpPr>
        <p:spPr bwMode="auto">
          <a:xfrm>
            <a:off x="684213" y="1339850"/>
            <a:ext cx="1081087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p</a:t>
            </a:r>
            <a:endParaRPr lang="ja-JP" altLang="en-US" sz="2800" baseline="-25000" dirty="0"/>
          </a:p>
        </p:txBody>
      </p:sp>
      <p:sp>
        <p:nvSpPr>
          <p:cNvPr id="11282" name="Rectangle 33"/>
          <p:cNvSpPr>
            <a:spLocks noChangeArrowheads="1"/>
          </p:cNvSpPr>
          <p:nvPr/>
        </p:nvSpPr>
        <p:spPr bwMode="auto">
          <a:xfrm>
            <a:off x="250825" y="3716338"/>
            <a:ext cx="1944688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q</a:t>
            </a:r>
            <a:endParaRPr lang="ja-JP" altLang="en-US" sz="2800" baseline="-25000" dirty="0"/>
          </a:p>
        </p:txBody>
      </p:sp>
      <p:sp>
        <p:nvSpPr>
          <p:cNvPr id="11283" name="Rectangle 38"/>
          <p:cNvSpPr>
            <a:spLocks noChangeArrowheads="1"/>
          </p:cNvSpPr>
          <p:nvPr/>
        </p:nvSpPr>
        <p:spPr bwMode="auto">
          <a:xfrm>
            <a:off x="2411413" y="5013325"/>
            <a:ext cx="1944687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q</a:t>
            </a:r>
            <a:endParaRPr lang="ja-JP" altLang="en-US" sz="2800" baseline="-25000" dirty="0"/>
          </a:p>
        </p:txBody>
      </p:sp>
      <p:sp>
        <p:nvSpPr>
          <p:cNvPr id="11284" name="Rectangle 39"/>
          <p:cNvSpPr>
            <a:spLocks noChangeArrowheads="1"/>
          </p:cNvSpPr>
          <p:nvPr/>
        </p:nvSpPr>
        <p:spPr bwMode="auto">
          <a:xfrm>
            <a:off x="5219700" y="5013325"/>
            <a:ext cx="1081088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p</a:t>
            </a:r>
            <a:endParaRPr lang="ja-JP" altLang="en-US" sz="2800" baseline="-25000" dirty="0"/>
          </a:p>
        </p:txBody>
      </p:sp>
      <p:sp>
        <p:nvSpPr>
          <p:cNvPr id="11285" name="Rectangle 43"/>
          <p:cNvSpPr>
            <a:spLocks noChangeArrowheads="1"/>
          </p:cNvSpPr>
          <p:nvPr/>
        </p:nvSpPr>
        <p:spPr bwMode="auto">
          <a:xfrm>
            <a:off x="2411413" y="6224588"/>
            <a:ext cx="1944687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q</a:t>
            </a:r>
            <a:endParaRPr lang="ja-JP" altLang="en-US" sz="2800" baseline="-25000" dirty="0"/>
          </a:p>
        </p:txBody>
      </p:sp>
      <p:sp>
        <p:nvSpPr>
          <p:cNvPr id="11286" name="Rectangle 44"/>
          <p:cNvSpPr>
            <a:spLocks noChangeArrowheads="1"/>
          </p:cNvSpPr>
          <p:nvPr/>
        </p:nvSpPr>
        <p:spPr bwMode="auto">
          <a:xfrm>
            <a:off x="2843212" y="5772516"/>
            <a:ext cx="1081087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ja-JP" sz="2800" dirty="0" err="1"/>
              <a:t>s</a:t>
            </a:r>
            <a:r>
              <a:rPr lang="en-US" altLang="ja-JP" sz="2800" baseline="-25000" dirty="0" err="1"/>
              <a:t>p</a:t>
            </a:r>
            <a:endParaRPr lang="ja-JP" altLang="en-US" sz="2800" baseline="-25000" dirty="0"/>
          </a:p>
        </p:txBody>
      </p:sp>
      <p:sp>
        <p:nvSpPr>
          <p:cNvPr id="12311" name="Line 49"/>
          <p:cNvSpPr>
            <a:spLocks noChangeShapeType="1"/>
          </p:cNvSpPr>
          <p:nvPr/>
        </p:nvSpPr>
        <p:spPr bwMode="auto">
          <a:xfrm>
            <a:off x="1403350" y="3429000"/>
            <a:ext cx="374491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2" name="Line 50"/>
          <p:cNvSpPr>
            <a:spLocks noChangeShapeType="1"/>
          </p:cNvSpPr>
          <p:nvPr/>
        </p:nvSpPr>
        <p:spPr bwMode="auto">
          <a:xfrm>
            <a:off x="1331913" y="52292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3" name="Line 51"/>
          <p:cNvSpPr>
            <a:spLocks noChangeShapeType="1"/>
          </p:cNvSpPr>
          <p:nvPr/>
        </p:nvSpPr>
        <p:spPr bwMode="auto">
          <a:xfrm flipH="1" flipV="1">
            <a:off x="4140200" y="6021388"/>
            <a:ext cx="13684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0" name="Text Box 52"/>
          <p:cNvSpPr txBox="1">
            <a:spLocks noChangeArrowheads="1"/>
          </p:cNvSpPr>
          <p:nvPr/>
        </p:nvSpPr>
        <p:spPr bwMode="auto">
          <a:xfrm>
            <a:off x="6181725" y="3162300"/>
            <a:ext cx="2725738" cy="70802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１）</a:t>
            </a:r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p</a:t>
            </a:r>
            <a:r>
              <a:rPr lang="ja-JP" altLang="en-US" dirty="0" smtClean="0"/>
              <a:t>を</a:t>
            </a:r>
          </a:p>
          <a:p>
            <a:pPr eaLnBrk="1" hangingPunct="1">
              <a:defRPr/>
            </a:pPr>
            <a:r>
              <a:rPr lang="ja-JP" altLang="en-US" dirty="0" smtClean="0"/>
              <a:t>移動元→作業棒に移す</a:t>
            </a:r>
          </a:p>
        </p:txBody>
      </p:sp>
      <p:sp>
        <p:nvSpPr>
          <p:cNvPr id="11291" name="Text Box 53"/>
          <p:cNvSpPr txBox="1">
            <a:spLocks noChangeArrowheads="1"/>
          </p:cNvSpPr>
          <p:nvPr/>
        </p:nvSpPr>
        <p:spPr bwMode="auto">
          <a:xfrm>
            <a:off x="6181725" y="4386263"/>
            <a:ext cx="2725738" cy="70802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２）</a:t>
            </a:r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q</a:t>
            </a:r>
            <a:r>
              <a:rPr lang="ja-JP" altLang="en-US" dirty="0" smtClean="0"/>
              <a:t>を</a:t>
            </a:r>
          </a:p>
          <a:p>
            <a:pPr eaLnBrk="1" hangingPunct="1">
              <a:defRPr/>
            </a:pPr>
            <a:r>
              <a:rPr lang="ja-JP" altLang="en-US" dirty="0" smtClean="0"/>
              <a:t>移動元</a:t>
            </a:r>
            <a:r>
              <a:rPr lang="en-US" altLang="ja-JP" dirty="0" smtClean="0"/>
              <a:t>→</a:t>
            </a:r>
            <a:r>
              <a:rPr lang="ja-JP" altLang="en-US" dirty="0" smtClean="0"/>
              <a:t>移動先に移す</a:t>
            </a:r>
          </a:p>
        </p:txBody>
      </p:sp>
      <p:sp>
        <p:nvSpPr>
          <p:cNvPr id="11292" name="Text Box 54"/>
          <p:cNvSpPr txBox="1">
            <a:spLocks noChangeArrowheads="1"/>
          </p:cNvSpPr>
          <p:nvPr/>
        </p:nvSpPr>
        <p:spPr bwMode="auto">
          <a:xfrm>
            <a:off x="6156325" y="5516563"/>
            <a:ext cx="2725738" cy="70802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dirty="0" smtClean="0"/>
              <a:t>３）</a:t>
            </a:r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p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作業棒→移動先に移す</a:t>
            </a:r>
          </a:p>
        </p:txBody>
      </p:sp>
      <p:sp>
        <p:nvSpPr>
          <p:cNvPr id="12317" name="Rectangle 58"/>
          <p:cNvSpPr>
            <a:spLocks noChangeArrowheads="1"/>
          </p:cNvSpPr>
          <p:nvPr/>
        </p:nvSpPr>
        <p:spPr bwMode="auto">
          <a:xfrm>
            <a:off x="714375" y="2574925"/>
            <a:ext cx="954088" cy="40005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移動元</a:t>
            </a:r>
          </a:p>
        </p:txBody>
      </p:sp>
      <p:sp>
        <p:nvSpPr>
          <p:cNvPr id="12318" name="Rectangle 60"/>
          <p:cNvSpPr>
            <a:spLocks noChangeArrowheads="1"/>
          </p:cNvSpPr>
          <p:nvPr/>
        </p:nvSpPr>
        <p:spPr bwMode="auto">
          <a:xfrm>
            <a:off x="2881313" y="2565400"/>
            <a:ext cx="954087" cy="40005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移動先</a:t>
            </a:r>
          </a:p>
        </p:txBody>
      </p:sp>
      <p:sp>
        <p:nvSpPr>
          <p:cNvPr id="12319" name="Rectangle 62"/>
          <p:cNvSpPr>
            <a:spLocks noChangeArrowheads="1"/>
          </p:cNvSpPr>
          <p:nvPr/>
        </p:nvSpPr>
        <p:spPr bwMode="auto">
          <a:xfrm>
            <a:off x="5283200" y="2565400"/>
            <a:ext cx="954088" cy="4000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solidFill>
                  <a:srgbClr val="FF0066"/>
                </a:solidFill>
              </a:rPr>
              <a:t>作業棒</a:t>
            </a:r>
            <a:endParaRPr lang="ja-JP" altLang="en-US" sz="2000"/>
          </a:p>
        </p:txBody>
      </p:sp>
      <p:sp>
        <p:nvSpPr>
          <p:cNvPr id="12323" name="Text Box 64"/>
          <p:cNvSpPr txBox="1">
            <a:spLocks noChangeArrowheads="1"/>
          </p:cNvSpPr>
          <p:nvPr/>
        </p:nvSpPr>
        <p:spPr bwMode="auto">
          <a:xfrm>
            <a:off x="6534150" y="3732213"/>
            <a:ext cx="3286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a</a:t>
            </a:r>
          </a:p>
        </p:txBody>
      </p:sp>
      <p:sp>
        <p:nvSpPr>
          <p:cNvPr id="12324" name="Text Box 65"/>
          <p:cNvSpPr txBox="1">
            <a:spLocks noChangeArrowheads="1"/>
          </p:cNvSpPr>
          <p:nvPr/>
        </p:nvSpPr>
        <p:spPr bwMode="auto">
          <a:xfrm>
            <a:off x="7518400" y="3732213"/>
            <a:ext cx="3127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c</a:t>
            </a:r>
          </a:p>
        </p:txBody>
      </p:sp>
      <p:sp>
        <p:nvSpPr>
          <p:cNvPr id="12325" name="Text Box 64"/>
          <p:cNvSpPr txBox="1">
            <a:spLocks noChangeArrowheads="1"/>
          </p:cNvSpPr>
          <p:nvPr/>
        </p:nvSpPr>
        <p:spPr bwMode="auto">
          <a:xfrm>
            <a:off x="6535738" y="50466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</a:t>
            </a:r>
          </a:p>
        </p:txBody>
      </p:sp>
      <p:sp>
        <p:nvSpPr>
          <p:cNvPr id="12326" name="Text Box 65"/>
          <p:cNvSpPr txBox="1">
            <a:spLocks noChangeArrowheads="1"/>
          </p:cNvSpPr>
          <p:nvPr/>
        </p:nvSpPr>
        <p:spPr bwMode="auto">
          <a:xfrm>
            <a:off x="7518400" y="5046663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b</a:t>
            </a:r>
          </a:p>
        </p:txBody>
      </p:sp>
      <p:sp>
        <p:nvSpPr>
          <p:cNvPr id="12327" name="Text Box 64"/>
          <p:cNvSpPr txBox="1">
            <a:spLocks noChangeArrowheads="1"/>
          </p:cNvSpPr>
          <p:nvPr/>
        </p:nvSpPr>
        <p:spPr bwMode="auto">
          <a:xfrm>
            <a:off x="6534150" y="62118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c</a:t>
            </a:r>
          </a:p>
        </p:txBody>
      </p:sp>
      <p:sp>
        <p:nvSpPr>
          <p:cNvPr id="12328" name="Text Box 65"/>
          <p:cNvSpPr txBox="1">
            <a:spLocks noChangeArrowheads="1"/>
          </p:cNvSpPr>
          <p:nvPr/>
        </p:nvSpPr>
        <p:spPr bwMode="auto">
          <a:xfrm>
            <a:off x="7507288" y="62118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b</a:t>
            </a:r>
          </a:p>
        </p:txBody>
      </p:sp>
      <p:sp>
        <p:nvSpPr>
          <p:cNvPr id="2" name="右矢印 1"/>
          <p:cNvSpPr/>
          <p:nvPr/>
        </p:nvSpPr>
        <p:spPr>
          <a:xfrm>
            <a:off x="1943397" y="2384400"/>
            <a:ext cx="733127" cy="720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899592" y="2173932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棒</a:t>
            </a:r>
            <a:r>
              <a:rPr lang="en-US" altLang="ja-JP" sz="2400" dirty="0"/>
              <a:t>a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3141494" y="217124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棒</a:t>
            </a:r>
            <a:r>
              <a:rPr lang="en-US" altLang="ja-JP" sz="2400"/>
              <a:t>b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90981" y="2129624"/>
            <a:ext cx="64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棒</a:t>
            </a:r>
            <a:r>
              <a:rPr lang="en-US" altLang="ja-JP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86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2124</Words>
  <Application>Microsoft Office PowerPoint</Application>
  <PresentationFormat>画面に合わせる (4:3)</PresentationFormat>
  <Paragraphs>588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Office テーマ</vt:lpstr>
      <vt:lpstr>PowerPoint プレゼンテーション</vt:lpstr>
      <vt:lpstr>再帰処理</vt:lpstr>
      <vt:lpstr>再帰処理の考え方 例：階乗の計算</vt:lpstr>
      <vt:lpstr>階乗の計算を再帰処理で行う プログラム</vt:lpstr>
      <vt:lpstr>PowerPoint プレゼンテーション</vt:lpstr>
      <vt:lpstr>５の階乗の計算の流れ</vt:lpstr>
      <vt:lpstr>実装</vt:lpstr>
      <vt:lpstr>ハノイの塔</vt:lpstr>
      <vt:lpstr>ハノイの塔の基本の移動：「ハノイ移動」</vt:lpstr>
      <vt:lpstr>円盤が３枚のとき</vt:lpstr>
      <vt:lpstr>PowerPoint プレゼンテーション</vt:lpstr>
      <vt:lpstr>PowerPoint プレゼンテーション</vt:lpstr>
      <vt:lpstr>「ハノイの塔」のアルゴリズム</vt:lpstr>
      <vt:lpstr>PowerPoint プレゼンテーション</vt:lpstr>
      <vt:lpstr>HanoiMove()</vt:lpstr>
      <vt:lpstr>PowerPoint プレゼンテーション</vt:lpstr>
      <vt:lpstr>実装</vt:lpstr>
      <vt:lpstr>クイックソート (Quick Sort)</vt:lpstr>
      <vt:lpstr>クイックソート</vt:lpstr>
      <vt:lpstr>PowerPoint プレゼンテーション</vt:lpstr>
      <vt:lpstr>クイックソートのアルゴリズム</vt:lpstr>
      <vt:lpstr>分割ソートのながれ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例題</vt:lpstr>
      <vt:lpstr>PowerPoint プレゼンテーション</vt:lpstr>
      <vt:lpstr>PowerPoint プレゼンテーション</vt:lpstr>
      <vt:lpstr>「分割ソート」 の整理</vt:lpstr>
      <vt:lpstr>クイックソート＝ 「分割ソート」の再帰的な実行</vt:lpstr>
      <vt:lpstr>(補足)アルゴリズムの計算量</vt:lpstr>
      <vt:lpstr>アルゴリズムの計算量</vt:lpstr>
      <vt:lpstr>オーダの例</vt:lpstr>
      <vt:lpstr>クイックソートの計算量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Windows ユーザー</cp:lastModifiedBy>
  <cp:revision>140</cp:revision>
  <dcterms:created xsi:type="dcterms:W3CDTF">2015-05-26T00:15:24Z</dcterms:created>
  <dcterms:modified xsi:type="dcterms:W3CDTF">2018-05-03T06:40:01Z</dcterms:modified>
</cp:coreProperties>
</file>