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8" r:id="rId5"/>
    <p:sldId id="259" r:id="rId6"/>
    <p:sldId id="262" r:id="rId7"/>
    <p:sldId id="265" r:id="rId8"/>
    <p:sldId id="264" r:id="rId9"/>
    <p:sldId id="267" r:id="rId10"/>
    <p:sldId id="269" r:id="rId11"/>
    <p:sldId id="268" r:id="rId12"/>
    <p:sldId id="266" r:id="rId13"/>
    <p:sldId id="270" r:id="rId14"/>
    <p:sldId id="263" r:id="rId15"/>
    <p:sldId id="271" r:id="rId16"/>
    <p:sldId id="261" r:id="rId17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76704" autoAdjust="0"/>
  </p:normalViewPr>
  <p:slideViewPr>
    <p:cSldViewPr snapToGrid="0">
      <p:cViewPr varScale="1">
        <p:scale>
          <a:sx n="83" d="100"/>
          <a:sy n="83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BEECB-21E2-46BC-81B1-5F181535D655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0C39-E545-402E-9E74-777A8D5D6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471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9B88-5D31-48E0-B387-47D642C24443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0EA6B-0105-4E28-BC2B-9948DE565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9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トワイライト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8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USB</a:t>
            </a:r>
            <a:r>
              <a:rPr kumimoji="1" lang="ja-JP" altLang="en-US" dirty="0"/>
              <a:t>延長ケーブル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0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USB</a:t>
            </a:r>
            <a:r>
              <a:rPr kumimoji="1" lang="ja-JP" altLang="en-US" dirty="0"/>
              <a:t>延長ケーブル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07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ノート</a:t>
            </a:r>
            <a:r>
              <a:rPr kumimoji="1" lang="en-US" altLang="ja-JP" dirty="0"/>
              <a:t>PC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ネットワークを構築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1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USB</a:t>
            </a:r>
            <a:r>
              <a:rPr kumimoji="1" lang="ja-JP" altLang="en-US" dirty="0"/>
              <a:t>延長ケーブル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76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42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小さなデータをやりとり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290mbps~6.9gbps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Bluetooth1~24Mbps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LPWA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通信速度は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～数十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kbps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LPWA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は理論上１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から最大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50km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可能になる。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の速度は数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14Mbps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であるのに対し、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4G(LTE)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75Mbps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とその差は</a:t>
            </a:r>
            <a:r>
              <a:rPr kumimoji="1" lang="en-US" altLang="ja-JP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倍以上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乾電池１個分の電力で、１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〜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２年は通信できてしまう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LTE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325.1Mbps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であるのに対して、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LPWA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100bps〜400kbps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しかない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0EA6B-0105-4E28-BC2B-9948DE565EE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8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49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0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16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9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9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5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8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056A-7B9E-40AD-908F-E6B1FA412114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DA3D-6EE8-433F-A0D2-858FFF8E2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3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expert.com/study/virtual5.html" TargetMode="External"/><Relationship Id="rId7" Type="http://schemas.openxmlformats.org/officeDocument/2006/relationships/hyperlink" Target="https://linkjapan.co.jp/product/eremote-series/" TargetMode="External"/><Relationship Id="rId2" Type="http://schemas.openxmlformats.org/officeDocument/2006/relationships/hyperlink" Target="https://mono-wireless.com/jp/tech/Internet_of_Thing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usinessnetwork.jp/Detail/tabid/65/artid/5106/Default.aspx" TargetMode="External"/><Relationship Id="rId5" Type="http://schemas.openxmlformats.org/officeDocument/2006/relationships/hyperlink" Target="http://iot-jp.com/iotsummary/iottech/wirelessstandard/.html" TargetMode="External"/><Relationship Id="rId4" Type="http://schemas.openxmlformats.org/officeDocument/2006/relationships/hyperlink" Target="https://japan.zdnet.com/article/35079560/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もののインターネット</a:t>
            </a:r>
            <a:r>
              <a:rPr lang="en-US" altLang="ja-JP" b="1" dirty="0"/>
              <a:t>(</a:t>
            </a:r>
            <a:r>
              <a:rPr lang="en-US" altLang="ja-JP" b="1" cap="none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IoT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47098" y="4308094"/>
            <a:ext cx="5428527" cy="1363501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井上　利彦</a:t>
            </a:r>
          </a:p>
        </p:txBody>
      </p:sp>
    </p:spTree>
    <p:extLst>
      <p:ext uri="{BB962C8B-B14F-4D97-AF65-F5344CB8AC3E}">
        <p14:creationId xmlns:p14="http://schemas.microsoft.com/office/powerpoint/2010/main" val="11029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0312" y="542441"/>
            <a:ext cx="3115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仕組み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023130" y="3120356"/>
            <a:ext cx="1394363" cy="1364575"/>
            <a:chOff x="1502427" y="2986087"/>
            <a:chExt cx="1394363" cy="136457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588820" y="2986087"/>
              <a:ext cx="1203933" cy="900113"/>
              <a:chOff x="1588820" y="2986087"/>
              <a:chExt cx="1203933" cy="900113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1720313" y="3228975"/>
                <a:ext cx="919969" cy="6572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1811181" y="2986087"/>
                <a:ext cx="322801" cy="3143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/>
              <p:cNvSpPr/>
              <p:nvPr/>
            </p:nvSpPr>
            <p:spPr>
              <a:xfrm>
                <a:off x="2199609" y="2986087"/>
                <a:ext cx="322801" cy="3143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 flipV="1">
                <a:off x="1926934" y="3419473"/>
                <a:ext cx="159589" cy="1428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 flipV="1">
                <a:off x="2293144" y="3419472"/>
                <a:ext cx="155208" cy="1333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" name="直線コネクタ 14"/>
              <p:cNvCxnSpPr/>
              <p:nvPr/>
            </p:nvCxnSpPr>
            <p:spPr>
              <a:xfrm flipH="1" flipV="1">
                <a:off x="1588820" y="3580208"/>
                <a:ext cx="501033" cy="71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flipH="1" flipV="1">
                <a:off x="1588820" y="3724272"/>
                <a:ext cx="459844" cy="178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flipH="1">
                <a:off x="1588820" y="3830835"/>
                <a:ext cx="459843" cy="53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2325016" y="3562348"/>
                <a:ext cx="467737" cy="857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V="1">
                <a:off x="2361009" y="3709984"/>
                <a:ext cx="431744" cy="14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2341089" y="3775471"/>
                <a:ext cx="430686" cy="110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テキスト ボックス 8"/>
            <p:cNvSpPr txBox="1"/>
            <p:nvPr/>
          </p:nvSpPr>
          <p:spPr>
            <a:xfrm>
              <a:off x="1502427" y="3981330"/>
              <a:ext cx="139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ネムちゃん</a:t>
              </a:r>
            </a:p>
          </p:txBody>
        </p:sp>
      </p:grpSp>
      <p:sp>
        <p:nvSpPr>
          <p:cNvPr id="2" name="雲形吹き出し 1"/>
          <p:cNvSpPr/>
          <p:nvPr/>
        </p:nvSpPr>
        <p:spPr>
          <a:xfrm>
            <a:off x="1527431" y="1837900"/>
            <a:ext cx="2884264" cy="121185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センサー「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分静止中」</a:t>
            </a:r>
          </a:p>
        </p:txBody>
      </p:sp>
      <p:sp>
        <p:nvSpPr>
          <p:cNvPr id="22" name="右矢印 21"/>
          <p:cNvSpPr/>
          <p:nvPr/>
        </p:nvSpPr>
        <p:spPr>
          <a:xfrm>
            <a:off x="6044776" y="3310472"/>
            <a:ext cx="1674564" cy="6875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twitter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350786" y="3010936"/>
            <a:ext cx="2787267" cy="1352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ネムちゃん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20:00</a:t>
            </a:r>
            <a:r>
              <a:rPr lang="ja-JP" altLang="en-US" dirty="0">
                <a:solidFill>
                  <a:schemeClr val="tx1"/>
                </a:solidFill>
              </a:rPr>
              <a:t>　寝てるニャン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141A166F-E272-481D-AD29-062DDE1C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57" y="3010936"/>
            <a:ext cx="1901947" cy="13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63" y="1813807"/>
            <a:ext cx="1656723" cy="16796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720312" y="542441"/>
            <a:ext cx="3115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仕組み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1288115" y="2128838"/>
            <a:ext cx="1394363" cy="1364575"/>
            <a:chOff x="1502427" y="2986087"/>
            <a:chExt cx="1394363" cy="1364575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1588820" y="2986087"/>
              <a:ext cx="1203933" cy="900113"/>
              <a:chOff x="1588820" y="2986087"/>
              <a:chExt cx="1203933" cy="900113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720313" y="3228975"/>
                <a:ext cx="919969" cy="6572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/>
              <p:cNvSpPr/>
              <p:nvPr/>
            </p:nvSpPr>
            <p:spPr>
              <a:xfrm>
                <a:off x="1811181" y="2986087"/>
                <a:ext cx="322801" cy="3143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/>
              <p:cNvSpPr/>
              <p:nvPr/>
            </p:nvSpPr>
            <p:spPr>
              <a:xfrm>
                <a:off x="2199609" y="2986087"/>
                <a:ext cx="322801" cy="31432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/>
              <p:cNvSpPr/>
              <p:nvPr/>
            </p:nvSpPr>
            <p:spPr>
              <a:xfrm flipV="1">
                <a:off x="1926934" y="3419473"/>
                <a:ext cx="159589" cy="1428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/>
              <p:cNvSpPr/>
              <p:nvPr/>
            </p:nvSpPr>
            <p:spPr>
              <a:xfrm flipV="1">
                <a:off x="2293144" y="3419472"/>
                <a:ext cx="155208" cy="13335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H="1" flipV="1">
                <a:off x="1588820" y="3580208"/>
                <a:ext cx="501033" cy="71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H="1" flipV="1">
                <a:off x="1588820" y="3724272"/>
                <a:ext cx="459844" cy="178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flipH="1">
                <a:off x="1588820" y="3830835"/>
                <a:ext cx="459843" cy="53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V="1">
                <a:off x="2325016" y="3562348"/>
                <a:ext cx="467737" cy="857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V="1">
                <a:off x="2361009" y="3709984"/>
                <a:ext cx="431744" cy="14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2341089" y="3775471"/>
                <a:ext cx="430686" cy="110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テキスト ボックス 36"/>
            <p:cNvSpPr txBox="1"/>
            <p:nvPr/>
          </p:nvSpPr>
          <p:spPr>
            <a:xfrm>
              <a:off x="1502427" y="3981330"/>
              <a:ext cx="139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ネムちゃん</a:t>
              </a:r>
            </a:p>
          </p:txBody>
        </p:sp>
      </p:grpSp>
      <p:sp>
        <p:nvSpPr>
          <p:cNvPr id="40" name="雲形吹き出し 39"/>
          <p:cNvSpPr/>
          <p:nvPr/>
        </p:nvSpPr>
        <p:spPr>
          <a:xfrm>
            <a:off x="7793310" y="294297"/>
            <a:ext cx="3388810" cy="14133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センサー「おやつで静止」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5" y="4450864"/>
            <a:ext cx="2253165" cy="1608413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3899971" y="5001658"/>
            <a:ext cx="3371162" cy="66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twitter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7910111" y="4693186"/>
            <a:ext cx="2809302" cy="1366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ネムちゃん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12:00 </a:t>
            </a:r>
            <a:r>
              <a:rPr kumimoji="1" lang="ja-JP" altLang="en-US" dirty="0">
                <a:solidFill>
                  <a:schemeClr val="tx1"/>
                </a:solidFill>
              </a:rPr>
              <a:t>おやつニャン</a:t>
            </a:r>
          </a:p>
        </p:txBody>
      </p:sp>
    </p:spTree>
    <p:extLst>
      <p:ext uri="{BB962C8B-B14F-4D97-AF65-F5344CB8AC3E}">
        <p14:creationId xmlns:p14="http://schemas.microsoft.com/office/powerpoint/2010/main" val="2526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03704E-6 L -2.70833E-6 7.03704E-6 C 0.00104 -0.00624 0.00183 -0.01296 0.00339 -0.01874 C 0.00417 -0.02152 0.00586 -0.02291 0.00703 -0.02499 C 0.01185 -0.03541 0.00638 -0.02777 0.01276 -0.03541 C 0.01433 -0.03472 0.01654 -0.03587 0.01745 -0.03333 C 0.01888 -0.03009 0.01823 -0.02499 0.01875 -0.02083 C 0.01993 -0.00856 0.01888 -0.01319 0.02214 -0.00416 C 0.02266 -0.00069 0.02279 0.00278 0.02344 0.00626 C 0.02396 0.01042 0.02578 0.01876 0.02578 0.01876 C 0.02995 0.01737 0.03451 0.0169 0.03854 0.01459 C 0.053 0.00649 0.04349 0.00903 0.05157 0.00209 C 0.05339 0.00024 0.05547 -0.00046 0.05729 -0.00208 C 0.0586 -0.00323 0.05964 -0.00509 0.06094 -0.00624 C 0.06394 -0.00925 0.06719 -0.0118 0.07032 -0.01458 C 0.07188 -0.01597 0.07318 -0.01805 0.075 -0.01874 L 0.07969 -0.02083 C 0.08073 -0.02222 0.08177 -0.02569 0.08308 -0.02499 C 0.08529 -0.0243 0.08633 -0.01226 0.08672 -0.01041 C 0.08737 -0.00624 0.08828 -0.00231 0.08907 0.00209 C 0.08946 0.00464 0.08959 0.00765 0.09011 0.01042 C 0.09076 0.01251 0.0918 0.01436 0.09245 0.01667 C 0.09336 0.01922 0.09401 0.02223 0.09479 0.02501 C 0.09766 0.02431 0.10052 0.02454 0.10313 0.02292 C 0.10495 0.02153 0.1099 0.0132 0.1112 0.01042 C 0.11211 0.00834 0.11263 0.00603 0.11354 0.00417 C 0.11576 -0.00046 0.11875 -0.00347 0.12058 -0.00833 C 0.12136 -0.01041 0.12188 -0.01319 0.12292 -0.01458 C 0.12435 -0.01666 0.12604 -0.01735 0.12761 -0.01874 C 0.12891 -0.01735 0.13034 -0.01666 0.13125 -0.01458 C 0.13229 -0.01226 0.13256 -0.00902 0.1336 -0.00624 C 0.13451 -0.00347 0.13594 -0.00069 0.13698 0.00209 C 0.13907 0.01667 0.13672 0.0044 0.14167 0.01876 C 0.1431 0.02269 0.14662 0.03843 0.1487 0.03959 L 0.15339 0.04167 C 0.15625 0.03866 0.16159 0.03334 0.16407 0.02917 C 0.17175 0.01528 0.16055 0.02987 0.16979 0.01876 C 0.1711 0.01528 0.17214 0.01158 0.17344 0.00834 C 0.17448 0.00533 0.17591 0.00302 0.17683 7.03704E-6 C 0.17748 -0.00208 0.17761 -0.00439 0.17813 -0.00624 C 0.17917 -0.01064 0.18034 -0.01481 0.18151 -0.01874 C 0.18282 -0.02268 0.18607 -0.03032 0.1875 -0.03333 C 0.19076 -0.05138 0.18529 -0.02546 0.19089 -0.01874 L 0.19453 -0.01458 C 0.19479 -0.01249 0.19506 -0.01041 0.19558 -0.00833 C 0.19727 -0.00254 0.19896 -0.00046 0.20157 0.00417 C 0.20651 0.00348 0.21185 0.00417 0.21667 0.00209 C 0.2194 0.0007 0.2237 -0.00624 0.2237 -0.00624 C 0.22565 -0.01296 0.22657 -0.01759 0.22969 -0.02291 C 0.23099 -0.02546 0.23295 -0.02685 0.23438 -0.02916 C 0.23529 -0.03101 0.23581 -0.03356 0.23672 -0.03541 C 0.23946 -0.04143 0.24024 -0.04189 0.24375 -0.04583 C 0.24453 -0.04374 0.24545 -0.04189 0.2461 -0.03958 C 0.24987 -0.0236 0.2431 -0.03911 0.25078 -0.01874 C 0.2517 -0.01643 0.25326 -0.01504 0.25417 -0.01249 C 0.25677 -0.00694 0.25873 0.00186 0.2625 0.00626 C 0.26341 0.00741 0.26485 0.00765 0.26589 0.00834 C 0.26953 0.00765 0.27305 0.00765 0.27657 0.00626 C 0.27787 0.00556 0.27891 0.00348 0.27995 0.00209 C 0.29024 -0.0111 0.27969 0.00255 0.28828 -0.01041 C 0.28894 -0.01157 0.29493 -0.01967 0.29636 -0.02083 C 0.29753 -0.02198 0.2987 -0.02222 0.3 -0.02291 C 0.30104 -0.02083 0.30248 -0.01921 0.30339 -0.01666 C 0.30925 -0.00231 0.30287 -0.01458 0.30703 7.03704E-6 C 0.30821 0.0044 0.31016 0.00834 0.31172 0.01251 C 0.3125 0.01459 0.31263 0.01783 0.31407 0.01876 L 0.31745 0.02084 C 0.33386 -0.00254 0.31589 0.02547 0.32578 0.00417 C 0.32813 -0.00115 0.33216 -0.00439 0.33386 -0.01041 C 0.33464 -0.01319 0.33529 -0.01643 0.3362 -0.01874 C 0.33933 -0.02638 0.33972 -0.02384 0.34323 -0.02916 C 0.34909 -0.03796 0.34414 -0.03402 0.35026 -0.03749 C 0.35352 -0.03194 0.35404 -0.03194 0.35625 -0.02499 C 0.35703 -0.02245 0.35756 -0.01921 0.3586 -0.01666 C 0.35951 -0.01435 0.36094 -0.01272 0.36198 -0.01041 C 0.36289 -0.00856 0.36354 -0.00624 0.36433 -0.00416 C 0.3655 -0.00208 0.3668 -0.00022 0.36797 0.00209 C 0.36875 0.00394 0.36927 0.00649 0.37032 0.00834 C 0.37891 0.02362 0.37175 0.00603 0.37735 0.02084 C 0.37969 0.02015 0.38216 0.02061 0.38438 0.01876 C 0.38633 0.0169 0.38737 0.01297 0.38907 0.01042 C 0.3905 0.00811 0.39219 0.00626 0.39375 0.00417 C 0.39766 -0.01018 0.39375 0.0007 0.40078 -0.01041 C 0.40352 -0.01504 0.40547 -0.02198 0.40886 -0.02499 C 0.41485 -0.03032 0.41211 -0.02754 0.41719 -0.03333 C 0.41823 -0.03124 0.41966 -0.02962 0.42058 -0.02708 C 0.42162 -0.02476 0.42214 -0.02152 0.42292 -0.01874 C 0.4237 -0.01666 0.42448 -0.01458 0.42526 -0.01249 C 0.42578 -0.00972 0.42539 -0.00647 0.42657 -0.00416 C 0.42839 -0.00046 0.4336 0.00417 0.4336 0.00417 C 0.43542 0.00348 0.43763 0.00348 0.43933 0.00209 C 0.44284 -0.00069 0.44479 -0.00509 0.44636 -0.01041 C 0.44805 -0.01597 0.45 -0.02129 0.45104 -0.02708 C 0.45157 -0.02916 0.45144 -0.03194 0.45235 -0.03333 C 0.45313 -0.03495 0.45469 -0.03472 0.45573 -0.03541 C 0.45756 -0.02638 0.45743 -0.02337 0.46042 -0.01666 C 0.46159 -0.01458 0.46289 -0.01272 0.46407 -0.01041 C 0.46745 -0.00323 0.46459 -0.00416 0.46875 -0.00416 L 0.46511 -0.00833 " pathEditMode="relative" ptsTypes="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14097" y="493986"/>
            <a:ext cx="8071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/>
              <a:t>無線通信の規格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7365" y="1846770"/>
            <a:ext cx="724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Wi-Fi</a:t>
            </a:r>
            <a:r>
              <a:rPr kumimoji="1" lang="ja-JP" altLang="en-US" sz="2800" dirty="0">
                <a:latin typeface="+mn-ea"/>
              </a:rPr>
              <a:t>　</a:t>
            </a:r>
            <a:r>
              <a:rPr lang="en-US" altLang="ja-JP" sz="2800" dirty="0">
                <a:latin typeface="+mn-ea"/>
              </a:rPr>
              <a:t>IEEE 802.11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7365" y="2580271"/>
            <a:ext cx="897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Bluetooth </a:t>
            </a:r>
            <a:r>
              <a:rPr lang="en-US" altLang="ja-JP" sz="2800" dirty="0">
                <a:latin typeface="+mn-ea"/>
              </a:rPr>
              <a:t>IEEE 802.15.1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87365" y="3348279"/>
            <a:ext cx="7220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LPWA </a:t>
            </a:r>
            <a:r>
              <a:rPr lang="ja-JP" altLang="en-US" sz="2800" dirty="0"/>
              <a:t>（</a:t>
            </a:r>
            <a:r>
              <a:rPr lang="en-US" altLang="ja-JP" sz="2800" dirty="0"/>
              <a:t>Low Power Wide Area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SIGFOX</a:t>
            </a:r>
          </a:p>
          <a:p>
            <a:r>
              <a:rPr kumimoji="1" lang="ja-JP" altLang="en-US" sz="2800" dirty="0"/>
              <a:t>・</a:t>
            </a:r>
            <a:r>
              <a:rPr lang="en-US" altLang="ja-JP" sz="2800" dirty="0" err="1"/>
              <a:t>LoRaWAN</a:t>
            </a:r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NB-</a:t>
            </a:r>
            <a:r>
              <a:rPr lang="en-US" altLang="ja-JP" sz="2800" dirty="0" err="1"/>
              <a:t>IoT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9806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14097" y="493986"/>
            <a:ext cx="8071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/>
              <a:t>無線通信の規格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334" y="2914182"/>
            <a:ext cx="7860700" cy="502268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1114097" y="1873262"/>
            <a:ext cx="8399780" cy="4694161"/>
            <a:chOff x="1036320" y="324876"/>
            <a:chExt cx="7076367" cy="4378570"/>
          </a:xfrm>
        </p:grpSpPr>
        <p:cxnSp>
          <p:nvCxnSpPr>
            <p:cNvPr id="13" name="直線矢印コネクタ 12"/>
            <p:cNvCxnSpPr/>
            <p:nvPr/>
          </p:nvCxnSpPr>
          <p:spPr>
            <a:xfrm flipH="1" flipV="1">
              <a:off x="2055182" y="779427"/>
              <a:ext cx="9838" cy="3129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2055182" y="3909058"/>
              <a:ext cx="605750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1470660" y="1219639"/>
              <a:ext cx="594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WAN</a:t>
              </a:r>
            </a:p>
            <a:p>
              <a:r>
                <a:rPr lang="en-US" altLang="ja-JP" sz="1200" dirty="0"/>
                <a:t>&gt;km</a:t>
              </a:r>
              <a:endParaRPr kumimoji="1" lang="ja-JP" altLang="en-US" sz="12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421130" y="1877333"/>
              <a:ext cx="673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WLAN</a:t>
              </a:r>
            </a:p>
            <a:p>
              <a:r>
                <a:rPr lang="en-US" altLang="ja-JP" sz="1200" dirty="0"/>
                <a:t>100m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425736" y="2563594"/>
              <a:ext cx="710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WPAN</a:t>
              </a:r>
            </a:p>
            <a:p>
              <a:r>
                <a:rPr lang="en-US" altLang="ja-JP" sz="1200" dirty="0"/>
                <a:t>10m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386840" y="3373368"/>
              <a:ext cx="67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WBAN</a:t>
              </a:r>
            </a:p>
            <a:p>
              <a:r>
                <a:rPr lang="en-US" altLang="ja-JP" sz="1200" dirty="0"/>
                <a:t>1m</a:t>
              </a:r>
              <a:endParaRPr kumimoji="1" lang="ja-JP" altLang="en-US" sz="12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486150" y="4395669"/>
              <a:ext cx="2842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データ伝送速度（</a:t>
              </a:r>
              <a:r>
                <a:rPr lang="en-US" altLang="ja-JP" sz="1400" dirty="0"/>
                <a:t>Mbps)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293620" y="3983088"/>
              <a:ext cx="62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0.01</a:t>
              </a:r>
              <a:endParaRPr kumimoji="1" lang="ja-JP" altLang="en-US" sz="12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291840" y="3983087"/>
              <a:ext cx="62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916680" y="3983085"/>
              <a:ext cx="62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10</a:t>
              </a:r>
              <a:endParaRPr kumimoji="1" lang="ja-JP" altLang="en-US" sz="12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07280" y="3983086"/>
              <a:ext cx="62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100</a:t>
              </a:r>
              <a:endParaRPr kumimoji="1" lang="ja-JP" altLang="en-US" sz="12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36320" y="324876"/>
              <a:ext cx="1018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通信距離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897880" y="3983085"/>
              <a:ext cx="906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1000</a:t>
              </a:r>
              <a:endParaRPr kumimoji="1" lang="ja-JP" altLang="en-US" sz="12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474872" y="2212620"/>
              <a:ext cx="2488028" cy="169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Wi-Fi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446019" y="716312"/>
              <a:ext cx="731519" cy="31927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LPWA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046220" y="1037839"/>
              <a:ext cx="1203960" cy="287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832860" y="2804362"/>
              <a:ext cx="762000" cy="1104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4671391" y="4821287"/>
            <a:ext cx="77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Blue</a:t>
            </a:r>
          </a:p>
          <a:p>
            <a:r>
              <a:rPr kumimoji="1" lang="en-US" altLang="ja-JP" dirty="0"/>
              <a:t>tooth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4017" y="3229532"/>
            <a:ext cx="99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3G,LTE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31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3888" y="467832"/>
            <a:ext cx="1001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 err="1">
                <a:latin typeface="+mn-ea"/>
              </a:rPr>
              <a:t>IoT</a:t>
            </a:r>
            <a:r>
              <a:rPr lang="ja-JP" altLang="en-US" sz="6000" b="1" dirty="0">
                <a:latin typeface="+mn-ea"/>
              </a:rPr>
              <a:t>の応用事例</a:t>
            </a:r>
            <a:endParaRPr kumimoji="1" lang="ja-JP" altLang="en-US" sz="6000" b="1" dirty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6" y="2855805"/>
            <a:ext cx="3024075" cy="18900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186" y="1902790"/>
            <a:ext cx="2424714" cy="284306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552353" y="1778587"/>
            <a:ext cx="379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L</a:t>
            </a:r>
            <a:r>
              <a:rPr kumimoji="1" lang="en-US" altLang="ja-JP" sz="3200" dirty="0" err="1"/>
              <a:t>inkJapan</a:t>
            </a:r>
            <a:endParaRPr kumimoji="1" lang="en-US" altLang="ja-JP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6106" y="4915128"/>
            <a:ext cx="199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/>
              <a:t>eSensor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62241" y="4915128"/>
            <a:ext cx="286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eRemote</a:t>
            </a:r>
            <a:endParaRPr kumimoji="1" lang="ja-JP" altLang="en-US" sz="3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55" y="2267046"/>
            <a:ext cx="2857500" cy="211455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9155" y="4914235"/>
            <a:ext cx="259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eplug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18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3888" y="467832"/>
            <a:ext cx="10015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+mn-ea"/>
              </a:rPr>
              <a:t>セキュルティ</a:t>
            </a:r>
            <a:endParaRPr kumimoji="1" lang="ja-JP" altLang="en-US" sz="6000" b="1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078D3F-3178-4675-BEE6-9A53125152D6}"/>
              </a:ext>
            </a:extLst>
          </p:cNvPr>
          <p:cNvSpPr txBox="1"/>
          <p:nvPr/>
        </p:nvSpPr>
        <p:spPr>
          <a:xfrm>
            <a:off x="1371600" y="1894114"/>
            <a:ext cx="8245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全ての通信を暗号化する上、</a:t>
            </a:r>
            <a:br>
              <a:rPr lang="ja-JP" altLang="en-US" sz="3200" dirty="0"/>
            </a:br>
            <a:r>
              <a:rPr lang="ja-JP" altLang="en-US" sz="3200" dirty="0"/>
              <a:t>制御コマンドをスマホ本体に保存しています。</a:t>
            </a:r>
            <a:br>
              <a:rPr lang="ja-JP" altLang="en-US" sz="3200" dirty="0"/>
            </a:br>
            <a:r>
              <a:rPr lang="ja-JP" altLang="en-US" sz="3200" dirty="0"/>
              <a:t>例え家庭内ネットワークに進入できたとしても、</a:t>
            </a:r>
            <a:br>
              <a:rPr lang="ja-JP" altLang="en-US" sz="3200" dirty="0"/>
            </a:br>
            <a:r>
              <a:rPr lang="ja-JP" altLang="en-US" sz="3200" dirty="0"/>
              <a:t>コマンドデータをコピーできないので、勝手な制御はできません。</a:t>
            </a:r>
            <a:br>
              <a:rPr lang="ja-JP" altLang="en-US" sz="3200" dirty="0"/>
            </a:br>
            <a:r>
              <a:rPr lang="ja-JP" altLang="en-US" sz="3200" dirty="0"/>
              <a:t>スマホを紛失しても、</a:t>
            </a:r>
            <a:br>
              <a:rPr lang="ja-JP" altLang="en-US" sz="3200" dirty="0"/>
            </a:br>
            <a:r>
              <a:rPr lang="ja-JP" altLang="en-US" sz="3200" dirty="0"/>
              <a:t>本体をリセットすれば初期化されます。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934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11395" y="1986374"/>
            <a:ext cx="821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https://mono-wireless.com/jp/tech/Internet_of_Things.html</a:t>
            </a:r>
            <a:endParaRPr lang="en-US" altLang="ja-JP" dirty="0"/>
          </a:p>
          <a:p>
            <a:r>
              <a:rPr lang="en-US" altLang="ja-JP" dirty="0"/>
              <a:t>[MONOWIRELESS]</a:t>
            </a:r>
            <a:endParaRPr lang="en-US" altLang="ja-JP" dirty="0">
              <a:hlinkClick r:id="rId3"/>
            </a:endParaRPr>
          </a:p>
          <a:p>
            <a:r>
              <a:rPr lang="en-US" altLang="ja-JP" dirty="0">
                <a:hlinkClick r:id="rId3"/>
              </a:rPr>
              <a:t>https://www.infraexpert.com/study/virtual5.html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en-US" altLang="ja-JP" dirty="0" err="1"/>
              <a:t>IoT</a:t>
            </a:r>
            <a:r>
              <a:rPr lang="en-US" altLang="ja-JP" dirty="0"/>
              <a:t>(Internet of Things)]</a:t>
            </a:r>
          </a:p>
          <a:p>
            <a:r>
              <a:rPr lang="en-US" altLang="ja-JP" dirty="0">
                <a:hlinkClick r:id="rId4"/>
              </a:rPr>
              <a:t>https://japan.zdnet.com/article/35079560/7/</a:t>
            </a:r>
            <a:endParaRPr lang="en-US" altLang="ja-JP" dirty="0"/>
          </a:p>
          <a:p>
            <a:r>
              <a:rPr lang="en-US" altLang="ja-JP" dirty="0"/>
              <a:t>[ZDNet Japan]</a:t>
            </a:r>
            <a:endParaRPr lang="en-US" altLang="ja-JP" dirty="0">
              <a:hlinkClick r:id="rId5"/>
            </a:endParaRPr>
          </a:p>
          <a:p>
            <a:r>
              <a:rPr lang="en-US" altLang="ja-JP" dirty="0">
                <a:hlinkClick r:id="rId5"/>
              </a:rPr>
              <a:t>http://iot-jp.com/iotsummary/iottech/wirelessstandard/.html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いまさら聞けない無線通信規格</a:t>
            </a:r>
            <a:r>
              <a:rPr lang="en-US" altLang="ja-JP" dirty="0"/>
              <a:t>]</a:t>
            </a:r>
          </a:p>
          <a:p>
            <a:r>
              <a:rPr lang="en-US" altLang="ja-JP" dirty="0">
                <a:hlinkClick r:id="rId6"/>
              </a:rPr>
              <a:t>https://businessnetwork.jp/Detail/tabid/65/artid/5106/Default.aspx</a:t>
            </a:r>
            <a:endParaRPr lang="en-US" altLang="ja-JP" dirty="0"/>
          </a:p>
          <a:p>
            <a:r>
              <a:rPr lang="en-US" altLang="ja-JP" dirty="0"/>
              <a:t>[business network.jp]</a:t>
            </a:r>
          </a:p>
          <a:p>
            <a:r>
              <a:rPr lang="en-US" altLang="ja-JP" dirty="0">
                <a:hlinkClick r:id="rId7"/>
              </a:rPr>
              <a:t>https://linkjapan.co.jp/product/eremote-series/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en-US" altLang="ja-JP" dirty="0" err="1"/>
              <a:t>LinkJapan</a:t>
            </a:r>
            <a:r>
              <a:rPr lang="en-US" altLang="ja-JP" dirty="0"/>
              <a:t>]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311395" y="600674"/>
            <a:ext cx="61824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b="1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2746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684212" y="658717"/>
            <a:ext cx="8001000" cy="960764"/>
          </a:xfrm>
        </p:spPr>
        <p:txBody>
          <a:bodyPr/>
          <a:lstStyle/>
          <a:p>
            <a:r>
              <a:rPr kumimoji="1" lang="ja-JP" altLang="en-US" b="1" dirty="0"/>
              <a:t>設問</a:t>
            </a: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82197" y="2018382"/>
            <a:ext cx="11296072" cy="321462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400" dirty="0"/>
              <a:t>(1)</a:t>
            </a:r>
            <a:r>
              <a:rPr kumimoji="1" lang="ja-JP" altLang="en-US" sz="2400" dirty="0"/>
              <a:t>どういう技術であるか説明しなさい</a:t>
            </a:r>
            <a:endParaRPr kumimoji="1"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lang="en-US" altLang="ja-JP" sz="2400" dirty="0"/>
              <a:t>(2)IoT</a:t>
            </a:r>
            <a:r>
              <a:rPr lang="ja-JP" altLang="en-US" sz="2400" dirty="0"/>
              <a:t>は、無線通信を通じてデータを収集することが多いです。その無線通信規格について調べなさい。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kumimoji="1" lang="en-US" altLang="ja-JP" sz="2400" dirty="0"/>
              <a:t>(3)IoT</a:t>
            </a:r>
            <a:r>
              <a:rPr kumimoji="1" lang="ja-JP" altLang="en-US" sz="2400" dirty="0"/>
              <a:t>を使ったサービス例を一つあげ、なぜそのサービスを提供すると良いのか、あなたの考えを述べなさい。</a:t>
            </a:r>
          </a:p>
        </p:txBody>
      </p:sp>
    </p:spTree>
    <p:extLst>
      <p:ext uri="{BB962C8B-B14F-4D97-AF65-F5344CB8AC3E}">
        <p14:creationId xmlns:p14="http://schemas.microsoft.com/office/powerpoint/2010/main" val="24955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b="1" dirty="0"/>
              <a:t>IoT</a:t>
            </a:r>
            <a:r>
              <a:rPr kumimoji="1" lang="ja-JP" altLang="en-US" sz="6000" b="1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6"/>
            <a:ext cx="9385453" cy="313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主にものにワイヤレスセンサーなどを取り付けてネットワークを通じて</a:t>
            </a:r>
            <a:r>
              <a:rPr lang="ja-JP" altLang="en-US" sz="4000" dirty="0"/>
              <a:t>情報をやり取りする</a:t>
            </a:r>
            <a:r>
              <a:rPr kumimoji="1" lang="ja-JP" altLang="en-US" sz="4000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125903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方体 1"/>
          <p:cNvSpPr/>
          <p:nvPr/>
        </p:nvSpPr>
        <p:spPr>
          <a:xfrm>
            <a:off x="363558" y="1277957"/>
            <a:ext cx="3171212" cy="310297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ワイヤレスセンサー付き炊飯器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560107" y="1156770"/>
            <a:ext cx="1762698" cy="3492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スマホ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62936" y="2449773"/>
            <a:ext cx="461665" cy="7779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実行</a:t>
            </a:r>
          </a:p>
        </p:txBody>
      </p:sp>
      <p:sp>
        <p:nvSpPr>
          <p:cNvPr id="13" name="左矢印 12"/>
          <p:cNvSpPr/>
          <p:nvPr/>
        </p:nvSpPr>
        <p:spPr>
          <a:xfrm>
            <a:off x="4262706" y="1699989"/>
            <a:ext cx="3513779" cy="74978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命令</a:t>
            </a:r>
          </a:p>
        </p:txBody>
      </p:sp>
      <p:sp>
        <p:nvSpPr>
          <p:cNvPr id="14" name="右矢印 13"/>
          <p:cNvSpPr/>
          <p:nvPr/>
        </p:nvSpPr>
        <p:spPr>
          <a:xfrm>
            <a:off x="4262706" y="3426246"/>
            <a:ext cx="3569465" cy="7271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42743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78156" y="583095"/>
            <a:ext cx="5989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具体的な例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6921" y="4606237"/>
            <a:ext cx="6930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ネムちゃん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2" y="2276261"/>
            <a:ext cx="2109166" cy="20026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57" y="886303"/>
            <a:ext cx="3472069" cy="582871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68" y="1942634"/>
            <a:ext cx="3000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0312" y="542441"/>
            <a:ext cx="5088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+mj-ea"/>
                <a:ea typeface="+mj-ea"/>
              </a:rPr>
              <a:t>パーツ紹介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84881" y="2076774"/>
            <a:ext cx="5393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・加速センサー無線タグ</a:t>
            </a:r>
            <a:r>
              <a:rPr lang="en-US" altLang="ja-JP" sz="3600" dirty="0"/>
              <a:t>TWELITE 2525A</a:t>
            </a:r>
          </a:p>
          <a:p>
            <a:endParaRPr kumimoji="1" lang="en-US" altLang="ja-JP" sz="3600" dirty="0"/>
          </a:p>
          <a:p>
            <a:r>
              <a:rPr lang="ja-JP" altLang="en-US" sz="3600" dirty="0"/>
              <a:t>定期的にビーコンを送信する</a:t>
            </a:r>
            <a:endParaRPr lang="en-US" altLang="ja-JP" sz="3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98" y="1821575"/>
            <a:ext cx="3080665" cy="30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0312" y="542441"/>
            <a:ext cx="5203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+mj-ea"/>
                <a:ea typeface="+mj-ea"/>
              </a:rPr>
              <a:t>パーツ紹介</a:t>
            </a:r>
            <a:endParaRPr kumimoji="1" lang="ja-JP" altLang="en-US" sz="6000" b="1" dirty="0"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7869" y="2449998"/>
            <a:ext cx="669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MONOSTICK</a:t>
            </a:r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中継機として利用</a:t>
            </a:r>
            <a:endParaRPr kumimoji="1" lang="en-US" altLang="ja-JP" sz="3600" dirty="0"/>
          </a:p>
          <a:p>
            <a:r>
              <a:rPr lang="en-US" altLang="ja-JP" sz="3600" dirty="0"/>
              <a:t>MONOSTICK</a:t>
            </a:r>
            <a:r>
              <a:rPr lang="ja-JP" altLang="en-US" sz="3600" dirty="0"/>
              <a:t>同士の通信が可能</a:t>
            </a:r>
            <a:endParaRPr kumimoji="1" lang="ja-JP" altLang="en-US" sz="36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83" y="2244725"/>
            <a:ext cx="3129837" cy="27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0312" y="542441"/>
            <a:ext cx="452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latin typeface="+mj-ea"/>
                <a:ea typeface="+mj-ea"/>
              </a:rPr>
              <a:t>パーツ紹介</a:t>
            </a:r>
            <a:endParaRPr kumimoji="1" lang="ja-JP" altLang="en-US" sz="6000" b="1" dirty="0"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7869" y="2449998"/>
            <a:ext cx="5094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Raspberry</a:t>
            </a:r>
            <a:r>
              <a:rPr lang="ja-JP" altLang="en-US" sz="3600" dirty="0"/>
              <a:t> </a:t>
            </a:r>
            <a:r>
              <a:rPr lang="en-US" altLang="ja-JP" sz="3600" dirty="0"/>
              <a:t>Pi</a:t>
            </a:r>
          </a:p>
          <a:p>
            <a:endParaRPr kumimoji="1" lang="en-US" altLang="ja-JP" sz="3600" dirty="0"/>
          </a:p>
          <a:p>
            <a:r>
              <a:rPr lang="ja-JP" altLang="en-US" sz="3600" dirty="0"/>
              <a:t>親機</a:t>
            </a:r>
            <a:r>
              <a:rPr kumimoji="1" lang="ja-JP" altLang="en-US" sz="3600" dirty="0"/>
              <a:t>として利用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4" y="1945262"/>
            <a:ext cx="4071824" cy="290665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544" y="1945262"/>
            <a:ext cx="4323651" cy="29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98171" y="671804"/>
            <a:ext cx="79123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+mj-ea"/>
                <a:ea typeface="+mj-ea"/>
              </a:rPr>
              <a:t>Raspberry</a:t>
            </a:r>
            <a:r>
              <a:rPr lang="ja-JP" altLang="en-US" sz="6000" b="1" dirty="0">
                <a:latin typeface="+mj-ea"/>
                <a:ea typeface="+mj-ea"/>
              </a:rPr>
              <a:t> </a:t>
            </a:r>
            <a:r>
              <a:rPr lang="en-US" altLang="ja-JP" sz="6000" b="1" dirty="0">
                <a:latin typeface="+mj-ea"/>
                <a:ea typeface="+mj-ea"/>
              </a:rPr>
              <a:t>Pi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3796" y="2534719"/>
            <a:ext cx="5159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n-ea"/>
              </a:rPr>
              <a:t>極めて簡素なマイクロコンピュータ</a:t>
            </a:r>
            <a:endParaRPr lang="en-US" altLang="ja-JP" sz="3200" dirty="0">
              <a:latin typeface="+mn-ea"/>
            </a:endParaRPr>
          </a:p>
          <a:p>
            <a:r>
              <a:rPr kumimoji="1" lang="en-US" altLang="ja-JP" sz="3200" dirty="0">
                <a:latin typeface="+mn-ea"/>
              </a:rPr>
              <a:t>CPU</a:t>
            </a:r>
            <a:r>
              <a:rPr lang="en-US" altLang="ja-JP" sz="3200" dirty="0">
                <a:latin typeface="+mn-ea"/>
              </a:rPr>
              <a:t>,</a:t>
            </a:r>
            <a:r>
              <a:rPr kumimoji="1" lang="en-US" altLang="ja-JP" sz="3200" dirty="0">
                <a:latin typeface="+mn-ea"/>
              </a:rPr>
              <a:t>BIOS</a:t>
            </a:r>
            <a:r>
              <a:rPr lang="en-US" altLang="ja-JP" sz="3200" dirty="0">
                <a:latin typeface="+mn-ea"/>
              </a:rPr>
              <a:t>,</a:t>
            </a:r>
            <a:r>
              <a:rPr kumimoji="1" lang="ja-JP" altLang="en-US" sz="3200" dirty="0">
                <a:latin typeface="+mn-ea"/>
              </a:rPr>
              <a:t>入出力端子が搭載されている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59" y="1761049"/>
            <a:ext cx="4561027" cy="423970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72" y="1761048"/>
            <a:ext cx="4936278" cy="34475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713" y="1761047"/>
            <a:ext cx="4848225" cy="3800475"/>
          </a:xfrm>
          <a:prstGeom prst="rect">
            <a:avLst/>
          </a:prstGeom>
        </p:spPr>
      </p:pic>
      <p:sp>
        <p:nvSpPr>
          <p:cNvPr id="2" name="爆発 2 1"/>
          <p:cNvSpPr/>
          <p:nvPr/>
        </p:nvSpPr>
        <p:spPr>
          <a:xfrm>
            <a:off x="983796" y="671804"/>
            <a:ext cx="9786279" cy="5139559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発想次第で可能性は無限大！！！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0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338</Words>
  <Application>Microsoft Office PowerPoint</Application>
  <PresentationFormat>ワイド画面</PresentationFormat>
  <Paragraphs>116</Paragraphs>
  <Slides>16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Adobe Song Std L</vt:lpstr>
      <vt:lpstr>游ゴシック</vt:lpstr>
      <vt:lpstr>游ゴシック Light</vt:lpstr>
      <vt:lpstr>Arial</vt:lpstr>
      <vt:lpstr>Office テーマ</vt:lpstr>
      <vt:lpstr>もののインターネット(IoT)</vt:lpstr>
      <vt:lpstr>設問</vt:lpstr>
      <vt:lpstr>IoTとは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もののインターネット(IoT)</dc:title>
  <dc:creator>Administrator</dc:creator>
  <cp:lastModifiedBy>Administrator</cp:lastModifiedBy>
  <cp:revision>72</cp:revision>
  <cp:lastPrinted>2018-12-06T04:24:43Z</cp:lastPrinted>
  <dcterms:created xsi:type="dcterms:W3CDTF">2018-11-29T06:16:38Z</dcterms:created>
  <dcterms:modified xsi:type="dcterms:W3CDTF">2018-12-11T07:01:43Z</dcterms:modified>
</cp:coreProperties>
</file>