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sldIdLst>
    <p:sldId id="256" r:id="rId2"/>
    <p:sldId id="257" r:id="rId3"/>
    <p:sldId id="275" r:id="rId4"/>
    <p:sldId id="259" r:id="rId5"/>
    <p:sldId id="260" r:id="rId6"/>
    <p:sldId id="262" r:id="rId7"/>
    <p:sldId id="261" r:id="rId8"/>
    <p:sldId id="263" r:id="rId9"/>
    <p:sldId id="264" r:id="rId10"/>
    <p:sldId id="265" r:id="rId11"/>
    <p:sldId id="266" r:id="rId12"/>
    <p:sldId id="267" r:id="rId13"/>
    <p:sldId id="268" r:id="rId14"/>
    <p:sldId id="269" r:id="rId15"/>
    <p:sldId id="270" r:id="rId16"/>
    <p:sldId id="271" r:id="rId17"/>
    <p:sldId id="272" r:id="rId18"/>
    <p:sldId id="276" r:id="rId19"/>
    <p:sldId id="273" r:id="rId20"/>
    <p:sldId id="258" r:id="rId21"/>
  </p:sldIdLst>
  <p:sldSz cx="12192000" cy="6858000"/>
  <p:notesSz cx="6807200" cy="993933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56" d="100"/>
          <a:sy n="56" d="100"/>
        </p:scale>
        <p:origin x="96" y="16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CA430C0A-5464-4FE4-84EB-FF9C94016DF4}" type="datetimeFigureOut">
              <a:rPr lang="en-US" dirty="0"/>
              <a:t>12/13/2018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12/13/2018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12/13/2018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12/13/2018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360C6404-AD6E-4860-8E75-697CA40B95DA}" type="datetimeFigureOut">
              <a:rPr lang="en-US" dirty="0"/>
              <a:t>12/13/2018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12/13/2018</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1583436" y="3143250"/>
            <a:ext cx="4270248" cy="2596776"/>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7" name="Date Placeholder 6"/>
          <p:cNvSpPr>
            <a:spLocks noGrp="1"/>
          </p:cNvSpPr>
          <p:nvPr>
            <p:ph type="dt" sz="half" idx="10"/>
          </p:nvPr>
        </p:nvSpPr>
        <p:spPr/>
        <p:txBody>
          <a:bodyPr/>
          <a:lstStyle/>
          <a:p>
            <a:fld id="{4F7D4976-E339-4826-83B7-FBD03F55ECF8}" type="datetimeFigureOut">
              <a:rPr lang="en-US" dirty="0"/>
              <a:t>12/13/2018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ja-JP" altLang="en-US" smtClean="0"/>
              <a:t>マスター タイトルの書式設定</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12/13/2018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12/13/2018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6" name="Rectangle 25"/>
          <p:cNvSpPr/>
          <p:nvPr/>
        </p:nvSpPr>
        <p:spPr>
          <a:xfrm>
            <a:off x="6096000" y="0"/>
            <a:ext cx="6096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9" name="Date Placeholder 8"/>
          <p:cNvSpPr>
            <a:spLocks noGrp="1"/>
          </p:cNvSpPr>
          <p:nvPr>
            <p:ph type="dt" sz="half" idx="10"/>
          </p:nvPr>
        </p:nvSpPr>
        <p:spPr/>
        <p:txBody>
          <a:bodyPr/>
          <a:lstStyle/>
          <a:p>
            <a:fld id="{D1BE4249-C0D0-4B06-8692-E8BB871AF643}" type="datetimeFigureOut">
              <a:rPr lang="en-US" dirty="0"/>
              <a:t>12/13/2018</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chemeClr val="tx1">
                    <a:alpha val="70000"/>
                  </a:scheme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85000"/>
            </a:schemeClr>
          </a:solidFill>
        </p:spPr>
        <p:txBody>
          <a:bodyPr anchor="t"/>
          <a:lstStyle>
            <a:lvl1pPr marL="0" indent="0">
              <a:buNone/>
              <a:defRPr sz="3200">
                <a:solidFill>
                  <a:schemeClr val="bg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図を追加</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12/13/2018</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chemeClr val="tx1">
                    <a:alpha val="70000"/>
                  </a:scheme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31136" y="964692"/>
            <a:ext cx="7729728" cy="1188720"/>
          </a:xfrm>
          <a:prstGeom prst="rect">
            <a:avLst/>
          </a:prstGeom>
          <a:solidFill>
            <a:schemeClr val="bg1"/>
          </a:solidFill>
          <a:ln w="31750" cap="sq">
            <a:solidFill>
              <a:schemeClr val="tx1">
                <a:lumMod val="75000"/>
                <a:lumOff val="25000"/>
              </a:schemeClr>
            </a:solidFill>
            <a:miter lim="800000"/>
          </a:ln>
        </p:spPr>
        <p:txBody>
          <a:bodyPr vert="horz" lIns="182880" tIns="182880" rIns="182880" bIns="18288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12/13/2018</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kumimoji="1" sz="2800" kern="1200" cap="all" spc="200" baseline="0">
          <a:solidFill>
            <a:schemeClr val="tx1">
              <a:lumMod val="85000"/>
              <a:lumOff val="15000"/>
            </a:schemeClr>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baseline="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jidounten-lab.com/y_5964" TargetMode="External"/><Relationship Id="rId2" Type="http://schemas.openxmlformats.org/officeDocument/2006/relationships/hyperlink" Target="https://www.honda.co.jp/hondasensing/feature/acc/" TargetMode="External"/><Relationship Id="rId1" Type="http://schemas.openxmlformats.org/officeDocument/2006/relationships/slideLayout" Target="../slideLayouts/slideLayout7.xml"/><Relationship Id="rId6" Type="http://schemas.openxmlformats.org/officeDocument/2006/relationships/hyperlink" Target="https://www.nhk.or.jp/ohayou/digest/2017/06/0601.html" TargetMode="External"/><Relationship Id="rId5" Type="http://schemas.openxmlformats.org/officeDocument/2006/relationships/hyperlink" Target="https://jidounten-lab.com/y_1298" TargetMode="External"/><Relationship Id="rId4" Type="http://schemas.openxmlformats.org/officeDocument/2006/relationships/hyperlink" Target="https://car-moby.jp/350205/2"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ja-JP" altLang="en-US" dirty="0" smtClean="0"/>
              <a:t>自動運転自動車について</a:t>
            </a:r>
            <a:endParaRPr kumimoji="1" lang="ja-JP" altLang="en-US" dirty="0"/>
          </a:p>
        </p:txBody>
      </p:sp>
      <p:sp>
        <p:nvSpPr>
          <p:cNvPr id="3" name="サブタイトル 2"/>
          <p:cNvSpPr>
            <a:spLocks noGrp="1"/>
          </p:cNvSpPr>
          <p:nvPr>
            <p:ph type="subTitle" idx="1"/>
          </p:nvPr>
        </p:nvSpPr>
        <p:spPr/>
        <p:txBody>
          <a:bodyPr/>
          <a:lstStyle/>
          <a:p>
            <a:r>
              <a:rPr kumimoji="1" lang="ja-JP" altLang="en-US" dirty="0" smtClean="0"/>
              <a:t>情報経営システム基礎実験</a:t>
            </a:r>
            <a:endParaRPr kumimoji="1" lang="en-US" altLang="ja-JP" dirty="0" smtClean="0"/>
          </a:p>
          <a:p>
            <a:r>
              <a:rPr kumimoji="1" lang="en-US" altLang="ja-JP" dirty="0" smtClean="0"/>
              <a:t>17102990</a:t>
            </a:r>
            <a:r>
              <a:rPr kumimoji="1" lang="ja-JP" altLang="en-US" dirty="0" smtClean="0"/>
              <a:t>　神田は</a:t>
            </a:r>
            <a:r>
              <a:rPr kumimoji="1" lang="ja-JP" altLang="en-US" dirty="0" err="1" smtClean="0"/>
              <a:t>づ</a:t>
            </a:r>
            <a:r>
              <a:rPr kumimoji="1" lang="ja-JP" altLang="en-US" dirty="0" smtClean="0"/>
              <a:t>き</a:t>
            </a:r>
            <a:endParaRPr kumimoji="1" lang="en-US" altLang="ja-JP" dirty="0" smtClean="0"/>
          </a:p>
          <a:p>
            <a:endParaRPr kumimoji="1" lang="ja-JP" altLang="en-US" dirty="0"/>
          </a:p>
        </p:txBody>
      </p:sp>
    </p:spTree>
    <p:extLst>
      <p:ext uri="{BB962C8B-B14F-4D97-AF65-F5344CB8AC3E}">
        <p14:creationId xmlns:p14="http://schemas.microsoft.com/office/powerpoint/2010/main" val="98767180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231136" y="153659"/>
            <a:ext cx="7729728" cy="840254"/>
          </a:xfrm>
        </p:spPr>
        <p:txBody>
          <a:bodyPr/>
          <a:lstStyle/>
          <a:p>
            <a:r>
              <a:rPr lang="ja-JP" altLang="en-US" dirty="0"/>
              <a:t>自動運転自動車のレベルと定義</a:t>
            </a:r>
            <a:endParaRPr kumimoji="1" lang="ja-JP" altLang="en-US" dirty="0"/>
          </a:p>
        </p:txBody>
      </p:sp>
      <p:pic>
        <p:nvPicPr>
          <p:cNvPr id="4" name="コンテンツ プレースホルダー 3"/>
          <p:cNvPicPr>
            <a:picLocks noGrp="1" noChangeAspect="1"/>
          </p:cNvPicPr>
          <p:nvPr>
            <p:ph idx="1"/>
          </p:nvPr>
        </p:nvPicPr>
        <p:blipFill>
          <a:blip r:embed="rId2"/>
          <a:stretch>
            <a:fillRect/>
          </a:stretch>
        </p:blipFill>
        <p:spPr>
          <a:xfrm>
            <a:off x="2278609" y="1052409"/>
            <a:ext cx="7634782" cy="4024536"/>
          </a:xfrm>
          <a:prstGeom prst="rect">
            <a:avLst/>
          </a:prstGeom>
        </p:spPr>
      </p:pic>
      <p:sp>
        <p:nvSpPr>
          <p:cNvPr id="5" name="テキスト ボックス 4"/>
          <p:cNvSpPr txBox="1"/>
          <p:nvPr/>
        </p:nvSpPr>
        <p:spPr>
          <a:xfrm>
            <a:off x="7760474" y="4578279"/>
            <a:ext cx="3713259" cy="369332"/>
          </a:xfrm>
          <a:prstGeom prst="rect">
            <a:avLst/>
          </a:prstGeom>
          <a:noFill/>
        </p:spPr>
        <p:txBody>
          <a:bodyPr wrap="square" rtlCol="0">
            <a:spAutoFit/>
          </a:bodyPr>
          <a:lstStyle/>
          <a:p>
            <a:r>
              <a:rPr kumimoji="1" lang="ja-JP" altLang="en-US" dirty="0" smtClean="0"/>
              <a:t>レベル３　</a:t>
            </a:r>
            <a:r>
              <a:rPr kumimoji="1" lang="en-US" altLang="ja-JP" dirty="0" smtClean="0"/>
              <a:t>AUDI A8</a:t>
            </a:r>
            <a:endParaRPr kumimoji="1" lang="ja-JP" altLang="en-US" dirty="0"/>
          </a:p>
        </p:txBody>
      </p:sp>
      <p:sp>
        <p:nvSpPr>
          <p:cNvPr id="6" name="テキスト ボックス 5"/>
          <p:cNvSpPr txBox="1"/>
          <p:nvPr/>
        </p:nvSpPr>
        <p:spPr>
          <a:xfrm>
            <a:off x="1049573" y="4947611"/>
            <a:ext cx="10424160" cy="1200329"/>
          </a:xfrm>
          <a:prstGeom prst="rect">
            <a:avLst/>
          </a:prstGeom>
          <a:noFill/>
        </p:spPr>
        <p:txBody>
          <a:bodyPr wrap="square" rtlCol="0">
            <a:spAutoFit/>
          </a:bodyPr>
          <a:lstStyle/>
          <a:p>
            <a:r>
              <a:rPr lang="ja-JP" altLang="en-US" sz="2400" dirty="0"/>
              <a:t>急時以外は自動運転の</a:t>
            </a:r>
            <a:r>
              <a:rPr lang="en-US" altLang="ja-JP" sz="2400" dirty="0"/>
              <a:t>AI</a:t>
            </a:r>
            <a:r>
              <a:rPr lang="ja-JP" altLang="en-US" sz="2400" dirty="0"/>
              <a:t>（人工知能）システムが運転の</a:t>
            </a:r>
            <a:r>
              <a:rPr lang="ja-JP" altLang="en-US" sz="2400" dirty="0" smtClean="0"/>
              <a:t>主体</a:t>
            </a:r>
            <a:endParaRPr lang="en-US" altLang="ja-JP" sz="2400" dirty="0" smtClean="0"/>
          </a:p>
          <a:p>
            <a:r>
              <a:rPr lang="ja-JP" altLang="ja-JP" sz="2400" u="sng" dirty="0" smtClean="0">
                <a:solidFill>
                  <a:srgbClr val="C00000"/>
                </a:solidFill>
              </a:rPr>
              <a:t>緊急</a:t>
            </a:r>
            <a:r>
              <a:rPr lang="ja-JP" altLang="ja-JP" sz="2400" u="sng" dirty="0">
                <a:solidFill>
                  <a:srgbClr val="C00000"/>
                </a:solidFill>
              </a:rPr>
              <a:t>時は運転者が操作</a:t>
            </a:r>
            <a:r>
              <a:rPr lang="ja-JP" altLang="ja-JP" sz="2400" dirty="0"/>
              <a:t>をしなければいけなく、必ず運転席に座っていなければならない</a:t>
            </a:r>
            <a:r>
              <a:rPr lang="ja-JP" altLang="ja-JP" sz="2400" dirty="0" smtClean="0"/>
              <a:t>。</a:t>
            </a:r>
            <a:endParaRPr lang="ja-JP" altLang="ja-JP" sz="2400" dirty="0"/>
          </a:p>
        </p:txBody>
      </p:sp>
    </p:spTree>
    <p:extLst>
      <p:ext uri="{BB962C8B-B14F-4D97-AF65-F5344CB8AC3E}">
        <p14:creationId xmlns:p14="http://schemas.microsoft.com/office/powerpoint/2010/main" val="26360840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231136" y="161610"/>
            <a:ext cx="7729728" cy="808449"/>
          </a:xfrm>
        </p:spPr>
        <p:txBody>
          <a:bodyPr/>
          <a:lstStyle/>
          <a:p>
            <a:r>
              <a:rPr lang="ja-JP" altLang="en-US" dirty="0"/>
              <a:t>自動運転自動車のレベルと定義</a:t>
            </a:r>
            <a:endParaRPr kumimoji="1" lang="ja-JP" altLang="en-US" dirty="0"/>
          </a:p>
        </p:txBody>
      </p:sp>
      <p:sp>
        <p:nvSpPr>
          <p:cNvPr id="3" name="コンテンツ プレースホルダー 2"/>
          <p:cNvSpPr>
            <a:spLocks noGrp="1"/>
          </p:cNvSpPr>
          <p:nvPr>
            <p:ph idx="1"/>
          </p:nvPr>
        </p:nvSpPr>
        <p:spPr>
          <a:xfrm>
            <a:off x="1073426" y="1534601"/>
            <a:ext cx="10471868" cy="5685182"/>
          </a:xfrm>
        </p:spPr>
        <p:txBody>
          <a:bodyPr>
            <a:normAutofit/>
          </a:bodyPr>
          <a:lstStyle/>
          <a:p>
            <a:r>
              <a:rPr lang="en-US" altLang="ja-JP" sz="2400" dirty="0">
                <a:solidFill>
                  <a:srgbClr val="C00000"/>
                </a:solidFill>
              </a:rPr>
              <a:t>&lt;</a:t>
            </a:r>
            <a:r>
              <a:rPr lang="ja-JP" altLang="ja-JP" sz="2400" dirty="0">
                <a:solidFill>
                  <a:srgbClr val="C00000"/>
                </a:solidFill>
              </a:rPr>
              <a:t>レベル</a:t>
            </a:r>
            <a:r>
              <a:rPr lang="en-US" altLang="ja-JP" sz="2400" dirty="0">
                <a:solidFill>
                  <a:srgbClr val="C00000"/>
                </a:solidFill>
              </a:rPr>
              <a:t>4</a:t>
            </a:r>
            <a:r>
              <a:rPr lang="ja-JP" altLang="ja-JP" sz="2400" dirty="0">
                <a:solidFill>
                  <a:srgbClr val="C00000"/>
                </a:solidFill>
              </a:rPr>
              <a:t>　</a:t>
            </a:r>
            <a:r>
              <a:rPr lang="ja-JP" altLang="ja-JP" sz="2400" dirty="0" smtClean="0">
                <a:solidFill>
                  <a:srgbClr val="C00000"/>
                </a:solidFill>
              </a:rPr>
              <a:t>高</a:t>
            </a:r>
            <a:r>
              <a:rPr lang="ja-JP" altLang="en-US" sz="2400" dirty="0" smtClean="0">
                <a:solidFill>
                  <a:srgbClr val="C00000"/>
                </a:solidFill>
              </a:rPr>
              <a:t>度</a:t>
            </a:r>
            <a:r>
              <a:rPr lang="ja-JP" altLang="ja-JP" sz="2400" dirty="0" smtClean="0">
                <a:solidFill>
                  <a:srgbClr val="C00000"/>
                </a:solidFill>
              </a:rPr>
              <a:t>運転</a:t>
            </a:r>
            <a:r>
              <a:rPr lang="ja-JP" altLang="ja-JP" sz="2400" dirty="0">
                <a:solidFill>
                  <a:srgbClr val="C00000"/>
                </a:solidFill>
              </a:rPr>
              <a:t>自動化　</a:t>
            </a:r>
            <a:r>
              <a:rPr lang="en-US" altLang="ja-JP" sz="2400" dirty="0">
                <a:solidFill>
                  <a:srgbClr val="C00000"/>
                </a:solidFill>
              </a:rPr>
              <a:t>High Driving Automation</a:t>
            </a:r>
            <a:r>
              <a:rPr lang="en-US" altLang="ja-JP" sz="2400" dirty="0" smtClean="0">
                <a:solidFill>
                  <a:srgbClr val="C00000"/>
                </a:solidFill>
              </a:rPr>
              <a:t>&gt;</a:t>
            </a:r>
          </a:p>
          <a:p>
            <a:r>
              <a:rPr lang="ja-JP" altLang="en-US" sz="2400" dirty="0">
                <a:solidFill>
                  <a:schemeClr val="tx1"/>
                </a:solidFill>
              </a:rPr>
              <a:t>・</a:t>
            </a:r>
            <a:r>
              <a:rPr lang="ja-JP" altLang="en-US" sz="2000" b="1" dirty="0">
                <a:solidFill>
                  <a:schemeClr val="tx1"/>
                </a:solidFill>
              </a:rPr>
              <a:t>ＳＡＥ</a:t>
            </a:r>
            <a:r>
              <a:rPr lang="ja-JP" altLang="en-US" sz="2000" b="1" dirty="0" smtClean="0">
                <a:solidFill>
                  <a:schemeClr val="tx1"/>
                </a:solidFill>
              </a:rPr>
              <a:t>規定</a:t>
            </a:r>
            <a:endParaRPr lang="en-US" altLang="ja-JP" sz="2000" dirty="0" smtClean="0"/>
          </a:p>
          <a:p>
            <a:r>
              <a:rPr lang="ja-JP" altLang="ja-JP" sz="2400" dirty="0" smtClean="0"/>
              <a:t>・</a:t>
            </a:r>
            <a:r>
              <a:rPr lang="ja-JP" altLang="ja-JP" sz="2400" dirty="0"/>
              <a:t>自動運転システムによる、全ての運転タスクに係る持続的かつ運行設計領域</a:t>
            </a:r>
            <a:r>
              <a:rPr lang="ja-JP" altLang="ja-JP" sz="2400" dirty="0" smtClean="0"/>
              <a:t>限定的な</a:t>
            </a:r>
            <a:r>
              <a:rPr lang="ja-JP" altLang="ja-JP" sz="2400" dirty="0"/>
              <a:t>実施。</a:t>
            </a:r>
          </a:p>
          <a:p>
            <a:r>
              <a:rPr lang="ja-JP" altLang="ja-JP" sz="2400" dirty="0" smtClean="0"/>
              <a:t>・</a:t>
            </a:r>
            <a:r>
              <a:rPr lang="ja-JP" altLang="ja-JP" sz="2400" dirty="0"/>
              <a:t>フォールバックにおいて、利用者が介入すべく応答することは期待されない。</a:t>
            </a:r>
          </a:p>
          <a:p>
            <a:endParaRPr lang="ja-JP" altLang="ja-JP" sz="2800" dirty="0">
              <a:solidFill>
                <a:srgbClr val="C00000"/>
              </a:solidFill>
            </a:endParaRPr>
          </a:p>
          <a:p>
            <a:r>
              <a:rPr lang="ja-JP" altLang="en-US" sz="2400" dirty="0" smtClean="0">
                <a:solidFill>
                  <a:srgbClr val="002060"/>
                </a:solidFill>
              </a:rPr>
              <a:t>　特</a:t>
            </a:r>
            <a:r>
              <a:rPr lang="ja-JP" altLang="ja-JP" sz="2400" dirty="0" smtClean="0">
                <a:solidFill>
                  <a:srgbClr val="002060"/>
                </a:solidFill>
              </a:rPr>
              <a:t>定</a:t>
            </a:r>
            <a:r>
              <a:rPr lang="ja-JP" altLang="ja-JP" sz="2400" dirty="0">
                <a:solidFill>
                  <a:srgbClr val="002060"/>
                </a:solidFill>
              </a:rPr>
              <a:t>の場所に限り操作が完全に自動化され、さらに緊急時の対応も自動運転システムに操作を委ねることができる。</a:t>
            </a:r>
            <a:endParaRPr kumimoji="1" lang="ja-JP" altLang="en-US" sz="2400" dirty="0">
              <a:solidFill>
                <a:srgbClr val="002060"/>
              </a:solidFill>
            </a:endParaRPr>
          </a:p>
        </p:txBody>
      </p:sp>
    </p:spTree>
    <p:extLst>
      <p:ext uri="{BB962C8B-B14F-4D97-AF65-F5344CB8AC3E}">
        <p14:creationId xmlns:p14="http://schemas.microsoft.com/office/powerpoint/2010/main" val="358744319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231136" y="326337"/>
            <a:ext cx="7729728" cy="898614"/>
          </a:xfrm>
        </p:spPr>
        <p:txBody>
          <a:bodyPr/>
          <a:lstStyle/>
          <a:p>
            <a:r>
              <a:rPr lang="ja-JP" altLang="en-US" dirty="0"/>
              <a:t>自動運転自動車のレベルと定義</a:t>
            </a:r>
            <a:endParaRPr kumimoji="1" lang="ja-JP" altLang="en-US" dirty="0"/>
          </a:p>
        </p:txBody>
      </p:sp>
      <p:sp>
        <p:nvSpPr>
          <p:cNvPr id="3" name="コンテンツ プレースホルダー 2"/>
          <p:cNvSpPr>
            <a:spLocks noGrp="1"/>
          </p:cNvSpPr>
          <p:nvPr>
            <p:ph idx="1"/>
          </p:nvPr>
        </p:nvSpPr>
        <p:spPr>
          <a:xfrm>
            <a:off x="1058173" y="2398145"/>
            <a:ext cx="10075653" cy="5434640"/>
          </a:xfrm>
        </p:spPr>
        <p:txBody>
          <a:bodyPr/>
          <a:lstStyle/>
          <a:p>
            <a:endParaRPr lang="en-US" altLang="ja-JP" dirty="0" smtClean="0"/>
          </a:p>
          <a:p>
            <a:endParaRPr lang="en-US" altLang="ja-JP" dirty="0"/>
          </a:p>
          <a:p>
            <a:endParaRPr lang="en-US" altLang="ja-JP" dirty="0" smtClean="0"/>
          </a:p>
          <a:p>
            <a:endParaRPr lang="en-US" altLang="ja-JP" dirty="0"/>
          </a:p>
          <a:p>
            <a:endParaRPr lang="en-US" altLang="ja-JP" dirty="0" smtClean="0"/>
          </a:p>
          <a:p>
            <a:r>
              <a:rPr lang="ja-JP" altLang="en-US" sz="2000" dirty="0" smtClean="0"/>
              <a:t>官民</a:t>
            </a:r>
            <a:r>
              <a:rPr lang="en-US" altLang="ja-JP" sz="2000" dirty="0"/>
              <a:t>ITS</a:t>
            </a:r>
            <a:r>
              <a:rPr lang="ja-JP" altLang="en-US" sz="2000" dirty="0"/>
              <a:t>構想・ロードマップ </a:t>
            </a:r>
            <a:r>
              <a:rPr lang="en-US" altLang="ja-JP" sz="2000" dirty="0" smtClean="0"/>
              <a:t>2018</a:t>
            </a:r>
            <a:r>
              <a:rPr lang="ja-JP" altLang="en-US" sz="2000" dirty="0" smtClean="0"/>
              <a:t>によると自家用車では</a:t>
            </a:r>
            <a:endParaRPr lang="en-US" altLang="ja-JP" sz="2000" dirty="0" smtClean="0"/>
          </a:p>
          <a:p>
            <a:r>
              <a:rPr lang="ja-JP" altLang="en-US" sz="2000" dirty="0" smtClean="0"/>
              <a:t>　</a:t>
            </a:r>
            <a:r>
              <a:rPr lang="en-US" altLang="ja-JP" sz="2000" dirty="0" smtClean="0"/>
              <a:t>2025</a:t>
            </a:r>
            <a:r>
              <a:rPr lang="ja-JP" altLang="en-US" sz="2000" dirty="0"/>
              <a:t>年をめどに高速道路におけるレベル</a:t>
            </a:r>
            <a:r>
              <a:rPr lang="en-US" altLang="ja-JP" sz="2000" dirty="0"/>
              <a:t>4</a:t>
            </a:r>
            <a:r>
              <a:rPr lang="ja-JP" altLang="en-US" sz="2000" dirty="0"/>
              <a:t>の実現を目指す</a:t>
            </a:r>
            <a:r>
              <a:rPr lang="ja-JP" altLang="en-US" sz="2000" dirty="0" smtClean="0"/>
              <a:t>ことに！</a:t>
            </a:r>
            <a:endParaRPr lang="en-US" altLang="ja-JP" sz="2000" dirty="0" smtClean="0"/>
          </a:p>
          <a:p>
            <a:r>
              <a:rPr lang="ja-JP" altLang="en-US" sz="2000" dirty="0"/>
              <a:t>移動サービスでは、</a:t>
            </a:r>
            <a:r>
              <a:rPr lang="en-US" altLang="ja-JP" sz="2000" dirty="0"/>
              <a:t>2020</a:t>
            </a:r>
            <a:r>
              <a:rPr lang="ja-JP" altLang="en-US" sz="2000" dirty="0"/>
              <a:t>年までに限定地域におけるレベル</a:t>
            </a:r>
            <a:r>
              <a:rPr lang="en-US" altLang="ja-JP" sz="2000" dirty="0"/>
              <a:t>4</a:t>
            </a:r>
            <a:r>
              <a:rPr lang="ja-JP" altLang="en-US" sz="2000" dirty="0"/>
              <a:t>の無人自動運転サービスの実現を</a:t>
            </a:r>
            <a:r>
              <a:rPr lang="ja-JP" altLang="en-US" sz="2000" dirty="0" smtClean="0"/>
              <a:t>目指している！</a:t>
            </a:r>
            <a:endParaRPr kumimoji="1" lang="ja-JP" altLang="en-US" sz="2000" dirty="0"/>
          </a:p>
        </p:txBody>
      </p:sp>
      <p:sp>
        <p:nvSpPr>
          <p:cNvPr id="4" name="雲 3"/>
          <p:cNvSpPr/>
          <p:nvPr/>
        </p:nvSpPr>
        <p:spPr>
          <a:xfrm>
            <a:off x="2081841" y="1733911"/>
            <a:ext cx="7879022" cy="1880558"/>
          </a:xfrm>
          <a:prstGeom prst="cloud">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dirty="0" smtClean="0"/>
              <a:t>（補足）レベル</a:t>
            </a:r>
            <a:r>
              <a:rPr kumimoji="1" lang="en-US" altLang="ja-JP" sz="2800" dirty="0" smtClean="0"/>
              <a:t>4</a:t>
            </a:r>
            <a:r>
              <a:rPr kumimoji="1" lang="ja-JP" altLang="en-US" sz="2800" dirty="0" smtClean="0"/>
              <a:t>について</a:t>
            </a:r>
            <a:endParaRPr kumimoji="1" lang="ja-JP" altLang="en-US" sz="2800" dirty="0"/>
          </a:p>
        </p:txBody>
      </p:sp>
    </p:spTree>
    <p:extLst>
      <p:ext uri="{BB962C8B-B14F-4D97-AF65-F5344CB8AC3E}">
        <p14:creationId xmlns:p14="http://schemas.microsoft.com/office/powerpoint/2010/main" val="403074071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231136" y="222820"/>
            <a:ext cx="7729728" cy="933119"/>
          </a:xfrm>
        </p:spPr>
        <p:txBody>
          <a:bodyPr/>
          <a:lstStyle/>
          <a:p>
            <a:r>
              <a:rPr lang="ja-JP" altLang="en-US" dirty="0"/>
              <a:t>自動運転自動車のレベルと定義</a:t>
            </a:r>
            <a:endParaRPr kumimoji="1" lang="ja-JP" altLang="en-US" dirty="0"/>
          </a:p>
        </p:txBody>
      </p:sp>
      <p:sp>
        <p:nvSpPr>
          <p:cNvPr id="3" name="コンテンツ プレースホルダー 2"/>
          <p:cNvSpPr>
            <a:spLocks noGrp="1"/>
          </p:cNvSpPr>
          <p:nvPr>
            <p:ph idx="1"/>
          </p:nvPr>
        </p:nvSpPr>
        <p:spPr>
          <a:xfrm>
            <a:off x="862642" y="1449238"/>
            <a:ext cx="10714008" cy="5055079"/>
          </a:xfrm>
        </p:spPr>
        <p:txBody>
          <a:bodyPr>
            <a:normAutofit/>
          </a:bodyPr>
          <a:lstStyle/>
          <a:p>
            <a:r>
              <a:rPr lang="en-US" altLang="ja-JP" sz="2000" dirty="0" smtClean="0">
                <a:solidFill>
                  <a:srgbClr val="FF0000"/>
                </a:solidFill>
              </a:rPr>
              <a:t>&lt;</a:t>
            </a:r>
            <a:r>
              <a:rPr lang="ja-JP" altLang="ja-JP" sz="2000" dirty="0" smtClean="0">
                <a:solidFill>
                  <a:srgbClr val="FF0000"/>
                </a:solidFill>
              </a:rPr>
              <a:t>レベル</a:t>
            </a:r>
            <a:r>
              <a:rPr lang="en-US" altLang="ja-JP" sz="2000" dirty="0" smtClean="0">
                <a:solidFill>
                  <a:srgbClr val="FF0000"/>
                </a:solidFill>
              </a:rPr>
              <a:t>5</a:t>
            </a:r>
            <a:r>
              <a:rPr lang="ja-JP" altLang="ja-JP" sz="2000" dirty="0" smtClean="0">
                <a:solidFill>
                  <a:srgbClr val="FF0000"/>
                </a:solidFill>
              </a:rPr>
              <a:t>　完全運転自動化　</a:t>
            </a:r>
            <a:r>
              <a:rPr lang="en-US" altLang="ja-JP" sz="2000" dirty="0" smtClean="0">
                <a:solidFill>
                  <a:srgbClr val="FF0000"/>
                </a:solidFill>
              </a:rPr>
              <a:t>Full Driving Automation&gt;</a:t>
            </a:r>
          </a:p>
          <a:p>
            <a:r>
              <a:rPr lang="ja-JP" altLang="en-US" sz="2400" b="1" dirty="0">
                <a:solidFill>
                  <a:schemeClr val="tx1"/>
                </a:solidFill>
              </a:rPr>
              <a:t>ＳＡＥ規定</a:t>
            </a:r>
            <a:endParaRPr lang="en-US" altLang="ja-JP" sz="2400" u="sng" dirty="0"/>
          </a:p>
          <a:p>
            <a:r>
              <a:rPr lang="ja-JP" altLang="ja-JP" sz="2400" dirty="0"/>
              <a:t>・自動運転システムによる、全ての運転タスクに係る持続的かつ</a:t>
            </a:r>
            <a:r>
              <a:rPr lang="ja-JP" altLang="ja-JP" sz="2400" u="sng" dirty="0"/>
              <a:t>無条件の実施</a:t>
            </a:r>
            <a:r>
              <a:rPr lang="ja-JP" altLang="ja-JP" sz="2400" dirty="0"/>
              <a:t>。　　　　　　　　　　</a:t>
            </a:r>
          </a:p>
          <a:p>
            <a:r>
              <a:rPr lang="ja-JP" altLang="ja-JP" sz="2400" dirty="0" smtClean="0"/>
              <a:t>・</a:t>
            </a:r>
            <a:r>
              <a:rPr lang="ja-JP" altLang="ja-JP" sz="2400" dirty="0"/>
              <a:t>フォールバックにおいて、利用者が介入すべく応答することは期待されない。</a:t>
            </a:r>
          </a:p>
          <a:p>
            <a:pPr marL="0" indent="0">
              <a:buNone/>
            </a:pPr>
            <a:endParaRPr lang="en-US" altLang="ja-JP" sz="2000" dirty="0">
              <a:solidFill>
                <a:srgbClr val="FF0000"/>
              </a:solidFill>
            </a:endParaRPr>
          </a:p>
          <a:p>
            <a:r>
              <a:rPr lang="ja-JP" altLang="en-US" sz="2000" dirty="0" smtClean="0">
                <a:solidFill>
                  <a:srgbClr val="002060"/>
                </a:solidFill>
              </a:rPr>
              <a:t>　</a:t>
            </a:r>
            <a:r>
              <a:rPr lang="ja-JP" altLang="ja-JP" sz="2400" dirty="0" smtClean="0">
                <a:solidFill>
                  <a:srgbClr val="002060"/>
                </a:solidFill>
              </a:rPr>
              <a:t>完全</a:t>
            </a:r>
            <a:r>
              <a:rPr lang="ja-JP" altLang="ja-JP" sz="2400" dirty="0">
                <a:solidFill>
                  <a:srgbClr val="002060"/>
                </a:solidFill>
              </a:rPr>
              <a:t>自動化といわれ、場所などの制限がなくほぼ全ての条件で自動運転が可能。ハンドルもアクセルも不要になってくる。</a:t>
            </a:r>
            <a:endParaRPr kumimoji="1" lang="ja-JP" altLang="en-US" sz="2800" dirty="0">
              <a:solidFill>
                <a:srgbClr val="002060"/>
              </a:solidFill>
            </a:endParaRPr>
          </a:p>
        </p:txBody>
      </p:sp>
    </p:spTree>
    <p:extLst>
      <p:ext uri="{BB962C8B-B14F-4D97-AF65-F5344CB8AC3E}">
        <p14:creationId xmlns:p14="http://schemas.microsoft.com/office/powerpoint/2010/main" val="88199956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75094" y="448573"/>
            <a:ext cx="11041812" cy="1190446"/>
          </a:xfrm>
        </p:spPr>
        <p:txBody>
          <a:bodyPr>
            <a:normAutofit/>
          </a:bodyPr>
          <a:lstStyle/>
          <a:p>
            <a:r>
              <a:rPr lang="ja-JP" altLang="en-US" dirty="0"/>
              <a:t>自動運転自動車に使われて</a:t>
            </a:r>
            <a:r>
              <a:rPr lang="ja-JP" altLang="en-US" dirty="0" smtClean="0"/>
              <a:t>いる技術</a:t>
            </a:r>
            <a:endParaRPr kumimoji="1" lang="ja-JP" altLang="en-US" dirty="0"/>
          </a:p>
        </p:txBody>
      </p:sp>
      <p:sp>
        <p:nvSpPr>
          <p:cNvPr id="3" name="コンテンツ プレースホルダー 2"/>
          <p:cNvSpPr>
            <a:spLocks noGrp="1"/>
          </p:cNvSpPr>
          <p:nvPr>
            <p:ph idx="1"/>
          </p:nvPr>
        </p:nvSpPr>
        <p:spPr>
          <a:xfrm>
            <a:off x="1446362" y="2027209"/>
            <a:ext cx="9299275" cy="5141342"/>
          </a:xfrm>
        </p:spPr>
        <p:txBody>
          <a:bodyPr/>
          <a:lstStyle/>
          <a:p>
            <a:r>
              <a:rPr kumimoji="1" lang="ja-JP" altLang="en-US" sz="2800" dirty="0" smtClean="0"/>
              <a:t>・</a:t>
            </a:r>
            <a:r>
              <a:rPr lang="ja-JP" altLang="en-US" sz="2800" b="1" dirty="0">
                <a:solidFill>
                  <a:srgbClr val="C00000"/>
                </a:solidFill>
              </a:rPr>
              <a:t>認識技術</a:t>
            </a:r>
            <a:r>
              <a:rPr lang="ja-JP" altLang="en-US" sz="2800" b="1" dirty="0"/>
              <a:t>：障害物や歩行者などの動きを</a:t>
            </a:r>
            <a:r>
              <a:rPr lang="ja-JP" altLang="en-US" sz="2800" b="1" dirty="0" smtClean="0"/>
              <a:t>検知</a:t>
            </a:r>
            <a:endParaRPr lang="en-US" altLang="ja-JP" sz="2800" b="1" dirty="0" smtClean="0"/>
          </a:p>
          <a:p>
            <a:r>
              <a:rPr lang="ja-JP" altLang="en-US" sz="2800" b="1" dirty="0" smtClean="0"/>
              <a:t>・</a:t>
            </a:r>
            <a:r>
              <a:rPr lang="ja-JP" altLang="en-US" sz="2800" b="1" dirty="0" smtClean="0">
                <a:solidFill>
                  <a:srgbClr val="C00000"/>
                </a:solidFill>
              </a:rPr>
              <a:t>人工</a:t>
            </a:r>
            <a:r>
              <a:rPr lang="ja-JP" altLang="en-US" sz="2800" b="1" dirty="0">
                <a:solidFill>
                  <a:srgbClr val="C00000"/>
                </a:solidFill>
              </a:rPr>
              <a:t>知能</a:t>
            </a:r>
            <a:r>
              <a:rPr lang="ja-JP" altLang="en-US" sz="2800" b="1" dirty="0"/>
              <a:t>（</a:t>
            </a:r>
            <a:r>
              <a:rPr lang="en-US" altLang="ja-JP" sz="2800" b="1" dirty="0"/>
              <a:t>AI</a:t>
            </a:r>
            <a:r>
              <a:rPr lang="ja-JP" altLang="en-US" sz="2800" b="1" dirty="0"/>
              <a:t>）技術：運転操作などの</a:t>
            </a:r>
            <a:r>
              <a:rPr lang="ja-JP" altLang="en-US" sz="2800" b="1" dirty="0" smtClean="0"/>
              <a:t>判断</a:t>
            </a:r>
            <a:endParaRPr lang="en-US" altLang="ja-JP" sz="2800" b="1" dirty="0" smtClean="0"/>
          </a:p>
          <a:p>
            <a:r>
              <a:rPr lang="ja-JP" altLang="en-US" sz="2800" b="1" dirty="0" smtClean="0"/>
              <a:t>・</a:t>
            </a:r>
            <a:r>
              <a:rPr lang="ja-JP" altLang="en-US" sz="2800" b="1" dirty="0" smtClean="0">
                <a:solidFill>
                  <a:srgbClr val="C00000"/>
                </a:solidFill>
              </a:rPr>
              <a:t>予測</a:t>
            </a:r>
            <a:r>
              <a:rPr lang="ja-JP" altLang="en-US" sz="2800" b="1" dirty="0">
                <a:solidFill>
                  <a:srgbClr val="C00000"/>
                </a:solidFill>
              </a:rPr>
              <a:t>技術</a:t>
            </a:r>
            <a:r>
              <a:rPr lang="ja-JP" altLang="en-US" sz="2800" b="1" dirty="0"/>
              <a:t>：事故リスクや危険可能性を</a:t>
            </a:r>
            <a:r>
              <a:rPr lang="ja-JP" altLang="en-US" sz="2800" b="1" dirty="0" smtClean="0"/>
              <a:t>算出</a:t>
            </a:r>
            <a:endParaRPr lang="en-US" altLang="ja-JP" sz="2800" b="1" dirty="0" smtClean="0"/>
          </a:p>
          <a:p>
            <a:r>
              <a:rPr lang="ja-JP" altLang="en-US" sz="2800" b="1" dirty="0" smtClean="0"/>
              <a:t>・</a:t>
            </a:r>
            <a:r>
              <a:rPr lang="ja-JP" altLang="en-US" sz="2800" b="1" dirty="0" smtClean="0">
                <a:solidFill>
                  <a:srgbClr val="C00000"/>
                </a:solidFill>
              </a:rPr>
              <a:t>プランニング</a:t>
            </a:r>
            <a:r>
              <a:rPr lang="ja-JP" altLang="en-US" sz="2800" b="1" dirty="0">
                <a:solidFill>
                  <a:srgbClr val="C00000"/>
                </a:solidFill>
              </a:rPr>
              <a:t>技術</a:t>
            </a:r>
            <a:r>
              <a:rPr lang="ja-JP" altLang="en-US" sz="2800" b="1" dirty="0"/>
              <a:t>：状況に応じた走行ルートの</a:t>
            </a:r>
            <a:r>
              <a:rPr lang="ja-JP" altLang="en-US" sz="2800" b="1" dirty="0" smtClean="0"/>
              <a:t>決定</a:t>
            </a:r>
            <a:endParaRPr lang="en-US" altLang="ja-JP" sz="2800" b="1" dirty="0" smtClean="0"/>
          </a:p>
          <a:p>
            <a:r>
              <a:rPr lang="ja-JP" altLang="en-US" sz="2800" b="1" dirty="0" smtClean="0"/>
              <a:t>・</a:t>
            </a:r>
            <a:r>
              <a:rPr lang="ja-JP" altLang="en-US" sz="2800" b="1" dirty="0" smtClean="0">
                <a:solidFill>
                  <a:srgbClr val="C00000"/>
                </a:solidFill>
              </a:rPr>
              <a:t>ドライバーモニタリング</a:t>
            </a:r>
            <a:r>
              <a:rPr lang="ja-JP" altLang="en-US" sz="2800" b="1" dirty="0">
                <a:solidFill>
                  <a:srgbClr val="C00000"/>
                </a:solidFill>
              </a:rPr>
              <a:t>技術</a:t>
            </a:r>
            <a:r>
              <a:rPr lang="ja-JP" altLang="en-US" sz="2800" b="1" dirty="0"/>
              <a:t>：運転手の状況を</a:t>
            </a:r>
            <a:r>
              <a:rPr lang="ja-JP" altLang="en-US" sz="2800" b="1" dirty="0" smtClean="0"/>
              <a:t>監視</a:t>
            </a:r>
            <a:endParaRPr lang="en-US" altLang="ja-JP" sz="2800" b="1" dirty="0" smtClean="0"/>
          </a:p>
          <a:p>
            <a:r>
              <a:rPr lang="ja-JP" altLang="en-US" sz="2800" b="1" dirty="0" smtClean="0"/>
              <a:t>・</a:t>
            </a:r>
            <a:r>
              <a:rPr lang="ja-JP" altLang="en-US" sz="2800" b="1" dirty="0" smtClean="0">
                <a:solidFill>
                  <a:srgbClr val="C00000"/>
                </a:solidFill>
              </a:rPr>
              <a:t>通信</a:t>
            </a:r>
            <a:r>
              <a:rPr lang="ja-JP" altLang="en-US" sz="2800" b="1" dirty="0">
                <a:solidFill>
                  <a:srgbClr val="C00000"/>
                </a:solidFill>
              </a:rPr>
              <a:t>技術</a:t>
            </a:r>
            <a:r>
              <a:rPr lang="ja-JP" altLang="en-US" sz="2800" b="1" dirty="0"/>
              <a:t>：クラウドや車</a:t>
            </a:r>
            <a:r>
              <a:rPr lang="en-US" altLang="ja-JP" sz="2800" b="1" dirty="0"/>
              <a:t>-</a:t>
            </a:r>
            <a:r>
              <a:rPr lang="ja-JP" altLang="en-US" sz="2800" b="1" dirty="0"/>
              <a:t>歩行者間などで</a:t>
            </a:r>
            <a:r>
              <a:rPr lang="ja-JP" altLang="en-US" sz="2800" b="1" dirty="0" smtClean="0"/>
              <a:t>必要</a:t>
            </a:r>
            <a:endParaRPr lang="en-US" altLang="ja-JP" sz="2800" b="1" dirty="0" smtClean="0"/>
          </a:p>
          <a:p>
            <a:r>
              <a:rPr lang="ja-JP" altLang="en-US" sz="2800" b="1" dirty="0" smtClean="0"/>
              <a:t>・</a:t>
            </a:r>
            <a:r>
              <a:rPr lang="ja-JP" altLang="en-US" sz="2800" b="1" dirty="0" smtClean="0">
                <a:solidFill>
                  <a:srgbClr val="C00000"/>
                </a:solidFill>
              </a:rPr>
              <a:t>位置</a:t>
            </a:r>
            <a:r>
              <a:rPr lang="ja-JP" altLang="en-US" sz="2800" b="1" dirty="0">
                <a:solidFill>
                  <a:srgbClr val="C00000"/>
                </a:solidFill>
              </a:rPr>
              <a:t>特定技術</a:t>
            </a:r>
            <a:r>
              <a:rPr lang="ja-JP" altLang="en-US" sz="2800" b="1" dirty="0"/>
              <a:t>：車両の現在位置を正確に特定</a:t>
            </a:r>
          </a:p>
          <a:p>
            <a:endParaRPr lang="ja-JP" altLang="en-US" b="1" dirty="0"/>
          </a:p>
          <a:p>
            <a:endParaRPr lang="ja-JP" altLang="en-US" b="1" dirty="0"/>
          </a:p>
          <a:p>
            <a:endParaRPr lang="ja-JP" altLang="en-US" b="1" dirty="0"/>
          </a:p>
          <a:p>
            <a:endParaRPr lang="ja-JP" altLang="en-US" b="1" dirty="0"/>
          </a:p>
          <a:p>
            <a:endParaRPr lang="ja-JP" altLang="en-US" b="1" dirty="0"/>
          </a:p>
          <a:p>
            <a:endParaRPr lang="ja-JP" altLang="en-US" b="1" dirty="0"/>
          </a:p>
          <a:p>
            <a:endParaRPr kumimoji="1" lang="ja-JP" altLang="en-US" dirty="0"/>
          </a:p>
        </p:txBody>
      </p:sp>
    </p:spTree>
    <p:extLst>
      <p:ext uri="{BB962C8B-B14F-4D97-AF65-F5344CB8AC3E}">
        <p14:creationId xmlns:p14="http://schemas.microsoft.com/office/powerpoint/2010/main" val="299081905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828569" y="1689310"/>
            <a:ext cx="7729728" cy="1002131"/>
          </a:xfrm>
        </p:spPr>
        <p:txBody>
          <a:bodyPr/>
          <a:lstStyle/>
          <a:p>
            <a:r>
              <a:rPr kumimoji="1" lang="ja-JP" altLang="en-US" dirty="0" smtClean="0"/>
              <a:t>通信技術</a:t>
            </a:r>
            <a:endParaRPr kumimoji="1" lang="ja-JP" altLang="en-US" dirty="0"/>
          </a:p>
        </p:txBody>
      </p:sp>
      <p:sp>
        <p:nvSpPr>
          <p:cNvPr id="3" name="コンテンツ プレースホルダー 2"/>
          <p:cNvSpPr>
            <a:spLocks noGrp="1"/>
          </p:cNvSpPr>
          <p:nvPr>
            <p:ph idx="1"/>
          </p:nvPr>
        </p:nvSpPr>
        <p:spPr>
          <a:xfrm>
            <a:off x="1828569" y="3485072"/>
            <a:ext cx="9816861" cy="4899804"/>
          </a:xfrm>
        </p:spPr>
        <p:txBody>
          <a:bodyPr>
            <a:normAutofit/>
          </a:bodyPr>
          <a:lstStyle/>
          <a:p>
            <a:r>
              <a:rPr lang="ja-JP" altLang="en-US" sz="2400" dirty="0" smtClean="0"/>
              <a:t>自動運転車向けにクラウドと車載機器を連携させる技術</a:t>
            </a:r>
            <a:r>
              <a:rPr lang="ja-JP" altLang="en-US" sz="2400" dirty="0" smtClean="0"/>
              <a:t>　　　</a:t>
            </a:r>
            <a:endParaRPr lang="en-US" altLang="ja-JP" sz="2400" dirty="0" smtClean="0"/>
          </a:p>
          <a:p>
            <a:r>
              <a:rPr lang="ja-JP" altLang="en-US" sz="2400" dirty="0"/>
              <a:t>　</a:t>
            </a:r>
            <a:r>
              <a:rPr lang="ja-JP" altLang="en-US" sz="2400" dirty="0" smtClean="0"/>
              <a:t>　　　　</a:t>
            </a:r>
            <a:r>
              <a:rPr lang="ja-JP" altLang="en-US" sz="2400" dirty="0"/>
              <a:t>　</a:t>
            </a:r>
            <a:r>
              <a:rPr lang="ja-JP" altLang="en-US" sz="2400" dirty="0" smtClean="0"/>
              <a:t>　　　　　</a:t>
            </a:r>
            <a:r>
              <a:rPr lang="en-US" altLang="ja-JP" sz="4000" b="1" dirty="0" smtClean="0">
                <a:solidFill>
                  <a:srgbClr val="00B0F0"/>
                </a:solidFill>
              </a:rPr>
              <a:t>cloud-to-car</a:t>
            </a:r>
            <a:endParaRPr kumimoji="1" lang="ja-JP" altLang="en-US" sz="6000" b="1" dirty="0">
              <a:solidFill>
                <a:srgbClr val="00B0F0"/>
              </a:solidFill>
            </a:endParaRPr>
          </a:p>
        </p:txBody>
      </p:sp>
      <p:sp>
        <p:nvSpPr>
          <p:cNvPr id="4" name="右矢印 3"/>
          <p:cNvSpPr/>
          <p:nvPr/>
        </p:nvSpPr>
        <p:spPr>
          <a:xfrm>
            <a:off x="3614236" y="4175184"/>
            <a:ext cx="1518249" cy="4313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41400949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231136" y="274579"/>
            <a:ext cx="7729728" cy="846855"/>
          </a:xfrm>
        </p:spPr>
        <p:txBody>
          <a:bodyPr/>
          <a:lstStyle/>
          <a:p>
            <a:r>
              <a:rPr kumimoji="1" lang="ja-JP" altLang="en-US" dirty="0" smtClean="0"/>
              <a:t>通信技術の仕組み</a:t>
            </a:r>
            <a:endParaRPr kumimoji="1" lang="ja-JP" altLang="en-US" dirty="0"/>
          </a:p>
        </p:txBody>
      </p:sp>
      <p:sp>
        <p:nvSpPr>
          <p:cNvPr id="3" name="コンテンツ プレースホルダー 2"/>
          <p:cNvSpPr>
            <a:spLocks noGrp="1"/>
          </p:cNvSpPr>
          <p:nvPr>
            <p:ph idx="1"/>
          </p:nvPr>
        </p:nvSpPr>
        <p:spPr>
          <a:xfrm>
            <a:off x="2231136" y="1293962"/>
            <a:ext cx="9506310" cy="5365630"/>
          </a:xfrm>
        </p:spPr>
        <p:txBody>
          <a:bodyPr/>
          <a:lstStyle/>
          <a:p>
            <a:endParaRPr lang="en-US" altLang="ja-JP" dirty="0" smtClean="0"/>
          </a:p>
          <a:p>
            <a:r>
              <a:rPr lang="ja-JP" altLang="en-US" sz="2400" dirty="0" smtClean="0"/>
              <a:t>車両センサーで検知した情報（混雑状況・事故状況）</a:t>
            </a:r>
            <a:endParaRPr lang="en-US" altLang="ja-JP" sz="2400" dirty="0" smtClean="0"/>
          </a:p>
          <a:p>
            <a:endParaRPr kumimoji="1" lang="en-US" altLang="ja-JP" sz="2400" dirty="0" smtClean="0"/>
          </a:p>
          <a:p>
            <a:r>
              <a:rPr kumimoji="1" lang="ja-JP" altLang="en-US" sz="2400" dirty="0" smtClean="0"/>
              <a:t>クラウド上に送信されビッグデータ</a:t>
            </a:r>
            <a:r>
              <a:rPr lang="ja-JP" altLang="en-US" sz="2400" dirty="0" smtClean="0"/>
              <a:t>作成</a:t>
            </a:r>
            <a:endParaRPr lang="en-US" altLang="ja-JP" sz="2400" dirty="0" smtClean="0"/>
          </a:p>
          <a:p>
            <a:endParaRPr kumimoji="1" lang="en-US" altLang="ja-JP" sz="2400" dirty="0" smtClean="0"/>
          </a:p>
          <a:p>
            <a:r>
              <a:rPr kumimoji="1" lang="ja-JP" altLang="en-US" sz="2400" dirty="0" smtClean="0"/>
              <a:t>ビッグデータから</a:t>
            </a:r>
            <a:r>
              <a:rPr kumimoji="1" lang="ja-JP" altLang="en-US" sz="2400" dirty="0"/>
              <a:t>必要</a:t>
            </a:r>
            <a:r>
              <a:rPr kumimoji="1" lang="ja-JP" altLang="en-US" sz="2400" dirty="0" smtClean="0"/>
              <a:t>な</a:t>
            </a:r>
            <a:r>
              <a:rPr kumimoji="1" lang="ja-JP" altLang="en-US" sz="2400" dirty="0"/>
              <a:t>情報</a:t>
            </a:r>
            <a:r>
              <a:rPr kumimoji="1" lang="ja-JP" altLang="en-US" sz="2400" dirty="0" smtClean="0"/>
              <a:t>を取り出す</a:t>
            </a:r>
            <a:endParaRPr kumimoji="1" lang="en-US" altLang="ja-JP" sz="2400" dirty="0" smtClean="0"/>
          </a:p>
          <a:p>
            <a:endParaRPr lang="en-US" altLang="ja-JP" sz="2400" dirty="0"/>
          </a:p>
          <a:p>
            <a:r>
              <a:rPr lang="ja-JP" altLang="en-US" sz="2400" dirty="0"/>
              <a:t>事故リスクなどを避けた走行を実行する</a:t>
            </a:r>
            <a:endParaRPr kumimoji="1" lang="ja-JP" altLang="en-US" sz="3200" dirty="0"/>
          </a:p>
        </p:txBody>
      </p:sp>
      <p:sp>
        <p:nvSpPr>
          <p:cNvPr id="4" name="下矢印 3"/>
          <p:cNvSpPr/>
          <p:nvPr/>
        </p:nvSpPr>
        <p:spPr>
          <a:xfrm>
            <a:off x="4330460" y="2139351"/>
            <a:ext cx="517585" cy="53483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下矢印 4"/>
          <p:cNvSpPr/>
          <p:nvPr/>
        </p:nvSpPr>
        <p:spPr>
          <a:xfrm>
            <a:off x="4330460" y="3170926"/>
            <a:ext cx="517585" cy="53483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下矢印 5"/>
          <p:cNvSpPr/>
          <p:nvPr/>
        </p:nvSpPr>
        <p:spPr>
          <a:xfrm>
            <a:off x="4330460" y="4202501"/>
            <a:ext cx="517585" cy="53483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26" name="Picture 2" descr="ãèªåè»ãã®ç»åæ¤ç´¢çµæ"/>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86130" y="5519611"/>
            <a:ext cx="1983758" cy="129080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ãèªåè»ãã®ç»åæ¤ç´¢çµæ"/>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808" y="5589639"/>
            <a:ext cx="1949270" cy="1268361"/>
          </a:xfrm>
          <a:prstGeom prst="rect">
            <a:avLst/>
          </a:prstGeom>
          <a:noFill/>
          <a:extLst>
            <a:ext uri="{909E8E84-426E-40DD-AFC4-6F175D3DCCD1}">
              <a14:hiddenFill xmlns:a14="http://schemas.microsoft.com/office/drawing/2010/main">
                <a:solidFill>
                  <a:srgbClr val="FFFFFF"/>
                </a:solidFill>
              </a14:hiddenFill>
            </a:ext>
          </a:extLst>
        </p:spPr>
      </p:pic>
      <p:sp>
        <p:nvSpPr>
          <p:cNvPr id="7" name="左右矢印 6"/>
          <p:cNvSpPr/>
          <p:nvPr/>
        </p:nvSpPr>
        <p:spPr>
          <a:xfrm>
            <a:off x="1943928" y="6005932"/>
            <a:ext cx="1035673" cy="435773"/>
          </a:xfrm>
          <a:prstGeom prst="leftRight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30" name="Picture 6" descr="ãèªåè»ãã®ç»åæ¤ç´¢çµæ"/>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33771" y="5569687"/>
            <a:ext cx="1790904" cy="116531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ãéè·¯ãã®ç»åæ¤ç´¢çµæ"/>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01624" y="5556159"/>
            <a:ext cx="2300410" cy="1275961"/>
          </a:xfrm>
          <a:prstGeom prst="rect">
            <a:avLst/>
          </a:prstGeom>
          <a:noFill/>
          <a:extLst>
            <a:ext uri="{909E8E84-426E-40DD-AFC4-6F175D3DCCD1}">
              <a14:hiddenFill xmlns:a14="http://schemas.microsoft.com/office/drawing/2010/main">
                <a:solidFill>
                  <a:srgbClr val="FFFFFF"/>
                </a:solidFill>
              </a14:hiddenFill>
            </a:ext>
          </a:extLst>
        </p:spPr>
      </p:pic>
      <p:sp>
        <p:nvSpPr>
          <p:cNvPr id="12" name="左右矢印 11"/>
          <p:cNvSpPr/>
          <p:nvPr/>
        </p:nvSpPr>
        <p:spPr>
          <a:xfrm>
            <a:off x="8598098" y="6043638"/>
            <a:ext cx="1035673" cy="435773"/>
          </a:xfrm>
          <a:prstGeom prst="leftRight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97396685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486503" y="1810080"/>
            <a:ext cx="9253498" cy="1188720"/>
          </a:xfrm>
        </p:spPr>
        <p:txBody>
          <a:bodyPr/>
          <a:lstStyle/>
          <a:p>
            <a:r>
              <a:rPr lang="ja-JP" altLang="en-US" dirty="0"/>
              <a:t>あなたは、自動運転自動車を運転してみたいですか。</a:t>
            </a:r>
            <a:endParaRPr kumimoji="1" lang="ja-JP" altLang="en-US" dirty="0"/>
          </a:p>
        </p:txBody>
      </p:sp>
      <p:sp>
        <p:nvSpPr>
          <p:cNvPr id="3" name="コンテンツ プレースホルダー 2"/>
          <p:cNvSpPr>
            <a:spLocks noGrp="1"/>
          </p:cNvSpPr>
          <p:nvPr>
            <p:ph idx="1"/>
          </p:nvPr>
        </p:nvSpPr>
        <p:spPr>
          <a:xfrm>
            <a:off x="2398143" y="3674854"/>
            <a:ext cx="10834777" cy="4692770"/>
          </a:xfrm>
        </p:spPr>
        <p:txBody>
          <a:bodyPr>
            <a:normAutofit/>
          </a:bodyPr>
          <a:lstStyle/>
          <a:p>
            <a:r>
              <a:rPr kumimoji="1" lang="ja-JP" altLang="en-US" sz="2800" dirty="0" smtClean="0">
                <a:solidFill>
                  <a:schemeClr val="tx1"/>
                </a:solidFill>
              </a:rPr>
              <a:t>運転してみたいかと言われたら</a:t>
            </a:r>
            <a:endParaRPr kumimoji="1" lang="en-US" altLang="ja-JP" sz="2800" dirty="0" smtClean="0">
              <a:solidFill>
                <a:schemeClr val="tx1"/>
              </a:solidFill>
            </a:endParaRPr>
          </a:p>
          <a:p>
            <a:r>
              <a:rPr kumimoji="1" lang="ja-JP" altLang="en-US" sz="6600" dirty="0" smtClean="0">
                <a:solidFill>
                  <a:srgbClr val="C00000"/>
                </a:solidFill>
              </a:rPr>
              <a:t>はい！！！！！</a:t>
            </a:r>
            <a:endParaRPr kumimoji="1" lang="ja-JP" altLang="en-US" sz="6600" dirty="0">
              <a:solidFill>
                <a:srgbClr val="C00000"/>
              </a:solidFill>
            </a:endParaRPr>
          </a:p>
        </p:txBody>
      </p:sp>
    </p:spTree>
    <p:extLst>
      <p:ext uri="{BB962C8B-B14F-4D97-AF65-F5344CB8AC3E}">
        <p14:creationId xmlns:p14="http://schemas.microsoft.com/office/powerpoint/2010/main" val="24072496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023428" y="439842"/>
            <a:ext cx="7729728" cy="1188720"/>
          </a:xfrm>
        </p:spPr>
        <p:txBody>
          <a:bodyPr/>
          <a:lstStyle/>
          <a:p>
            <a:r>
              <a:rPr kumimoji="1" lang="ja-JP" altLang="en-US" dirty="0" smtClean="0"/>
              <a:t>そのわけ。</a:t>
            </a:r>
            <a:endParaRPr kumimoji="1" lang="ja-JP" altLang="en-US" dirty="0"/>
          </a:p>
        </p:txBody>
      </p:sp>
      <p:sp>
        <p:nvSpPr>
          <p:cNvPr id="3" name="コンテンツ プレースホルダー 2"/>
          <p:cNvSpPr>
            <a:spLocks noGrp="1"/>
          </p:cNvSpPr>
          <p:nvPr>
            <p:ph idx="1"/>
          </p:nvPr>
        </p:nvSpPr>
        <p:spPr>
          <a:xfrm>
            <a:off x="2422534" y="1902094"/>
            <a:ext cx="7729728" cy="3101983"/>
          </a:xfrm>
        </p:spPr>
        <p:txBody>
          <a:bodyPr>
            <a:normAutofit/>
          </a:bodyPr>
          <a:lstStyle/>
          <a:p>
            <a:r>
              <a:rPr lang="ja-JP" altLang="en-US" sz="2400" dirty="0" smtClean="0"/>
              <a:t>衛星のＧＰＳ精度が</a:t>
            </a:r>
            <a:endParaRPr lang="en-US" altLang="ja-JP" sz="2400" dirty="0" smtClean="0"/>
          </a:p>
          <a:p>
            <a:r>
              <a:rPr kumimoji="1" lang="ja-JP" altLang="en-US" sz="2400" dirty="0"/>
              <a:t>　</a:t>
            </a:r>
            <a:r>
              <a:rPr kumimoji="1" lang="ja-JP" altLang="en-US" sz="2400" u="sng" dirty="0" smtClean="0">
                <a:solidFill>
                  <a:srgbClr val="C00000"/>
                </a:solidFill>
              </a:rPr>
              <a:t>１０ｍから誤差数ｃｍ</a:t>
            </a:r>
            <a:r>
              <a:rPr kumimoji="1" lang="ja-JP" altLang="en-US" sz="2400" dirty="0" smtClean="0"/>
              <a:t>へと変化する！！</a:t>
            </a:r>
            <a:endParaRPr kumimoji="1" lang="en-US" altLang="ja-JP" sz="2400" dirty="0" smtClean="0"/>
          </a:p>
          <a:p>
            <a:r>
              <a:rPr kumimoji="1" lang="ja-JP" altLang="en-US" sz="2400" dirty="0" smtClean="0"/>
              <a:t>自動運転の安全性がＵＰ！！</a:t>
            </a:r>
            <a:endParaRPr kumimoji="1" lang="ja-JP" altLang="en-US" sz="2400" dirty="0"/>
          </a:p>
        </p:txBody>
      </p:sp>
      <p:pic>
        <p:nvPicPr>
          <p:cNvPr id="4" name="図 3"/>
          <p:cNvPicPr>
            <a:picLocks noChangeAspect="1"/>
          </p:cNvPicPr>
          <p:nvPr/>
        </p:nvPicPr>
        <p:blipFill>
          <a:blip r:embed="rId2"/>
          <a:stretch>
            <a:fillRect/>
          </a:stretch>
        </p:blipFill>
        <p:spPr>
          <a:xfrm>
            <a:off x="6287398" y="3570078"/>
            <a:ext cx="5063347" cy="2877267"/>
          </a:xfrm>
          <a:prstGeom prst="rect">
            <a:avLst/>
          </a:prstGeom>
        </p:spPr>
      </p:pic>
      <p:sp>
        <p:nvSpPr>
          <p:cNvPr id="5" name="AutoShape 2" descr="https://www.nhk.or.jp/ohayou/digest/img_ohayou/20170601_18.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pic>
        <p:nvPicPr>
          <p:cNvPr id="6" name="図 5"/>
          <p:cNvPicPr>
            <a:picLocks noChangeAspect="1"/>
          </p:cNvPicPr>
          <p:nvPr/>
        </p:nvPicPr>
        <p:blipFill>
          <a:blip r:embed="rId3"/>
          <a:stretch>
            <a:fillRect/>
          </a:stretch>
        </p:blipFill>
        <p:spPr>
          <a:xfrm>
            <a:off x="841255" y="3570078"/>
            <a:ext cx="5047037" cy="2867999"/>
          </a:xfrm>
          <a:prstGeom prst="rect">
            <a:avLst/>
          </a:prstGeom>
        </p:spPr>
      </p:pic>
    </p:spTree>
    <p:extLst>
      <p:ext uri="{BB962C8B-B14F-4D97-AF65-F5344CB8AC3E}">
        <p14:creationId xmlns:p14="http://schemas.microsoft.com/office/powerpoint/2010/main" val="410945193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408866" y="636889"/>
            <a:ext cx="9374268" cy="1188720"/>
          </a:xfrm>
        </p:spPr>
        <p:txBody>
          <a:bodyPr/>
          <a:lstStyle/>
          <a:p>
            <a:r>
              <a:rPr lang="ja-JP" altLang="en-US" dirty="0"/>
              <a:t>あなたは、自動運転自動車を運転してみたいですか。</a:t>
            </a:r>
            <a:endParaRPr kumimoji="1" lang="ja-JP" altLang="en-US" dirty="0"/>
          </a:p>
        </p:txBody>
      </p:sp>
      <p:sp>
        <p:nvSpPr>
          <p:cNvPr id="3" name="コンテンツ プレースホルダー 2"/>
          <p:cNvSpPr>
            <a:spLocks noGrp="1"/>
          </p:cNvSpPr>
          <p:nvPr>
            <p:ph idx="1"/>
          </p:nvPr>
        </p:nvSpPr>
        <p:spPr>
          <a:xfrm>
            <a:off x="1408866" y="2380891"/>
            <a:ext cx="10006641" cy="4761781"/>
          </a:xfrm>
        </p:spPr>
        <p:txBody>
          <a:bodyPr>
            <a:normAutofit/>
          </a:bodyPr>
          <a:lstStyle/>
          <a:p>
            <a:r>
              <a:rPr kumimoji="1" lang="ja-JP" altLang="en-US" sz="2400" u="sng" dirty="0" smtClean="0">
                <a:solidFill>
                  <a:srgbClr val="7030A0"/>
                </a:solidFill>
              </a:rPr>
              <a:t>乗れるなら、滅多にない機会だと思うので好奇心ということで</a:t>
            </a:r>
            <a:endParaRPr kumimoji="1" lang="en-US" altLang="ja-JP" sz="2400" u="sng" dirty="0" smtClean="0">
              <a:solidFill>
                <a:srgbClr val="7030A0"/>
              </a:solidFill>
            </a:endParaRPr>
          </a:p>
          <a:p>
            <a:r>
              <a:rPr lang="ja-JP" altLang="en-US" sz="2400" u="sng" dirty="0">
                <a:solidFill>
                  <a:srgbClr val="7030A0"/>
                </a:solidFill>
              </a:rPr>
              <a:t>運転</a:t>
            </a:r>
            <a:r>
              <a:rPr lang="ja-JP" altLang="en-US" sz="2400" u="sng" dirty="0" smtClean="0">
                <a:solidFill>
                  <a:srgbClr val="7030A0"/>
                </a:solidFill>
              </a:rPr>
              <a:t>して</a:t>
            </a:r>
            <a:r>
              <a:rPr kumimoji="1" lang="ja-JP" altLang="en-US" sz="2400" u="sng" dirty="0" smtClean="0">
                <a:solidFill>
                  <a:srgbClr val="7030A0"/>
                </a:solidFill>
              </a:rPr>
              <a:t>みたいと思います</a:t>
            </a:r>
            <a:r>
              <a:rPr kumimoji="1" lang="ja-JP" altLang="en-US" sz="2400" dirty="0" smtClean="0"/>
              <a:t>。</a:t>
            </a:r>
            <a:endParaRPr kumimoji="1" lang="en-US" altLang="ja-JP" sz="2400" dirty="0" smtClean="0"/>
          </a:p>
          <a:p>
            <a:endParaRPr lang="en-US" altLang="ja-JP" sz="2400" dirty="0"/>
          </a:p>
          <a:p>
            <a:r>
              <a:rPr kumimoji="1" lang="ja-JP" altLang="en-US" sz="2400" dirty="0" smtClean="0"/>
              <a:t>ですが・・・</a:t>
            </a:r>
            <a:endParaRPr kumimoji="1" lang="en-US" altLang="ja-JP" sz="2400" dirty="0" smtClean="0"/>
          </a:p>
          <a:p>
            <a:r>
              <a:rPr lang="ja-JP" altLang="en-US" sz="2400" dirty="0"/>
              <a:t>　</a:t>
            </a:r>
            <a:r>
              <a:rPr lang="ja-JP" altLang="en-US" sz="2400" dirty="0" smtClean="0"/>
              <a:t>車を運転するのが割りと好きなのでずっとは嫌！</a:t>
            </a:r>
            <a:endParaRPr kumimoji="1" lang="ja-JP" altLang="en-US" sz="2400" dirty="0"/>
          </a:p>
        </p:txBody>
      </p:sp>
    </p:spTree>
    <p:extLst>
      <p:ext uri="{BB962C8B-B14F-4D97-AF65-F5344CB8AC3E}">
        <p14:creationId xmlns:p14="http://schemas.microsoft.com/office/powerpoint/2010/main" val="1219641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080062" y="495565"/>
            <a:ext cx="7729728" cy="832303"/>
          </a:xfrm>
        </p:spPr>
        <p:txBody>
          <a:bodyPr/>
          <a:lstStyle/>
          <a:p>
            <a:r>
              <a:rPr kumimoji="1" lang="ja-JP" altLang="en-US" dirty="0" smtClean="0"/>
              <a:t>与えられた課題</a:t>
            </a:r>
            <a:endParaRPr kumimoji="1" lang="ja-JP" altLang="en-US" dirty="0"/>
          </a:p>
        </p:txBody>
      </p:sp>
      <p:sp>
        <p:nvSpPr>
          <p:cNvPr id="3" name="コンテンツ プレースホルダー 2"/>
          <p:cNvSpPr>
            <a:spLocks noGrp="1"/>
          </p:cNvSpPr>
          <p:nvPr>
            <p:ph idx="1"/>
          </p:nvPr>
        </p:nvSpPr>
        <p:spPr>
          <a:xfrm>
            <a:off x="1280160" y="1630018"/>
            <a:ext cx="9561709" cy="4245182"/>
          </a:xfrm>
        </p:spPr>
        <p:txBody>
          <a:bodyPr>
            <a:normAutofit/>
          </a:bodyPr>
          <a:lstStyle/>
          <a:p>
            <a:r>
              <a:rPr lang="ja-JP" altLang="en-US" sz="2400" dirty="0" smtClean="0"/>
              <a:t>（１）</a:t>
            </a:r>
            <a:r>
              <a:rPr kumimoji="1" lang="ja-JP" altLang="en-US" sz="2400" dirty="0" smtClean="0"/>
              <a:t>自動運転自動車の</a:t>
            </a:r>
            <a:r>
              <a:rPr kumimoji="1" lang="ja-JP" altLang="en-US" sz="2400" u="sng" dirty="0" smtClean="0">
                <a:solidFill>
                  <a:srgbClr val="FF0000"/>
                </a:solidFill>
              </a:rPr>
              <a:t>定義</a:t>
            </a:r>
            <a:r>
              <a:rPr kumimoji="1" lang="ja-JP" altLang="en-US" sz="2400" dirty="0" smtClean="0"/>
              <a:t>と、その</a:t>
            </a:r>
            <a:r>
              <a:rPr kumimoji="1" lang="ja-JP" altLang="en-US" sz="2400" u="sng" dirty="0" smtClean="0">
                <a:solidFill>
                  <a:srgbClr val="FF0000"/>
                </a:solidFill>
              </a:rPr>
              <a:t>レベル</a:t>
            </a:r>
            <a:r>
              <a:rPr kumimoji="1" lang="ja-JP" altLang="en-US" sz="2400" dirty="0" smtClean="0"/>
              <a:t>について説明しなさ　　い。</a:t>
            </a:r>
            <a:endParaRPr kumimoji="1" lang="en-US" altLang="ja-JP" sz="2400" dirty="0" smtClean="0"/>
          </a:p>
          <a:p>
            <a:r>
              <a:rPr lang="ja-JP" altLang="en-US" sz="2400" dirty="0" smtClean="0"/>
              <a:t>（２）自動運転自動車に使われている「</a:t>
            </a:r>
            <a:r>
              <a:rPr lang="ja-JP" altLang="en-US" sz="2400" u="sng" dirty="0" smtClean="0">
                <a:solidFill>
                  <a:srgbClr val="FF0000"/>
                </a:solidFill>
              </a:rPr>
              <a:t>情報技術</a:t>
            </a:r>
            <a:r>
              <a:rPr lang="ja-JP" altLang="en-US" sz="2400" dirty="0" smtClean="0"/>
              <a:t>」を一つ取り上げ、その仕組みを説明しなさい。</a:t>
            </a:r>
            <a:endParaRPr lang="en-US" altLang="ja-JP" sz="2400" dirty="0" smtClean="0"/>
          </a:p>
          <a:p>
            <a:r>
              <a:rPr lang="ja-JP" altLang="en-US" sz="2400" dirty="0" smtClean="0"/>
              <a:t>（３）</a:t>
            </a:r>
            <a:r>
              <a:rPr kumimoji="1" lang="ja-JP" altLang="en-US" sz="2400" dirty="0" smtClean="0"/>
              <a:t>あなたは、自動運転自動車を運転してみたいですか。</a:t>
            </a:r>
            <a:endParaRPr kumimoji="1" lang="en-US" altLang="ja-JP" sz="2400" dirty="0" smtClean="0"/>
          </a:p>
          <a:p>
            <a:r>
              <a:rPr lang="ja-JP" altLang="en-US" sz="2400" dirty="0"/>
              <a:t>　</a:t>
            </a:r>
            <a:r>
              <a:rPr lang="ja-JP" altLang="en-US" sz="2400" dirty="0" smtClean="0"/>
              <a:t>理由とともに述べなさい。</a:t>
            </a:r>
            <a:endParaRPr kumimoji="1" lang="ja-JP" altLang="en-US" sz="2400" dirty="0"/>
          </a:p>
        </p:txBody>
      </p:sp>
      <p:pic>
        <p:nvPicPr>
          <p:cNvPr id="4" name="図 3"/>
          <p:cNvPicPr>
            <a:picLocks noChangeAspect="1"/>
          </p:cNvPicPr>
          <p:nvPr/>
        </p:nvPicPr>
        <p:blipFill>
          <a:blip r:embed="rId2"/>
          <a:stretch>
            <a:fillRect/>
          </a:stretch>
        </p:blipFill>
        <p:spPr>
          <a:xfrm>
            <a:off x="5680709" y="3988656"/>
            <a:ext cx="5555808" cy="2777904"/>
          </a:xfrm>
          <a:prstGeom prst="rect">
            <a:avLst/>
          </a:prstGeom>
        </p:spPr>
      </p:pic>
      <p:sp>
        <p:nvSpPr>
          <p:cNvPr id="5" name="テキスト ボックス 4"/>
          <p:cNvSpPr txBox="1"/>
          <p:nvPr/>
        </p:nvSpPr>
        <p:spPr>
          <a:xfrm>
            <a:off x="2661557" y="6397228"/>
            <a:ext cx="2835776" cy="369332"/>
          </a:xfrm>
          <a:prstGeom prst="rect">
            <a:avLst/>
          </a:prstGeom>
          <a:noFill/>
        </p:spPr>
        <p:txBody>
          <a:bodyPr wrap="none" rtlCol="0">
            <a:spAutoFit/>
          </a:bodyPr>
          <a:lstStyle/>
          <a:p>
            <a:r>
              <a:rPr kumimoji="1" lang="en-US" altLang="ja-JP" dirty="0" smtClean="0"/>
              <a:t>TOYOTA Concept-</a:t>
            </a:r>
            <a:r>
              <a:rPr kumimoji="1" lang="ja-JP" altLang="en-US" dirty="0" smtClean="0"/>
              <a:t>愛</a:t>
            </a:r>
            <a:r>
              <a:rPr kumimoji="1" lang="en-US" altLang="ja-JP" dirty="0" smtClean="0"/>
              <a:t>I RIDE</a:t>
            </a:r>
            <a:endParaRPr kumimoji="1" lang="ja-JP" altLang="en-US" dirty="0"/>
          </a:p>
        </p:txBody>
      </p:sp>
    </p:spTree>
    <p:extLst>
      <p:ext uri="{BB962C8B-B14F-4D97-AF65-F5344CB8AC3E}">
        <p14:creationId xmlns:p14="http://schemas.microsoft.com/office/powerpoint/2010/main" val="77931567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979714" y="1779814"/>
            <a:ext cx="9659132" cy="4247317"/>
          </a:xfrm>
          <a:prstGeom prst="rect">
            <a:avLst/>
          </a:prstGeom>
          <a:noFill/>
        </p:spPr>
        <p:txBody>
          <a:bodyPr wrap="square" rtlCol="0">
            <a:spAutoFit/>
          </a:bodyPr>
          <a:lstStyle/>
          <a:p>
            <a:r>
              <a:rPr kumimoji="1" lang="ja-JP" altLang="en-US" dirty="0" smtClean="0"/>
              <a:t>・自動運転レベルの定義を巡る動きと今後の対応（案）</a:t>
            </a:r>
            <a:endParaRPr kumimoji="1" lang="en-US" altLang="ja-JP" dirty="0" smtClean="0"/>
          </a:p>
          <a:p>
            <a:r>
              <a:rPr kumimoji="1" lang="en-US" altLang="ja-JP" dirty="0"/>
              <a:t>https://www.kantei.go.jp/jp/singi/it2/senmon_bunka/detakatsuyokiban/dorokotsu_dai1/siryou3.pdf</a:t>
            </a:r>
            <a:endParaRPr kumimoji="1" lang="en-US" altLang="ja-JP" dirty="0" smtClean="0"/>
          </a:p>
          <a:p>
            <a:endParaRPr kumimoji="1" lang="en-US" altLang="ja-JP" dirty="0"/>
          </a:p>
          <a:p>
            <a:r>
              <a:rPr kumimoji="1" lang="en-US" altLang="ja-JP" dirty="0" smtClean="0"/>
              <a:t>QUEESUNRIDEENESPAOLhttps</a:t>
            </a:r>
            <a:r>
              <a:rPr kumimoji="1" lang="en-US" altLang="ja-JP" dirty="0"/>
              <a:t>://www.google.co.jp/url?sa=i&amp;source=images&amp;cd=&amp;</a:t>
            </a:r>
            <a:r>
              <a:rPr kumimoji="1" lang="en-US" altLang="ja-JP" dirty="0" smtClean="0"/>
              <a:t>cad=rja&amp;uact=8&amp;ved=2ahUKEwiMstjGyIffAhWKWLwKHXRaDmkQjRx6BAgBEAQ&amp;url=https%3A%2F%2Fpaint.jahanu.co%2Fque-es-un-ride-en-espa%25C3%25B1ol%2F&amp;psig=AOvVaw2nYVUBsC-zVKf1xeAzn3xw&amp;ust=1544060597658214</a:t>
            </a:r>
          </a:p>
          <a:p>
            <a:endParaRPr kumimoji="1" lang="en-US" altLang="ja-JP" dirty="0"/>
          </a:p>
          <a:p>
            <a:r>
              <a:rPr kumimoji="1" lang="en-US" altLang="ja-JP" dirty="0" smtClean="0"/>
              <a:t>ACC|</a:t>
            </a:r>
            <a:r>
              <a:rPr kumimoji="1" lang="ja-JP" altLang="en-US" dirty="0" smtClean="0"/>
              <a:t>安全運転支援システム</a:t>
            </a:r>
            <a:r>
              <a:rPr kumimoji="1" lang="en-US" altLang="ja-JP" dirty="0" smtClean="0">
                <a:hlinkClick r:id="rId2"/>
              </a:rPr>
              <a:t>https</a:t>
            </a:r>
            <a:r>
              <a:rPr kumimoji="1" lang="en-US" altLang="ja-JP" dirty="0">
                <a:hlinkClick r:id="rId2"/>
              </a:rPr>
              <a:t>://www.honda.co.jp/hondasensing/feature/acc</a:t>
            </a:r>
            <a:r>
              <a:rPr kumimoji="1" lang="en-US" altLang="ja-JP" dirty="0" smtClean="0">
                <a:hlinkClick r:id="rId2"/>
              </a:rPr>
              <a:t>/</a:t>
            </a:r>
            <a:endParaRPr kumimoji="1" lang="en-US" altLang="ja-JP" dirty="0" smtClean="0"/>
          </a:p>
          <a:p>
            <a:r>
              <a:rPr lang="ja-JP" altLang="en-US" dirty="0">
                <a:hlinkClick r:id="rId3"/>
              </a:rPr>
              <a:t>自動運転レベル</a:t>
            </a:r>
            <a:r>
              <a:rPr lang="en-US" altLang="ja-JP" dirty="0">
                <a:hlinkClick r:id="rId3"/>
              </a:rPr>
              <a:t>5</a:t>
            </a:r>
            <a:r>
              <a:rPr lang="ja-JP" altLang="en-US" dirty="0">
                <a:hlinkClick r:id="rId3"/>
              </a:rPr>
              <a:t>の定義や各社計画を解説＆まとめ 実現はいつ？</a:t>
            </a:r>
          </a:p>
          <a:p>
            <a:r>
              <a:rPr kumimoji="1" lang="en-US" altLang="ja-JP" dirty="0" smtClean="0">
                <a:hlinkClick r:id="rId4"/>
              </a:rPr>
              <a:t>https</a:t>
            </a:r>
            <a:r>
              <a:rPr kumimoji="1" lang="en-US" altLang="ja-JP" dirty="0">
                <a:hlinkClick r:id="rId4"/>
              </a:rPr>
              <a:t>://</a:t>
            </a:r>
            <a:r>
              <a:rPr kumimoji="1" lang="en-US" altLang="ja-JP" dirty="0" smtClean="0">
                <a:hlinkClick r:id="rId4"/>
              </a:rPr>
              <a:t>car-moby.jp/350205/2</a:t>
            </a:r>
            <a:endParaRPr kumimoji="1" lang="en-US" altLang="ja-JP" dirty="0" smtClean="0"/>
          </a:p>
          <a:p>
            <a:r>
              <a:rPr lang="en-US" altLang="ja-JP" u="sng" dirty="0">
                <a:hlinkClick r:id="rId5"/>
              </a:rPr>
              <a:t>【</a:t>
            </a:r>
            <a:r>
              <a:rPr lang="ja-JP" altLang="en-US" u="sng" dirty="0">
                <a:hlinkClick r:id="rId5"/>
              </a:rPr>
              <a:t>最新版</a:t>
            </a:r>
            <a:r>
              <a:rPr lang="en-US" altLang="ja-JP" u="sng" dirty="0">
                <a:hlinkClick r:id="rId5"/>
              </a:rPr>
              <a:t>】</a:t>
            </a:r>
            <a:r>
              <a:rPr lang="ja-JP" altLang="en-US" u="sng" dirty="0">
                <a:hlinkClick r:id="rId5"/>
              </a:rPr>
              <a:t>自動運転に必須の</a:t>
            </a:r>
            <a:r>
              <a:rPr lang="en-US" altLang="ja-JP" u="sng" dirty="0">
                <a:hlinkClick r:id="rId5"/>
              </a:rPr>
              <a:t>7</a:t>
            </a:r>
            <a:r>
              <a:rPr lang="ja-JP" altLang="en-US" u="sng" dirty="0" err="1">
                <a:hlinkClick r:id="rId5"/>
              </a:rPr>
              <a:t>つの</a:t>
            </a:r>
            <a:r>
              <a:rPr lang="ja-JP" altLang="en-US" u="sng" dirty="0">
                <a:hlinkClick r:id="rId5"/>
              </a:rPr>
              <a:t>先端技術 認識・予測技術や位置特定 </a:t>
            </a:r>
          </a:p>
          <a:p>
            <a:r>
              <a:rPr kumimoji="1" lang="en-US" altLang="ja-JP" dirty="0" smtClean="0">
                <a:hlinkClick r:id="rId5"/>
              </a:rPr>
              <a:t>https</a:t>
            </a:r>
            <a:r>
              <a:rPr kumimoji="1" lang="en-US" altLang="ja-JP" dirty="0">
                <a:hlinkClick r:id="rId5"/>
              </a:rPr>
              <a:t>://</a:t>
            </a:r>
            <a:r>
              <a:rPr kumimoji="1" lang="en-US" altLang="ja-JP" dirty="0" smtClean="0">
                <a:hlinkClick r:id="rId5"/>
              </a:rPr>
              <a:t>jidounten-lab.com/y_1298</a:t>
            </a:r>
            <a:endParaRPr kumimoji="1" lang="en-US" altLang="ja-JP" dirty="0" smtClean="0"/>
          </a:p>
          <a:p>
            <a:r>
              <a:rPr lang="ja-JP" altLang="en-US" dirty="0">
                <a:hlinkClick r:id="rId6"/>
              </a:rPr>
              <a:t>誤差わずか数センチ！驚異の日本版</a:t>
            </a:r>
            <a:r>
              <a:rPr lang="en-US" altLang="ja-JP" dirty="0">
                <a:hlinkClick r:id="rId6"/>
              </a:rPr>
              <a:t>GPS</a:t>
            </a:r>
            <a:r>
              <a:rPr lang="ja-JP" altLang="en-US" dirty="0">
                <a:hlinkClick r:id="rId6"/>
              </a:rPr>
              <a:t>｜けさのクローズアップ｜</a:t>
            </a:r>
            <a:r>
              <a:rPr lang="en-US" altLang="ja-JP" dirty="0">
                <a:hlinkClick r:id="rId6"/>
              </a:rPr>
              <a:t>NHK </a:t>
            </a:r>
          </a:p>
          <a:p>
            <a:r>
              <a:rPr kumimoji="1" lang="en-US" altLang="ja-JP" dirty="0" smtClean="0"/>
              <a:t>https</a:t>
            </a:r>
            <a:r>
              <a:rPr kumimoji="1" lang="en-US" altLang="ja-JP" dirty="0"/>
              <a:t>://www.nhk.or.jp/ohayou/digest/2017/06/0601.html</a:t>
            </a:r>
            <a:endParaRPr kumimoji="1" lang="ja-JP" altLang="en-US" dirty="0"/>
          </a:p>
        </p:txBody>
      </p:sp>
    </p:spTree>
    <p:extLst>
      <p:ext uri="{BB962C8B-B14F-4D97-AF65-F5344CB8AC3E}">
        <p14:creationId xmlns:p14="http://schemas.microsoft.com/office/powerpoint/2010/main" val="276832487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388852" y="1204506"/>
            <a:ext cx="9029211" cy="1188720"/>
          </a:xfrm>
        </p:spPr>
        <p:txBody>
          <a:bodyPr/>
          <a:lstStyle/>
          <a:p>
            <a:r>
              <a:rPr kumimoji="1" lang="ja-JP" altLang="en-US" dirty="0" smtClean="0"/>
              <a:t>なぜ自動運転自動車の開発が進められているのか。</a:t>
            </a:r>
            <a:endParaRPr kumimoji="1" lang="ja-JP" altLang="en-US" dirty="0"/>
          </a:p>
        </p:txBody>
      </p:sp>
      <p:sp>
        <p:nvSpPr>
          <p:cNvPr id="3" name="コンテンツ プレースホルダー 2"/>
          <p:cNvSpPr>
            <a:spLocks noGrp="1"/>
          </p:cNvSpPr>
          <p:nvPr>
            <p:ph idx="1"/>
          </p:nvPr>
        </p:nvSpPr>
        <p:spPr>
          <a:xfrm>
            <a:off x="1124423" y="1863306"/>
            <a:ext cx="10403457" cy="4779034"/>
          </a:xfrm>
        </p:spPr>
        <p:txBody>
          <a:bodyPr/>
          <a:lstStyle/>
          <a:p>
            <a:endParaRPr lang="en-US" altLang="ja-JP" b="1" dirty="0" smtClean="0"/>
          </a:p>
          <a:p>
            <a:endParaRPr lang="en-US" altLang="ja-JP" sz="2000" b="1" dirty="0" smtClean="0"/>
          </a:p>
          <a:p>
            <a:endParaRPr lang="en-US" altLang="ja-JP" sz="2000" b="1" dirty="0"/>
          </a:p>
          <a:p>
            <a:r>
              <a:rPr lang="ja-JP" altLang="en-US" sz="2000" b="1" dirty="0" smtClean="0"/>
              <a:t>・交通</a:t>
            </a:r>
            <a:r>
              <a:rPr lang="ja-JP" altLang="en-US" sz="2000" b="1" dirty="0"/>
              <a:t>事故原因、約</a:t>
            </a:r>
            <a:r>
              <a:rPr lang="en-US" altLang="ja-JP" sz="2000" b="1" dirty="0"/>
              <a:t>9</a:t>
            </a:r>
            <a:r>
              <a:rPr lang="ja-JP" altLang="en-US" sz="2000" b="1" dirty="0"/>
              <a:t>割は「ヒューマンエラー</a:t>
            </a:r>
            <a:r>
              <a:rPr lang="ja-JP" altLang="en-US" sz="2000" b="1" dirty="0" smtClean="0"/>
              <a:t>」</a:t>
            </a:r>
            <a:endParaRPr lang="en-US" altLang="ja-JP" sz="2000" b="1" dirty="0" smtClean="0"/>
          </a:p>
          <a:p>
            <a:r>
              <a:rPr lang="ja-JP" altLang="en-US" dirty="0" smtClean="0"/>
              <a:t>（運輸省</a:t>
            </a:r>
            <a:r>
              <a:rPr lang="ja-JP" altLang="en-US" dirty="0"/>
              <a:t>道路交通安全局（</a:t>
            </a:r>
            <a:r>
              <a:rPr lang="en-US" altLang="ja-JP" dirty="0"/>
              <a:t>NHTSA</a:t>
            </a:r>
            <a:r>
              <a:rPr lang="ja-JP" altLang="en-US" dirty="0"/>
              <a:t>）が</a:t>
            </a:r>
            <a:r>
              <a:rPr lang="en-US" altLang="ja-JP" dirty="0"/>
              <a:t>2015</a:t>
            </a:r>
            <a:r>
              <a:rPr lang="ja-JP" altLang="en-US" dirty="0"/>
              <a:t>年</a:t>
            </a:r>
            <a:r>
              <a:rPr lang="en-US" altLang="ja-JP" dirty="0"/>
              <a:t>2</a:t>
            </a:r>
            <a:r>
              <a:rPr lang="ja-JP" altLang="en-US" dirty="0"/>
              <a:t>月に発表した米国を対象とした</a:t>
            </a:r>
            <a:r>
              <a:rPr lang="ja-JP" altLang="en-US" dirty="0" smtClean="0"/>
              <a:t>調査）</a:t>
            </a:r>
            <a:endParaRPr lang="en-US" altLang="ja-JP" dirty="0" smtClean="0"/>
          </a:p>
          <a:p>
            <a:endParaRPr kumimoji="1" lang="en-US" altLang="ja-JP" sz="2000" dirty="0"/>
          </a:p>
        </p:txBody>
      </p:sp>
      <p:sp>
        <p:nvSpPr>
          <p:cNvPr id="4" name="雲 3"/>
          <p:cNvSpPr/>
          <p:nvPr/>
        </p:nvSpPr>
        <p:spPr>
          <a:xfrm>
            <a:off x="724617" y="4252823"/>
            <a:ext cx="10357679" cy="1604513"/>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400" dirty="0"/>
              <a:t>自動運転技術が普及すれば交通事故は少なくなる！！</a:t>
            </a:r>
            <a:endParaRPr kumimoji="1" lang="ja-JP" altLang="en-US" sz="2800" dirty="0"/>
          </a:p>
        </p:txBody>
      </p:sp>
    </p:spTree>
    <p:extLst>
      <p:ext uri="{BB962C8B-B14F-4D97-AF65-F5344CB8AC3E}">
        <p14:creationId xmlns:p14="http://schemas.microsoft.com/office/powerpoint/2010/main" val="15042577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231136" y="311550"/>
            <a:ext cx="7729728" cy="1188720"/>
          </a:xfrm>
        </p:spPr>
        <p:txBody>
          <a:bodyPr/>
          <a:lstStyle/>
          <a:p>
            <a:r>
              <a:rPr lang="ja-JP" altLang="en-US" dirty="0" smtClean="0"/>
              <a:t>そもそも自動運転自動車とは？？</a:t>
            </a:r>
            <a:endParaRPr kumimoji="1" lang="ja-JP" altLang="en-US" dirty="0"/>
          </a:p>
        </p:txBody>
      </p:sp>
      <p:sp>
        <p:nvSpPr>
          <p:cNvPr id="3" name="コンテンツ プレースホルダー 2"/>
          <p:cNvSpPr>
            <a:spLocks noGrp="1"/>
          </p:cNvSpPr>
          <p:nvPr>
            <p:ph idx="1"/>
          </p:nvPr>
        </p:nvSpPr>
        <p:spPr>
          <a:xfrm>
            <a:off x="683079" y="1763486"/>
            <a:ext cx="10825842" cy="5094514"/>
          </a:xfrm>
        </p:spPr>
        <p:txBody>
          <a:bodyPr/>
          <a:lstStyle/>
          <a:p>
            <a:r>
              <a:rPr kumimoji="1" lang="ja-JP" altLang="en-US" dirty="0" smtClean="0"/>
              <a:t>→</a:t>
            </a:r>
            <a:r>
              <a:rPr kumimoji="1" lang="ja-JP" altLang="en-US" sz="2800" dirty="0" smtClean="0"/>
              <a:t>自動運転自動車とは、</a:t>
            </a:r>
            <a:r>
              <a:rPr kumimoji="1" lang="ja-JP" altLang="en-US" sz="2800" u="sng" dirty="0" smtClean="0"/>
              <a:t>ドライバーを必要とせず</a:t>
            </a:r>
            <a:r>
              <a:rPr kumimoji="1" lang="ja-JP" altLang="en-US" sz="2800" dirty="0" smtClean="0"/>
              <a:t>、車そのものが</a:t>
            </a:r>
            <a:r>
              <a:rPr kumimoji="1" lang="ja-JP" altLang="en-US" sz="2800" dirty="0" smtClean="0">
                <a:solidFill>
                  <a:srgbClr val="C00000"/>
                </a:solidFill>
              </a:rPr>
              <a:t>自律的</a:t>
            </a:r>
            <a:r>
              <a:rPr kumimoji="1" lang="ja-JP" altLang="en-US" sz="2800" dirty="0" smtClean="0"/>
              <a:t>に走行する自動車</a:t>
            </a:r>
            <a:endParaRPr kumimoji="1" lang="en-US" altLang="ja-JP" sz="2800" dirty="0" smtClean="0"/>
          </a:p>
          <a:p>
            <a:r>
              <a:rPr lang="ja-JP" altLang="en-US" sz="2800" dirty="0" smtClean="0"/>
              <a:t>しかし・・・いきなり完全なものを作れるわけでもなく。</a:t>
            </a:r>
            <a:endParaRPr lang="en-US" altLang="ja-JP" sz="2800" dirty="0" smtClean="0"/>
          </a:p>
          <a:p>
            <a:r>
              <a:rPr kumimoji="1" lang="ja-JP" altLang="en-US" dirty="0"/>
              <a:t>　</a:t>
            </a:r>
            <a:r>
              <a:rPr kumimoji="1" lang="ja-JP" altLang="en-US" dirty="0" smtClean="0"/>
              <a:t>現状としては、ドライバーの安全な運転を支援する「安全運転システム」として部分的に自動化されるものとして実装されつつある。</a:t>
            </a:r>
            <a:endParaRPr kumimoji="1" lang="en-US" altLang="ja-JP" dirty="0" smtClean="0"/>
          </a:p>
          <a:p>
            <a:endParaRPr lang="en-US" altLang="ja-JP" dirty="0" smtClean="0"/>
          </a:p>
          <a:p>
            <a:endParaRPr lang="en-US" altLang="ja-JP" dirty="0"/>
          </a:p>
        </p:txBody>
      </p:sp>
      <p:sp>
        <p:nvSpPr>
          <p:cNvPr id="5" name="雲 4"/>
          <p:cNvSpPr/>
          <p:nvPr/>
        </p:nvSpPr>
        <p:spPr>
          <a:xfrm rot="314752">
            <a:off x="312529" y="4076699"/>
            <a:ext cx="3707238" cy="2422072"/>
          </a:xfrm>
          <a:prstGeom prst="cloud">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accent3">
                    <a:lumMod val="50000"/>
                  </a:schemeClr>
                </a:solidFill>
              </a:rPr>
              <a:t>車線の逸脱を検知した場合のステアリング補正</a:t>
            </a:r>
            <a:endParaRPr kumimoji="1" lang="ja-JP" altLang="en-US" dirty="0">
              <a:solidFill>
                <a:schemeClr val="accent3">
                  <a:lumMod val="50000"/>
                </a:schemeClr>
              </a:solidFill>
            </a:endParaRPr>
          </a:p>
        </p:txBody>
      </p:sp>
      <p:sp>
        <p:nvSpPr>
          <p:cNvPr id="6" name="雲 5"/>
          <p:cNvSpPr/>
          <p:nvPr/>
        </p:nvSpPr>
        <p:spPr>
          <a:xfrm>
            <a:off x="4122728" y="4142014"/>
            <a:ext cx="3837215" cy="2188029"/>
          </a:xfrm>
          <a:prstGeom prst="cloud">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accent3">
                    <a:lumMod val="50000"/>
                  </a:schemeClr>
                </a:solidFill>
              </a:rPr>
              <a:t>先行車との距離を一定に保つＡＣＣ</a:t>
            </a:r>
            <a:endParaRPr kumimoji="1" lang="ja-JP" altLang="en-US" dirty="0">
              <a:solidFill>
                <a:schemeClr val="accent3">
                  <a:lumMod val="50000"/>
                </a:schemeClr>
              </a:solidFill>
            </a:endParaRPr>
          </a:p>
        </p:txBody>
      </p:sp>
      <p:sp>
        <p:nvSpPr>
          <p:cNvPr id="7" name="雲 6"/>
          <p:cNvSpPr/>
          <p:nvPr/>
        </p:nvSpPr>
        <p:spPr>
          <a:xfrm>
            <a:off x="8042257" y="4142014"/>
            <a:ext cx="3837215" cy="2188029"/>
          </a:xfrm>
          <a:prstGeom prst="cloud">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accent3">
                    <a:lumMod val="50000"/>
                  </a:schemeClr>
                </a:solidFill>
              </a:rPr>
              <a:t>停車後、先行者の動きを検知し再度発進</a:t>
            </a:r>
            <a:endParaRPr kumimoji="1" lang="ja-JP" altLang="en-US" dirty="0">
              <a:solidFill>
                <a:schemeClr val="accent3">
                  <a:lumMod val="50000"/>
                </a:schemeClr>
              </a:solidFill>
            </a:endParaRPr>
          </a:p>
        </p:txBody>
      </p:sp>
    </p:spTree>
    <p:extLst>
      <p:ext uri="{BB962C8B-B14F-4D97-AF65-F5344CB8AC3E}">
        <p14:creationId xmlns:p14="http://schemas.microsoft.com/office/powerpoint/2010/main" val="406361349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127939" y="125306"/>
            <a:ext cx="7729728" cy="1188720"/>
          </a:xfrm>
        </p:spPr>
        <p:txBody>
          <a:bodyPr/>
          <a:lstStyle/>
          <a:p>
            <a:r>
              <a:rPr kumimoji="1" lang="ja-JP" altLang="en-US" dirty="0" smtClean="0"/>
              <a:t>自動運転自動車の定義とレベル。</a:t>
            </a:r>
            <a:endParaRPr kumimoji="1" lang="ja-JP" altLang="en-US" dirty="0"/>
          </a:p>
        </p:txBody>
      </p:sp>
      <p:sp>
        <p:nvSpPr>
          <p:cNvPr id="3" name="コンテンツ プレースホルダー 2"/>
          <p:cNvSpPr>
            <a:spLocks noGrp="1"/>
          </p:cNvSpPr>
          <p:nvPr>
            <p:ph idx="1"/>
          </p:nvPr>
        </p:nvSpPr>
        <p:spPr>
          <a:xfrm>
            <a:off x="1273628" y="1314026"/>
            <a:ext cx="9699607" cy="4573959"/>
          </a:xfrm>
        </p:spPr>
        <p:txBody>
          <a:bodyPr/>
          <a:lstStyle/>
          <a:p>
            <a:r>
              <a:rPr lang="ja-JP" altLang="en-US" dirty="0" smtClean="0"/>
              <a:t>～自動運転レベルの定義をめぐる経緯・日本と国際標準の動き～</a:t>
            </a:r>
            <a:endParaRPr kumimoji="1" lang="ja-JP" altLang="en-US" dirty="0"/>
          </a:p>
        </p:txBody>
      </p:sp>
      <p:pic>
        <p:nvPicPr>
          <p:cNvPr id="5" name="図 4"/>
          <p:cNvPicPr>
            <a:picLocks noChangeAspect="1"/>
          </p:cNvPicPr>
          <p:nvPr/>
        </p:nvPicPr>
        <p:blipFill>
          <a:blip r:embed="rId2"/>
          <a:stretch>
            <a:fillRect/>
          </a:stretch>
        </p:blipFill>
        <p:spPr>
          <a:xfrm>
            <a:off x="-70089" y="1645919"/>
            <a:ext cx="11952270" cy="5112689"/>
          </a:xfrm>
          <a:prstGeom prst="rect">
            <a:avLst/>
          </a:prstGeom>
        </p:spPr>
      </p:pic>
    </p:spTree>
    <p:extLst>
      <p:ext uri="{BB962C8B-B14F-4D97-AF65-F5344CB8AC3E}">
        <p14:creationId xmlns:p14="http://schemas.microsoft.com/office/powerpoint/2010/main" val="183952419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231136" y="213577"/>
            <a:ext cx="7729728" cy="1188720"/>
          </a:xfrm>
        </p:spPr>
        <p:txBody>
          <a:bodyPr/>
          <a:lstStyle/>
          <a:p>
            <a:r>
              <a:rPr lang="ja-JP" altLang="en-US" dirty="0"/>
              <a:t>自動運転自動車のレベルと定義</a:t>
            </a:r>
            <a:endParaRPr kumimoji="1" lang="ja-JP" altLang="en-US" dirty="0"/>
          </a:p>
        </p:txBody>
      </p:sp>
      <p:sp>
        <p:nvSpPr>
          <p:cNvPr id="3" name="コンテンツ プレースホルダー 2"/>
          <p:cNvSpPr>
            <a:spLocks noGrp="1"/>
          </p:cNvSpPr>
          <p:nvPr>
            <p:ph idx="1"/>
          </p:nvPr>
        </p:nvSpPr>
        <p:spPr>
          <a:xfrm>
            <a:off x="1257300" y="1600202"/>
            <a:ext cx="9960864" cy="4686298"/>
          </a:xfrm>
        </p:spPr>
        <p:txBody>
          <a:bodyPr/>
          <a:lstStyle/>
          <a:p>
            <a:r>
              <a:rPr lang="ja-JP" altLang="ja-JP" sz="2400" dirty="0">
                <a:solidFill>
                  <a:srgbClr val="C00000"/>
                </a:solidFill>
              </a:rPr>
              <a:t>＜レベル</a:t>
            </a:r>
            <a:r>
              <a:rPr lang="en-US" altLang="ja-JP" sz="2400" dirty="0">
                <a:solidFill>
                  <a:srgbClr val="C00000"/>
                </a:solidFill>
              </a:rPr>
              <a:t>0</a:t>
            </a:r>
            <a:r>
              <a:rPr lang="ja-JP" altLang="ja-JP" sz="2400" dirty="0">
                <a:solidFill>
                  <a:srgbClr val="C00000"/>
                </a:solidFill>
              </a:rPr>
              <a:t>　運転自動化なし</a:t>
            </a:r>
            <a:r>
              <a:rPr lang="en-US" altLang="ja-JP" sz="2400" dirty="0">
                <a:solidFill>
                  <a:srgbClr val="C00000"/>
                </a:solidFill>
              </a:rPr>
              <a:t>No Driving Automation</a:t>
            </a:r>
            <a:r>
              <a:rPr lang="ja-JP" altLang="ja-JP" sz="2400" dirty="0" smtClean="0">
                <a:solidFill>
                  <a:srgbClr val="C00000"/>
                </a:solidFill>
              </a:rPr>
              <a:t>＞</a:t>
            </a:r>
            <a:endParaRPr lang="en-US" altLang="ja-JP" sz="2400" dirty="0" smtClean="0">
              <a:solidFill>
                <a:srgbClr val="C00000"/>
              </a:solidFill>
            </a:endParaRPr>
          </a:p>
          <a:p>
            <a:r>
              <a:rPr kumimoji="1" lang="ja-JP" altLang="en-US" sz="2000" dirty="0" smtClean="0">
                <a:solidFill>
                  <a:schemeClr val="tx1"/>
                </a:solidFill>
              </a:rPr>
              <a:t>・</a:t>
            </a:r>
            <a:r>
              <a:rPr kumimoji="1" lang="ja-JP" altLang="en-US" sz="2000" b="1" dirty="0" smtClean="0">
                <a:solidFill>
                  <a:schemeClr val="tx1"/>
                </a:solidFill>
              </a:rPr>
              <a:t>ＳＡＥ規定</a:t>
            </a:r>
            <a:endParaRPr lang="en-US" altLang="ja-JP" sz="2000" u="sng" dirty="0" smtClean="0"/>
          </a:p>
          <a:p>
            <a:r>
              <a:rPr lang="ja-JP" altLang="ja-JP" sz="2000" u="sng" dirty="0" smtClean="0"/>
              <a:t>運転</a:t>
            </a:r>
            <a:r>
              <a:rPr lang="ja-JP" altLang="ja-JP" sz="2000" u="sng" dirty="0"/>
              <a:t>自動化を有さなく、運転者による全ての運転タスクの実施</a:t>
            </a:r>
            <a:r>
              <a:rPr lang="en-US" altLang="ja-JP" sz="2000" dirty="0"/>
              <a:t>(</a:t>
            </a:r>
            <a:r>
              <a:rPr lang="ja-JP" altLang="ja-JP" sz="2000" dirty="0"/>
              <a:t>予防安全システムによって支援されている場合を含む</a:t>
            </a:r>
            <a:r>
              <a:rPr lang="en-US" altLang="ja-JP" sz="2000" dirty="0" smtClean="0"/>
              <a:t>)</a:t>
            </a:r>
            <a:endParaRPr lang="en-US" altLang="ja-JP" sz="2000" dirty="0"/>
          </a:p>
          <a:p>
            <a:r>
              <a:rPr lang="ja-JP" altLang="ja-JP" sz="2000" dirty="0" smtClean="0"/>
              <a:t>後方</a:t>
            </a:r>
            <a:r>
              <a:rPr lang="ja-JP" altLang="ja-JP" sz="2000" dirty="0"/>
              <a:t>四角検地機能や</a:t>
            </a:r>
            <a:r>
              <a:rPr lang="en-US" altLang="ja-JP" sz="2000" dirty="0"/>
              <a:t>ABS(</a:t>
            </a:r>
            <a:r>
              <a:rPr lang="ja-JP" altLang="ja-JP" sz="2000" dirty="0"/>
              <a:t>アンチロック・ブレーキシステム</a:t>
            </a:r>
            <a:r>
              <a:rPr lang="en-US" altLang="ja-JP" sz="2000" dirty="0"/>
              <a:t>)</a:t>
            </a:r>
            <a:r>
              <a:rPr lang="ja-JP" altLang="ja-JP" sz="2000" dirty="0"/>
              <a:t>などの装備はレベル０の技術</a:t>
            </a:r>
            <a:r>
              <a:rPr lang="ja-JP" altLang="ja-JP" sz="2000" dirty="0" smtClean="0"/>
              <a:t>であり</a:t>
            </a:r>
            <a:r>
              <a:rPr lang="ja-JP" altLang="ja-JP" sz="2000" dirty="0"/>
              <a:t>、運転操作に対しては関与していない</a:t>
            </a:r>
            <a:r>
              <a:rPr lang="ja-JP" altLang="ja-JP" sz="2000" dirty="0" smtClean="0"/>
              <a:t>。</a:t>
            </a:r>
            <a:endParaRPr lang="en-US" altLang="ja-JP" sz="2000" dirty="0" smtClean="0"/>
          </a:p>
          <a:p>
            <a:pPr marL="0" indent="0">
              <a:buNone/>
            </a:pPr>
            <a:endParaRPr kumimoji="1" lang="ja-JP" altLang="en-US" sz="2400" dirty="0">
              <a:solidFill>
                <a:schemeClr val="tx1"/>
              </a:solidFill>
            </a:endParaRPr>
          </a:p>
        </p:txBody>
      </p:sp>
      <p:pic>
        <p:nvPicPr>
          <p:cNvPr id="5" name="図 4"/>
          <p:cNvPicPr>
            <a:picLocks noChangeAspect="1"/>
          </p:cNvPicPr>
          <p:nvPr/>
        </p:nvPicPr>
        <p:blipFill>
          <a:blip r:embed="rId2"/>
          <a:stretch>
            <a:fillRect/>
          </a:stretch>
        </p:blipFill>
        <p:spPr>
          <a:xfrm>
            <a:off x="3778443" y="4031560"/>
            <a:ext cx="3360065" cy="2662693"/>
          </a:xfrm>
          <a:prstGeom prst="rect">
            <a:avLst/>
          </a:prstGeom>
        </p:spPr>
      </p:pic>
      <p:pic>
        <p:nvPicPr>
          <p:cNvPr id="10" name="図 9"/>
          <p:cNvPicPr>
            <a:picLocks noChangeAspect="1"/>
          </p:cNvPicPr>
          <p:nvPr/>
        </p:nvPicPr>
        <p:blipFill>
          <a:blip r:embed="rId3"/>
          <a:stretch>
            <a:fillRect/>
          </a:stretch>
        </p:blipFill>
        <p:spPr>
          <a:xfrm>
            <a:off x="7385167" y="3885508"/>
            <a:ext cx="3571729" cy="2963050"/>
          </a:xfrm>
          <a:prstGeom prst="rect">
            <a:avLst/>
          </a:prstGeom>
        </p:spPr>
      </p:pic>
      <p:sp>
        <p:nvSpPr>
          <p:cNvPr id="11" name="右矢印 10"/>
          <p:cNvSpPr/>
          <p:nvPr/>
        </p:nvSpPr>
        <p:spPr>
          <a:xfrm>
            <a:off x="1951746" y="5788666"/>
            <a:ext cx="1725433" cy="69573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ＡＢＳ</a:t>
            </a:r>
            <a:endParaRPr kumimoji="1" lang="ja-JP" altLang="en-US" dirty="0"/>
          </a:p>
        </p:txBody>
      </p:sp>
    </p:spTree>
    <p:extLst>
      <p:ext uri="{BB962C8B-B14F-4D97-AF65-F5344CB8AC3E}">
        <p14:creationId xmlns:p14="http://schemas.microsoft.com/office/powerpoint/2010/main" val="165674128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231136" y="131935"/>
            <a:ext cx="7729728" cy="1188720"/>
          </a:xfrm>
        </p:spPr>
        <p:txBody>
          <a:bodyPr/>
          <a:lstStyle/>
          <a:p>
            <a:r>
              <a:rPr kumimoji="1" lang="ja-JP" altLang="en-US" dirty="0" smtClean="0"/>
              <a:t>自動運転自動車のレベルと定義</a:t>
            </a:r>
            <a:endParaRPr kumimoji="1" lang="ja-JP" altLang="en-US" dirty="0"/>
          </a:p>
        </p:txBody>
      </p:sp>
      <p:sp>
        <p:nvSpPr>
          <p:cNvPr id="3" name="コンテンツ プレースホルダー 2"/>
          <p:cNvSpPr>
            <a:spLocks noGrp="1"/>
          </p:cNvSpPr>
          <p:nvPr>
            <p:ph idx="1"/>
          </p:nvPr>
        </p:nvSpPr>
        <p:spPr>
          <a:xfrm>
            <a:off x="865414" y="1567544"/>
            <a:ext cx="10940143" cy="4833256"/>
          </a:xfrm>
        </p:spPr>
        <p:txBody>
          <a:bodyPr>
            <a:normAutofit/>
          </a:bodyPr>
          <a:lstStyle/>
          <a:p>
            <a:r>
              <a:rPr lang="en-US" altLang="ja-JP" dirty="0">
                <a:solidFill>
                  <a:srgbClr val="C00000"/>
                </a:solidFill>
              </a:rPr>
              <a:t>&lt;</a:t>
            </a:r>
            <a:r>
              <a:rPr lang="ja-JP" altLang="ja-JP" dirty="0">
                <a:solidFill>
                  <a:srgbClr val="C00000"/>
                </a:solidFill>
              </a:rPr>
              <a:t>レベル</a:t>
            </a:r>
            <a:r>
              <a:rPr lang="en-US" altLang="ja-JP" dirty="0">
                <a:solidFill>
                  <a:srgbClr val="C00000"/>
                </a:solidFill>
              </a:rPr>
              <a:t>1</a:t>
            </a:r>
            <a:r>
              <a:rPr lang="ja-JP" altLang="ja-JP" dirty="0">
                <a:solidFill>
                  <a:srgbClr val="C00000"/>
                </a:solidFill>
              </a:rPr>
              <a:t>　運転者支援　</a:t>
            </a:r>
            <a:r>
              <a:rPr lang="en-US" altLang="ja-JP" dirty="0">
                <a:solidFill>
                  <a:srgbClr val="C00000"/>
                </a:solidFill>
              </a:rPr>
              <a:t>Driver Assistance&gt;</a:t>
            </a:r>
            <a:endParaRPr lang="ja-JP" altLang="ja-JP" dirty="0">
              <a:solidFill>
                <a:srgbClr val="C00000"/>
              </a:solidFill>
            </a:endParaRPr>
          </a:p>
          <a:p>
            <a:r>
              <a:rPr lang="ja-JP" altLang="ja-JP" sz="2000" dirty="0" smtClean="0"/>
              <a:t>・</a:t>
            </a:r>
            <a:r>
              <a:rPr lang="ja-JP" altLang="en-US" sz="2000" b="1" dirty="0" smtClean="0"/>
              <a:t>ＳＡＥ規定</a:t>
            </a:r>
            <a:endParaRPr lang="en-US" altLang="ja-JP" sz="2000" b="1" dirty="0" smtClean="0"/>
          </a:p>
          <a:p>
            <a:r>
              <a:rPr lang="ja-JP" altLang="en-US" sz="2000" dirty="0"/>
              <a:t>　</a:t>
            </a:r>
            <a:r>
              <a:rPr lang="ja-JP" altLang="ja-JP" sz="2000" u="sng" dirty="0" smtClean="0"/>
              <a:t>運転</a:t>
            </a:r>
            <a:r>
              <a:rPr lang="ja-JP" altLang="ja-JP" sz="2000" u="sng" dirty="0"/>
              <a:t>自動化システムは、前後・左右方向のいずれかの車両制御に係る運転タスクのサブタスクを実施</a:t>
            </a:r>
            <a:r>
              <a:rPr lang="ja-JP" altLang="ja-JP" sz="2000" dirty="0"/>
              <a:t>。</a:t>
            </a:r>
          </a:p>
          <a:p>
            <a:r>
              <a:rPr lang="ja-JP" altLang="ja-JP" sz="2000" dirty="0"/>
              <a:t>具体的には、車線の逸脱を検知した場合にステアリングを補正するシステムが発動されることや、先行車との距離を一定に保つ</a:t>
            </a:r>
            <a:r>
              <a:rPr lang="en-US" altLang="ja-JP" sz="2000" dirty="0"/>
              <a:t>ACC(</a:t>
            </a:r>
            <a:r>
              <a:rPr lang="ja-JP" altLang="ja-JP" sz="2000" dirty="0"/>
              <a:t>アダプティブ・クルーズ・コントロール</a:t>
            </a:r>
            <a:r>
              <a:rPr lang="en-US" altLang="ja-JP" sz="2000" dirty="0"/>
              <a:t>)</a:t>
            </a:r>
            <a:r>
              <a:rPr lang="ja-JP" altLang="ja-JP" sz="2000" dirty="0"/>
              <a:t>が搭載されているようにステアリング操作か加減速の</a:t>
            </a:r>
            <a:r>
              <a:rPr lang="ja-JP" altLang="ja-JP" sz="2000" b="1" dirty="0"/>
              <a:t>いずれか</a:t>
            </a:r>
            <a:r>
              <a:rPr lang="ja-JP" altLang="ja-JP" sz="2000" dirty="0"/>
              <a:t>をサポートするものをレベル１として定義付けている</a:t>
            </a:r>
            <a:r>
              <a:rPr lang="ja-JP" altLang="ja-JP" sz="2000" dirty="0" smtClean="0"/>
              <a:t>。</a:t>
            </a:r>
            <a:endParaRPr lang="en-US" altLang="ja-JP" sz="2000" dirty="0" smtClean="0"/>
          </a:p>
          <a:p>
            <a:r>
              <a:rPr kumimoji="1" lang="ja-JP" altLang="en-US" sz="3200" dirty="0">
                <a:solidFill>
                  <a:srgbClr val="C00000"/>
                </a:solidFill>
              </a:rPr>
              <a:t>　</a:t>
            </a:r>
            <a:r>
              <a:rPr kumimoji="1" lang="ja-JP" altLang="en-US" sz="3200" dirty="0" smtClean="0">
                <a:solidFill>
                  <a:srgbClr val="C00000"/>
                </a:solidFill>
              </a:rPr>
              <a:t>　　　</a:t>
            </a:r>
            <a:endParaRPr kumimoji="1" lang="ja-JP" altLang="en-US" sz="3200" dirty="0">
              <a:solidFill>
                <a:srgbClr val="C00000"/>
              </a:solidFill>
            </a:endParaRPr>
          </a:p>
        </p:txBody>
      </p:sp>
      <p:pic>
        <p:nvPicPr>
          <p:cNvPr id="5" name="図 4"/>
          <p:cNvPicPr>
            <a:picLocks noChangeAspect="1"/>
          </p:cNvPicPr>
          <p:nvPr/>
        </p:nvPicPr>
        <p:blipFill>
          <a:blip r:embed="rId2"/>
          <a:stretch>
            <a:fillRect/>
          </a:stretch>
        </p:blipFill>
        <p:spPr>
          <a:xfrm>
            <a:off x="4031252" y="4079588"/>
            <a:ext cx="6677025" cy="2257425"/>
          </a:xfrm>
          <a:prstGeom prst="rect">
            <a:avLst/>
          </a:prstGeom>
        </p:spPr>
      </p:pic>
      <p:sp>
        <p:nvSpPr>
          <p:cNvPr id="7" name="右矢印 6"/>
          <p:cNvSpPr/>
          <p:nvPr/>
        </p:nvSpPr>
        <p:spPr>
          <a:xfrm>
            <a:off x="2091193" y="5669103"/>
            <a:ext cx="1630018" cy="57249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ＡＣＣ</a:t>
            </a:r>
            <a:endParaRPr kumimoji="1" lang="ja-JP" altLang="en-US" dirty="0"/>
          </a:p>
        </p:txBody>
      </p:sp>
    </p:spTree>
    <p:extLst>
      <p:ext uri="{BB962C8B-B14F-4D97-AF65-F5344CB8AC3E}">
        <p14:creationId xmlns:p14="http://schemas.microsoft.com/office/powerpoint/2010/main" val="163783985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231136" y="229906"/>
            <a:ext cx="7729728" cy="1188720"/>
          </a:xfrm>
        </p:spPr>
        <p:txBody>
          <a:bodyPr/>
          <a:lstStyle/>
          <a:p>
            <a:r>
              <a:rPr lang="ja-JP" altLang="en-US" dirty="0"/>
              <a:t>自動運転自動車のレベルと定義</a:t>
            </a:r>
            <a:endParaRPr kumimoji="1" lang="ja-JP" altLang="en-US" dirty="0"/>
          </a:p>
        </p:txBody>
      </p:sp>
      <p:sp>
        <p:nvSpPr>
          <p:cNvPr id="3" name="コンテンツ プレースホルダー 2"/>
          <p:cNvSpPr>
            <a:spLocks noGrp="1"/>
          </p:cNvSpPr>
          <p:nvPr>
            <p:ph idx="1"/>
          </p:nvPr>
        </p:nvSpPr>
        <p:spPr>
          <a:xfrm>
            <a:off x="1289957" y="1663555"/>
            <a:ext cx="9242407" cy="4982174"/>
          </a:xfrm>
        </p:spPr>
        <p:txBody>
          <a:bodyPr>
            <a:normAutofit/>
          </a:bodyPr>
          <a:lstStyle/>
          <a:p>
            <a:r>
              <a:rPr lang="en-US" altLang="ja-JP" sz="2400" dirty="0">
                <a:solidFill>
                  <a:srgbClr val="C00000"/>
                </a:solidFill>
              </a:rPr>
              <a:t>&lt;</a:t>
            </a:r>
            <a:r>
              <a:rPr lang="ja-JP" altLang="ja-JP" sz="2400" dirty="0">
                <a:solidFill>
                  <a:srgbClr val="C00000"/>
                </a:solidFill>
              </a:rPr>
              <a:t>レベル</a:t>
            </a:r>
            <a:r>
              <a:rPr lang="en-US" altLang="ja-JP" sz="2400" dirty="0">
                <a:solidFill>
                  <a:srgbClr val="C00000"/>
                </a:solidFill>
              </a:rPr>
              <a:t>2</a:t>
            </a:r>
            <a:r>
              <a:rPr lang="ja-JP" altLang="ja-JP" sz="2400" dirty="0">
                <a:solidFill>
                  <a:srgbClr val="C00000"/>
                </a:solidFill>
              </a:rPr>
              <a:t>　部分的運転自動化　</a:t>
            </a:r>
            <a:r>
              <a:rPr lang="en-US" altLang="ja-JP" sz="2400" dirty="0">
                <a:solidFill>
                  <a:srgbClr val="C00000"/>
                </a:solidFill>
              </a:rPr>
              <a:t>Partial Driving Automation&gt;</a:t>
            </a:r>
            <a:endParaRPr lang="ja-JP" altLang="ja-JP" sz="2400" dirty="0">
              <a:solidFill>
                <a:srgbClr val="C00000"/>
              </a:solidFill>
            </a:endParaRPr>
          </a:p>
          <a:p>
            <a:r>
              <a:rPr lang="ja-JP" altLang="en-US" sz="2400" dirty="0">
                <a:solidFill>
                  <a:schemeClr val="tx1"/>
                </a:solidFill>
              </a:rPr>
              <a:t>・</a:t>
            </a:r>
            <a:r>
              <a:rPr lang="ja-JP" altLang="en-US" sz="2000" b="1" dirty="0">
                <a:solidFill>
                  <a:schemeClr val="tx1"/>
                </a:solidFill>
              </a:rPr>
              <a:t>ＳＡＥ規定</a:t>
            </a:r>
            <a:endParaRPr lang="en-US" altLang="ja-JP" sz="2000" b="1" dirty="0">
              <a:solidFill>
                <a:schemeClr val="tx1"/>
              </a:solidFill>
            </a:endParaRPr>
          </a:p>
          <a:p>
            <a:pPr marL="0" indent="0">
              <a:buNone/>
            </a:pPr>
            <a:r>
              <a:rPr lang="ja-JP" altLang="ja-JP" sz="2400" dirty="0"/>
              <a:t>・運転者は、対象物・事象検知・反応のサブタスクを完成させ、運転タスクの残りの部分を監視することを期待。</a:t>
            </a:r>
          </a:p>
          <a:p>
            <a:pPr marL="0" indent="0">
              <a:buNone/>
            </a:pPr>
            <a:r>
              <a:rPr lang="ja-JP" altLang="ja-JP" sz="2400" dirty="0" smtClean="0"/>
              <a:t>・</a:t>
            </a:r>
            <a:r>
              <a:rPr lang="ja-JP" altLang="ja-JP" sz="2400" dirty="0"/>
              <a:t>運転自動化システムは、前後・左右方向のいずれかの車両制御に係る運転タスクのサブタスクを実施</a:t>
            </a:r>
            <a:r>
              <a:rPr lang="ja-JP" altLang="ja-JP" sz="2400" dirty="0" smtClean="0"/>
              <a:t>。</a:t>
            </a:r>
            <a:endParaRPr lang="en-US" altLang="ja-JP" sz="2400" dirty="0" smtClean="0"/>
          </a:p>
          <a:p>
            <a:endParaRPr lang="en-US" altLang="ja-JP" sz="2000" dirty="0"/>
          </a:p>
          <a:p>
            <a:endParaRPr lang="en-US" altLang="ja-JP" sz="2000" dirty="0" smtClean="0">
              <a:solidFill>
                <a:srgbClr val="002060"/>
              </a:solidFill>
            </a:endParaRPr>
          </a:p>
          <a:p>
            <a:pPr marL="0" indent="0">
              <a:buNone/>
            </a:pPr>
            <a:r>
              <a:rPr lang="ja-JP" altLang="ja-JP" sz="2000" dirty="0" smtClean="0">
                <a:solidFill>
                  <a:srgbClr val="002060"/>
                </a:solidFill>
              </a:rPr>
              <a:t>レベル</a:t>
            </a:r>
            <a:r>
              <a:rPr lang="en-US" altLang="ja-JP" sz="2000" dirty="0">
                <a:solidFill>
                  <a:srgbClr val="002060"/>
                </a:solidFill>
              </a:rPr>
              <a:t>2</a:t>
            </a:r>
            <a:r>
              <a:rPr lang="ja-JP" altLang="ja-JP" sz="2000" dirty="0">
                <a:solidFill>
                  <a:srgbClr val="002060"/>
                </a:solidFill>
              </a:rPr>
              <a:t>はステアリング操作と加減速の</a:t>
            </a:r>
            <a:r>
              <a:rPr lang="ja-JP" altLang="ja-JP" sz="2000" u="sng" dirty="0">
                <a:solidFill>
                  <a:srgbClr val="002060"/>
                </a:solidFill>
              </a:rPr>
              <a:t>両方が</a:t>
            </a:r>
            <a:r>
              <a:rPr lang="ja-JP" altLang="ja-JP" sz="2000" dirty="0">
                <a:solidFill>
                  <a:srgbClr val="002060"/>
                </a:solidFill>
              </a:rPr>
              <a:t>連携</a:t>
            </a:r>
            <a:r>
              <a:rPr lang="ja-JP" altLang="ja-JP" sz="2000" dirty="0" smtClean="0">
                <a:solidFill>
                  <a:srgbClr val="002060"/>
                </a:solidFill>
              </a:rPr>
              <a:t>して</a:t>
            </a:r>
            <a:endParaRPr lang="en-US" altLang="ja-JP" sz="2000" dirty="0" smtClean="0">
              <a:solidFill>
                <a:srgbClr val="002060"/>
              </a:solidFill>
            </a:endParaRPr>
          </a:p>
          <a:p>
            <a:r>
              <a:rPr lang="ja-JP" altLang="en-US" sz="2000" dirty="0">
                <a:solidFill>
                  <a:srgbClr val="002060"/>
                </a:solidFill>
              </a:rPr>
              <a:t>　</a:t>
            </a:r>
            <a:r>
              <a:rPr lang="ja-JP" altLang="en-US" sz="2000" dirty="0" smtClean="0">
                <a:solidFill>
                  <a:srgbClr val="002060"/>
                </a:solidFill>
              </a:rPr>
              <a:t>　　　　　</a:t>
            </a:r>
            <a:r>
              <a:rPr lang="ja-JP" altLang="ja-JP" sz="2000" dirty="0" smtClean="0">
                <a:solidFill>
                  <a:srgbClr val="002060"/>
                </a:solidFill>
              </a:rPr>
              <a:t>運転</a:t>
            </a:r>
            <a:r>
              <a:rPr lang="ja-JP" altLang="ja-JP" sz="2000" dirty="0">
                <a:solidFill>
                  <a:srgbClr val="002060"/>
                </a:solidFill>
              </a:rPr>
              <a:t>をサポートする。</a:t>
            </a:r>
          </a:p>
        </p:txBody>
      </p:sp>
      <p:sp>
        <p:nvSpPr>
          <p:cNvPr id="4" name="雲形吹き出し 3"/>
          <p:cNvSpPr/>
          <p:nvPr/>
        </p:nvSpPr>
        <p:spPr>
          <a:xfrm rot="1226527">
            <a:off x="7876221" y="4035373"/>
            <a:ext cx="3658035" cy="2432957"/>
          </a:xfrm>
          <a:prstGeom prst="cloudCallou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両方ってところが</a:t>
            </a:r>
            <a:endParaRPr kumimoji="1" lang="en-US" altLang="ja-JP" dirty="0" smtClean="0"/>
          </a:p>
          <a:p>
            <a:pPr algn="ctr"/>
            <a:r>
              <a:rPr kumimoji="1" lang="ja-JP" altLang="en-US" dirty="0" smtClean="0"/>
              <a:t>ポイント！</a:t>
            </a:r>
            <a:endParaRPr kumimoji="1" lang="ja-JP" altLang="en-US" dirty="0"/>
          </a:p>
        </p:txBody>
      </p:sp>
    </p:spTree>
    <p:extLst>
      <p:ext uri="{BB962C8B-B14F-4D97-AF65-F5344CB8AC3E}">
        <p14:creationId xmlns:p14="http://schemas.microsoft.com/office/powerpoint/2010/main" val="207671777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231136" y="233172"/>
            <a:ext cx="7729728" cy="880011"/>
          </a:xfrm>
        </p:spPr>
        <p:txBody>
          <a:bodyPr/>
          <a:lstStyle/>
          <a:p>
            <a:r>
              <a:rPr lang="ja-JP" altLang="en-US" dirty="0"/>
              <a:t>自動運転自動車のレベルと定義</a:t>
            </a:r>
            <a:endParaRPr kumimoji="1" lang="ja-JP" altLang="en-US" dirty="0"/>
          </a:p>
        </p:txBody>
      </p:sp>
      <p:sp>
        <p:nvSpPr>
          <p:cNvPr id="3" name="コンテンツ プレースホルダー 2"/>
          <p:cNvSpPr>
            <a:spLocks noGrp="1"/>
          </p:cNvSpPr>
          <p:nvPr>
            <p:ph idx="1"/>
          </p:nvPr>
        </p:nvSpPr>
        <p:spPr>
          <a:xfrm>
            <a:off x="930303" y="1288112"/>
            <a:ext cx="10678601" cy="5406886"/>
          </a:xfrm>
        </p:spPr>
        <p:txBody>
          <a:bodyPr>
            <a:normAutofit fontScale="92500" lnSpcReduction="10000"/>
          </a:bodyPr>
          <a:lstStyle/>
          <a:p>
            <a:r>
              <a:rPr lang="en-US" altLang="ja-JP" sz="2400" dirty="0">
                <a:solidFill>
                  <a:srgbClr val="C00000"/>
                </a:solidFill>
              </a:rPr>
              <a:t>&lt;</a:t>
            </a:r>
            <a:r>
              <a:rPr lang="ja-JP" altLang="ja-JP" sz="2400" dirty="0">
                <a:solidFill>
                  <a:srgbClr val="C00000"/>
                </a:solidFill>
              </a:rPr>
              <a:t>レベル</a:t>
            </a:r>
            <a:r>
              <a:rPr lang="en-US" altLang="ja-JP" sz="2400" dirty="0">
                <a:solidFill>
                  <a:srgbClr val="C00000"/>
                </a:solidFill>
              </a:rPr>
              <a:t>3</a:t>
            </a:r>
            <a:r>
              <a:rPr lang="ja-JP" altLang="ja-JP" sz="2400" dirty="0">
                <a:solidFill>
                  <a:srgbClr val="C00000"/>
                </a:solidFill>
              </a:rPr>
              <a:t>　条件付運転自動化　</a:t>
            </a:r>
            <a:r>
              <a:rPr lang="en-US" altLang="ja-JP" sz="2400" dirty="0">
                <a:solidFill>
                  <a:srgbClr val="C00000"/>
                </a:solidFill>
              </a:rPr>
              <a:t>Conditioned Driving Automation&gt;</a:t>
            </a:r>
            <a:endParaRPr lang="ja-JP" altLang="ja-JP" sz="2400" dirty="0">
              <a:solidFill>
                <a:srgbClr val="C00000"/>
              </a:solidFill>
            </a:endParaRPr>
          </a:p>
          <a:p>
            <a:r>
              <a:rPr lang="ja-JP" altLang="en-US" sz="2800" dirty="0">
                <a:solidFill>
                  <a:schemeClr val="tx1"/>
                </a:solidFill>
              </a:rPr>
              <a:t>・</a:t>
            </a:r>
            <a:r>
              <a:rPr lang="ja-JP" altLang="en-US" sz="2400" b="1" dirty="0">
                <a:solidFill>
                  <a:schemeClr val="tx1"/>
                </a:solidFill>
              </a:rPr>
              <a:t>ＳＡＥ規定</a:t>
            </a:r>
            <a:endParaRPr lang="en-US" altLang="ja-JP" sz="2400" b="1" dirty="0">
              <a:solidFill>
                <a:schemeClr val="tx1"/>
              </a:solidFill>
            </a:endParaRPr>
          </a:p>
          <a:p>
            <a:r>
              <a:rPr lang="ja-JP" altLang="ja-JP" sz="2600" dirty="0"/>
              <a:t>・自動運転システムによる、全ての運転タスクに係る持続的かつ運行設計領域</a:t>
            </a:r>
            <a:r>
              <a:rPr lang="ja-JP" altLang="ja-JP" sz="2600" dirty="0" smtClean="0"/>
              <a:t>限定的な</a:t>
            </a:r>
            <a:r>
              <a:rPr lang="ja-JP" altLang="ja-JP" sz="2600" dirty="0"/>
              <a:t>実施。</a:t>
            </a:r>
          </a:p>
          <a:p>
            <a:r>
              <a:rPr lang="ja-JP" altLang="ja-JP" sz="2600" dirty="0" smtClean="0"/>
              <a:t>・</a:t>
            </a:r>
            <a:r>
              <a:rPr lang="ja-JP" altLang="ja-JP" sz="2600" dirty="0"/>
              <a:t>予備対応時利用者は、自動運転システムの発する介入要求や、他の車両システムでの運転タスク実施関連のシステム故障に対して適切に応答することを期待</a:t>
            </a:r>
            <a:r>
              <a:rPr lang="ja-JP" altLang="ja-JP" sz="2600" dirty="0" smtClean="0"/>
              <a:t>。</a:t>
            </a:r>
            <a:endParaRPr lang="en-US" altLang="ja-JP" sz="2600" dirty="0" smtClean="0"/>
          </a:p>
          <a:p>
            <a:endParaRPr lang="en-US" altLang="ja-JP" sz="1900" dirty="0" smtClean="0"/>
          </a:p>
          <a:p>
            <a:r>
              <a:rPr lang="ja-JP" altLang="en-US" sz="1400" dirty="0"/>
              <a:t>　</a:t>
            </a:r>
            <a:r>
              <a:rPr lang="ja-JP" altLang="en-US" sz="1400" dirty="0" smtClean="0"/>
              <a:t>　　</a:t>
            </a:r>
            <a:endParaRPr lang="en-US" altLang="ja-JP" sz="1400" dirty="0" smtClean="0"/>
          </a:p>
          <a:p>
            <a:endParaRPr lang="en-US" altLang="ja-JP" sz="1400" dirty="0"/>
          </a:p>
          <a:p>
            <a:endParaRPr lang="en-US" altLang="ja-JP" sz="1400" dirty="0" smtClean="0"/>
          </a:p>
          <a:p>
            <a:endParaRPr lang="en-US" altLang="ja-JP" sz="1400" dirty="0"/>
          </a:p>
          <a:p>
            <a:endParaRPr lang="en-US" altLang="ja-JP" sz="1400" dirty="0" smtClean="0"/>
          </a:p>
          <a:p>
            <a:endParaRPr lang="en-US" altLang="ja-JP" sz="1400" dirty="0" smtClean="0"/>
          </a:p>
          <a:p>
            <a:r>
              <a:rPr lang="ja-JP" altLang="en-US" sz="1400" dirty="0" smtClean="0"/>
              <a:t>　</a:t>
            </a:r>
            <a:endParaRPr lang="ja-JP" altLang="ja-JP" sz="2000" dirty="0"/>
          </a:p>
          <a:p>
            <a:endParaRPr kumimoji="1" lang="ja-JP" altLang="en-US" dirty="0">
              <a:solidFill>
                <a:srgbClr val="C00000"/>
              </a:solidFill>
            </a:endParaRPr>
          </a:p>
        </p:txBody>
      </p:sp>
      <p:sp>
        <p:nvSpPr>
          <p:cNvPr id="6" name="楕円 5"/>
          <p:cNvSpPr/>
          <p:nvPr/>
        </p:nvSpPr>
        <p:spPr>
          <a:xfrm>
            <a:off x="1101918" y="4454529"/>
            <a:ext cx="10335370" cy="17413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	</a:t>
            </a:r>
            <a:r>
              <a:rPr kumimoji="1" lang="ja-JP" altLang="en-US" sz="2400" dirty="0" smtClean="0"/>
              <a:t>自動運転はレベル</a:t>
            </a:r>
            <a:r>
              <a:rPr kumimoji="1" lang="en-US" altLang="ja-JP" sz="2400" dirty="0" smtClean="0"/>
              <a:t>3</a:t>
            </a:r>
            <a:r>
              <a:rPr kumimoji="1" lang="ja-JP" altLang="en-US" sz="2400" dirty="0" smtClean="0"/>
              <a:t>から！！！！！！！</a:t>
            </a:r>
            <a:endParaRPr kumimoji="1" lang="ja-JP" altLang="en-US" sz="2400" dirty="0"/>
          </a:p>
        </p:txBody>
      </p:sp>
    </p:spTree>
    <p:extLst>
      <p:ext uri="{BB962C8B-B14F-4D97-AF65-F5344CB8AC3E}">
        <p14:creationId xmlns:p14="http://schemas.microsoft.com/office/powerpoint/2010/main" val="46583803"/>
      </p:ext>
    </p:extLst>
  </p:cSld>
  <p:clrMapOvr>
    <a:masterClrMapping/>
  </p:clrMapOvr>
  <p:timing>
    <p:tnLst>
      <p:par>
        <p:cTn id="1" dur="indefinite" restart="never" nodeType="tmRoot"/>
      </p:par>
    </p:tnLst>
  </p:timing>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71C241A9-A460-4AD1-916F-25308628A5BC}"/>
    </a:ext>
  </a:extLst>
</a:theme>
</file>

<file path=docProps/app.xml><?xml version="1.0" encoding="utf-8"?>
<Properties xmlns="http://schemas.openxmlformats.org/officeDocument/2006/extended-properties" xmlns:vt="http://schemas.openxmlformats.org/officeDocument/2006/docPropsVTypes">
  <Template>パーセル</Template>
  <TotalTime>389</TotalTime>
  <Words>612</Words>
  <Application>Microsoft Office PowerPoint</Application>
  <PresentationFormat>ワイド画面</PresentationFormat>
  <Paragraphs>141</Paragraphs>
  <Slides>20</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20</vt:i4>
      </vt:variant>
    </vt:vector>
  </HeadingPairs>
  <TitlesOfParts>
    <vt:vector size="24" baseType="lpstr">
      <vt:lpstr>HGｺﾞｼｯｸE</vt:lpstr>
      <vt:lpstr>Arial</vt:lpstr>
      <vt:lpstr>Gill Sans MT</vt:lpstr>
      <vt:lpstr>Parcel</vt:lpstr>
      <vt:lpstr>自動運転自動車について</vt:lpstr>
      <vt:lpstr>与えられた課題</vt:lpstr>
      <vt:lpstr>なぜ自動運転自動車の開発が進められているのか。</vt:lpstr>
      <vt:lpstr>そもそも自動運転自動車とは？？</vt:lpstr>
      <vt:lpstr>自動運転自動車の定義とレベル。</vt:lpstr>
      <vt:lpstr>自動運転自動車のレベルと定義</vt:lpstr>
      <vt:lpstr>自動運転自動車のレベルと定義</vt:lpstr>
      <vt:lpstr>自動運転自動車のレベルと定義</vt:lpstr>
      <vt:lpstr>自動運転自動車のレベルと定義</vt:lpstr>
      <vt:lpstr>自動運転自動車のレベルと定義</vt:lpstr>
      <vt:lpstr>自動運転自動車のレベルと定義</vt:lpstr>
      <vt:lpstr>自動運転自動車のレベルと定義</vt:lpstr>
      <vt:lpstr>自動運転自動車のレベルと定義</vt:lpstr>
      <vt:lpstr>自動運転自動車に使われている技術</vt:lpstr>
      <vt:lpstr>通信技術</vt:lpstr>
      <vt:lpstr>通信技術の仕組み</vt:lpstr>
      <vt:lpstr>あなたは、自動運転自動車を運転してみたいですか。</vt:lpstr>
      <vt:lpstr>そのわけ。</vt:lpstr>
      <vt:lpstr>あなたは、自動運転自動車を運転してみたいですか。</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自動運転自動車について</dc:title>
  <dc:creator>Administrator</dc:creator>
  <cp:lastModifiedBy>Administrator</cp:lastModifiedBy>
  <cp:revision>28</cp:revision>
  <cp:lastPrinted>2018-12-06T07:50:31Z</cp:lastPrinted>
  <dcterms:created xsi:type="dcterms:W3CDTF">2018-12-05T01:36:31Z</dcterms:created>
  <dcterms:modified xsi:type="dcterms:W3CDTF">2018-12-13T03:35:43Z</dcterms:modified>
</cp:coreProperties>
</file>