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4" r:id="rId3"/>
    <p:sldId id="267" r:id="rId4"/>
    <p:sldId id="257" r:id="rId5"/>
    <p:sldId id="258" r:id="rId6"/>
    <p:sldId id="265" r:id="rId7"/>
    <p:sldId id="259" r:id="rId8"/>
    <p:sldId id="266" r:id="rId9"/>
    <p:sldId id="261" r:id="rId10"/>
    <p:sldId id="272" r:id="rId11"/>
    <p:sldId id="273" r:id="rId12"/>
    <p:sldId id="274" r:id="rId13"/>
    <p:sldId id="275" r:id="rId14"/>
    <p:sldId id="268" r:id="rId15"/>
    <p:sldId id="271" r:id="rId16"/>
    <p:sldId id="269" r:id="rId17"/>
    <p:sldId id="260" r:id="rId18"/>
    <p:sldId id="270" r:id="rId19"/>
  </p:sldIdLst>
  <p:sldSz cx="12192000" cy="6858000"/>
  <p:notesSz cx="6807200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7F11F-EEB0-4905-80C9-5722E029DBDF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B4EE40-2771-47C4-834C-423A88CCB4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991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AAFC0-30DE-4D2B-91F1-6905AB55ABA6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69E73-6C26-4662-B4B2-2D728FCC6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465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画像ファイルは大きく分けて「ラスター形式」と「ベクター形式」の２種類に分けられ、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69E73-6C26-4662-B4B2-2D728FCC64D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2983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画像ファイルは大きく分けて「ラスター形式」と「ベクター形式」の２種類に分けられ、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869E73-6C26-4662-B4B2-2D728FCC64D4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8449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画像ファイル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学籍番号</a:t>
            </a:r>
            <a:r>
              <a:rPr kumimoji="1" lang="en-US" altLang="ja-JP" dirty="0" smtClean="0"/>
              <a:t>:17103584</a:t>
            </a:r>
            <a:r>
              <a:rPr kumimoji="1" lang="ja-JP" altLang="en-US" dirty="0" smtClean="0"/>
              <a:t>　　名前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今野　思嘉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427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画像ファイルの分類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ja-JP" altLang="en-US" sz="2800" dirty="0" smtClean="0">
                <a:solidFill>
                  <a:srgbClr val="FFC000"/>
                </a:solidFill>
              </a:rPr>
              <a:t>ラスター形式</a:t>
            </a:r>
            <a:endParaRPr kumimoji="1" lang="en-US" altLang="ja-JP" sz="28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ja-JP" altLang="en-US" sz="2400" dirty="0">
                <a:solidFill>
                  <a:srgbClr val="FFC000"/>
                </a:solidFill>
              </a:rPr>
              <a:t>　 </a:t>
            </a:r>
            <a:r>
              <a:rPr lang="ja-JP" altLang="en-US" sz="2400" dirty="0" smtClean="0">
                <a:solidFill>
                  <a:srgbClr val="FFC000"/>
                </a:solidFill>
              </a:rPr>
              <a:t> </a:t>
            </a:r>
            <a:r>
              <a:rPr lang="en-US" altLang="ja-JP" sz="2000" dirty="0" smtClean="0"/>
              <a:t>GIF</a:t>
            </a:r>
            <a:r>
              <a:rPr lang="ja-JP" altLang="en-US" sz="2000" dirty="0"/>
              <a:t>形式（ジフ）　</a:t>
            </a:r>
            <a:r>
              <a:rPr lang="en-US" altLang="ja-JP" sz="2000" dirty="0"/>
              <a:t>/</a:t>
            </a:r>
            <a:r>
              <a:rPr lang="ja-JP" altLang="en-US" sz="2000" dirty="0"/>
              <a:t>　</a:t>
            </a:r>
            <a:r>
              <a:rPr lang="en-US" altLang="ja-JP" sz="2000" dirty="0"/>
              <a:t>JPEG</a:t>
            </a:r>
            <a:r>
              <a:rPr lang="ja-JP" altLang="en-US" sz="2000" dirty="0"/>
              <a:t>形式（ジェイペク）　</a:t>
            </a:r>
            <a:r>
              <a:rPr lang="en-US" altLang="ja-JP" sz="2000" dirty="0"/>
              <a:t>/</a:t>
            </a:r>
            <a:r>
              <a:rPr lang="ja-JP" altLang="en-US" sz="2000" dirty="0"/>
              <a:t>　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　</a:t>
            </a:r>
            <a:r>
              <a:rPr lang="en-US" altLang="ja-JP" sz="2000" dirty="0"/>
              <a:t>PNG</a:t>
            </a:r>
            <a:r>
              <a:rPr lang="ja-JP" altLang="en-US" sz="2000" dirty="0"/>
              <a:t>形式（ピング）　</a:t>
            </a:r>
            <a:r>
              <a:rPr lang="en-US" altLang="ja-JP" sz="2000" dirty="0"/>
              <a:t>/</a:t>
            </a:r>
            <a:r>
              <a:rPr lang="ja-JP" altLang="en-US" sz="2000" dirty="0"/>
              <a:t>　</a:t>
            </a:r>
            <a:r>
              <a:rPr lang="en-US" altLang="ja-JP" sz="2000" dirty="0"/>
              <a:t>BMP.</a:t>
            </a:r>
            <a:r>
              <a:rPr lang="ja-JP" altLang="en-US" sz="2000" dirty="0"/>
              <a:t>形式（ビットマップ</a:t>
            </a:r>
            <a:r>
              <a:rPr lang="ja-JP" altLang="en-US" sz="2000" dirty="0" smtClean="0"/>
              <a:t>）</a:t>
            </a:r>
            <a:endParaRPr kumimoji="1" lang="en-US" altLang="ja-JP" sz="2000" dirty="0" smtClean="0">
              <a:solidFill>
                <a:srgbClr val="FFC000"/>
              </a:solidFill>
            </a:endParaRPr>
          </a:p>
          <a:p>
            <a:r>
              <a:rPr lang="ja-JP" altLang="en-US" sz="2800" dirty="0" smtClean="0">
                <a:solidFill>
                  <a:srgbClr val="FFC000"/>
                </a:solidFill>
              </a:rPr>
              <a:t>ベクター形式</a:t>
            </a:r>
            <a:endParaRPr lang="en-US" altLang="ja-JP" sz="28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ja-JP" sz="2000" dirty="0" smtClean="0">
                <a:solidFill>
                  <a:srgbClr val="FFC000"/>
                </a:solidFill>
              </a:rPr>
              <a:t>      </a:t>
            </a:r>
            <a:r>
              <a:rPr lang="en-US" altLang="ja-JP" sz="2000" dirty="0" smtClean="0">
                <a:solidFill>
                  <a:schemeClr val="tx1"/>
                </a:solidFill>
              </a:rPr>
              <a:t>SVG</a:t>
            </a:r>
            <a:r>
              <a:rPr lang="ja-JP" altLang="en-US" sz="2000" dirty="0" smtClean="0">
                <a:solidFill>
                  <a:schemeClr val="tx1"/>
                </a:solidFill>
              </a:rPr>
              <a:t>形式（エス ブイ ジー）</a:t>
            </a:r>
            <a:endParaRPr kumimoji="1" lang="en-US" altLang="ja-JP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882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JPEG</a:t>
            </a:r>
            <a:r>
              <a:rPr kumimoji="1" lang="ja-JP" altLang="en-US" dirty="0" smtClean="0"/>
              <a:t>ファイル形式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圧縮率</a:t>
            </a:r>
            <a:r>
              <a:rPr kumimoji="1" lang="ja-JP" altLang="en-US" dirty="0" smtClean="0"/>
              <a:t>が高く、</a:t>
            </a:r>
            <a:r>
              <a:rPr kumimoji="1" lang="ja-JP" altLang="en-US" dirty="0" smtClean="0">
                <a:solidFill>
                  <a:srgbClr val="FF0000"/>
                </a:solidFill>
              </a:rPr>
              <a:t>フルカラー</a:t>
            </a:r>
            <a:r>
              <a:rPr kumimoji="1" lang="ja-JP" altLang="en-US" dirty="0" smtClean="0"/>
              <a:t>（約</a:t>
            </a:r>
            <a:r>
              <a:rPr kumimoji="1" lang="en-US" altLang="ja-JP" dirty="0" smtClean="0"/>
              <a:t>1.677</a:t>
            </a:r>
            <a:r>
              <a:rPr kumimoji="1" lang="ja-JP" altLang="en-US" dirty="0" smtClean="0"/>
              <a:t>万色）を備えている。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r>
              <a:rPr kumimoji="1" lang="ja-JP" altLang="en-US" dirty="0" smtClean="0"/>
              <a:t>デジタルカメラ</a:t>
            </a:r>
            <a:r>
              <a:rPr kumimoji="1" lang="ja-JP" altLang="en-US" dirty="0" smtClean="0">
                <a:solidFill>
                  <a:srgbClr val="FF0000"/>
                </a:solidFill>
              </a:rPr>
              <a:t>写真</a:t>
            </a:r>
            <a:r>
              <a:rPr kumimoji="1" lang="ja-JP" altLang="en-US" dirty="0" smtClean="0"/>
              <a:t>の記録に使用されることが多い。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一回圧縮すると原像には戻せない</a:t>
            </a:r>
            <a:r>
              <a:rPr lang="en-US" altLang="ja-JP" dirty="0" smtClean="0"/>
              <a:t>(</a:t>
            </a:r>
            <a:r>
              <a:rPr lang="ja-JP" altLang="en-US" dirty="0" smtClean="0">
                <a:solidFill>
                  <a:srgbClr val="FF0000"/>
                </a:solidFill>
              </a:rPr>
              <a:t>不可逆圧縮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ので、上書き保存していくと劣化していく場合がある。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9422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PNG</a:t>
            </a:r>
            <a:r>
              <a:rPr kumimoji="1" lang="ja-JP" altLang="en-US" dirty="0" smtClean="0"/>
              <a:t>ファイル形式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ビットマップ画像を扱うファイルフォームマップとして開発された。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データを復元したときに完全に戻すことができる。</a:t>
            </a:r>
            <a:r>
              <a:rPr lang="en-US" altLang="ja-JP" dirty="0" smtClean="0"/>
              <a:t>(</a:t>
            </a:r>
            <a:r>
              <a:rPr lang="ja-JP" altLang="en-US" dirty="0" smtClean="0">
                <a:solidFill>
                  <a:srgbClr val="FF0000"/>
                </a:solidFill>
              </a:rPr>
              <a:t>可逆性圧縮</a:t>
            </a:r>
            <a:r>
              <a:rPr lang="en-US" altLang="ja-JP" dirty="0" smtClean="0"/>
              <a:t>)</a:t>
            </a:r>
          </a:p>
          <a:p>
            <a:endParaRPr kumimoji="1" lang="en-US" altLang="ja-JP" dirty="0"/>
          </a:p>
          <a:p>
            <a:r>
              <a:rPr kumimoji="1" lang="ja-JP" altLang="en-US" dirty="0" smtClean="0">
                <a:solidFill>
                  <a:srgbClr val="FF0000"/>
                </a:solidFill>
              </a:rPr>
              <a:t>透過処理</a:t>
            </a:r>
            <a:r>
              <a:rPr kumimoji="1" lang="ja-JP" altLang="en-US" dirty="0" smtClean="0"/>
              <a:t>ができる。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イラストやロゴの保存に適している。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431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GIF</a:t>
            </a:r>
            <a:r>
              <a:rPr kumimoji="1" lang="ja-JP" altLang="en-US" dirty="0" smtClean="0"/>
              <a:t>ファイル形式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色数が</a:t>
            </a:r>
            <a:r>
              <a:rPr kumimoji="1" lang="en-US" altLang="ja-JP" dirty="0" smtClean="0"/>
              <a:t>256</a:t>
            </a:r>
            <a:r>
              <a:rPr kumimoji="1" lang="ja-JP" altLang="en-US" dirty="0" smtClean="0"/>
              <a:t>色と少なく、</a:t>
            </a:r>
            <a:r>
              <a:rPr kumimoji="1" lang="ja-JP" altLang="en-US" dirty="0" smtClean="0">
                <a:solidFill>
                  <a:srgbClr val="FF0000"/>
                </a:solidFill>
              </a:rPr>
              <a:t>データ容量</a:t>
            </a:r>
            <a:r>
              <a:rPr kumimoji="1" lang="ja-JP" altLang="en-US" dirty="0" smtClean="0"/>
              <a:t>が非常に</a:t>
            </a:r>
            <a:r>
              <a:rPr kumimoji="1" lang="ja-JP" altLang="en-US" dirty="0" smtClean="0">
                <a:solidFill>
                  <a:srgbClr val="FF0000"/>
                </a:solidFill>
              </a:rPr>
              <a:t>小さい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>
                <a:solidFill>
                  <a:srgbClr val="FF0000"/>
                </a:solidFill>
              </a:rPr>
              <a:t>透過処理</a:t>
            </a:r>
            <a:r>
              <a:rPr kumimoji="1" lang="ja-JP" altLang="en-US" dirty="0" smtClean="0"/>
              <a:t>ができる。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一つの</a:t>
            </a:r>
            <a:r>
              <a:rPr kumimoji="1" lang="en-US" altLang="ja-JP" dirty="0" smtClean="0"/>
              <a:t>GIF</a:t>
            </a:r>
            <a:r>
              <a:rPr kumimoji="1" lang="ja-JP" altLang="en-US" dirty="0" smtClean="0"/>
              <a:t>ファイルに複数画像を入れることで、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アニメーション</a:t>
            </a:r>
            <a:r>
              <a:rPr kumimoji="1" lang="ja-JP" altLang="en-US" dirty="0" smtClean="0"/>
              <a:t>を作ることができる。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402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451100" y="2209800"/>
            <a:ext cx="7137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（２）そのうち</a:t>
            </a:r>
            <a:r>
              <a:rPr kumimoji="1" lang="ja-JP" altLang="en-US" sz="3200" dirty="0" smtClean="0"/>
              <a:t>、</a:t>
            </a:r>
            <a:r>
              <a:rPr kumimoji="1" lang="en-US" altLang="ja-JP" sz="3200" dirty="0" smtClean="0"/>
              <a:t>bmp</a:t>
            </a:r>
            <a:r>
              <a:rPr kumimoji="1" lang="ja-JP" altLang="en-US" sz="3200" dirty="0" smtClean="0"/>
              <a:t>形式</a:t>
            </a:r>
            <a:r>
              <a:rPr kumimoji="1" lang="ja-JP" altLang="en-US" sz="3200" dirty="0"/>
              <a:t>を使って、次の３つの文字に</a:t>
            </a:r>
            <a:r>
              <a:rPr kumimoji="1" lang="ja-JP" altLang="en-US" sz="3200" dirty="0" smtClean="0"/>
              <a:t>ついて画像作成しなさい</a:t>
            </a:r>
            <a:r>
              <a:rPr kumimoji="1" lang="ja-JP" altLang="en-US" sz="3200" dirty="0"/>
              <a:t>。「は」「日」「歩」。サイズは、</a:t>
            </a:r>
            <a:r>
              <a:rPr lang="ja-JP" altLang="en-US" sz="3200" dirty="0"/>
              <a:t>４８</a:t>
            </a:r>
            <a:r>
              <a:rPr lang="en-US" altLang="ja-JP" sz="3200" dirty="0"/>
              <a:t>pix×</a:t>
            </a:r>
            <a:r>
              <a:rPr lang="ja-JP" altLang="en-US" sz="3200" dirty="0"/>
              <a:t>４８</a:t>
            </a:r>
            <a:r>
              <a:rPr lang="en-US" altLang="ja-JP" sz="3200" dirty="0"/>
              <a:t>pix</a:t>
            </a:r>
            <a:r>
              <a:rPr lang="ja-JP" altLang="en-US" sz="3200" dirty="0"/>
              <a:t>で作成しなさい。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3532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画像作成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31136" y="2638044"/>
            <a:ext cx="8233664" cy="310198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＜作成</a:t>
            </a:r>
            <a:r>
              <a:rPr lang="ja-JP" altLang="en-US" dirty="0" smtClean="0"/>
              <a:t>用</a:t>
            </a:r>
            <a:r>
              <a:rPr lang="ja-JP" altLang="en-US" dirty="0"/>
              <a:t>途</a:t>
            </a:r>
            <a:r>
              <a:rPr kumimoji="1" lang="ja-JP" altLang="en-US" dirty="0" smtClean="0"/>
              <a:t>＞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・「</a:t>
            </a:r>
            <a:r>
              <a:rPr lang="en-US" altLang="ja-JP" dirty="0" smtClean="0"/>
              <a:t>C</a:t>
            </a:r>
            <a:r>
              <a:rPr lang="ja-JP" altLang="en-US" dirty="0" smtClean="0"/>
              <a:t>言語をはじめよう！」を使って作成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＜作成方法＞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１</a:t>
            </a:r>
            <a:r>
              <a:rPr kumimoji="1" lang="en-US" altLang="ja-JP" dirty="0" smtClean="0"/>
              <a:t>.Word</a:t>
            </a:r>
            <a:r>
              <a:rPr kumimoji="1" lang="ja-JP" altLang="en-US" dirty="0" smtClean="0"/>
              <a:t>を使って</a:t>
            </a:r>
            <a:r>
              <a:rPr kumimoji="1" lang="en-US" altLang="ja-JP" dirty="0" smtClean="0"/>
              <a:t>48×48</a:t>
            </a:r>
            <a:r>
              <a:rPr kumimoji="1" lang="ja-JP" altLang="en-US" dirty="0" smtClean="0"/>
              <a:t>のマスを作る。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２</a:t>
            </a:r>
            <a:r>
              <a:rPr lang="en-US" altLang="ja-JP" dirty="0" smtClean="0"/>
              <a:t>.</a:t>
            </a:r>
            <a:r>
              <a:rPr lang="ja-JP" altLang="en-US" dirty="0" smtClean="0"/>
              <a:t>文字をそこに大きく書く。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３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文字が重なっているマスを塗り、そのマスが左下から何個</a:t>
            </a:r>
            <a:r>
              <a:rPr lang="ja-JP" altLang="en-US" dirty="0" smtClean="0"/>
              <a:t>目かを数える。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４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プログラミングをし、実行する。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996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738" y="723900"/>
            <a:ext cx="2605663" cy="2832101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4787" y="1077911"/>
            <a:ext cx="2832102" cy="2124077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901" y="3810001"/>
            <a:ext cx="2547937" cy="283368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3538" y="723899"/>
            <a:ext cx="2457211" cy="273278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43299" y="4152901"/>
            <a:ext cx="2743200" cy="20574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55660" y="1055401"/>
            <a:ext cx="2652020" cy="198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7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参考文献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１</a:t>
            </a:r>
            <a:r>
              <a:rPr lang="en-US" altLang="ja-JP" dirty="0" smtClean="0"/>
              <a:t>.</a:t>
            </a:r>
            <a:r>
              <a:rPr lang="ja-JP" altLang="en-US" dirty="0" smtClean="0"/>
              <a:t>画像オブジェクトの「ラスタ形式」と「ベクタ形式」違いと使い分け</a:t>
            </a:r>
            <a:r>
              <a:rPr lang="ja-JP" altLang="en-US" dirty="0" smtClean="0"/>
              <a:t>（参照日</a:t>
            </a:r>
            <a:r>
              <a:rPr lang="en-US" altLang="ja-JP" dirty="0" smtClean="0"/>
              <a:t>:12</a:t>
            </a:r>
            <a:r>
              <a:rPr lang="ja-JP" altLang="en-US" dirty="0" smtClean="0"/>
              <a:t>月</a:t>
            </a:r>
            <a:r>
              <a:rPr lang="en-US" altLang="ja-JP" dirty="0" smtClean="0"/>
              <a:t>6</a:t>
            </a:r>
            <a:r>
              <a:rPr lang="ja-JP" altLang="en-US" dirty="0" smtClean="0"/>
              <a:t>日）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https</a:t>
            </a:r>
            <a:r>
              <a:rPr lang="en-US" altLang="ja-JP" dirty="0"/>
              <a:t>://</a:t>
            </a:r>
            <a:r>
              <a:rPr lang="en-US" altLang="ja-JP" dirty="0" smtClean="0"/>
              <a:t>www.asobou.co.jp/blog/web/vector-raster</a:t>
            </a:r>
          </a:p>
          <a:p>
            <a:pPr marL="0" indent="0">
              <a:buNone/>
            </a:pPr>
            <a:r>
              <a:rPr lang="ja-JP" altLang="en-US" dirty="0"/>
              <a:t>２</a:t>
            </a:r>
            <a:r>
              <a:rPr lang="en-US" altLang="ja-JP" dirty="0" smtClean="0"/>
              <a:t>.</a:t>
            </a:r>
            <a:r>
              <a:rPr lang="ja-JP" altLang="en-US" dirty="0" smtClean="0"/>
              <a:t>画像ファイル形式の基礎と特徴まとめ（参照日</a:t>
            </a:r>
            <a:r>
              <a:rPr lang="en-US" altLang="ja-JP" dirty="0" smtClean="0"/>
              <a:t>:12</a:t>
            </a:r>
            <a:r>
              <a:rPr lang="ja-JP" altLang="en-US" dirty="0" smtClean="0"/>
              <a:t>月</a:t>
            </a:r>
            <a:r>
              <a:rPr lang="en-US" altLang="ja-JP" dirty="0" smtClean="0"/>
              <a:t>6</a:t>
            </a:r>
            <a:r>
              <a:rPr lang="ja-JP" altLang="en-US" dirty="0" smtClean="0"/>
              <a:t>日）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https</a:t>
            </a:r>
            <a:r>
              <a:rPr lang="en-US" altLang="ja-JP" dirty="0"/>
              <a:t>://</a:t>
            </a:r>
            <a:r>
              <a:rPr lang="en-US" altLang="ja-JP" dirty="0" smtClean="0"/>
              <a:t>liginc.co.jp/web/design/material/50037</a:t>
            </a:r>
          </a:p>
          <a:p>
            <a:pPr marL="0" indent="0">
              <a:buNone/>
            </a:pPr>
            <a:r>
              <a:rPr lang="ja-JP" altLang="en-US" dirty="0" smtClean="0"/>
              <a:t>３</a:t>
            </a:r>
            <a:r>
              <a:rPr lang="en-US" altLang="ja-JP" dirty="0" smtClean="0"/>
              <a:t>.</a:t>
            </a:r>
            <a:r>
              <a:rPr lang="ja-JP" altLang="en-US" dirty="0"/>
              <a:t>ノンデザイナーでも知っておきたい！ベクタ形式とラスタ形式の違い　　　　　　　　　を解説</a:t>
            </a:r>
            <a:r>
              <a:rPr lang="en-US" altLang="ja-JP" dirty="0"/>
              <a:t>…</a:t>
            </a:r>
            <a:r>
              <a:rPr lang="ja-JP" altLang="en-US" dirty="0"/>
              <a:t>（参照日</a:t>
            </a:r>
            <a:r>
              <a:rPr lang="en-US" altLang="ja-JP" dirty="0"/>
              <a:t>:12</a:t>
            </a:r>
            <a:r>
              <a:rPr lang="ja-JP" altLang="en-US" dirty="0"/>
              <a:t>月</a:t>
            </a:r>
            <a:r>
              <a:rPr lang="en-US" altLang="ja-JP" dirty="0"/>
              <a:t>4</a:t>
            </a:r>
            <a:r>
              <a:rPr lang="ja-JP" altLang="en-US" dirty="0"/>
              <a:t>日）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https://ferret-plus.com/2159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924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705100" y="2959100"/>
            <a:ext cx="680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ご清聴ありがとうございました</a:t>
            </a:r>
            <a:r>
              <a:rPr kumimoji="1" lang="ja-JP" altLang="en-US" dirty="0" smtClean="0"/>
              <a:t>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843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 smtClean="0"/>
              <a:t>（１</a:t>
            </a:r>
            <a:r>
              <a:rPr kumimoji="1" lang="ja-JP" altLang="en-US" sz="2400" dirty="0" smtClean="0"/>
              <a:t>）画像ファイルには、ラスター</a:t>
            </a:r>
            <a:r>
              <a:rPr kumimoji="1" lang="en-US" altLang="ja-JP" sz="2400" dirty="0" smtClean="0"/>
              <a:t>/</a:t>
            </a:r>
            <a:r>
              <a:rPr kumimoji="1" lang="ja-JP" altLang="en-US" sz="2400" dirty="0" smtClean="0"/>
              <a:t>ベクター形式など、いくつかの分類方法があります。それにしたがって現存する画像ファイル形式を紹介しなさい。</a:t>
            </a:r>
            <a:endParaRPr kumimoji="1" lang="en-US" altLang="ja-JP" sz="2400" dirty="0" smtClean="0"/>
          </a:p>
          <a:p>
            <a:pPr marL="0" indent="0">
              <a:buNone/>
            </a:pPr>
            <a:endParaRPr kumimoji="1" lang="en-US" altLang="ja-JP" sz="2400" dirty="0" smtClean="0"/>
          </a:p>
          <a:p>
            <a:r>
              <a:rPr kumimoji="1" lang="ja-JP" altLang="en-US" sz="2400" dirty="0" smtClean="0"/>
              <a:t>（２）そのうち、</a:t>
            </a:r>
            <a:r>
              <a:rPr lang="en-US" altLang="ja-JP" sz="2400" dirty="0" smtClean="0"/>
              <a:t>bmp</a:t>
            </a:r>
            <a:r>
              <a:rPr kumimoji="1" lang="ja-JP" altLang="en-US" sz="2400" dirty="0" smtClean="0"/>
              <a:t>形式を使って、次の３つの文字について画像作成しなさい。「は」「日」「歩」。サイズは、</a:t>
            </a:r>
            <a:r>
              <a:rPr lang="ja-JP" altLang="en-US" sz="2400" dirty="0" smtClean="0"/>
              <a:t>４８</a:t>
            </a:r>
            <a:r>
              <a:rPr lang="en-US" altLang="ja-JP" sz="2400" dirty="0" smtClean="0"/>
              <a:t>pix×</a:t>
            </a:r>
            <a:r>
              <a:rPr lang="ja-JP" altLang="en-US" sz="2400" dirty="0" smtClean="0"/>
              <a:t>４８</a:t>
            </a:r>
            <a:r>
              <a:rPr lang="en-US" altLang="ja-JP" sz="2400" dirty="0" smtClean="0"/>
              <a:t>pix</a:t>
            </a:r>
            <a:r>
              <a:rPr lang="ja-JP" altLang="en-US" sz="2400" dirty="0" smtClean="0"/>
              <a:t>で作成しなさい。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4200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400300" y="2197100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（１）画像ファイルには、ラスター</a:t>
            </a:r>
            <a:r>
              <a:rPr kumimoji="1" lang="en-US" altLang="ja-JP" sz="3200" dirty="0"/>
              <a:t>/</a:t>
            </a:r>
            <a:r>
              <a:rPr kumimoji="1" lang="ja-JP" altLang="en-US" sz="3200" dirty="0"/>
              <a:t>ベクター形式など、いくつかの分類方法があります。それにしたがって現存する画像ファイル形式を紹介しなさい。</a:t>
            </a:r>
            <a:endParaRPr kumimoji="1" lang="en-US" altLang="ja-JP" sz="3200" dirty="0"/>
          </a:p>
          <a:p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75025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画像ファイルの分類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ja-JP" altLang="en-US" sz="2800" dirty="0" smtClean="0">
                <a:solidFill>
                  <a:srgbClr val="FFC000"/>
                </a:solidFill>
              </a:rPr>
              <a:t>ラスター形式</a:t>
            </a:r>
            <a:endParaRPr kumimoji="1" lang="en-US" altLang="ja-JP" sz="28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ja-JP" altLang="en-US" sz="2400" dirty="0">
                <a:solidFill>
                  <a:srgbClr val="FFC000"/>
                </a:solidFill>
              </a:rPr>
              <a:t>　 </a:t>
            </a:r>
            <a:r>
              <a:rPr lang="ja-JP" altLang="en-US" sz="2400" dirty="0" smtClean="0">
                <a:solidFill>
                  <a:srgbClr val="FFC000"/>
                </a:solidFill>
              </a:rPr>
              <a:t> </a:t>
            </a:r>
            <a:r>
              <a:rPr lang="en-US" altLang="ja-JP" sz="2000" dirty="0" smtClean="0"/>
              <a:t>GIF</a:t>
            </a:r>
            <a:r>
              <a:rPr lang="ja-JP" altLang="en-US" sz="2000" dirty="0"/>
              <a:t>形式（ジフ）　</a:t>
            </a:r>
            <a:r>
              <a:rPr lang="en-US" altLang="ja-JP" sz="2000" dirty="0"/>
              <a:t>/</a:t>
            </a:r>
            <a:r>
              <a:rPr lang="ja-JP" altLang="en-US" sz="2000" dirty="0"/>
              <a:t>　</a:t>
            </a:r>
            <a:r>
              <a:rPr lang="en-US" altLang="ja-JP" sz="2000" dirty="0"/>
              <a:t>JPEG</a:t>
            </a:r>
            <a:r>
              <a:rPr lang="ja-JP" altLang="en-US" sz="2000" dirty="0"/>
              <a:t>形式（ジェイペク）　</a:t>
            </a:r>
            <a:r>
              <a:rPr lang="en-US" altLang="ja-JP" sz="2000" dirty="0"/>
              <a:t>/</a:t>
            </a:r>
            <a:r>
              <a:rPr lang="ja-JP" altLang="en-US" sz="2000" dirty="0"/>
              <a:t>　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　</a:t>
            </a:r>
            <a:r>
              <a:rPr lang="en-US" altLang="ja-JP" sz="2000" dirty="0"/>
              <a:t>PNG</a:t>
            </a:r>
            <a:r>
              <a:rPr lang="ja-JP" altLang="en-US" sz="2000" dirty="0"/>
              <a:t>形式（ピング）　</a:t>
            </a:r>
            <a:r>
              <a:rPr lang="en-US" altLang="ja-JP" sz="2000" dirty="0"/>
              <a:t>/</a:t>
            </a:r>
            <a:r>
              <a:rPr lang="ja-JP" altLang="en-US" sz="2000" dirty="0"/>
              <a:t>　</a:t>
            </a:r>
            <a:r>
              <a:rPr lang="en-US" altLang="ja-JP" sz="2000" dirty="0"/>
              <a:t>BMP.</a:t>
            </a:r>
            <a:r>
              <a:rPr lang="ja-JP" altLang="en-US" sz="2000" dirty="0"/>
              <a:t>形式（ビットマップ</a:t>
            </a:r>
            <a:r>
              <a:rPr lang="ja-JP" altLang="en-US" sz="2000" dirty="0" smtClean="0"/>
              <a:t>）</a:t>
            </a:r>
            <a:endParaRPr kumimoji="1" lang="en-US" altLang="ja-JP" sz="2000" dirty="0" smtClean="0">
              <a:solidFill>
                <a:srgbClr val="FFC000"/>
              </a:solidFill>
            </a:endParaRPr>
          </a:p>
          <a:p>
            <a:r>
              <a:rPr lang="ja-JP" altLang="en-US" sz="2800" dirty="0" smtClean="0">
                <a:solidFill>
                  <a:srgbClr val="FFC000"/>
                </a:solidFill>
              </a:rPr>
              <a:t>ベクター形式</a:t>
            </a:r>
            <a:endParaRPr lang="en-US" altLang="ja-JP" sz="28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ja-JP" sz="2000" dirty="0" smtClean="0">
                <a:solidFill>
                  <a:srgbClr val="FFC000"/>
                </a:solidFill>
              </a:rPr>
              <a:t>      </a:t>
            </a:r>
            <a:r>
              <a:rPr lang="en-US" altLang="ja-JP" sz="2000" dirty="0" smtClean="0">
                <a:solidFill>
                  <a:schemeClr val="tx1"/>
                </a:solidFill>
              </a:rPr>
              <a:t>SVG</a:t>
            </a:r>
            <a:r>
              <a:rPr lang="ja-JP" altLang="en-US" sz="2000" dirty="0" smtClean="0">
                <a:solidFill>
                  <a:schemeClr val="tx1"/>
                </a:solidFill>
              </a:rPr>
              <a:t>形式（エス ブイ ジー）</a:t>
            </a:r>
            <a:endParaRPr kumimoji="1" lang="en-US" altLang="ja-JP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995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ラスター形式とは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/>
              <a:t>１</a:t>
            </a:r>
            <a:r>
              <a:rPr kumimoji="1" lang="en-US" altLang="ja-JP" sz="2000" dirty="0" smtClean="0"/>
              <a:t>pixel</a:t>
            </a:r>
            <a:r>
              <a:rPr kumimoji="1" lang="ja-JP" altLang="en-US" sz="2000" dirty="0" smtClean="0"/>
              <a:t>の点が縦横と格子状に並び構成されたデータのこと。</a:t>
            </a:r>
            <a:endParaRPr kumimoji="1" lang="en-US" altLang="ja-JP" sz="2000" dirty="0" smtClean="0"/>
          </a:p>
          <a:p>
            <a:r>
              <a:rPr lang="ja-JP" altLang="en-US" sz="2000" dirty="0"/>
              <a:t>画像</a:t>
            </a:r>
            <a:r>
              <a:rPr lang="ja-JP" altLang="en-US" sz="2000" dirty="0" smtClean="0"/>
              <a:t>を表示するための処理量が少ないので</a:t>
            </a:r>
            <a:r>
              <a:rPr lang="ja-JP" altLang="en-US" sz="2000" dirty="0" smtClean="0"/>
              <a:t>、写真などの複雑な画像表示に向いている。</a:t>
            </a:r>
            <a:endParaRPr lang="en-US" altLang="ja-JP" sz="2000" dirty="0"/>
          </a:p>
          <a:p>
            <a:r>
              <a:rPr lang="ja-JP" altLang="en-US" sz="2000" dirty="0" smtClean="0"/>
              <a:t>点</a:t>
            </a:r>
            <a:r>
              <a:rPr lang="ja-JP" altLang="en-US" sz="2000" dirty="0" smtClean="0"/>
              <a:t>で画像が表現されているので、拡大をすると画質が壊れてしまったり、縮小すると情報が壊れてしまったりする。</a:t>
            </a:r>
            <a:endParaRPr kumimoji="1" lang="ja-JP" altLang="en-US" sz="20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423" y="4658620"/>
            <a:ext cx="3967939" cy="156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3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ラスター形式実用例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4110">
            <a:off x="2352066" y="2353927"/>
            <a:ext cx="2468301" cy="2468301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9482" flipH="1">
            <a:off x="6804295" y="3930014"/>
            <a:ext cx="3270655" cy="202628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231136" y="5022743"/>
            <a:ext cx="35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カメラで撮影した写真データ</a:t>
            </a:r>
            <a:endParaRPr kumimoji="1" lang="ja-JP" altLang="en-US" sz="2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88100" y="2748082"/>
            <a:ext cx="345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パソコンのペイントソフト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4838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ベクター形式とは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dirty="0" smtClean="0"/>
              <a:t>複数の点（アンカー）の位置とそれをつないだ線、色、カーブなどを数値データとして記憶し再現されたデータのこと。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数値で構成されているので、拡大や縮小によって画質が崩れることなく再現できる。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数多くの数式が必要になるので、複雑な画像には向いていない。</a:t>
            </a:r>
            <a:endParaRPr kumimoji="1" lang="ja-JP" altLang="en-US" sz="20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905" y="4696637"/>
            <a:ext cx="3871613" cy="152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4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ベクター形式実用例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300" y="2571749"/>
            <a:ext cx="2501900" cy="2513069"/>
          </a:xfrm>
        </p:spPr>
      </p:pic>
      <p:sp>
        <p:nvSpPr>
          <p:cNvPr id="6" name="テキスト ボックス 5"/>
          <p:cNvSpPr txBox="1"/>
          <p:nvPr/>
        </p:nvSpPr>
        <p:spPr>
          <a:xfrm>
            <a:off x="3009900" y="5401555"/>
            <a:ext cx="3467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線や面などで書かれた地図</a:t>
            </a:r>
            <a:endParaRPr kumimoji="1" lang="ja-JP" altLang="en-US" sz="20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400" y="4070405"/>
            <a:ext cx="2705100" cy="2028826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6845300" y="2911853"/>
            <a:ext cx="2070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単純なイラスト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1462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ラスター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ベクター形式を比較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44774"/>
              </p:ext>
            </p:extLst>
          </p:nvPr>
        </p:nvGraphicFramePr>
        <p:xfrm>
          <a:off x="2231136" y="2422358"/>
          <a:ext cx="7731126" cy="3882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162">
                  <a:extLst>
                    <a:ext uri="{9D8B030D-6E8A-4147-A177-3AD203B41FA5}">
                      <a16:colId xmlns:a16="http://schemas.microsoft.com/office/drawing/2014/main" val="716547879"/>
                    </a:ext>
                  </a:extLst>
                </a:gridCol>
                <a:gridCol w="3096126">
                  <a:extLst>
                    <a:ext uri="{9D8B030D-6E8A-4147-A177-3AD203B41FA5}">
                      <a16:colId xmlns:a16="http://schemas.microsoft.com/office/drawing/2014/main" val="2581020103"/>
                    </a:ext>
                  </a:extLst>
                </a:gridCol>
                <a:gridCol w="3207838">
                  <a:extLst>
                    <a:ext uri="{9D8B030D-6E8A-4147-A177-3AD203B41FA5}">
                      <a16:colId xmlns:a16="http://schemas.microsoft.com/office/drawing/2014/main" val="2501985418"/>
                    </a:ext>
                  </a:extLst>
                </a:gridCol>
              </a:tblGrid>
              <a:tr h="79901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形式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ラスター形式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ベクター形式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137243"/>
                  </a:ext>
                </a:extLst>
              </a:tr>
              <a:tr h="77079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主な用途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Web</a:t>
                      </a:r>
                      <a:r>
                        <a:rPr kumimoji="1" lang="ja-JP" altLang="en-US" dirty="0" smtClean="0"/>
                        <a:t>画像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写真以外の印刷物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831884"/>
                  </a:ext>
                </a:extLst>
              </a:tr>
              <a:tr h="77079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メリット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写真などの描写が複雑なデータの表示ができる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拡大縮小に適している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281230"/>
                  </a:ext>
                </a:extLst>
              </a:tr>
              <a:tr h="77079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デメリット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拡大縮小に適していない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複雑な画像表示に適さない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766412"/>
                  </a:ext>
                </a:extLst>
              </a:tr>
              <a:tr h="77079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作成ソフト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ペイントソフト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ドローソフト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760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54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TM10001115[[fn=パーセル]]</Template>
  <TotalTime>599</TotalTime>
  <Words>616</Words>
  <Application>Microsoft Office PowerPoint</Application>
  <PresentationFormat>ワイド画面</PresentationFormat>
  <Paragraphs>97</Paragraphs>
  <Slides>18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3" baseType="lpstr">
      <vt:lpstr>HGｺﾞｼｯｸE</vt:lpstr>
      <vt:lpstr>游ゴシック</vt:lpstr>
      <vt:lpstr>Arial</vt:lpstr>
      <vt:lpstr>Gill Sans MT</vt:lpstr>
      <vt:lpstr>Parcel</vt:lpstr>
      <vt:lpstr>画像ファイル</vt:lpstr>
      <vt:lpstr>課題</vt:lpstr>
      <vt:lpstr>PowerPoint プレゼンテーション</vt:lpstr>
      <vt:lpstr>画像ファイルの分類</vt:lpstr>
      <vt:lpstr>ラスター形式とは</vt:lpstr>
      <vt:lpstr>ラスター形式実用例</vt:lpstr>
      <vt:lpstr>ベクター形式とは</vt:lpstr>
      <vt:lpstr>ベクター形式実用例</vt:lpstr>
      <vt:lpstr>ラスター/ベクター形式を比較</vt:lpstr>
      <vt:lpstr>画像ファイルの分類</vt:lpstr>
      <vt:lpstr>JPEGファイル形式</vt:lpstr>
      <vt:lpstr>PNGファイル形式</vt:lpstr>
      <vt:lpstr>GIFファイル形式</vt:lpstr>
      <vt:lpstr>PowerPoint プレゼンテーション</vt:lpstr>
      <vt:lpstr>画像作成</vt:lpstr>
      <vt:lpstr>PowerPoint プレゼンテーション</vt:lpstr>
      <vt:lpstr>参考文献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画像ファイル</dc:title>
  <dc:creator>Administrator</dc:creator>
  <cp:lastModifiedBy>Administrator</cp:lastModifiedBy>
  <cp:revision>34</cp:revision>
  <cp:lastPrinted>2018-12-06T04:18:16Z</cp:lastPrinted>
  <dcterms:created xsi:type="dcterms:W3CDTF">2018-12-03T04:39:01Z</dcterms:created>
  <dcterms:modified xsi:type="dcterms:W3CDTF">2018-12-06T05:08:08Z</dcterms:modified>
</cp:coreProperties>
</file>