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1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0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A21B-7BFA-4717-A274-84600AAA8DD2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61F2-4966-422B-BC12-27D4974B50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67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A21B-7BFA-4717-A274-84600AAA8DD2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61F2-4966-422B-BC12-27D4974B50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707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A21B-7BFA-4717-A274-84600AAA8DD2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61F2-4966-422B-BC12-27D4974B50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255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A21B-7BFA-4717-A274-84600AAA8DD2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61F2-4966-422B-BC12-27D4974B50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679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A21B-7BFA-4717-A274-84600AAA8DD2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61F2-4966-422B-BC12-27D4974B50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488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A21B-7BFA-4717-A274-84600AAA8DD2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61F2-4966-422B-BC12-27D4974B50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0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A21B-7BFA-4717-A274-84600AAA8DD2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61F2-4966-422B-BC12-27D4974B50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938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A21B-7BFA-4717-A274-84600AAA8DD2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61F2-4966-422B-BC12-27D4974B50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A21B-7BFA-4717-A274-84600AAA8DD2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61F2-4966-422B-BC12-27D4974B50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86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A21B-7BFA-4717-A274-84600AAA8DD2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61F2-4966-422B-BC12-27D4974B50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30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A21B-7BFA-4717-A274-84600AAA8DD2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61F2-4966-422B-BC12-27D4974B50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07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4A21B-7BFA-4717-A274-84600AAA8DD2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761F2-4966-422B-BC12-27D4974B50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261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ns-guide.sfc.keio.ac.jp/2002/9/1/1.html" TargetMode="External"/><Relationship Id="rId2" Type="http://schemas.openxmlformats.org/officeDocument/2006/relationships/hyperlink" Target="https://www.internetacademy.jp/special/history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jisa.or.jp/it_info/engineering/tabid/1062/Default.aspx" TargetMode="External"/><Relationship Id="rId4" Type="http://schemas.openxmlformats.org/officeDocument/2006/relationships/hyperlink" Target="https://boxil.jp/mag/a3555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13328" y="1071563"/>
            <a:ext cx="8317344" cy="2387600"/>
          </a:xfr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kumimoji="1" lang="en-US" altLang="ja-JP" sz="5400" dirty="0">
                <a:solidFill>
                  <a:srgbClr val="FF0000"/>
                </a:solidFill>
              </a:rPr>
              <a:t>World</a:t>
            </a:r>
            <a:r>
              <a:rPr kumimoji="1" lang="ja-JP" altLang="en-US" sz="5400" dirty="0">
                <a:solidFill>
                  <a:srgbClr val="FF0000"/>
                </a:solidFill>
              </a:rPr>
              <a:t> </a:t>
            </a:r>
            <a:r>
              <a:rPr kumimoji="1" lang="en-US" altLang="ja-JP" sz="5400" dirty="0">
                <a:solidFill>
                  <a:srgbClr val="FF0000"/>
                </a:solidFill>
              </a:rPr>
              <a:t>Wide</a:t>
            </a:r>
            <a:r>
              <a:rPr kumimoji="1" lang="ja-JP" altLang="en-US" sz="5400" dirty="0">
                <a:solidFill>
                  <a:srgbClr val="FF0000"/>
                </a:solidFill>
              </a:rPr>
              <a:t> </a:t>
            </a:r>
            <a:r>
              <a:rPr kumimoji="1" lang="en-US" altLang="ja-JP" sz="5400" dirty="0">
                <a:solidFill>
                  <a:srgbClr val="FF0000"/>
                </a:solidFill>
              </a:rPr>
              <a:t>Web</a:t>
            </a:r>
            <a:r>
              <a:rPr kumimoji="1" lang="ja-JP" altLang="en-US" sz="5400" dirty="0"/>
              <a:t>について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4242118"/>
            <a:ext cx="6858000" cy="939482"/>
          </a:xfrm>
        </p:spPr>
        <p:txBody>
          <a:bodyPr>
            <a:normAutofit/>
          </a:bodyPr>
          <a:lstStyle/>
          <a:p>
            <a:r>
              <a:rPr kumimoji="1" lang="ja-JP" altLang="en-US" sz="2000" dirty="0"/>
              <a:t>情報・経営システム工学課程　２年</a:t>
            </a:r>
            <a:endParaRPr kumimoji="1" lang="en-US" altLang="ja-JP" sz="2000" dirty="0"/>
          </a:p>
          <a:p>
            <a:r>
              <a:rPr lang="en-US" altLang="ja-JP" sz="2000" dirty="0"/>
              <a:t>17103791</a:t>
            </a:r>
            <a:r>
              <a:rPr lang="ja-JP" altLang="en-US" sz="2000" dirty="0"/>
              <a:t>　佐藤花純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8246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302875" y="318008"/>
            <a:ext cx="8538250" cy="1346200"/>
          </a:xfrm>
          <a:prstGeom prst="rect">
            <a:avLst/>
          </a:prstGeom>
          <a:solidFill>
            <a:srgbClr val="3399FF"/>
          </a:solidFill>
          <a:ln>
            <a:solidFill>
              <a:srgbClr val="3399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１</a:t>
            </a:r>
            <a:r>
              <a:rPr lang="en-US" altLang="ja-JP" sz="3200" dirty="0"/>
              <a:t>.WWW</a:t>
            </a:r>
            <a:r>
              <a:rPr lang="ja-JP" altLang="en-US" sz="3200" dirty="0"/>
              <a:t>の規格を決めているところはどこか、現在の規格にはどんなものがあるか。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89305" y="2180874"/>
            <a:ext cx="88024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例：</a:t>
            </a:r>
            <a:r>
              <a:rPr kumimoji="1" lang="en-US" altLang="ja-JP" sz="3200" dirty="0"/>
              <a:t>Web</a:t>
            </a:r>
            <a:r>
              <a:rPr kumimoji="1" lang="ja-JP" altLang="en-US" sz="3200" dirty="0"/>
              <a:t>ブラウザ</a:t>
            </a:r>
            <a:endParaRPr kumimoji="1" lang="en-US" altLang="ja-JP" sz="3200" dirty="0"/>
          </a:p>
          <a:p>
            <a:r>
              <a:rPr lang="ja-JP" altLang="en-US" sz="3200" dirty="0"/>
              <a:t>　　開発元が異なるにもかかわらず同じレイア</a:t>
            </a:r>
            <a:endParaRPr lang="en-US" altLang="ja-JP" sz="3200" dirty="0"/>
          </a:p>
          <a:p>
            <a:r>
              <a:rPr lang="ja-JP" altLang="en-US" sz="3200" dirty="0"/>
              <a:t>　　ウトになっている！</a:t>
            </a:r>
            <a:endParaRPr lang="en-US" altLang="ja-JP" sz="3200" dirty="0"/>
          </a:p>
        </p:txBody>
      </p:sp>
      <p:sp>
        <p:nvSpPr>
          <p:cNvPr id="2" name="下矢印 1"/>
          <p:cNvSpPr/>
          <p:nvPr/>
        </p:nvSpPr>
        <p:spPr>
          <a:xfrm>
            <a:off x="4063460" y="4001257"/>
            <a:ext cx="1054100" cy="101852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2875" y="5270500"/>
            <a:ext cx="8831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Web</a:t>
            </a:r>
            <a:r>
              <a:rPr kumimoji="1" lang="ja-JP" altLang="en-US" sz="3200" dirty="0"/>
              <a:t>標準に準拠したページを作成しているから</a:t>
            </a:r>
          </a:p>
        </p:txBody>
      </p:sp>
    </p:spTree>
    <p:extLst>
      <p:ext uri="{BB962C8B-B14F-4D97-AF65-F5344CB8AC3E}">
        <p14:creationId xmlns:p14="http://schemas.microsoft.com/office/powerpoint/2010/main" val="308642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302875" y="318008"/>
            <a:ext cx="6161425" cy="1078992"/>
          </a:xfrm>
          <a:prstGeom prst="rect">
            <a:avLst/>
          </a:prstGeom>
          <a:solidFill>
            <a:srgbClr val="3399FF"/>
          </a:solidFill>
          <a:ln>
            <a:solidFill>
              <a:srgbClr val="3399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２</a:t>
            </a:r>
            <a:r>
              <a:rPr lang="en-US" altLang="ja-JP" sz="3200" dirty="0"/>
              <a:t>.WWW</a:t>
            </a:r>
            <a:r>
              <a:rPr lang="ja-JP" altLang="en-US" sz="3200" dirty="0"/>
              <a:t>はなぜ必要だったか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2902" y="2578100"/>
            <a:ext cx="29706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WWW</a:t>
            </a:r>
            <a:r>
              <a:rPr kumimoji="1" lang="ja-JP" altLang="en-US" sz="3200" dirty="0"/>
              <a:t>の発案者</a:t>
            </a:r>
            <a:endParaRPr kumimoji="1" lang="en-US" altLang="ja-JP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390244" y="3919209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ティム・バーナーズ・リー</a:t>
            </a:r>
          </a:p>
        </p:txBody>
      </p:sp>
    </p:spTree>
    <p:extLst>
      <p:ext uri="{BB962C8B-B14F-4D97-AF65-F5344CB8AC3E}">
        <p14:creationId xmlns:p14="http://schemas.microsoft.com/office/powerpoint/2010/main" val="386278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302875" y="318008"/>
            <a:ext cx="6161425" cy="1078992"/>
          </a:xfrm>
          <a:prstGeom prst="rect">
            <a:avLst/>
          </a:prstGeom>
          <a:solidFill>
            <a:srgbClr val="3399FF"/>
          </a:solidFill>
          <a:ln>
            <a:solidFill>
              <a:srgbClr val="3399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２</a:t>
            </a:r>
            <a:r>
              <a:rPr lang="en-US" altLang="ja-JP" sz="3200" dirty="0"/>
              <a:t>.WWW</a:t>
            </a:r>
            <a:r>
              <a:rPr lang="ja-JP" altLang="en-US" sz="3200" dirty="0"/>
              <a:t>はなぜ必要だったか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9975" y="1967359"/>
            <a:ext cx="89274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/>
              <a:t>CERN</a:t>
            </a:r>
            <a:r>
              <a:rPr kumimoji="1" lang="ja-JP" altLang="en-US" sz="3000" dirty="0"/>
              <a:t>という世界的に有名なスイスに</a:t>
            </a:r>
            <a:r>
              <a:rPr kumimoji="1" lang="ja-JP" altLang="en-US" sz="3000" dirty="0" smtClean="0"/>
              <a:t>ある</a:t>
            </a:r>
            <a:r>
              <a:rPr lang="ja-JP" altLang="en-US" sz="3000" dirty="0"/>
              <a:t>研究</a:t>
            </a:r>
            <a:r>
              <a:rPr kumimoji="1" lang="ja-JP" altLang="en-US" sz="3000" dirty="0" smtClean="0"/>
              <a:t>機関</a:t>
            </a:r>
            <a:endParaRPr kumimoji="1" lang="en-US" altLang="ja-JP" sz="3000" dirty="0"/>
          </a:p>
          <a:p>
            <a:r>
              <a:rPr kumimoji="1" lang="ja-JP" altLang="en-US" sz="3000" dirty="0"/>
              <a:t>に在籍。</a:t>
            </a:r>
            <a:endParaRPr kumimoji="1" lang="en-US" altLang="ja-JP" sz="30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49975" y="3553381"/>
            <a:ext cx="8648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/>
              <a:t>研究者の情報やデータ閲覧をスムーズにするシス</a:t>
            </a:r>
            <a:endParaRPr kumimoji="1" lang="en-US" altLang="ja-JP" sz="3000" dirty="0"/>
          </a:p>
          <a:p>
            <a:r>
              <a:rPr kumimoji="1" lang="ja-JP" altLang="en-US" sz="3000" dirty="0"/>
              <a:t>テムがほしい！！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49975" y="5135306"/>
            <a:ext cx="90332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/>
              <a:t>研究に関する文書やデータを</a:t>
            </a:r>
            <a:r>
              <a:rPr kumimoji="1" lang="en-US" altLang="ja-JP" sz="3000" dirty="0"/>
              <a:t>1</a:t>
            </a:r>
            <a:r>
              <a:rPr kumimoji="1" lang="ja-JP" altLang="en-US" sz="3000" dirty="0" err="1"/>
              <a:t>つの</a:t>
            </a:r>
            <a:r>
              <a:rPr kumimoji="1" lang="ja-JP" altLang="en-US" sz="3000" dirty="0"/>
              <a:t>コンピュータに</a:t>
            </a:r>
            <a:endParaRPr kumimoji="1" lang="en-US" altLang="ja-JP" sz="3000" dirty="0"/>
          </a:p>
          <a:p>
            <a:r>
              <a:rPr kumimoji="1" lang="ja-JP" altLang="en-US" sz="3000" dirty="0"/>
              <a:t>集め、文書同士をリンクさせる仕組みを計画、実現</a:t>
            </a:r>
          </a:p>
        </p:txBody>
      </p:sp>
    </p:spTree>
    <p:extLst>
      <p:ext uri="{BB962C8B-B14F-4D97-AF65-F5344CB8AC3E}">
        <p14:creationId xmlns:p14="http://schemas.microsoft.com/office/powerpoint/2010/main" val="369235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302875" y="318008"/>
            <a:ext cx="7048901" cy="1078992"/>
          </a:xfrm>
          <a:prstGeom prst="rect">
            <a:avLst/>
          </a:prstGeom>
          <a:solidFill>
            <a:srgbClr val="3399FF"/>
          </a:solidFill>
          <a:ln>
            <a:solidFill>
              <a:srgbClr val="3399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３</a:t>
            </a:r>
            <a:r>
              <a:rPr lang="en-US" altLang="ja-JP" sz="3200" dirty="0"/>
              <a:t>.WWW</a:t>
            </a:r>
            <a:r>
              <a:rPr lang="ja-JP" altLang="en-US" sz="3200" dirty="0"/>
              <a:t>はどのように発展したのか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02875" y="1974596"/>
            <a:ext cx="76450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/>
              <a:t>1991</a:t>
            </a:r>
            <a:r>
              <a:rPr kumimoji="1" lang="ja-JP" altLang="en-US" sz="3000" dirty="0"/>
              <a:t>年</a:t>
            </a:r>
            <a:r>
              <a:rPr kumimoji="1" lang="en-US" altLang="ja-JP" sz="3000" dirty="0"/>
              <a:t>8</a:t>
            </a:r>
            <a:r>
              <a:rPr kumimoji="1" lang="ja-JP" altLang="en-US" sz="3000" dirty="0"/>
              <a:t>月</a:t>
            </a:r>
            <a:r>
              <a:rPr kumimoji="1" lang="en-US" altLang="ja-JP" sz="3000" dirty="0"/>
              <a:t>6</a:t>
            </a:r>
            <a:r>
              <a:rPr kumimoji="1" lang="ja-JP" altLang="en-US" sz="3000" dirty="0"/>
              <a:t>日、世界初の</a:t>
            </a:r>
            <a:r>
              <a:rPr kumimoji="1" lang="en-US" altLang="ja-JP" sz="3000" dirty="0"/>
              <a:t>Web</a:t>
            </a:r>
            <a:r>
              <a:rPr kumimoji="1" lang="ja-JP" altLang="en-US" sz="3000" dirty="0"/>
              <a:t>サイトを公開</a:t>
            </a:r>
            <a:endParaRPr kumimoji="1" lang="en-US" altLang="ja-JP" sz="30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4203909-1A82-4CED-B914-BE0CC9D5B127}"/>
              </a:ext>
            </a:extLst>
          </p:cNvPr>
          <p:cNvSpPr txBox="1"/>
          <p:nvPr/>
        </p:nvSpPr>
        <p:spPr>
          <a:xfrm>
            <a:off x="149707" y="3442438"/>
            <a:ext cx="93362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900" dirty="0"/>
              <a:t>WWW</a:t>
            </a:r>
            <a:r>
              <a:rPr kumimoji="1" lang="ja-JP" altLang="en-US" sz="2900" dirty="0"/>
              <a:t>クライアントというソフトウェアを無料で公開</a:t>
            </a:r>
            <a:endParaRPr kumimoji="1" lang="en-US" altLang="ja-JP" sz="2900" dirty="0"/>
          </a:p>
          <a:p>
            <a:r>
              <a:rPr lang="ja-JP" altLang="en-US" sz="2900" dirty="0"/>
              <a:t>ソフトウェアの仕組みそのものも公開</a:t>
            </a:r>
            <a:endParaRPr kumimoji="1" lang="ja-JP" altLang="en-US" sz="2900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66A5539E-D339-4060-85D3-1C07B6B6A2AC}"/>
              </a:ext>
            </a:extLst>
          </p:cNvPr>
          <p:cNvSpPr/>
          <p:nvPr/>
        </p:nvSpPr>
        <p:spPr>
          <a:xfrm>
            <a:off x="3512748" y="2642616"/>
            <a:ext cx="1225296" cy="78638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B56C31C-4F42-4D12-B833-C320416D6371}"/>
              </a:ext>
            </a:extLst>
          </p:cNvPr>
          <p:cNvSpPr txBox="1"/>
          <p:nvPr/>
        </p:nvSpPr>
        <p:spPr>
          <a:xfrm>
            <a:off x="149707" y="4935829"/>
            <a:ext cx="83920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その結果・・・</a:t>
            </a:r>
            <a:endParaRPr kumimoji="1" lang="en-US" altLang="ja-JP" sz="3200" dirty="0"/>
          </a:p>
          <a:p>
            <a:r>
              <a:rPr lang="ja-JP" altLang="en-US" sz="3200" dirty="0"/>
              <a:t>　みんなが</a:t>
            </a:r>
            <a:r>
              <a:rPr lang="ja-JP" altLang="en-US" sz="3200" dirty="0">
                <a:solidFill>
                  <a:srgbClr val="FF0000"/>
                </a:solidFill>
              </a:rPr>
              <a:t>自由に</a:t>
            </a:r>
            <a:r>
              <a:rPr lang="ja-JP" altLang="en-US" sz="3200" dirty="0"/>
              <a:t>使えるものになった！！！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0954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302875" y="318008"/>
            <a:ext cx="7048901" cy="1078992"/>
          </a:xfrm>
          <a:prstGeom prst="rect">
            <a:avLst/>
          </a:prstGeom>
          <a:solidFill>
            <a:srgbClr val="3399FF"/>
          </a:solidFill>
          <a:ln>
            <a:solidFill>
              <a:srgbClr val="3399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３</a:t>
            </a:r>
            <a:r>
              <a:rPr lang="en-US" altLang="ja-JP" sz="3200" dirty="0"/>
              <a:t>.WWW</a:t>
            </a:r>
            <a:r>
              <a:rPr lang="ja-JP" altLang="en-US" sz="3200" dirty="0"/>
              <a:t>はどのように発展したのか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02875" y="1974596"/>
            <a:ext cx="86741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/>
              <a:t>Web</a:t>
            </a:r>
            <a:r>
              <a:rPr lang="ja-JP" altLang="en-US" sz="3000" dirty="0"/>
              <a:t>がだれでも自由に使えるということは</a:t>
            </a:r>
            <a:r>
              <a:rPr kumimoji="1" lang="ja-JP" altLang="en-US" sz="3000" dirty="0"/>
              <a:t>ビジネ</a:t>
            </a:r>
            <a:endParaRPr kumimoji="1" lang="en-US" altLang="ja-JP" sz="3000" dirty="0"/>
          </a:p>
          <a:p>
            <a:r>
              <a:rPr kumimoji="1" lang="ja-JP" altLang="en-US" sz="3000" dirty="0"/>
              <a:t>ス的にも</a:t>
            </a:r>
            <a:r>
              <a:rPr kumimoji="1" lang="ja-JP" altLang="en-US" sz="3000" dirty="0">
                <a:solidFill>
                  <a:srgbClr val="FF0000"/>
                </a:solidFill>
              </a:rPr>
              <a:t>大チャンス</a:t>
            </a:r>
            <a:r>
              <a:rPr kumimoji="1" lang="ja-JP" altLang="en-US" sz="3000" dirty="0"/>
              <a:t>！</a:t>
            </a:r>
            <a:endParaRPr kumimoji="1" lang="en-US" altLang="ja-JP" sz="3000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66A5539E-D339-4060-85D3-1C07B6B6A2AC}"/>
              </a:ext>
            </a:extLst>
          </p:cNvPr>
          <p:cNvSpPr/>
          <p:nvPr/>
        </p:nvSpPr>
        <p:spPr>
          <a:xfrm>
            <a:off x="3959352" y="3107099"/>
            <a:ext cx="1225296" cy="92151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7B88DAB-CF48-4DDC-A600-D9A34F406411}"/>
              </a:ext>
            </a:extLst>
          </p:cNvPr>
          <p:cNvSpPr txBox="1"/>
          <p:nvPr/>
        </p:nvSpPr>
        <p:spPr>
          <a:xfrm>
            <a:off x="2158519" y="4145451"/>
            <a:ext cx="48269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/>
              <a:t>複数の</a:t>
            </a:r>
            <a:r>
              <a:rPr kumimoji="1" lang="en-US" altLang="ja-JP" sz="3000" dirty="0"/>
              <a:t>Web</a:t>
            </a:r>
            <a:r>
              <a:rPr kumimoji="1" lang="ja-JP" altLang="en-US" sz="3000" dirty="0"/>
              <a:t>ブラウザの誕生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0090E26-55BF-4EA6-AFA6-EC475475ECF2}"/>
              </a:ext>
            </a:extLst>
          </p:cNvPr>
          <p:cNvSpPr txBox="1"/>
          <p:nvPr/>
        </p:nvSpPr>
        <p:spPr>
          <a:xfrm>
            <a:off x="495234" y="5183803"/>
            <a:ext cx="82894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/>
              <a:t>複数の</a:t>
            </a:r>
            <a:r>
              <a:rPr kumimoji="1" lang="en-US" altLang="ja-JP" sz="3000" dirty="0"/>
              <a:t>Web</a:t>
            </a:r>
            <a:r>
              <a:rPr kumimoji="1" lang="ja-JP" altLang="en-US" sz="3000" dirty="0"/>
              <a:t>ブラウザが誕生したことでブラウザ</a:t>
            </a:r>
            <a:endParaRPr kumimoji="1" lang="en-US" altLang="ja-JP" sz="3000" dirty="0"/>
          </a:p>
          <a:p>
            <a:r>
              <a:rPr kumimoji="1" lang="ja-JP" altLang="en-US" sz="3000" dirty="0"/>
              <a:t>戦争勃発！！</a:t>
            </a:r>
          </a:p>
        </p:txBody>
      </p:sp>
    </p:spTree>
    <p:extLst>
      <p:ext uri="{BB962C8B-B14F-4D97-AF65-F5344CB8AC3E}">
        <p14:creationId xmlns:p14="http://schemas.microsoft.com/office/powerpoint/2010/main" val="40135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302875" y="318008"/>
            <a:ext cx="7048901" cy="1078992"/>
          </a:xfrm>
          <a:prstGeom prst="rect">
            <a:avLst/>
          </a:prstGeom>
          <a:solidFill>
            <a:srgbClr val="3399FF"/>
          </a:solidFill>
          <a:ln>
            <a:solidFill>
              <a:srgbClr val="3399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３</a:t>
            </a:r>
            <a:r>
              <a:rPr lang="en-US" altLang="ja-JP" sz="3200" dirty="0"/>
              <a:t>.WWW</a:t>
            </a:r>
            <a:r>
              <a:rPr lang="ja-JP" altLang="en-US" sz="3200" dirty="0"/>
              <a:t>はどのように発展したのか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4451" y="1956308"/>
            <a:ext cx="83150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/>
              <a:t>Web</a:t>
            </a:r>
            <a:r>
              <a:rPr lang="ja-JP" altLang="en-US" sz="3000" dirty="0"/>
              <a:t>ブラウザごとに独自のルールがあると</a:t>
            </a:r>
            <a:r>
              <a:rPr lang="en-US" altLang="ja-JP" sz="3000" dirty="0"/>
              <a:t>Web</a:t>
            </a:r>
          </a:p>
          <a:p>
            <a:r>
              <a:rPr kumimoji="1" lang="ja-JP" altLang="en-US" sz="3000" dirty="0"/>
              <a:t>サイトの開発が大変に・・・</a:t>
            </a:r>
            <a:endParaRPr kumimoji="1" lang="en-US" altLang="ja-JP" sz="3000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66A5539E-D339-4060-85D3-1C07B6B6A2AC}"/>
              </a:ext>
            </a:extLst>
          </p:cNvPr>
          <p:cNvSpPr/>
          <p:nvPr/>
        </p:nvSpPr>
        <p:spPr>
          <a:xfrm>
            <a:off x="3959351" y="3429000"/>
            <a:ext cx="1225296" cy="92151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C67ACDC-999B-4BBA-9B22-1E84D6AC679B}"/>
              </a:ext>
            </a:extLst>
          </p:cNvPr>
          <p:cNvSpPr txBox="1"/>
          <p:nvPr/>
        </p:nvSpPr>
        <p:spPr>
          <a:xfrm>
            <a:off x="984318" y="4807541"/>
            <a:ext cx="70455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/>
              <a:t>W3C</a:t>
            </a:r>
            <a:r>
              <a:rPr kumimoji="1" lang="ja-JP" altLang="en-US" sz="3000" dirty="0"/>
              <a:t>の設立し</a:t>
            </a:r>
            <a:r>
              <a:rPr kumimoji="1" lang="en-US" altLang="ja-JP" sz="3000" dirty="0"/>
              <a:t>HTML</a:t>
            </a:r>
            <a:r>
              <a:rPr kumimoji="1" lang="ja-JP" altLang="en-US" sz="3000" dirty="0"/>
              <a:t>のルール化</a:t>
            </a:r>
            <a:r>
              <a:rPr kumimoji="1" lang="en-US" altLang="ja-JP" sz="3000" dirty="0"/>
              <a:t>(</a:t>
            </a:r>
            <a:r>
              <a:rPr kumimoji="1" lang="ja-JP" altLang="en-US" sz="3000" dirty="0"/>
              <a:t>標準化</a:t>
            </a:r>
            <a:r>
              <a:rPr kumimoji="1" lang="en-US" altLang="ja-JP" sz="3000" dirty="0"/>
              <a:t>)</a:t>
            </a:r>
            <a:endParaRPr kumimoji="1" lang="ja-JP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15719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302876" y="318008"/>
            <a:ext cx="3656476" cy="1078992"/>
          </a:xfrm>
          <a:prstGeom prst="rect">
            <a:avLst/>
          </a:prstGeom>
          <a:solidFill>
            <a:srgbClr val="3399FF"/>
          </a:solidFill>
          <a:ln>
            <a:solidFill>
              <a:srgbClr val="3399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/>
              <a:t>WWW</a:t>
            </a:r>
            <a:r>
              <a:rPr lang="ja-JP" altLang="en-US" sz="3200" dirty="0"/>
              <a:t>の今後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7739" y="1951672"/>
            <a:ext cx="8648521" cy="2105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000" dirty="0"/>
              <a:t>今後、ますます情報技術が発展し高速化、利便性</a:t>
            </a:r>
            <a:endParaRPr kumimoji="1" lang="en-US" altLang="ja-JP" sz="3000" dirty="0"/>
          </a:p>
          <a:p>
            <a:pPr>
              <a:lnSpc>
                <a:spcPct val="150000"/>
              </a:lnSpc>
            </a:pPr>
            <a:r>
              <a:rPr kumimoji="1" lang="ja-JP" altLang="en-US" sz="3000" dirty="0"/>
              <a:t>向上のためのツールや規格が増えることが考えら</a:t>
            </a:r>
            <a:endParaRPr kumimoji="1" lang="en-US" altLang="ja-JP" sz="3000" dirty="0"/>
          </a:p>
          <a:p>
            <a:pPr>
              <a:lnSpc>
                <a:spcPct val="150000"/>
              </a:lnSpc>
            </a:pPr>
            <a:r>
              <a:rPr kumimoji="1" lang="ja-JP" altLang="en-US" sz="3000" dirty="0"/>
              <a:t>れる。</a:t>
            </a:r>
            <a:endParaRPr kumimoji="1" lang="en-US" altLang="ja-JP" sz="3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3CE284C-E684-45A4-8AC9-8B2F8D94B708}"/>
              </a:ext>
            </a:extLst>
          </p:cNvPr>
          <p:cNvSpPr txBox="1"/>
          <p:nvPr/>
        </p:nvSpPr>
        <p:spPr>
          <a:xfrm>
            <a:off x="302876" y="4611407"/>
            <a:ext cx="9033242" cy="1412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000" dirty="0"/>
              <a:t>様々な職にも活かされ、これからもますます発展し</a:t>
            </a:r>
            <a:endParaRPr kumimoji="1" lang="en-US" altLang="ja-JP" sz="3000" dirty="0"/>
          </a:p>
          <a:p>
            <a:pPr>
              <a:lnSpc>
                <a:spcPct val="150000"/>
              </a:lnSpc>
            </a:pPr>
            <a:r>
              <a:rPr kumimoji="1" lang="ja-JP" altLang="en-US" sz="3000" dirty="0"/>
              <a:t>ていくだろう。</a:t>
            </a:r>
          </a:p>
        </p:txBody>
      </p:sp>
    </p:spTree>
    <p:extLst>
      <p:ext uri="{BB962C8B-B14F-4D97-AF65-F5344CB8AC3E}">
        <p14:creationId xmlns:p14="http://schemas.microsoft.com/office/powerpoint/2010/main" val="138890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302876" y="318008"/>
            <a:ext cx="3656476" cy="943864"/>
          </a:xfrm>
          <a:prstGeom prst="rect">
            <a:avLst/>
          </a:prstGeom>
          <a:solidFill>
            <a:srgbClr val="3399FF"/>
          </a:solidFill>
          <a:ln>
            <a:solidFill>
              <a:srgbClr val="3399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参考文献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7BB22E7-DB46-4A29-BE20-E669EE16C4B0}"/>
              </a:ext>
            </a:extLst>
          </p:cNvPr>
          <p:cNvSpPr txBox="1"/>
          <p:nvPr/>
        </p:nvSpPr>
        <p:spPr>
          <a:xfrm>
            <a:off x="78698" y="1585458"/>
            <a:ext cx="879279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１</a:t>
            </a:r>
            <a:r>
              <a:rPr kumimoji="1" lang="en-US" altLang="ja-JP" sz="2800" dirty="0"/>
              <a:t>.</a:t>
            </a:r>
            <a:r>
              <a:rPr kumimoji="1" lang="ja-JP" altLang="en-US" sz="2800" dirty="0"/>
              <a:t>意外と知らない</a:t>
            </a:r>
            <a:r>
              <a:rPr kumimoji="1" lang="en-US" altLang="ja-JP" sz="2800" dirty="0"/>
              <a:t>Web</a:t>
            </a:r>
            <a:r>
              <a:rPr kumimoji="1" lang="ja-JP" altLang="en-US" sz="2800" dirty="0"/>
              <a:t>の歴史</a:t>
            </a:r>
            <a:endParaRPr kumimoji="1" lang="en-US" altLang="ja-JP" sz="2800" dirty="0"/>
          </a:p>
          <a:p>
            <a:pPr lvl="1"/>
            <a:r>
              <a:rPr lang="en-US" altLang="ja-JP" sz="2800" dirty="0">
                <a:hlinkClick r:id="rId2"/>
              </a:rPr>
              <a:t>https://www.internetacademy.jp/special/history.</a:t>
            </a:r>
          </a:p>
          <a:p>
            <a:pPr lvl="1"/>
            <a:r>
              <a:rPr lang="en-US" altLang="ja-JP" sz="2800" dirty="0">
                <a:hlinkClick r:id="rId2"/>
              </a:rPr>
              <a:t>html</a:t>
            </a:r>
            <a:endParaRPr lang="en-US" altLang="ja-JP" sz="2800" dirty="0"/>
          </a:p>
          <a:p>
            <a:r>
              <a:rPr lang="ja-JP" altLang="en-US" sz="2800" dirty="0"/>
              <a:t>２</a:t>
            </a:r>
            <a:r>
              <a:rPr kumimoji="1" lang="en-US" altLang="ja-JP" sz="2800" dirty="0"/>
              <a:t>.WWW</a:t>
            </a:r>
            <a:r>
              <a:rPr kumimoji="1" lang="ja-JP" altLang="en-US" sz="2800" dirty="0"/>
              <a:t>の仕組み</a:t>
            </a:r>
            <a:endParaRPr lang="en-US" altLang="ja-JP" sz="2800" dirty="0"/>
          </a:p>
          <a:p>
            <a:pPr lvl="1"/>
            <a:r>
              <a:rPr lang="en-US" altLang="ja-JP" sz="2800" dirty="0">
                <a:hlinkClick r:id="rId3"/>
              </a:rPr>
              <a:t>http://cns-guide.sfc.keio.ac.jp/2002/9/1/1.html</a:t>
            </a:r>
            <a:endParaRPr lang="en-US" altLang="ja-JP" sz="2800" dirty="0"/>
          </a:p>
          <a:p>
            <a:r>
              <a:rPr kumimoji="1" lang="ja-JP" altLang="en-US" sz="2800" dirty="0"/>
              <a:t>３</a:t>
            </a:r>
            <a:r>
              <a:rPr kumimoji="1" lang="en-US" altLang="ja-JP" sz="2800" dirty="0"/>
              <a:t>.W3C</a:t>
            </a:r>
            <a:r>
              <a:rPr kumimoji="1" lang="ja-JP" altLang="en-US" sz="2800" dirty="0"/>
              <a:t>とは</a:t>
            </a:r>
            <a:endParaRPr kumimoji="1" lang="en-US" altLang="ja-JP" sz="2800" dirty="0"/>
          </a:p>
          <a:p>
            <a:pPr lvl="1"/>
            <a:r>
              <a:rPr lang="en-US" altLang="ja-JP" sz="2800" dirty="0">
                <a:hlinkClick r:id="rId4"/>
              </a:rPr>
              <a:t>https://boxil.jp/mag/a3555/</a:t>
            </a:r>
            <a:endParaRPr kumimoji="1" lang="en-US" altLang="ja-JP" sz="2800" dirty="0"/>
          </a:p>
          <a:p>
            <a:r>
              <a:rPr lang="ja-JP" altLang="en-US" sz="2800" dirty="0"/>
              <a:t>４</a:t>
            </a:r>
            <a:r>
              <a:rPr lang="en-US" altLang="ja-JP" sz="2800" dirty="0"/>
              <a:t>.</a:t>
            </a:r>
            <a:r>
              <a:rPr lang="ja-JP" altLang="en-US" sz="2800" dirty="0"/>
              <a:t>情報サービス産業協会</a:t>
            </a:r>
            <a:endParaRPr lang="en-US" altLang="ja-JP" sz="2800" dirty="0"/>
          </a:p>
          <a:p>
            <a:pPr lvl="1"/>
            <a:r>
              <a:rPr lang="en-US" altLang="ja-JP" sz="2800" dirty="0">
                <a:hlinkClick r:id="rId5"/>
              </a:rPr>
              <a:t>https://www.jisa.or.jp/it_info/engineering/tabid/</a:t>
            </a:r>
          </a:p>
          <a:p>
            <a:pPr lvl="1"/>
            <a:r>
              <a:rPr lang="en-US" altLang="ja-JP" sz="2800" dirty="0">
                <a:hlinkClick r:id="rId5"/>
              </a:rPr>
              <a:t>1062/Default.aspx</a:t>
            </a:r>
            <a:endParaRPr lang="en-US" altLang="ja-JP" sz="2800" dirty="0"/>
          </a:p>
          <a:p>
            <a:endParaRPr lang="en-US" altLang="ja-JP" sz="2800" dirty="0"/>
          </a:p>
          <a:p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6804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41590" y="2619682"/>
            <a:ext cx="8802410" cy="2563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2800" dirty="0"/>
              <a:t>インターネットに接続された世界中のコンピュータに</a:t>
            </a:r>
            <a:endParaRPr kumimoji="1" lang="en-US" altLang="ja-JP" sz="2800" dirty="0"/>
          </a:p>
          <a:p>
            <a:pPr>
              <a:lnSpc>
                <a:spcPct val="200000"/>
              </a:lnSpc>
            </a:pPr>
            <a:r>
              <a:rPr kumimoji="1" lang="ja-JP" altLang="en-US" sz="2800" dirty="0"/>
              <a:t>公開されている情報を閲覧したり自分でインターネッ</a:t>
            </a:r>
            <a:endParaRPr kumimoji="1" lang="en-US" altLang="ja-JP" sz="2800" dirty="0"/>
          </a:p>
          <a:p>
            <a:pPr>
              <a:lnSpc>
                <a:spcPct val="200000"/>
              </a:lnSpc>
            </a:pPr>
            <a:r>
              <a:rPr kumimoji="1" lang="ja-JP" altLang="en-US" sz="2800" dirty="0"/>
              <a:t>ト上に</a:t>
            </a:r>
            <a:r>
              <a:rPr lang="ja-JP" altLang="en-US" sz="2800" dirty="0"/>
              <a:t>情報を公開できるシステム。</a:t>
            </a:r>
            <a:endParaRPr kumimoji="1" lang="ja-JP" altLang="en-US" sz="2800" dirty="0"/>
          </a:p>
        </p:txBody>
      </p:sp>
      <p:sp>
        <p:nvSpPr>
          <p:cNvPr id="6" name="正方形/長方形 5"/>
          <p:cNvSpPr/>
          <p:nvPr/>
        </p:nvSpPr>
        <p:spPr>
          <a:xfrm>
            <a:off x="239990" y="482600"/>
            <a:ext cx="7264400" cy="1054100"/>
          </a:xfrm>
          <a:prstGeom prst="rect">
            <a:avLst/>
          </a:prstGeom>
          <a:solidFill>
            <a:srgbClr val="3399FF"/>
          </a:solidFill>
          <a:ln>
            <a:solidFill>
              <a:srgbClr val="3399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/>
              <a:t>World</a:t>
            </a:r>
            <a:r>
              <a:rPr lang="ja-JP" altLang="en-US" sz="4000" dirty="0"/>
              <a:t> </a:t>
            </a:r>
            <a:r>
              <a:rPr lang="en-US" altLang="ja-JP" sz="4000" dirty="0"/>
              <a:t>Wide</a:t>
            </a:r>
            <a:r>
              <a:rPr lang="ja-JP" altLang="en-US" sz="4000" dirty="0"/>
              <a:t> </a:t>
            </a:r>
            <a:r>
              <a:rPr lang="en-US" altLang="ja-JP" sz="4000" dirty="0"/>
              <a:t>Web(WWW)</a:t>
            </a:r>
            <a:r>
              <a:rPr lang="ja-JP" altLang="en-US" sz="4000" dirty="0"/>
              <a:t>とは</a:t>
            </a:r>
          </a:p>
        </p:txBody>
      </p:sp>
    </p:spTree>
    <p:extLst>
      <p:ext uri="{BB962C8B-B14F-4D97-AF65-F5344CB8AC3E}">
        <p14:creationId xmlns:p14="http://schemas.microsoft.com/office/powerpoint/2010/main" val="146971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41590" y="2619682"/>
            <a:ext cx="184731" cy="678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kumimoji="1" lang="ja-JP" altLang="en-US" sz="2800" dirty="0"/>
          </a:p>
        </p:txBody>
      </p:sp>
      <p:sp>
        <p:nvSpPr>
          <p:cNvPr id="6" name="正方形/長方形 5"/>
          <p:cNvSpPr/>
          <p:nvPr/>
        </p:nvSpPr>
        <p:spPr>
          <a:xfrm>
            <a:off x="239990" y="482600"/>
            <a:ext cx="7264400" cy="1054100"/>
          </a:xfrm>
          <a:prstGeom prst="rect">
            <a:avLst/>
          </a:prstGeom>
          <a:solidFill>
            <a:srgbClr val="3399FF"/>
          </a:solidFill>
          <a:ln>
            <a:solidFill>
              <a:srgbClr val="3399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/>
              <a:t>World</a:t>
            </a:r>
            <a:r>
              <a:rPr lang="ja-JP" altLang="en-US" sz="4000" dirty="0"/>
              <a:t> </a:t>
            </a:r>
            <a:r>
              <a:rPr lang="en-US" altLang="ja-JP" sz="4000" dirty="0"/>
              <a:t>Wide</a:t>
            </a:r>
            <a:r>
              <a:rPr lang="ja-JP" altLang="en-US" sz="4000" dirty="0"/>
              <a:t> </a:t>
            </a:r>
            <a:r>
              <a:rPr lang="en-US" altLang="ja-JP" sz="4000" dirty="0"/>
              <a:t>Web(WWW)</a:t>
            </a:r>
            <a:r>
              <a:rPr lang="ja-JP" altLang="en-US" sz="4000" dirty="0"/>
              <a:t>とは</a:t>
            </a:r>
          </a:p>
        </p:txBody>
      </p:sp>
      <p:pic>
        <p:nvPicPr>
          <p:cNvPr id="1026" name="Picture 2" descr="ããµã¼ãã¼ ããªã¼ç´ æãã®ç»åæ¤ç´¢çµæ">
            <a:extLst>
              <a:ext uri="{FF2B5EF4-FFF2-40B4-BE49-F238E27FC236}">
                <a16:creationId xmlns:a16="http://schemas.microsoft.com/office/drawing/2014/main" id="{192E7AE0-96ED-41AB-9979-3A9780DB5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42" y="2818921"/>
            <a:ext cx="2382154" cy="294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ããã½ã³ã³ ããªã¼ç´ æãã®ç»åæ¤ç´¢çµæ">
            <a:extLst>
              <a:ext uri="{FF2B5EF4-FFF2-40B4-BE49-F238E27FC236}">
                <a16:creationId xmlns:a16="http://schemas.microsoft.com/office/drawing/2014/main" id="{567551A2-AC22-4AAF-B46B-9DAFC0107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871" y="3128224"/>
            <a:ext cx="2666094" cy="244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下カーブ 3">
            <a:extLst>
              <a:ext uri="{FF2B5EF4-FFF2-40B4-BE49-F238E27FC236}">
                <a16:creationId xmlns:a16="http://schemas.microsoft.com/office/drawing/2014/main" id="{6E354548-7641-4DCC-B8CD-B939DADD9939}"/>
              </a:ext>
            </a:extLst>
          </p:cNvPr>
          <p:cNvSpPr/>
          <p:nvPr/>
        </p:nvSpPr>
        <p:spPr>
          <a:xfrm>
            <a:off x="2759108" y="2374900"/>
            <a:ext cx="2874763" cy="10541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矢印: 下カーブ 8">
            <a:extLst>
              <a:ext uri="{FF2B5EF4-FFF2-40B4-BE49-F238E27FC236}">
                <a16:creationId xmlns:a16="http://schemas.microsoft.com/office/drawing/2014/main" id="{8C18894F-7F4B-40AB-AA26-E4DAF145DF05}"/>
              </a:ext>
            </a:extLst>
          </p:cNvPr>
          <p:cNvSpPr/>
          <p:nvPr/>
        </p:nvSpPr>
        <p:spPr>
          <a:xfrm rot="10800000">
            <a:off x="2759108" y="5277064"/>
            <a:ext cx="2874763" cy="10541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2BE8B03-6078-4F19-8C17-8208CBEA970D}"/>
              </a:ext>
            </a:extLst>
          </p:cNvPr>
          <p:cNvSpPr txBox="1"/>
          <p:nvPr/>
        </p:nvSpPr>
        <p:spPr>
          <a:xfrm>
            <a:off x="433955" y="2557311"/>
            <a:ext cx="2004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Web</a:t>
            </a:r>
            <a:r>
              <a:rPr kumimoji="1" lang="ja-JP" altLang="en-US" sz="2800" dirty="0"/>
              <a:t>サーバ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2665853-ACC1-40FB-A60C-23AD8D3E33E5}"/>
              </a:ext>
            </a:extLst>
          </p:cNvPr>
          <p:cNvSpPr txBox="1"/>
          <p:nvPr/>
        </p:nvSpPr>
        <p:spPr>
          <a:xfrm>
            <a:off x="5721117" y="2561809"/>
            <a:ext cx="3081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Web</a:t>
            </a:r>
            <a:r>
              <a:rPr kumimoji="1" lang="ja-JP" altLang="en-US" sz="2800" dirty="0"/>
              <a:t>クライアント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2799034-B105-41E9-8A13-BF326948726C}"/>
              </a:ext>
            </a:extLst>
          </p:cNvPr>
          <p:cNvSpPr txBox="1"/>
          <p:nvPr/>
        </p:nvSpPr>
        <p:spPr>
          <a:xfrm>
            <a:off x="3206474" y="181658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レスポンス</a:t>
            </a:r>
            <a:endParaRPr kumimoji="1" lang="ja-JP" altLang="en-US" sz="28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855EBC-BA9B-409C-A95A-59DAEBE3DDEE}"/>
              </a:ext>
            </a:extLst>
          </p:cNvPr>
          <p:cNvSpPr txBox="1"/>
          <p:nvPr/>
        </p:nvSpPr>
        <p:spPr>
          <a:xfrm>
            <a:off x="3206474" y="64262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リクエスト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3811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698922" y="2710321"/>
            <a:ext cx="5351145" cy="92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4000" dirty="0"/>
              <a:t>インターネット＝</a:t>
            </a:r>
            <a:r>
              <a:rPr kumimoji="1" lang="en-US" altLang="ja-JP" sz="4000" dirty="0"/>
              <a:t>Web</a:t>
            </a:r>
            <a:endParaRPr kumimoji="1" lang="ja-JP" altLang="en-US" sz="4000" dirty="0"/>
          </a:p>
        </p:txBody>
      </p:sp>
      <p:sp>
        <p:nvSpPr>
          <p:cNvPr id="6" name="正方形/長方形 5"/>
          <p:cNvSpPr/>
          <p:nvPr/>
        </p:nvSpPr>
        <p:spPr>
          <a:xfrm>
            <a:off x="239990" y="482600"/>
            <a:ext cx="7264400" cy="1054100"/>
          </a:xfrm>
          <a:prstGeom prst="rect">
            <a:avLst/>
          </a:prstGeom>
          <a:solidFill>
            <a:srgbClr val="3399FF"/>
          </a:solidFill>
          <a:ln>
            <a:solidFill>
              <a:srgbClr val="3399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/>
              <a:t>World</a:t>
            </a:r>
            <a:r>
              <a:rPr lang="ja-JP" altLang="en-US" sz="4000" dirty="0"/>
              <a:t> </a:t>
            </a:r>
            <a:r>
              <a:rPr lang="en-US" altLang="ja-JP" sz="4000" dirty="0"/>
              <a:t>Wide</a:t>
            </a:r>
            <a:r>
              <a:rPr lang="ja-JP" altLang="en-US" sz="4000" dirty="0"/>
              <a:t> </a:t>
            </a:r>
            <a:r>
              <a:rPr lang="en-US" altLang="ja-JP" sz="4000" dirty="0"/>
              <a:t>Web(WWW)</a:t>
            </a:r>
            <a:r>
              <a:rPr lang="ja-JP" altLang="en-US" sz="4000" dirty="0"/>
              <a:t>とは</a:t>
            </a:r>
          </a:p>
        </p:txBody>
      </p:sp>
      <p:sp>
        <p:nvSpPr>
          <p:cNvPr id="2" name="乗算 1"/>
          <p:cNvSpPr/>
          <p:nvPr/>
        </p:nvSpPr>
        <p:spPr>
          <a:xfrm>
            <a:off x="2743199" y="1854200"/>
            <a:ext cx="3262590" cy="2819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814" y="5101630"/>
            <a:ext cx="9417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インターネット：情報伝達のためのコンピュータ同士の</a:t>
            </a:r>
            <a:r>
              <a:rPr kumimoji="1" lang="ja-JP" altLang="en-US" sz="2400" dirty="0" smtClean="0"/>
              <a:t>つながり。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Web</a:t>
            </a:r>
            <a:r>
              <a:rPr lang="ja-JP" altLang="en-US" sz="2400" dirty="0"/>
              <a:t>：インターネットの機能の一つ。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3803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39990" y="482600"/>
            <a:ext cx="7264400" cy="1054100"/>
          </a:xfrm>
          <a:prstGeom prst="rect">
            <a:avLst/>
          </a:prstGeom>
          <a:solidFill>
            <a:srgbClr val="3399FF"/>
          </a:solidFill>
          <a:ln>
            <a:solidFill>
              <a:srgbClr val="3399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/>
              <a:t>World</a:t>
            </a:r>
            <a:r>
              <a:rPr lang="ja-JP" altLang="en-US" sz="4000" dirty="0"/>
              <a:t> </a:t>
            </a:r>
            <a:r>
              <a:rPr lang="en-US" altLang="ja-JP" sz="4000" dirty="0"/>
              <a:t>Wide</a:t>
            </a:r>
            <a:r>
              <a:rPr lang="ja-JP" altLang="en-US" sz="4000" dirty="0"/>
              <a:t> </a:t>
            </a:r>
            <a:r>
              <a:rPr lang="en-US" altLang="ja-JP" sz="4000" dirty="0"/>
              <a:t>Web(WWW)</a:t>
            </a:r>
            <a:r>
              <a:rPr lang="ja-JP" altLang="en-US" sz="4000" dirty="0"/>
              <a:t>とは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40818" y="2602582"/>
            <a:ext cx="5255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大規模なハイパーテキスト</a:t>
            </a:r>
          </a:p>
        </p:txBody>
      </p:sp>
      <p:sp>
        <p:nvSpPr>
          <p:cNvPr id="7" name="右矢印 6"/>
          <p:cNvSpPr/>
          <p:nvPr/>
        </p:nvSpPr>
        <p:spPr>
          <a:xfrm>
            <a:off x="723900" y="2494920"/>
            <a:ext cx="965200" cy="8001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97695" y="4253239"/>
            <a:ext cx="8746305" cy="1324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 dirty="0"/>
              <a:t>ハイパーテキストとは</a:t>
            </a:r>
            <a:endParaRPr lang="en-US" altLang="ja-JP" sz="2800" dirty="0"/>
          </a:p>
          <a:p>
            <a:pPr>
              <a:lnSpc>
                <a:spcPct val="150000"/>
              </a:lnSpc>
            </a:pPr>
            <a:r>
              <a:rPr lang="ja-JP" altLang="en-US" sz="2800" dirty="0"/>
              <a:t>　複数の文書</a:t>
            </a:r>
            <a:r>
              <a:rPr lang="en-US" altLang="ja-JP" sz="2800" dirty="0"/>
              <a:t>(Web</a:t>
            </a:r>
            <a:r>
              <a:rPr lang="ja-JP" altLang="en-US" sz="2800" dirty="0"/>
              <a:t>ページ</a:t>
            </a:r>
            <a:r>
              <a:rPr lang="en-US" altLang="ja-JP" sz="2800" dirty="0"/>
              <a:t>)</a:t>
            </a:r>
            <a:r>
              <a:rPr lang="ja-JP" altLang="en-US" sz="2800" dirty="0"/>
              <a:t>を相互に結びつける仕組み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738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39990" y="482600"/>
            <a:ext cx="7264400" cy="1054100"/>
          </a:xfrm>
          <a:prstGeom prst="rect">
            <a:avLst/>
          </a:prstGeom>
          <a:solidFill>
            <a:srgbClr val="3399FF"/>
          </a:solidFill>
          <a:ln>
            <a:solidFill>
              <a:srgbClr val="3399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/>
              <a:t>World</a:t>
            </a:r>
            <a:r>
              <a:rPr lang="ja-JP" altLang="en-US" sz="4000" dirty="0"/>
              <a:t> </a:t>
            </a:r>
            <a:r>
              <a:rPr lang="en-US" altLang="ja-JP" sz="4000" dirty="0"/>
              <a:t>Wide</a:t>
            </a:r>
            <a:r>
              <a:rPr lang="ja-JP" altLang="en-US" sz="4000" dirty="0"/>
              <a:t> </a:t>
            </a:r>
            <a:r>
              <a:rPr lang="en-US" altLang="ja-JP" sz="4000" dirty="0"/>
              <a:t>Web(WWW)</a:t>
            </a:r>
            <a:r>
              <a:rPr lang="ja-JP" altLang="en-US" sz="4000" dirty="0"/>
              <a:t>とは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09475" y="2420255"/>
            <a:ext cx="2525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Web</a:t>
            </a:r>
            <a:r>
              <a:rPr kumimoji="1" lang="ja-JP" altLang="en-US" sz="3600" dirty="0"/>
              <a:t>ページ</a:t>
            </a: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65718F92-6CF8-4C7A-9DC7-8BD32A923DCE}"/>
              </a:ext>
            </a:extLst>
          </p:cNvPr>
          <p:cNvSpPr/>
          <p:nvPr/>
        </p:nvSpPr>
        <p:spPr>
          <a:xfrm>
            <a:off x="239990" y="2743421"/>
            <a:ext cx="2999232" cy="160934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HTML</a:t>
            </a:r>
            <a:endParaRPr kumimoji="1" lang="ja-JP" altLang="en-US" sz="32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955B931-3455-41DF-B6A3-FE80F158F14F}"/>
              </a:ext>
            </a:extLst>
          </p:cNvPr>
          <p:cNvSpPr/>
          <p:nvPr/>
        </p:nvSpPr>
        <p:spPr>
          <a:xfrm>
            <a:off x="3072384" y="4270536"/>
            <a:ext cx="2999232" cy="160934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CSS</a:t>
            </a:r>
            <a:endParaRPr kumimoji="1" lang="ja-JP" altLang="en-US" sz="2800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3A0AB03-0538-4640-BA52-588067BAB857}"/>
              </a:ext>
            </a:extLst>
          </p:cNvPr>
          <p:cNvSpPr/>
          <p:nvPr/>
        </p:nvSpPr>
        <p:spPr>
          <a:xfrm>
            <a:off x="5904778" y="2743421"/>
            <a:ext cx="2999232" cy="160934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XML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9714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302875" y="318008"/>
            <a:ext cx="8538250" cy="1346200"/>
          </a:xfrm>
          <a:prstGeom prst="rect">
            <a:avLst/>
          </a:prstGeom>
          <a:solidFill>
            <a:srgbClr val="3399FF"/>
          </a:solidFill>
          <a:ln>
            <a:solidFill>
              <a:srgbClr val="3399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１</a:t>
            </a:r>
            <a:r>
              <a:rPr lang="en-US" altLang="ja-JP" sz="3200" dirty="0"/>
              <a:t>.WWW</a:t>
            </a:r>
            <a:r>
              <a:rPr lang="ja-JP" altLang="en-US" sz="3200" dirty="0"/>
              <a:t>の規格を決めているところはどこか、現在の規格にはどんなものがあるか。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7BED5C7-BD10-49B2-AA05-9AA3CC9C62D1}"/>
              </a:ext>
            </a:extLst>
          </p:cNvPr>
          <p:cNvSpPr txBox="1"/>
          <p:nvPr/>
        </p:nvSpPr>
        <p:spPr>
          <a:xfrm>
            <a:off x="603504" y="2121060"/>
            <a:ext cx="12971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rgbClr val="FF0000"/>
                </a:solidFill>
              </a:rPr>
              <a:t>W3C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8365F09-A5A1-4FFC-87BA-19B7B0813D6B}"/>
              </a:ext>
            </a:extLst>
          </p:cNvPr>
          <p:cNvSpPr txBox="1"/>
          <p:nvPr/>
        </p:nvSpPr>
        <p:spPr>
          <a:xfrm>
            <a:off x="1014335" y="3024188"/>
            <a:ext cx="8108310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2800" dirty="0"/>
              <a:t>World</a:t>
            </a:r>
            <a:r>
              <a:rPr kumimoji="1" lang="ja-JP" altLang="en-US" sz="2800" dirty="0"/>
              <a:t> </a:t>
            </a:r>
            <a:r>
              <a:rPr kumimoji="1" lang="en-US" altLang="ja-JP" sz="2800" dirty="0"/>
              <a:t>Wide</a:t>
            </a:r>
            <a:r>
              <a:rPr kumimoji="1" lang="ja-JP" altLang="en-US" sz="2800" dirty="0"/>
              <a:t> </a:t>
            </a:r>
            <a:r>
              <a:rPr lang="en-US" altLang="ja-JP" sz="2800" dirty="0"/>
              <a:t>Web</a:t>
            </a:r>
            <a:r>
              <a:rPr lang="ja-JP" altLang="en-US" sz="2800" dirty="0"/>
              <a:t> </a:t>
            </a:r>
            <a:r>
              <a:rPr lang="en-US" altLang="ja-JP" sz="2800" dirty="0"/>
              <a:t>Consortium</a:t>
            </a:r>
            <a:r>
              <a:rPr lang="ja-JP" altLang="en-US" sz="2800" dirty="0"/>
              <a:t>の略。</a:t>
            </a:r>
            <a:endParaRPr lang="en-US" altLang="ja-JP" sz="2800" dirty="0"/>
          </a:p>
          <a:p>
            <a:pPr>
              <a:lnSpc>
                <a:spcPct val="150000"/>
              </a:lnSpc>
            </a:pPr>
            <a:r>
              <a:rPr kumimoji="1" lang="ja-JP" altLang="en-US" sz="2800" dirty="0" smtClean="0"/>
              <a:t>各技術</a:t>
            </a:r>
            <a:r>
              <a:rPr kumimoji="1" lang="ja-JP" altLang="en-US" sz="2800" dirty="0"/>
              <a:t>の</a:t>
            </a:r>
            <a:r>
              <a:rPr lang="ja-JP" altLang="en-US" sz="2800" dirty="0"/>
              <a:t>標準化を推進するために設立された</a:t>
            </a:r>
            <a:endParaRPr lang="en-US" altLang="ja-JP" sz="2800" dirty="0"/>
          </a:p>
          <a:p>
            <a:pPr>
              <a:lnSpc>
                <a:spcPct val="150000"/>
              </a:lnSpc>
            </a:pPr>
            <a:r>
              <a:rPr lang="ja-JP" altLang="en-US" sz="2800" dirty="0"/>
              <a:t>非営利団体。</a:t>
            </a:r>
            <a:endParaRPr lang="en-US" altLang="ja-JP" sz="2800" dirty="0"/>
          </a:p>
          <a:p>
            <a:pPr>
              <a:lnSpc>
                <a:spcPct val="150000"/>
              </a:lnSpc>
            </a:pPr>
            <a:r>
              <a:rPr kumimoji="1" lang="en-US" altLang="ja-JP" sz="2800" dirty="0"/>
              <a:t>Web</a:t>
            </a:r>
            <a:r>
              <a:rPr kumimoji="1" lang="ja-JP" altLang="en-US" sz="2800" dirty="0"/>
              <a:t>で使用される技術を標準化し、よりスムーズ</a:t>
            </a:r>
            <a:endParaRPr kumimoji="1" lang="en-US" altLang="ja-JP" sz="2800" dirty="0"/>
          </a:p>
          <a:p>
            <a:pPr>
              <a:lnSpc>
                <a:spcPct val="150000"/>
              </a:lnSpc>
            </a:pPr>
            <a:r>
              <a:rPr kumimoji="1" lang="ja-JP" altLang="en-US" sz="2800" dirty="0"/>
              <a:t>な開発や品質向上を目標としている。</a:t>
            </a:r>
          </a:p>
        </p:txBody>
      </p:sp>
    </p:spTree>
    <p:extLst>
      <p:ext uri="{BB962C8B-B14F-4D97-AF65-F5344CB8AC3E}">
        <p14:creationId xmlns:p14="http://schemas.microsoft.com/office/powerpoint/2010/main" val="276259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302875" y="318008"/>
            <a:ext cx="8538250" cy="1346200"/>
          </a:xfrm>
          <a:prstGeom prst="rect">
            <a:avLst/>
          </a:prstGeom>
          <a:solidFill>
            <a:srgbClr val="3399FF"/>
          </a:solidFill>
          <a:ln>
            <a:solidFill>
              <a:srgbClr val="3399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１</a:t>
            </a:r>
            <a:r>
              <a:rPr lang="en-US" altLang="ja-JP" sz="3200" dirty="0"/>
              <a:t>.WWW</a:t>
            </a:r>
            <a:r>
              <a:rPr lang="ja-JP" altLang="en-US" sz="3200" dirty="0"/>
              <a:t>の規格を決めているところはどこか、現在の規格にはどんなものがあるか。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8365F09-A5A1-4FFC-87BA-19B7B0813D6B}"/>
              </a:ext>
            </a:extLst>
          </p:cNvPr>
          <p:cNvSpPr txBox="1"/>
          <p:nvPr/>
        </p:nvSpPr>
        <p:spPr>
          <a:xfrm>
            <a:off x="302875" y="1939815"/>
            <a:ext cx="2236510" cy="761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/>
              <a:t>現在の規格</a:t>
            </a:r>
            <a:endParaRPr kumimoji="1" lang="en-US" altLang="ja-JP" sz="32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72AF4B2-4F25-444C-95F1-49BFEA8BB9ED}"/>
              </a:ext>
            </a:extLst>
          </p:cNvPr>
          <p:cNvSpPr txBox="1"/>
          <p:nvPr/>
        </p:nvSpPr>
        <p:spPr>
          <a:xfrm>
            <a:off x="302875" y="2905780"/>
            <a:ext cx="886172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HTML</a:t>
            </a:r>
            <a:r>
              <a:rPr kumimoji="1" lang="ja-JP" altLang="en-US" sz="2800" dirty="0"/>
              <a:t>：</a:t>
            </a:r>
            <a:r>
              <a:rPr kumimoji="1" lang="en-US" altLang="ja-JP" sz="2800" dirty="0"/>
              <a:t>Web</a:t>
            </a:r>
            <a:r>
              <a:rPr kumimoji="1" lang="ja-JP" altLang="en-US" sz="2800" dirty="0"/>
              <a:t>ドキュメント記述用のマークアップ言語</a:t>
            </a:r>
            <a:endParaRPr kumimoji="1" lang="en-US" altLang="ja-JP" sz="2800" dirty="0"/>
          </a:p>
          <a:p>
            <a:r>
              <a:rPr lang="en-US" altLang="ja-JP" sz="2800" dirty="0"/>
              <a:t>XML</a:t>
            </a:r>
            <a:r>
              <a:rPr lang="ja-JP" altLang="en-US" sz="2800" dirty="0"/>
              <a:t>：個人目的向けのドキュメント記述用言語を作成</a:t>
            </a:r>
            <a:endParaRPr lang="en-US" altLang="ja-JP" sz="2800" dirty="0"/>
          </a:p>
          <a:p>
            <a:r>
              <a:rPr kumimoji="1" lang="ja-JP" altLang="en-US" sz="2800" dirty="0"/>
              <a:t>　　　する汎用的マークアップ言語</a:t>
            </a:r>
            <a:endParaRPr kumimoji="1" lang="en-US" altLang="ja-JP" sz="2800" dirty="0"/>
          </a:p>
          <a:p>
            <a:r>
              <a:rPr lang="en-US" altLang="ja-JP" sz="2800" dirty="0"/>
              <a:t>CSS</a:t>
            </a:r>
            <a:r>
              <a:rPr lang="ja-JP" altLang="en-US" sz="2800" dirty="0"/>
              <a:t>：</a:t>
            </a:r>
            <a:r>
              <a:rPr lang="en-US" altLang="ja-JP" sz="2800" dirty="0"/>
              <a:t>HTML</a:t>
            </a:r>
            <a:r>
              <a:rPr lang="ja-JP" altLang="en-US" sz="2800" dirty="0"/>
              <a:t>や</a:t>
            </a:r>
            <a:r>
              <a:rPr lang="en-US" altLang="ja-JP" sz="2800" dirty="0"/>
              <a:t>XML</a:t>
            </a:r>
            <a:r>
              <a:rPr lang="ja-JP" altLang="en-US" sz="2800" dirty="0"/>
              <a:t>ドキュメントの構造とスタイルを</a:t>
            </a:r>
            <a:endParaRPr lang="en-US" altLang="ja-JP" sz="2800" dirty="0"/>
          </a:p>
          <a:p>
            <a:r>
              <a:rPr lang="ja-JP" altLang="en-US" sz="2800" dirty="0"/>
              <a:t>　　　分離させるスタイルシートの仕様</a:t>
            </a:r>
            <a:endParaRPr lang="en-US" altLang="ja-JP" sz="2800" dirty="0"/>
          </a:p>
          <a:p>
            <a:r>
              <a:rPr kumimoji="1" lang="en-US" altLang="ja-JP" sz="2800" dirty="0"/>
              <a:t>URI</a:t>
            </a:r>
            <a:r>
              <a:rPr kumimoji="1" lang="ja-JP" altLang="en-US" sz="2800" dirty="0"/>
              <a:t>：インターネット上のどこにどんな情報やデータ</a:t>
            </a:r>
            <a:endParaRPr kumimoji="1" lang="en-US" altLang="ja-JP" sz="2800" dirty="0"/>
          </a:p>
          <a:p>
            <a:r>
              <a:rPr lang="ja-JP" altLang="en-US" sz="2800" dirty="0"/>
              <a:t>　　　</a:t>
            </a:r>
            <a:r>
              <a:rPr kumimoji="1" lang="ja-JP" altLang="en-US" sz="2800" dirty="0"/>
              <a:t>があるか特定する方法</a:t>
            </a:r>
          </a:p>
        </p:txBody>
      </p:sp>
    </p:spTree>
    <p:extLst>
      <p:ext uri="{BB962C8B-B14F-4D97-AF65-F5344CB8AC3E}">
        <p14:creationId xmlns:p14="http://schemas.microsoft.com/office/powerpoint/2010/main" val="270119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302875" y="318008"/>
            <a:ext cx="8538250" cy="1346200"/>
          </a:xfrm>
          <a:prstGeom prst="rect">
            <a:avLst/>
          </a:prstGeom>
          <a:solidFill>
            <a:srgbClr val="3399FF"/>
          </a:solidFill>
          <a:ln>
            <a:solidFill>
              <a:srgbClr val="3399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１</a:t>
            </a:r>
            <a:r>
              <a:rPr lang="en-US" altLang="ja-JP" sz="3200" dirty="0"/>
              <a:t>.WWW</a:t>
            </a:r>
            <a:r>
              <a:rPr lang="ja-JP" altLang="en-US" sz="3200" dirty="0"/>
              <a:t>の規格を決めているところはどこか、現在の規格にはどんなものがあるか。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02875" y="2307874"/>
            <a:ext cx="88312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WWW</a:t>
            </a:r>
            <a:r>
              <a:rPr kumimoji="1" lang="ja-JP" altLang="en-US" sz="3200" dirty="0"/>
              <a:t>関連の規格は</a:t>
            </a:r>
            <a:r>
              <a:rPr kumimoji="1" lang="en-US" altLang="ja-JP" sz="3200" dirty="0">
                <a:solidFill>
                  <a:srgbClr val="FF0000"/>
                </a:solidFill>
              </a:rPr>
              <a:t>Web</a:t>
            </a:r>
            <a:r>
              <a:rPr kumimoji="1" lang="ja-JP" altLang="en-US" sz="3200" dirty="0">
                <a:solidFill>
                  <a:srgbClr val="FF0000"/>
                </a:solidFill>
              </a:rPr>
              <a:t>標準</a:t>
            </a:r>
            <a:r>
              <a:rPr kumimoji="1" lang="ja-JP" altLang="en-US" sz="3200" dirty="0"/>
              <a:t>と呼ばれる。</a:t>
            </a:r>
            <a:endParaRPr kumimoji="1" lang="en-US" altLang="ja-JP" sz="3200" dirty="0"/>
          </a:p>
          <a:p>
            <a:r>
              <a:rPr kumimoji="1" lang="en-US" altLang="ja-JP" sz="3200" dirty="0"/>
              <a:t>Web</a:t>
            </a:r>
            <a:r>
              <a:rPr kumimoji="1" lang="ja-JP" altLang="en-US" sz="3200" dirty="0"/>
              <a:t>標準は</a:t>
            </a:r>
            <a:r>
              <a:rPr kumimoji="1" lang="ja-JP" altLang="en-US" sz="3200" dirty="0">
                <a:solidFill>
                  <a:srgbClr val="FF0000"/>
                </a:solidFill>
              </a:rPr>
              <a:t>互換性</a:t>
            </a:r>
            <a:r>
              <a:rPr kumimoji="1" lang="ja-JP" altLang="en-US" sz="3200" dirty="0"/>
              <a:t>を保障するために必要なもの</a:t>
            </a:r>
            <a:endParaRPr kumimoji="1" lang="en-US" altLang="ja-JP" sz="3200" dirty="0"/>
          </a:p>
          <a:p>
            <a:r>
              <a:rPr lang="ja-JP" altLang="en-US" sz="3200" dirty="0"/>
              <a:t>である。</a:t>
            </a:r>
            <a:endParaRPr lang="en-US" altLang="ja-JP" sz="3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02875" y="4521200"/>
            <a:ext cx="88024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互換性とは・・・</a:t>
            </a:r>
            <a:endParaRPr kumimoji="1" lang="en-US" altLang="ja-JP" sz="2800" dirty="0"/>
          </a:p>
          <a:p>
            <a:r>
              <a:rPr lang="ja-JP" altLang="en-US" sz="2800" dirty="0"/>
              <a:t>　ある部品や構成要素などを置き換えても同様に動作</a:t>
            </a:r>
            <a:endParaRPr lang="en-US" altLang="ja-JP" sz="2800" dirty="0"/>
          </a:p>
          <a:p>
            <a:r>
              <a:rPr kumimoji="1" lang="ja-JP" altLang="en-US" sz="2800" dirty="0"/>
              <a:t>　させることができる性質のこと。</a:t>
            </a:r>
          </a:p>
        </p:txBody>
      </p:sp>
    </p:spTree>
    <p:extLst>
      <p:ext uri="{BB962C8B-B14F-4D97-AF65-F5344CB8AC3E}">
        <p14:creationId xmlns:p14="http://schemas.microsoft.com/office/powerpoint/2010/main" val="81418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</TotalTime>
  <Words>601</Words>
  <Application>Microsoft Office PowerPoint</Application>
  <PresentationFormat>画面に合わせる (4:3)</PresentationFormat>
  <Paragraphs>96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1" baseType="lpstr">
      <vt:lpstr>游ゴシック</vt:lpstr>
      <vt:lpstr>游ゴシック Light</vt:lpstr>
      <vt:lpstr>Arial</vt:lpstr>
      <vt:lpstr>Office テーマ</vt:lpstr>
      <vt:lpstr>World Wide Webについて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Wide Webについて</dc:title>
  <dc:creator>Administrator</dc:creator>
  <cp:lastModifiedBy>Administrator</cp:lastModifiedBy>
  <cp:revision>50</cp:revision>
  <dcterms:created xsi:type="dcterms:W3CDTF">2018-11-29T07:46:50Z</dcterms:created>
  <dcterms:modified xsi:type="dcterms:W3CDTF">2018-12-06T04:32:03Z</dcterms:modified>
</cp:coreProperties>
</file>