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7" r:id="rId9"/>
    <p:sldId id="268" r:id="rId10"/>
    <p:sldId id="260" r:id="rId11"/>
    <p:sldId id="269" r:id="rId12"/>
    <p:sldId id="261" r:id="rId13"/>
    <p:sldId id="270" r:id="rId14"/>
    <p:sldId id="262" r:id="rId15"/>
    <p:sldId id="271" r:id="rId16"/>
    <p:sldId id="263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9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計算結果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真値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Sheet1!$B$5:$B$10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</c:numCache>
            </c:numRef>
          </c:xVal>
          <c:yVal>
            <c:numRef>
              <c:f>Sheet1!$F$5:$F$10</c:f>
              <c:numCache>
                <c:formatCode>General</c:formatCode>
                <c:ptCount val="6"/>
                <c:pt idx="0">
                  <c:v>0.85914091420000005</c:v>
                </c:pt>
                <c:pt idx="1">
                  <c:v>0.85914091420000005</c:v>
                </c:pt>
                <c:pt idx="2">
                  <c:v>0.85914091420000005</c:v>
                </c:pt>
                <c:pt idx="3">
                  <c:v>0.85914091420000005</c:v>
                </c:pt>
                <c:pt idx="4">
                  <c:v>0.85914091420000005</c:v>
                </c:pt>
                <c:pt idx="5">
                  <c:v>0.85914091420000005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71-4858-94E9-F59CE169115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台形公式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Sheet1!$B$5:$B$10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</c:numCache>
            </c:numRef>
          </c:xVal>
          <c:yVal>
            <c:numRef>
              <c:f>Sheet1!$C$5:$C$10</c:f>
              <c:numCache>
                <c:formatCode>General</c:formatCode>
                <c:ptCount val="6"/>
                <c:pt idx="0">
                  <c:v>0.62801988130568998</c:v>
                </c:pt>
                <c:pt idx="1">
                  <c:v>0.83241874999903998</c:v>
                </c:pt>
                <c:pt idx="2">
                  <c:v>0.85642729918970995</c:v>
                </c:pt>
                <c:pt idx="3">
                  <c:v>0.85886913269208998</c:v>
                </c:pt>
                <c:pt idx="4">
                  <c:v>0.85911373179417005</c:v>
                </c:pt>
                <c:pt idx="5">
                  <c:v>0.85913819586793005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771-4858-94E9-F59CE169115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シンプソンの公式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Sheet1!$B$5:$B$10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</c:numCache>
            </c:numRef>
          </c:xVal>
          <c:yVal>
            <c:numRef>
              <c:f>Sheet1!$D$5:$D$10</c:f>
              <c:numCache>
                <c:formatCode>General</c:formatCode>
                <c:ptCount val="6"/>
                <c:pt idx="0">
                  <c:v>0.85919379151071995</c:v>
                </c:pt>
                <c:pt idx="1">
                  <c:v>0.85914091954913996</c:v>
                </c:pt>
                <c:pt idx="2">
                  <c:v>0.85914091414562999</c:v>
                </c:pt>
                <c:pt idx="3">
                  <c:v>0.85914091414507998</c:v>
                </c:pt>
                <c:pt idx="4">
                  <c:v>0.85914091414508997</c:v>
                </c:pt>
                <c:pt idx="5">
                  <c:v>0.85914091414507998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771-4858-94E9-F59CE1691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224480"/>
        <c:axId val="476218656"/>
      </c:scatterChart>
      <c:valAx>
        <c:axId val="476224480"/>
        <c:scaling>
          <c:logBase val="10"/>
          <c:orientation val="minMax"/>
          <c:min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218656"/>
        <c:crosses val="autoZero"/>
        <c:crossBetween val="midCat"/>
      </c:valAx>
      <c:valAx>
        <c:axId val="476218656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224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96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7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09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7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4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18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5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4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F39F43-9822-46C0-99EC-25B1A30781E2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DACCAD-034A-45E6-858E-EF0F7F3B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1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ooktail.org/computer/index.php?Simpson%C2%A7" TargetMode="External"/><Relationship Id="rId2" Type="http://schemas.openxmlformats.org/officeDocument/2006/relationships/hyperlink" Target="https://qiita.com/stmtk/items/a01b6835df2b9623b9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&#39640;&#26657;&#25968;&#23398;.net/simps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積分</a:t>
            </a:r>
            <a:r>
              <a:rPr lang="ja-JP" altLang="en-US" dirty="0"/>
              <a:t>アルゴリズム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17104483</a:t>
            </a:r>
          </a:p>
          <a:p>
            <a:r>
              <a:rPr lang="ja-JP" altLang="en-US" dirty="0" smtClean="0"/>
              <a:t>鈴木</a:t>
            </a:r>
            <a:r>
              <a:rPr lang="ja-JP" altLang="en-US" dirty="0"/>
              <a:t>詩織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03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/>
          <p:cNvSpPr/>
          <p:nvPr/>
        </p:nvSpPr>
        <p:spPr>
          <a:xfrm>
            <a:off x="2443942" y="523702"/>
            <a:ext cx="2585258" cy="103077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m</a:t>
            </a:r>
            <a:r>
              <a:rPr kumimoji="1" lang="en-US" altLang="ja-JP" sz="3200" b="1" dirty="0" smtClean="0"/>
              <a:t>ain()</a:t>
            </a:r>
            <a:r>
              <a:rPr kumimoji="1" lang="ja-JP" altLang="en-US" sz="3200" b="1" dirty="0" smtClean="0"/>
              <a:t>開始</a:t>
            </a:r>
            <a:endParaRPr kumimoji="1" lang="ja-JP" altLang="en-US" sz="32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2647604" y="1787237"/>
            <a:ext cx="2177934" cy="9725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変数宣言</a:t>
            </a:r>
            <a:endParaRPr kumimoji="1" lang="ja-JP" altLang="en-US" sz="2800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2593571" y="3167150"/>
            <a:ext cx="2286000" cy="11305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/>
              <a:t>Idai</a:t>
            </a:r>
            <a:r>
              <a:rPr kumimoji="1" lang="en-US" altLang="ja-JP" b="1" dirty="0" smtClean="0"/>
              <a:t>=0.0</a:t>
            </a:r>
          </a:p>
          <a:p>
            <a:pPr algn="ctr"/>
            <a:r>
              <a:rPr kumimoji="1" lang="en-US" altLang="ja-JP" b="1" dirty="0" smtClean="0"/>
              <a:t>Idai2=0.0</a:t>
            </a:r>
          </a:p>
          <a:p>
            <a:pPr algn="ctr"/>
            <a:r>
              <a:rPr kumimoji="1" lang="en-US" altLang="ja-JP" b="1" dirty="0" err="1" smtClean="0"/>
              <a:t>Isim</a:t>
            </a:r>
            <a:r>
              <a:rPr kumimoji="1" lang="en-US" altLang="ja-JP" b="1" dirty="0" smtClean="0"/>
              <a:t>=0.0</a:t>
            </a:r>
          </a:p>
          <a:p>
            <a:pPr algn="ctr"/>
            <a:r>
              <a:rPr kumimoji="1" lang="en-US" altLang="ja-JP" b="1" dirty="0" err="1" smtClean="0"/>
              <a:t>r_pai</a:t>
            </a:r>
            <a:r>
              <a:rPr kumimoji="1" lang="en-US" altLang="ja-JP" b="1" dirty="0" smtClean="0"/>
              <a:t>=3.14159</a:t>
            </a:r>
            <a:r>
              <a:rPr kumimoji="1" lang="en-US" altLang="ja-JP" b="1" dirty="0"/>
              <a:t>…</a:t>
            </a:r>
            <a:endParaRPr kumimoji="1" lang="en-US" altLang="ja-JP" b="1" dirty="0" smtClean="0"/>
          </a:p>
        </p:txBody>
      </p:sp>
      <p:sp>
        <p:nvSpPr>
          <p:cNvPr id="6" name="フローチャート: データ 5"/>
          <p:cNvSpPr/>
          <p:nvPr/>
        </p:nvSpPr>
        <p:spPr>
          <a:xfrm>
            <a:off x="2277687" y="4705004"/>
            <a:ext cx="2917767" cy="9892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/>
              <a:t>xmin,xmax,ntmp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入力</a:t>
            </a:r>
            <a:endParaRPr kumimoji="1" lang="en-US" altLang="ja-JP" b="1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6413266" y="1787237"/>
            <a:ext cx="2527069" cy="972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j</a:t>
            </a:r>
            <a:r>
              <a:rPr kumimoji="1" lang="ja-JP" altLang="en-US" sz="2400" b="1" dirty="0" smtClean="0"/>
              <a:t>←</a:t>
            </a:r>
            <a:r>
              <a:rPr kumimoji="1" lang="en-US" altLang="ja-JP" sz="2400" b="1" dirty="0" smtClean="0"/>
              <a:t>floor(</a:t>
            </a:r>
            <a:r>
              <a:rPr kumimoji="1" lang="en-US" altLang="ja-JP" sz="2400" b="1" dirty="0" err="1" smtClean="0"/>
              <a:t>ntmp</a:t>
            </a:r>
            <a:r>
              <a:rPr kumimoji="1" lang="en-US" altLang="ja-JP" sz="2400" b="1" dirty="0" smtClean="0"/>
              <a:t>/2)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384174" y="3167150"/>
            <a:ext cx="2576945" cy="1130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n</a:t>
            </a:r>
            <a:r>
              <a:rPr kumimoji="1" lang="ja-JP" altLang="en-US" sz="3600" b="1" dirty="0" smtClean="0"/>
              <a:t>←</a:t>
            </a:r>
            <a:r>
              <a:rPr kumimoji="1" lang="en-US" altLang="ja-JP" sz="3600" b="1" dirty="0" smtClean="0"/>
              <a:t>j</a:t>
            </a:r>
            <a:r>
              <a:rPr kumimoji="1" lang="ja-JP" altLang="en-US" sz="3600" b="1" dirty="0" smtClean="0"/>
              <a:t>＊２</a:t>
            </a:r>
            <a:endParaRPr kumimoji="1" lang="ja-JP" altLang="en-US" sz="36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6330140" y="4705004"/>
            <a:ext cx="2685011" cy="98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</a:t>
            </a:r>
            <a:r>
              <a:rPr kumimoji="1" lang="ja-JP" altLang="en-US" sz="2000" b="1" dirty="0" smtClean="0"/>
              <a:t>←</a:t>
            </a:r>
            <a:r>
              <a:rPr kumimoji="1" lang="en-US" altLang="ja-JP" sz="2000" b="1" dirty="0" err="1" smtClean="0"/>
              <a:t>fabs</a:t>
            </a:r>
            <a:r>
              <a:rPr kumimoji="1" lang="en-US" altLang="ja-JP" sz="2000" b="1" dirty="0" smtClean="0"/>
              <a:t>(</a:t>
            </a:r>
            <a:r>
              <a:rPr kumimoji="1" lang="en-US" altLang="ja-JP" sz="2000" b="1" dirty="0" err="1" smtClean="0"/>
              <a:t>xmax-xmin</a:t>
            </a:r>
            <a:r>
              <a:rPr kumimoji="1" lang="en-US" altLang="ja-JP" sz="2000" b="1" dirty="0" smtClean="0"/>
              <a:t>)/n</a:t>
            </a:r>
            <a:endParaRPr kumimoji="1" lang="ja-JP" altLang="en-US" sz="2000" b="1" dirty="0"/>
          </a:p>
        </p:txBody>
      </p:sp>
      <p:cxnSp>
        <p:nvCxnSpPr>
          <p:cNvPr id="11" name="直線コネクタ 10"/>
          <p:cNvCxnSpPr>
            <a:stCxn id="2" idx="2"/>
            <a:endCxn id="3" idx="0"/>
          </p:cNvCxnSpPr>
          <p:nvPr/>
        </p:nvCxnSpPr>
        <p:spPr>
          <a:xfrm>
            <a:off x="3736571" y="1554480"/>
            <a:ext cx="0" cy="232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3" idx="2"/>
            <a:endCxn id="4" idx="0"/>
          </p:cNvCxnSpPr>
          <p:nvPr/>
        </p:nvCxnSpPr>
        <p:spPr>
          <a:xfrm>
            <a:off x="3736571" y="2759826"/>
            <a:ext cx="0" cy="407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4" idx="2"/>
            <a:endCxn id="6" idx="1"/>
          </p:cNvCxnSpPr>
          <p:nvPr/>
        </p:nvCxnSpPr>
        <p:spPr>
          <a:xfrm>
            <a:off x="3736571" y="4297680"/>
            <a:ext cx="0" cy="407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4"/>
          </p:cNvCxnSpPr>
          <p:nvPr/>
        </p:nvCxnSpPr>
        <p:spPr>
          <a:xfrm>
            <a:off x="3736571" y="5694219"/>
            <a:ext cx="0" cy="432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7" idx="0"/>
          </p:cNvCxnSpPr>
          <p:nvPr/>
        </p:nvCxnSpPr>
        <p:spPr>
          <a:xfrm>
            <a:off x="7672647" y="1379913"/>
            <a:ext cx="4154" cy="407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7" idx="2"/>
            <a:endCxn id="8" idx="0"/>
          </p:cNvCxnSpPr>
          <p:nvPr/>
        </p:nvCxnSpPr>
        <p:spPr>
          <a:xfrm flipH="1">
            <a:off x="7672647" y="2759826"/>
            <a:ext cx="4154" cy="407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8" idx="2"/>
            <a:endCxn id="9" idx="0"/>
          </p:cNvCxnSpPr>
          <p:nvPr/>
        </p:nvCxnSpPr>
        <p:spPr>
          <a:xfrm flipH="1">
            <a:off x="7672646" y="4297680"/>
            <a:ext cx="1" cy="407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7680959" y="5702533"/>
            <a:ext cx="8314" cy="432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7630"/>
          </a:xfrm>
        </p:spPr>
        <p:txBody>
          <a:bodyPr/>
          <a:lstStyle/>
          <a:p>
            <a:r>
              <a:rPr lang="ja-JP" altLang="en-US" dirty="0" smtClean="0"/>
              <a:t>・台形公式１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9881"/>
          </a:xfrm>
        </p:spPr>
        <p:txBody>
          <a:bodyPr>
            <a:noAutofit/>
          </a:bodyPr>
          <a:lstStyle/>
          <a:p>
            <a:r>
              <a:rPr lang="en-US" altLang="ja-JP" sz="2400" b="1" dirty="0"/>
              <a:t>t1=</a:t>
            </a:r>
            <a:r>
              <a:rPr lang="en-US" altLang="ja-JP" sz="2400" b="1" dirty="0" err="1"/>
              <a:t>gettimeofday_sec</a:t>
            </a:r>
            <a:r>
              <a:rPr lang="en-US" altLang="ja-JP" sz="2400" b="1" dirty="0"/>
              <a:t>();</a:t>
            </a:r>
          </a:p>
          <a:p>
            <a:r>
              <a:rPr lang="en-US" altLang="ja-JP" sz="2400" b="1" dirty="0"/>
              <a:t>          for(</a:t>
            </a:r>
            <a:r>
              <a:rPr lang="en-US" altLang="ja-JP" sz="2400" b="1" dirty="0" err="1"/>
              <a:t>i</a:t>
            </a:r>
            <a:r>
              <a:rPr lang="en-US" altLang="ja-JP" sz="2400" b="1" dirty="0"/>
              <a:t>=1;i&lt;</a:t>
            </a:r>
            <a:r>
              <a:rPr lang="en-US" altLang="ja-JP" sz="2400" b="1" dirty="0" err="1"/>
              <a:t>n;i</a:t>
            </a:r>
            <a:r>
              <a:rPr lang="en-US" altLang="ja-JP" sz="2400" b="1" dirty="0"/>
              <a:t>++){</a:t>
            </a:r>
          </a:p>
          <a:p>
            <a:r>
              <a:rPr lang="en-US" altLang="ja-JP" sz="2400" b="1" dirty="0"/>
              <a:t>                  x0=</a:t>
            </a:r>
            <a:r>
              <a:rPr lang="en-US" altLang="ja-JP" sz="2400" b="1" dirty="0" err="1"/>
              <a:t>xmin</a:t>
            </a:r>
            <a:r>
              <a:rPr lang="en-US" altLang="ja-JP" sz="2400" b="1" dirty="0"/>
              <a:t>+(double)(i-1)*h</a:t>
            </a:r>
            <a:r>
              <a:rPr lang="en-US" altLang="ja-JP" sz="2400" b="1" dirty="0" smtClean="0"/>
              <a:t>;</a:t>
            </a:r>
            <a:r>
              <a:rPr lang="ja-JP" altLang="en-US" sz="2400" b="1" dirty="0" smtClean="0"/>
              <a:t>　　　　　　　　　</a:t>
            </a:r>
            <a:r>
              <a:rPr lang="en-US" altLang="ja-JP" sz="2400" b="1" dirty="0" smtClean="0"/>
              <a:t>t2=</a:t>
            </a:r>
            <a:r>
              <a:rPr lang="en-US" altLang="ja-JP" sz="2400" b="1" dirty="0" err="1" smtClean="0"/>
              <a:t>gettimeofday_sec</a:t>
            </a:r>
            <a:r>
              <a:rPr lang="en-US" altLang="ja-JP" sz="2400" b="1" dirty="0" smtClean="0"/>
              <a:t>();</a:t>
            </a:r>
            <a:endParaRPr lang="en-US" altLang="ja-JP" sz="2400" b="1" dirty="0"/>
          </a:p>
          <a:p>
            <a:r>
              <a:rPr lang="en-US" altLang="ja-JP" sz="2400" b="1" dirty="0"/>
              <a:t>                  x1=</a:t>
            </a:r>
            <a:r>
              <a:rPr lang="en-US" altLang="ja-JP" sz="2400" b="1" dirty="0" err="1"/>
              <a:t>xmin</a:t>
            </a:r>
            <a:r>
              <a:rPr lang="en-US" altLang="ja-JP" sz="2400" b="1" dirty="0"/>
              <a:t>+(double)</a:t>
            </a:r>
            <a:r>
              <a:rPr lang="en-US" altLang="ja-JP" sz="2400" b="1" dirty="0" err="1"/>
              <a:t>i</a:t>
            </a:r>
            <a:r>
              <a:rPr lang="en-US" altLang="ja-JP" sz="2400" b="1" dirty="0"/>
              <a:t>*h</a:t>
            </a:r>
            <a:r>
              <a:rPr lang="en-US" altLang="ja-JP" sz="2400" b="1" dirty="0" smtClean="0"/>
              <a:t>;</a:t>
            </a:r>
            <a:r>
              <a:rPr lang="ja-JP" altLang="en-US" sz="2400" b="1" dirty="0" smtClean="0"/>
              <a:t>　　　　　　　　　　　</a:t>
            </a:r>
            <a:r>
              <a:rPr lang="ja-JP" altLang="en-US" sz="2400" b="1" dirty="0"/>
              <a:t> </a:t>
            </a:r>
            <a:r>
              <a:rPr lang="en-US" altLang="ja-JP" sz="2400" b="1" dirty="0" err="1" smtClean="0"/>
              <a:t>tot_t</a:t>
            </a:r>
            <a:r>
              <a:rPr lang="en-US" altLang="ja-JP" sz="2400" b="1" dirty="0" smtClean="0"/>
              <a:t>[0</a:t>
            </a:r>
            <a:r>
              <a:rPr lang="en-US" altLang="ja-JP" sz="2400" b="1" dirty="0"/>
              <a:t>]=t2-t1;</a:t>
            </a:r>
          </a:p>
          <a:p>
            <a:r>
              <a:rPr lang="en-US" altLang="ja-JP" sz="2400" b="1" dirty="0"/>
              <a:t>                  y0=f(x0);</a:t>
            </a:r>
          </a:p>
          <a:p>
            <a:r>
              <a:rPr lang="en-US" altLang="ja-JP" sz="2400" b="1" dirty="0"/>
              <a:t>                  y1=f(x1);</a:t>
            </a:r>
          </a:p>
          <a:p>
            <a:r>
              <a:rPr lang="en-US" altLang="ja-JP" sz="2400" b="1" dirty="0"/>
              <a:t>                  </a:t>
            </a:r>
            <a:r>
              <a:rPr lang="en-US" altLang="ja-JP" sz="2400" b="1" dirty="0" err="1"/>
              <a:t>Idai</a:t>
            </a:r>
            <a:r>
              <a:rPr lang="en-US" altLang="ja-JP" sz="2400" b="1" dirty="0"/>
              <a:t>=</a:t>
            </a:r>
            <a:r>
              <a:rPr lang="en-US" altLang="ja-JP" sz="2400" b="1" dirty="0" err="1"/>
              <a:t>Idai+h</a:t>
            </a:r>
            <a:r>
              <a:rPr lang="en-US" altLang="ja-JP" sz="2400" b="1" dirty="0"/>
              <a:t>*(y0+y1)/2.0</a:t>
            </a:r>
            <a:r>
              <a:rPr lang="en-US" altLang="ja-JP" sz="2400" b="1" dirty="0" smtClean="0"/>
              <a:t>;</a:t>
            </a:r>
            <a:r>
              <a:rPr lang="en-US" altLang="ja-JP" sz="2400" b="1" dirty="0"/>
              <a:t>				  </a:t>
            </a:r>
          </a:p>
          <a:p>
            <a:r>
              <a:rPr lang="en-US" altLang="ja-JP" sz="2400" b="1" dirty="0"/>
              <a:t>        </a:t>
            </a:r>
            <a:r>
              <a:rPr lang="en-US" altLang="ja-JP" sz="2400" b="1" dirty="0" smtClean="0"/>
              <a:t>}</a:t>
            </a:r>
            <a:endParaRPr lang="en-US" altLang="ja-JP" sz="24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6508865" y="1986741"/>
            <a:ext cx="16626" cy="3906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454726" y="468631"/>
            <a:ext cx="2410692" cy="9975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←</a:t>
            </a:r>
            <a:r>
              <a:rPr kumimoji="1" lang="en-US" altLang="ja-JP" dirty="0" err="1" smtClean="0"/>
              <a:t>gettimeofday_sec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片側の 2 つの角を切り取った四角形 2"/>
          <p:cNvSpPr/>
          <p:nvPr/>
        </p:nvSpPr>
        <p:spPr>
          <a:xfrm>
            <a:off x="1454726" y="1887510"/>
            <a:ext cx="2410692" cy="939338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=1; 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&lt;n; 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++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1446414" y="3248199"/>
            <a:ext cx="2410692" cy="997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 smtClean="0"/>
              <a:t>←</a:t>
            </a:r>
            <a:r>
              <a:rPr kumimoji="1" lang="en-US" altLang="ja-JP" sz="2400" dirty="0" err="1" smtClean="0"/>
              <a:t>xmin</a:t>
            </a:r>
            <a:r>
              <a:rPr kumimoji="1" lang="en-US" altLang="ja-JP" sz="2400" dirty="0" smtClean="0"/>
              <a:t>+(i-1)*h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4709156" y="3248199"/>
            <a:ext cx="2410692" cy="997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←</a:t>
            </a:r>
            <a:r>
              <a:rPr kumimoji="1" lang="en-US" altLang="ja-JP" sz="2400" dirty="0" err="1" smtClean="0"/>
              <a:t>xmin+i</a:t>
            </a:r>
            <a:r>
              <a:rPr kumimoji="1" lang="en-US" altLang="ja-JP" sz="2400" dirty="0" smtClean="0"/>
              <a:t>*h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454726" y="4739294"/>
            <a:ext cx="2410692" cy="93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y0</a:t>
            </a:r>
            <a:r>
              <a:rPr kumimoji="1" lang="ja-JP" altLang="en-US" sz="2800" dirty="0" smtClean="0"/>
              <a:t>←</a:t>
            </a:r>
            <a:r>
              <a:rPr kumimoji="1" lang="en-US" altLang="ja-JP" sz="2800" dirty="0" smtClean="0"/>
              <a:t>f(x0)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4709156" y="1887510"/>
            <a:ext cx="2410693" cy="939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y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←</a:t>
            </a:r>
            <a:r>
              <a:rPr kumimoji="1" lang="en-US" altLang="ja-JP" sz="2800" dirty="0" smtClean="0"/>
              <a:t>f(x1)</a:t>
            </a:r>
            <a:endParaRPr kumimoji="1" lang="ja-JP" altLang="en-US" sz="2800" dirty="0"/>
          </a:p>
        </p:txBody>
      </p:sp>
      <p:sp>
        <p:nvSpPr>
          <p:cNvPr id="10" name="片側の 2 つの角を切り取った四角形 9"/>
          <p:cNvSpPr/>
          <p:nvPr/>
        </p:nvSpPr>
        <p:spPr>
          <a:xfrm flipV="1">
            <a:off x="4709155" y="4746567"/>
            <a:ext cx="2410693" cy="932065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I</a:t>
            </a:r>
            <a:endParaRPr kumimoji="1" lang="ja-JP" altLang="en-US" sz="3200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7971898" y="3248199"/>
            <a:ext cx="2419004" cy="9975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sz="2800" dirty="0" err="1" smtClean="0"/>
              <a:t>tot_t</a:t>
            </a:r>
            <a:r>
              <a:rPr kumimoji="1" lang="en-US" altLang="ja-JP" sz="2800" dirty="0" smtClean="0"/>
              <a:t>[0</a:t>
            </a:r>
            <a:r>
              <a:rPr kumimoji="1" lang="en-US" altLang="ja-JP" sz="2800" dirty="0"/>
              <a:t>]</a:t>
            </a:r>
            <a:r>
              <a:rPr kumimoji="1" lang="ja-JP" altLang="en-US" sz="2800" dirty="0"/>
              <a:t>←</a:t>
            </a:r>
            <a:r>
              <a:rPr kumimoji="1" lang="en-US" altLang="ja-JP" sz="2800" dirty="0"/>
              <a:t>t2-t1</a:t>
            </a:r>
            <a:endParaRPr kumimoji="1" lang="ja-JP" altLang="en-US" sz="2800" dirty="0"/>
          </a:p>
          <a:p>
            <a:pPr algn="ctr"/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7963584" y="1887509"/>
            <a:ext cx="2410693" cy="9393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t2</a:t>
            </a:r>
            <a:r>
              <a:rPr kumimoji="1" lang="ja-JP" altLang="en-US" dirty="0"/>
              <a:t>←</a:t>
            </a:r>
            <a:r>
              <a:rPr kumimoji="1" lang="en-US" altLang="ja-JP" dirty="0" err="1"/>
              <a:t>gettimeofday_sec</a:t>
            </a:r>
            <a:r>
              <a:rPr kumimoji="1" lang="en-US" altLang="ja-JP" dirty="0" smtClean="0"/>
              <a:t>()</a:t>
            </a:r>
            <a:endParaRPr kumimoji="1" lang="en-US" altLang="ja-JP" dirty="0"/>
          </a:p>
        </p:txBody>
      </p:sp>
      <p:cxnSp>
        <p:nvCxnSpPr>
          <p:cNvPr id="16" name="直線コネクタ 15"/>
          <p:cNvCxnSpPr>
            <a:endCxn id="2" idx="0"/>
          </p:cNvCxnSpPr>
          <p:nvPr/>
        </p:nvCxnSpPr>
        <p:spPr>
          <a:xfrm>
            <a:off x="2660072" y="-133004"/>
            <a:ext cx="0" cy="601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2" idx="2"/>
            <a:endCxn id="3" idx="3"/>
          </p:cNvCxnSpPr>
          <p:nvPr/>
        </p:nvCxnSpPr>
        <p:spPr>
          <a:xfrm>
            <a:off x="2660072" y="1466159"/>
            <a:ext cx="0" cy="421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3" idx="1"/>
            <a:endCxn id="4" idx="0"/>
          </p:cNvCxnSpPr>
          <p:nvPr/>
        </p:nvCxnSpPr>
        <p:spPr>
          <a:xfrm flipH="1">
            <a:off x="2651760" y="2826848"/>
            <a:ext cx="8312" cy="421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660072" y="4211436"/>
            <a:ext cx="0" cy="535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5" idx="0"/>
          </p:cNvCxnSpPr>
          <p:nvPr/>
        </p:nvCxnSpPr>
        <p:spPr>
          <a:xfrm flipH="1">
            <a:off x="5914502" y="2826848"/>
            <a:ext cx="1" cy="421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6" idx="2"/>
          </p:cNvCxnSpPr>
          <p:nvPr/>
        </p:nvCxnSpPr>
        <p:spPr>
          <a:xfrm>
            <a:off x="2660072" y="5678633"/>
            <a:ext cx="0" cy="51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7" idx="0"/>
          </p:cNvCxnSpPr>
          <p:nvPr/>
        </p:nvCxnSpPr>
        <p:spPr>
          <a:xfrm>
            <a:off x="5914501" y="1246909"/>
            <a:ext cx="2" cy="64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5" idx="2"/>
            <a:endCxn id="10" idx="1"/>
          </p:cNvCxnSpPr>
          <p:nvPr/>
        </p:nvCxnSpPr>
        <p:spPr>
          <a:xfrm>
            <a:off x="5914502" y="4245727"/>
            <a:ext cx="0" cy="500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0" idx="3"/>
          </p:cNvCxnSpPr>
          <p:nvPr/>
        </p:nvCxnSpPr>
        <p:spPr>
          <a:xfrm>
            <a:off x="5914502" y="5678632"/>
            <a:ext cx="0" cy="522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12" idx="0"/>
          </p:cNvCxnSpPr>
          <p:nvPr/>
        </p:nvCxnSpPr>
        <p:spPr>
          <a:xfrm>
            <a:off x="9168929" y="1246909"/>
            <a:ext cx="2" cy="64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2" idx="2"/>
            <a:endCxn id="11" idx="0"/>
          </p:cNvCxnSpPr>
          <p:nvPr/>
        </p:nvCxnSpPr>
        <p:spPr>
          <a:xfrm>
            <a:off x="9168931" y="2826848"/>
            <a:ext cx="12469" cy="421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1" idx="2"/>
          </p:cNvCxnSpPr>
          <p:nvPr/>
        </p:nvCxnSpPr>
        <p:spPr>
          <a:xfrm flipH="1">
            <a:off x="9168929" y="4245727"/>
            <a:ext cx="12471" cy="2612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・台形公式２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12482"/>
            <a:ext cx="10058400" cy="4521815"/>
          </a:xfrm>
        </p:spPr>
        <p:txBody>
          <a:bodyPr>
            <a:noAutofit/>
          </a:bodyPr>
          <a:lstStyle/>
          <a:p>
            <a:r>
              <a:rPr lang="en-US" altLang="ja-JP" sz="2400" b="1" dirty="0"/>
              <a:t> t1=</a:t>
            </a:r>
            <a:r>
              <a:rPr lang="en-US" altLang="ja-JP" sz="2400" b="1" dirty="0" err="1"/>
              <a:t>gettimeofday_sec</a:t>
            </a:r>
            <a:r>
              <a:rPr lang="en-US" altLang="ja-JP" sz="2400" b="1" dirty="0"/>
              <a:t>();</a:t>
            </a:r>
          </a:p>
          <a:p>
            <a:r>
              <a:rPr lang="en-US" altLang="ja-JP" sz="2400" b="1" dirty="0" smtClean="0"/>
              <a:t>          </a:t>
            </a:r>
            <a:r>
              <a:rPr lang="en-US" altLang="ja-JP" sz="2400" b="1" dirty="0" err="1" smtClean="0"/>
              <a:t>yj</a:t>
            </a:r>
            <a:r>
              <a:rPr lang="en-US" altLang="ja-JP" sz="2400" b="1" dirty="0" smtClean="0"/>
              <a:t>=f(</a:t>
            </a:r>
            <a:r>
              <a:rPr lang="en-US" altLang="ja-JP" sz="2400" b="1" dirty="0" err="1" smtClean="0"/>
              <a:t>xmin</a:t>
            </a:r>
            <a:r>
              <a:rPr lang="en-US" altLang="ja-JP" sz="2400" b="1" dirty="0" smtClean="0"/>
              <a:t>);</a:t>
            </a:r>
            <a:r>
              <a:rPr lang="ja-JP" altLang="en-US" sz="2400" b="1" dirty="0" smtClean="0"/>
              <a:t>　　　　　　　　　　　　　　　　　　　　</a:t>
            </a:r>
            <a:r>
              <a:rPr lang="ja-JP" altLang="en-US" sz="2400" b="1" dirty="0"/>
              <a:t> </a:t>
            </a:r>
            <a:r>
              <a:rPr lang="ja-JP" altLang="en-US" sz="2400" b="1" dirty="0" smtClean="0"/>
              <a:t> </a:t>
            </a:r>
            <a:r>
              <a:rPr lang="en-US" altLang="ja-JP" sz="2400" b="1" dirty="0" smtClean="0"/>
              <a:t>Idai2 </a:t>
            </a:r>
            <a:r>
              <a:rPr lang="en-US" altLang="ja-JP" sz="2400" b="1" dirty="0"/>
              <a:t>*=h/2</a:t>
            </a:r>
            <a:r>
              <a:rPr lang="en-US" altLang="ja-JP" sz="2400" b="1" dirty="0" smtClean="0"/>
              <a:t>.;</a:t>
            </a:r>
          </a:p>
          <a:p>
            <a:r>
              <a:rPr lang="en-US" altLang="ja-JP" sz="2400" b="1" dirty="0" smtClean="0"/>
              <a:t>          </a:t>
            </a:r>
            <a:r>
              <a:rPr lang="en-US" altLang="ja-JP" sz="2400" b="1" dirty="0" err="1" smtClean="0"/>
              <a:t>yn</a:t>
            </a:r>
            <a:r>
              <a:rPr lang="en-US" altLang="ja-JP" sz="2400" b="1" dirty="0" smtClean="0"/>
              <a:t>=f(</a:t>
            </a:r>
            <a:r>
              <a:rPr lang="en-US" altLang="ja-JP" sz="2400" b="1" dirty="0" err="1" smtClean="0"/>
              <a:t>xmax</a:t>
            </a:r>
            <a:r>
              <a:rPr lang="en-US" altLang="ja-JP" sz="2400" b="1" dirty="0" smtClean="0"/>
              <a:t>);</a:t>
            </a:r>
            <a:r>
              <a:rPr lang="ja-JP" altLang="en-US" sz="2400" b="1" dirty="0" smtClean="0"/>
              <a:t>　                                                         </a:t>
            </a:r>
            <a:r>
              <a:rPr lang="en-US" altLang="ja-JP" sz="2400" b="1" dirty="0"/>
              <a:t>t2=</a:t>
            </a:r>
            <a:r>
              <a:rPr lang="en-US" altLang="ja-JP" sz="2400" b="1" dirty="0" err="1"/>
              <a:t>gettimeofday_sec</a:t>
            </a:r>
            <a:r>
              <a:rPr lang="en-US" altLang="ja-JP" sz="2400" b="1" dirty="0"/>
              <a:t>();</a:t>
            </a:r>
          </a:p>
          <a:p>
            <a:pPr marL="0" indent="0">
              <a:buNone/>
            </a:pPr>
            <a:r>
              <a:rPr lang="ja-JP" altLang="en-US" sz="2400" b="1" dirty="0" smtClean="0"/>
              <a:t>　　</a:t>
            </a:r>
            <a:r>
              <a:rPr lang="en-US" altLang="ja-JP" sz="2400" b="1" dirty="0" smtClean="0"/>
              <a:t>     Idai2=</a:t>
            </a:r>
            <a:r>
              <a:rPr lang="en-US" altLang="ja-JP" sz="2400" b="1" dirty="0" err="1" smtClean="0"/>
              <a:t>yj+yn</a:t>
            </a:r>
            <a:r>
              <a:rPr lang="en-US" altLang="ja-JP" sz="2400" b="1" dirty="0" smtClean="0"/>
              <a:t>;</a:t>
            </a:r>
            <a:r>
              <a:rPr lang="ja-JP" altLang="en-US" sz="2400" b="1" dirty="0" smtClean="0"/>
              <a:t>　　　　　　　　　　　　　　　　　　　　</a:t>
            </a:r>
            <a:r>
              <a:rPr lang="en-US" altLang="ja-JP" sz="2400" b="1" dirty="0" err="1" smtClean="0"/>
              <a:t>tot_t</a:t>
            </a:r>
            <a:r>
              <a:rPr lang="en-US" altLang="ja-JP" sz="2400" b="1" dirty="0" smtClean="0"/>
              <a:t>[1]=t2-t1;</a:t>
            </a:r>
          </a:p>
          <a:p>
            <a:r>
              <a:rPr lang="en-US" altLang="ja-JP" sz="2400" b="1" dirty="0" smtClean="0"/>
              <a:t>          </a:t>
            </a:r>
            <a:r>
              <a:rPr lang="en-US" altLang="ja-JP" sz="2400" b="1" dirty="0"/>
              <a:t>for(</a:t>
            </a:r>
            <a:r>
              <a:rPr lang="en-US" altLang="ja-JP" sz="2400" b="1" dirty="0" err="1"/>
              <a:t>i</a:t>
            </a:r>
            <a:r>
              <a:rPr lang="en-US" altLang="ja-JP" sz="2400" b="1" dirty="0"/>
              <a:t>=1;i&lt;</a:t>
            </a:r>
            <a:r>
              <a:rPr lang="en-US" altLang="ja-JP" sz="2400" b="1" dirty="0" err="1"/>
              <a:t>n;i</a:t>
            </a:r>
            <a:r>
              <a:rPr lang="en-US" altLang="ja-JP" sz="2400" b="1" dirty="0"/>
              <a:t>++){</a:t>
            </a:r>
          </a:p>
          <a:p>
            <a:r>
              <a:rPr lang="en-US" altLang="ja-JP" sz="2400" b="1" dirty="0"/>
              <a:t>                  xi=</a:t>
            </a:r>
            <a:r>
              <a:rPr lang="en-US" altLang="ja-JP" sz="2400" b="1" dirty="0" err="1"/>
              <a:t>xmin</a:t>
            </a:r>
            <a:r>
              <a:rPr lang="en-US" altLang="ja-JP" sz="2400" b="1" dirty="0"/>
              <a:t>+(double)</a:t>
            </a:r>
            <a:r>
              <a:rPr lang="en-US" altLang="ja-JP" sz="2400" b="1" dirty="0" err="1"/>
              <a:t>i</a:t>
            </a:r>
            <a:r>
              <a:rPr lang="en-US" altLang="ja-JP" sz="2400" b="1" dirty="0"/>
              <a:t>*h;</a:t>
            </a:r>
          </a:p>
          <a:p>
            <a:r>
              <a:rPr lang="en-US" altLang="ja-JP" sz="2400" b="1" dirty="0"/>
              <a:t>                  </a:t>
            </a:r>
            <a:r>
              <a:rPr lang="en-US" altLang="ja-JP" sz="2400" b="1" dirty="0" err="1"/>
              <a:t>yi</a:t>
            </a:r>
            <a:r>
              <a:rPr lang="en-US" altLang="ja-JP" sz="2400" b="1" dirty="0"/>
              <a:t>=f(xi);</a:t>
            </a:r>
          </a:p>
          <a:p>
            <a:r>
              <a:rPr lang="en-US" altLang="ja-JP" sz="2400" b="1" dirty="0"/>
              <a:t>                  Idai2 += 2*</a:t>
            </a:r>
            <a:r>
              <a:rPr lang="en-US" altLang="ja-JP" sz="2400" b="1" dirty="0" err="1"/>
              <a:t>yi</a:t>
            </a:r>
            <a:r>
              <a:rPr lang="en-US" altLang="ja-JP" sz="2400" b="1" dirty="0" smtClean="0"/>
              <a:t>;</a:t>
            </a:r>
          </a:p>
          <a:p>
            <a:r>
              <a:rPr lang="en-US" altLang="ja-JP" sz="2400" b="1" dirty="0" smtClean="0"/>
              <a:t> </a:t>
            </a:r>
            <a:r>
              <a:rPr lang="en-US" altLang="ja-JP" sz="2400" b="1" dirty="0"/>
              <a:t>}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6201295" y="1970116"/>
            <a:ext cx="16625" cy="406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25648" y="640041"/>
            <a:ext cx="2402380" cy="98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←</a:t>
            </a:r>
            <a:r>
              <a:rPr kumimoji="1" lang="en-US" altLang="ja-JP" dirty="0" err="1" smtClean="0"/>
              <a:t>gettimeofday_sec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025647" y="1949136"/>
            <a:ext cx="2402380" cy="98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y</a:t>
            </a:r>
            <a:r>
              <a:rPr kumimoji="1" lang="en-US" altLang="ja-JP" sz="2800" dirty="0" err="1" smtClean="0"/>
              <a:t>j</a:t>
            </a:r>
            <a:r>
              <a:rPr kumimoji="1" lang="ja-JP" altLang="en-US" sz="2800" dirty="0" smtClean="0"/>
              <a:t>←</a:t>
            </a:r>
            <a:r>
              <a:rPr kumimoji="1" lang="en-US" altLang="ja-JP" sz="2800" dirty="0" smtClean="0"/>
              <a:t>f(</a:t>
            </a:r>
            <a:r>
              <a:rPr kumimoji="1" lang="en-US" altLang="ja-JP" sz="2800" dirty="0" err="1" smtClean="0"/>
              <a:t>xmin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2024031" y="3253816"/>
            <a:ext cx="2402379" cy="98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yn</a:t>
            </a:r>
            <a:r>
              <a:rPr kumimoji="1" lang="ja-JP" altLang="en-US" sz="2800" dirty="0" smtClean="0"/>
              <a:t>←</a:t>
            </a:r>
            <a:r>
              <a:rPr kumimoji="1" lang="en-US" altLang="ja-JP" sz="2800" dirty="0" smtClean="0"/>
              <a:t>f(</a:t>
            </a:r>
            <a:r>
              <a:rPr kumimoji="1" lang="en-US" altLang="ja-JP" sz="2800" dirty="0" err="1" smtClean="0"/>
              <a:t>xmax</a:t>
            </a:r>
            <a:r>
              <a:rPr kumimoji="1" lang="en-US" altLang="ja-JP" sz="2800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24031" y="4558496"/>
            <a:ext cx="2402379" cy="98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Idai2</a:t>
            </a:r>
            <a:r>
              <a:rPr kumimoji="1" lang="ja-JP" altLang="en-US" sz="2800" dirty="0" smtClean="0"/>
              <a:t>←</a:t>
            </a:r>
            <a:r>
              <a:rPr kumimoji="1" lang="en-US" altLang="ja-JP" sz="2800" dirty="0" err="1" smtClean="0"/>
              <a:t>yj+yn</a:t>
            </a:r>
            <a:endParaRPr kumimoji="1" lang="ja-JP" altLang="en-US" sz="2800" dirty="0"/>
          </a:p>
        </p:txBody>
      </p:sp>
      <p:sp>
        <p:nvSpPr>
          <p:cNvPr id="6" name="片側の 2 つの角を切り取った四角形 5"/>
          <p:cNvSpPr/>
          <p:nvPr/>
        </p:nvSpPr>
        <p:spPr>
          <a:xfrm>
            <a:off x="4898677" y="640041"/>
            <a:ext cx="2402379" cy="98879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=1; 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&lt;n; 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++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4898677" y="1954047"/>
            <a:ext cx="2402379" cy="98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x</a:t>
            </a:r>
            <a:r>
              <a:rPr kumimoji="1" lang="en-US" altLang="ja-JP" sz="2800" dirty="0"/>
              <a:t>i</a:t>
            </a:r>
            <a:r>
              <a:rPr kumimoji="1" lang="ja-JP" altLang="en-US" sz="2800" dirty="0" smtClean="0"/>
              <a:t>←</a:t>
            </a:r>
            <a:r>
              <a:rPr kumimoji="1" lang="en-US" altLang="ja-JP" sz="2800" dirty="0" err="1" smtClean="0"/>
              <a:t>xmin+i</a:t>
            </a:r>
            <a:r>
              <a:rPr kumimoji="1" lang="en-US" altLang="ja-JP" sz="2800" dirty="0" smtClean="0"/>
              <a:t>*h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4898677" y="3253815"/>
            <a:ext cx="2402379" cy="98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y</a:t>
            </a:r>
            <a:r>
              <a:rPr kumimoji="1" lang="en-US" altLang="ja-JP" sz="2800" dirty="0" err="1" smtClean="0"/>
              <a:t>i</a:t>
            </a:r>
            <a:r>
              <a:rPr kumimoji="1" lang="ja-JP" altLang="en-US" sz="2800" dirty="0" smtClean="0"/>
              <a:t>←</a:t>
            </a:r>
            <a:r>
              <a:rPr kumimoji="1" lang="en-US" altLang="ja-JP" sz="2800" dirty="0" smtClean="0"/>
              <a:t>f(xi)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4898677" y="4558496"/>
            <a:ext cx="2402379" cy="98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Idai2</a:t>
            </a:r>
            <a:r>
              <a:rPr kumimoji="1" lang="ja-JP" altLang="en-US" sz="2400" dirty="0" smtClean="0"/>
              <a:t>←</a:t>
            </a:r>
            <a:r>
              <a:rPr kumimoji="1" lang="en-US" altLang="ja-JP" sz="2400" dirty="0" smtClean="0"/>
              <a:t>Idai2+2*</a:t>
            </a:r>
            <a:r>
              <a:rPr kumimoji="1" lang="en-US" altLang="ja-JP" sz="2400" dirty="0" err="1" smtClean="0"/>
              <a:t>yi</a:t>
            </a:r>
            <a:endParaRPr kumimoji="1" lang="ja-JP" altLang="en-US" sz="2400" dirty="0"/>
          </a:p>
        </p:txBody>
      </p:sp>
      <p:sp>
        <p:nvSpPr>
          <p:cNvPr id="10" name="片側の 2 つの角を切り取った四角形 9"/>
          <p:cNvSpPr/>
          <p:nvPr/>
        </p:nvSpPr>
        <p:spPr>
          <a:xfrm flipV="1">
            <a:off x="7771705" y="640041"/>
            <a:ext cx="2403996" cy="98879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771706" y="1949136"/>
            <a:ext cx="2403995" cy="988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Idai2</a:t>
            </a:r>
            <a:r>
              <a:rPr kumimoji="1" lang="ja-JP" altLang="en-US" sz="2400" dirty="0" smtClean="0"/>
              <a:t>←</a:t>
            </a:r>
            <a:r>
              <a:rPr kumimoji="1" lang="en-US" altLang="ja-JP" sz="2400" dirty="0" smtClean="0"/>
              <a:t>Idai2*h/2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773323" y="3253814"/>
            <a:ext cx="2402379" cy="98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t2</a:t>
            </a:r>
            <a:r>
              <a:rPr kumimoji="1" lang="ja-JP" altLang="en-US" dirty="0" smtClean="0"/>
              <a:t>←</a:t>
            </a:r>
            <a:r>
              <a:rPr kumimoji="1" lang="en-US" altLang="ja-JP" dirty="0" err="1" smtClean="0"/>
              <a:t>gettimeofday_sec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773323" y="4558495"/>
            <a:ext cx="2402379" cy="98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tot_t</a:t>
            </a:r>
            <a:r>
              <a:rPr kumimoji="1" lang="en-US" altLang="ja-JP" sz="2400" dirty="0" smtClean="0"/>
              <a:t>[1]</a:t>
            </a:r>
            <a:r>
              <a:rPr kumimoji="1" lang="ja-JP" altLang="en-US" sz="2400" dirty="0" smtClean="0"/>
              <a:t>←</a:t>
            </a:r>
            <a:r>
              <a:rPr kumimoji="1" lang="en-US" altLang="ja-JP" sz="2400" dirty="0" smtClean="0"/>
              <a:t>t2-t1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>
            <a:endCxn id="2" idx="0"/>
          </p:cNvCxnSpPr>
          <p:nvPr/>
        </p:nvCxnSpPr>
        <p:spPr>
          <a:xfrm>
            <a:off x="3225220" y="-91440"/>
            <a:ext cx="1618" cy="731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2" idx="2"/>
            <a:endCxn id="3" idx="0"/>
          </p:cNvCxnSpPr>
          <p:nvPr/>
        </p:nvCxnSpPr>
        <p:spPr>
          <a:xfrm flipH="1">
            <a:off x="3226837" y="1628838"/>
            <a:ext cx="1" cy="320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3" idx="2"/>
            <a:endCxn id="4" idx="0"/>
          </p:cNvCxnSpPr>
          <p:nvPr/>
        </p:nvCxnSpPr>
        <p:spPr>
          <a:xfrm flipH="1">
            <a:off x="3225221" y="2937933"/>
            <a:ext cx="1616" cy="315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4" idx="2"/>
            <a:endCxn id="5" idx="0"/>
          </p:cNvCxnSpPr>
          <p:nvPr/>
        </p:nvCxnSpPr>
        <p:spPr>
          <a:xfrm>
            <a:off x="3225221" y="4242613"/>
            <a:ext cx="0" cy="315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5" idx="2"/>
          </p:cNvCxnSpPr>
          <p:nvPr/>
        </p:nvCxnSpPr>
        <p:spPr>
          <a:xfrm>
            <a:off x="3225221" y="5547293"/>
            <a:ext cx="0" cy="51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6" idx="3"/>
          </p:cNvCxnSpPr>
          <p:nvPr/>
        </p:nvCxnSpPr>
        <p:spPr>
          <a:xfrm>
            <a:off x="6089100" y="364067"/>
            <a:ext cx="10767" cy="275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6" idx="1"/>
            <a:endCxn id="7" idx="0"/>
          </p:cNvCxnSpPr>
          <p:nvPr/>
        </p:nvCxnSpPr>
        <p:spPr>
          <a:xfrm>
            <a:off x="6099867" y="1628837"/>
            <a:ext cx="0" cy="32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7" idx="2"/>
            <a:endCxn id="8" idx="0"/>
          </p:cNvCxnSpPr>
          <p:nvPr/>
        </p:nvCxnSpPr>
        <p:spPr>
          <a:xfrm>
            <a:off x="6099867" y="2937931"/>
            <a:ext cx="0" cy="31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9" idx="0"/>
          </p:cNvCxnSpPr>
          <p:nvPr/>
        </p:nvCxnSpPr>
        <p:spPr>
          <a:xfrm>
            <a:off x="6099867" y="4242612"/>
            <a:ext cx="0" cy="31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9" idx="2"/>
          </p:cNvCxnSpPr>
          <p:nvPr/>
        </p:nvCxnSpPr>
        <p:spPr>
          <a:xfrm>
            <a:off x="6099867" y="5547293"/>
            <a:ext cx="0" cy="51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endCxn id="10" idx="1"/>
          </p:cNvCxnSpPr>
          <p:nvPr/>
        </p:nvCxnSpPr>
        <p:spPr>
          <a:xfrm>
            <a:off x="8962128" y="328571"/>
            <a:ext cx="11575" cy="31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0" idx="3"/>
            <a:endCxn id="11" idx="0"/>
          </p:cNvCxnSpPr>
          <p:nvPr/>
        </p:nvCxnSpPr>
        <p:spPr>
          <a:xfrm>
            <a:off x="8973703" y="1628837"/>
            <a:ext cx="1" cy="320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2"/>
            <a:endCxn id="12" idx="0"/>
          </p:cNvCxnSpPr>
          <p:nvPr/>
        </p:nvCxnSpPr>
        <p:spPr>
          <a:xfrm>
            <a:off x="8973704" y="2937930"/>
            <a:ext cx="809" cy="31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2" idx="2"/>
            <a:endCxn id="13" idx="0"/>
          </p:cNvCxnSpPr>
          <p:nvPr/>
        </p:nvCxnSpPr>
        <p:spPr>
          <a:xfrm>
            <a:off x="8974513" y="4242611"/>
            <a:ext cx="0" cy="31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3" idx="2"/>
          </p:cNvCxnSpPr>
          <p:nvPr/>
        </p:nvCxnSpPr>
        <p:spPr>
          <a:xfrm flipH="1">
            <a:off x="8973703" y="5547292"/>
            <a:ext cx="810" cy="140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023883" y="6166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98529" y="77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・シンプソンの公式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903923"/>
            <a:ext cx="10058400" cy="4023360"/>
          </a:xfrm>
        </p:spPr>
        <p:txBody>
          <a:bodyPr>
            <a:noAutofit/>
          </a:bodyPr>
          <a:lstStyle/>
          <a:p>
            <a:r>
              <a:rPr lang="en-US" altLang="ja-JP" sz="1800" b="1" dirty="0"/>
              <a:t>t1= </a:t>
            </a:r>
            <a:r>
              <a:rPr lang="en-US" altLang="ja-JP" sz="1800" b="1" dirty="0" err="1"/>
              <a:t>gettimeofday_sec</a:t>
            </a:r>
            <a:r>
              <a:rPr lang="en-US" altLang="ja-JP" sz="1800" b="1" dirty="0"/>
              <a:t>();</a:t>
            </a:r>
          </a:p>
          <a:p>
            <a:r>
              <a:rPr lang="en-US" altLang="ja-JP" sz="1800" b="1" dirty="0"/>
              <a:t>          for(</a:t>
            </a:r>
            <a:r>
              <a:rPr lang="en-US" altLang="ja-JP" sz="1800" b="1" dirty="0" err="1"/>
              <a:t>i</a:t>
            </a:r>
            <a:r>
              <a:rPr lang="en-US" altLang="ja-JP" sz="1800" b="1" dirty="0"/>
              <a:t>=1;i&lt;</a:t>
            </a:r>
            <a:r>
              <a:rPr lang="en-US" altLang="ja-JP" sz="1800" b="1" dirty="0" err="1"/>
              <a:t>n;i</a:t>
            </a:r>
            <a:r>
              <a:rPr lang="en-US" altLang="ja-JP" sz="1800" b="1" dirty="0"/>
              <a:t>=i+2){</a:t>
            </a:r>
          </a:p>
          <a:p>
            <a:r>
              <a:rPr lang="en-US" altLang="ja-JP" sz="1800" b="1" dirty="0"/>
              <a:t>                   x0=</a:t>
            </a:r>
            <a:r>
              <a:rPr lang="en-US" altLang="ja-JP" sz="1800" b="1" dirty="0" err="1"/>
              <a:t>xmin</a:t>
            </a:r>
            <a:r>
              <a:rPr lang="en-US" altLang="ja-JP" sz="1800" b="1" dirty="0"/>
              <a:t>+(double)(i-1)*h</a:t>
            </a:r>
            <a:r>
              <a:rPr lang="en-US" altLang="ja-JP" sz="1800" b="1" dirty="0" smtClean="0"/>
              <a:t>;</a:t>
            </a:r>
            <a:r>
              <a:rPr lang="ja-JP" altLang="en-US" sz="1800" b="1" dirty="0" smtClean="0"/>
              <a:t>　　　　　　　　　　　　　　　　　</a:t>
            </a:r>
            <a:r>
              <a:rPr lang="en-US" altLang="ja-JP" sz="1800" b="1" dirty="0"/>
              <a:t>t2=</a:t>
            </a:r>
            <a:r>
              <a:rPr lang="en-US" altLang="ja-JP" sz="1800" b="1" dirty="0" err="1"/>
              <a:t>gettimeofday_sec</a:t>
            </a:r>
            <a:r>
              <a:rPr lang="en-US" altLang="ja-JP" sz="1800" b="1" dirty="0" smtClean="0"/>
              <a:t>();</a:t>
            </a:r>
            <a:endParaRPr lang="en-US" altLang="ja-JP" sz="1800" b="1" dirty="0"/>
          </a:p>
          <a:p>
            <a:r>
              <a:rPr lang="en-US" altLang="ja-JP" sz="1800" b="1" dirty="0"/>
              <a:t>                   x1=</a:t>
            </a:r>
            <a:r>
              <a:rPr lang="en-US" altLang="ja-JP" sz="1800" b="1" dirty="0" err="1"/>
              <a:t>xmin</a:t>
            </a:r>
            <a:r>
              <a:rPr lang="en-US" altLang="ja-JP" sz="1800" b="1" dirty="0"/>
              <a:t>+(double)</a:t>
            </a:r>
            <a:r>
              <a:rPr lang="en-US" altLang="ja-JP" sz="1800" b="1" dirty="0" err="1"/>
              <a:t>i</a:t>
            </a:r>
            <a:r>
              <a:rPr lang="en-US" altLang="ja-JP" sz="1800" b="1" dirty="0"/>
              <a:t>*h</a:t>
            </a:r>
            <a:r>
              <a:rPr lang="en-US" altLang="ja-JP" sz="1800" b="1" dirty="0" smtClean="0"/>
              <a:t>;</a:t>
            </a:r>
            <a:r>
              <a:rPr lang="ja-JP" altLang="en-US" sz="1800" b="1" dirty="0" smtClean="0"/>
              <a:t>　　　　　　　　　　　　　　　　　　　</a:t>
            </a:r>
            <a:r>
              <a:rPr lang="en-US" altLang="ja-JP" sz="1800" b="1" dirty="0" err="1" smtClean="0"/>
              <a:t>tot_t</a:t>
            </a:r>
            <a:r>
              <a:rPr lang="en-US" altLang="ja-JP" sz="1800" b="1" dirty="0" smtClean="0"/>
              <a:t>[2</a:t>
            </a:r>
            <a:r>
              <a:rPr lang="en-US" altLang="ja-JP" sz="1800" b="1" dirty="0"/>
              <a:t>]=t2-t1</a:t>
            </a:r>
            <a:r>
              <a:rPr lang="en-US" altLang="ja-JP" sz="1800" b="1" dirty="0" smtClean="0"/>
              <a:t>;</a:t>
            </a:r>
            <a:endParaRPr lang="en-US" altLang="ja-JP" sz="1800" b="1" dirty="0"/>
          </a:p>
          <a:p>
            <a:r>
              <a:rPr lang="en-US" altLang="ja-JP" sz="1800" b="1" dirty="0"/>
              <a:t>                   x2=</a:t>
            </a:r>
            <a:r>
              <a:rPr lang="en-US" altLang="ja-JP" sz="1800" b="1" dirty="0" err="1"/>
              <a:t>xmin</a:t>
            </a:r>
            <a:r>
              <a:rPr lang="en-US" altLang="ja-JP" sz="1800" b="1" dirty="0"/>
              <a:t>+(double)(i+1)*h;</a:t>
            </a:r>
          </a:p>
          <a:p>
            <a:r>
              <a:rPr lang="en-US" altLang="ja-JP" sz="1800" b="1" dirty="0"/>
              <a:t>                    y0=f(x0);</a:t>
            </a:r>
          </a:p>
          <a:p>
            <a:r>
              <a:rPr lang="en-US" altLang="ja-JP" sz="1800" b="1" dirty="0"/>
              <a:t>                    y1=f(x1);</a:t>
            </a:r>
          </a:p>
          <a:p>
            <a:r>
              <a:rPr lang="en-US" altLang="ja-JP" sz="1800" b="1" dirty="0"/>
              <a:t>                    y2=f(x2);</a:t>
            </a:r>
          </a:p>
          <a:p>
            <a:r>
              <a:rPr lang="en-US" altLang="ja-JP" sz="1800" b="1" dirty="0"/>
              <a:t>                    </a:t>
            </a:r>
            <a:r>
              <a:rPr lang="en-US" altLang="ja-JP" sz="1800" b="1" dirty="0" err="1"/>
              <a:t>Isim</a:t>
            </a:r>
            <a:r>
              <a:rPr lang="en-US" altLang="ja-JP" sz="1800" b="1" dirty="0"/>
              <a:t>=</a:t>
            </a:r>
            <a:r>
              <a:rPr lang="en-US" altLang="ja-JP" sz="1800" b="1" dirty="0" err="1"/>
              <a:t>Isim+h</a:t>
            </a:r>
            <a:r>
              <a:rPr lang="en-US" altLang="ja-JP" sz="1800" b="1" dirty="0"/>
              <a:t>*(y0+4.0*y1+y2)/3.0;</a:t>
            </a:r>
          </a:p>
          <a:p>
            <a:r>
              <a:rPr lang="en-US" altLang="ja-JP" sz="1800" b="1" dirty="0"/>
              <a:t>                 }</a:t>
            </a:r>
          </a:p>
          <a:p>
            <a:r>
              <a:rPr lang="en-US" altLang="ja-JP" sz="1800" b="1" dirty="0"/>
              <a:t>     </a:t>
            </a:r>
            <a:endParaRPr kumimoji="1" lang="ja-JP" altLang="en-US" sz="1800" b="1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6126480" y="2069869"/>
            <a:ext cx="0" cy="365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11800" y="598516"/>
            <a:ext cx="2398222" cy="955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←</a:t>
            </a:r>
            <a:r>
              <a:rPr kumimoji="1" lang="en-US" altLang="ja-JP" dirty="0" err="1" smtClean="0"/>
              <a:t>gettimeofday_sec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片側の 2 つの角を切り取った四角形 2"/>
          <p:cNvSpPr/>
          <p:nvPr/>
        </p:nvSpPr>
        <p:spPr>
          <a:xfrm>
            <a:off x="1711800" y="2007754"/>
            <a:ext cx="2398222" cy="955964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=1;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&lt;n; i+2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12422" y="3416992"/>
            <a:ext cx="2398222" cy="961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x0</a:t>
            </a:r>
            <a:r>
              <a:rPr kumimoji="1" lang="ja-JP" altLang="en-US" dirty="0" smtClean="0"/>
              <a:t>←</a:t>
            </a:r>
            <a:r>
              <a:rPr kumimoji="1" lang="en-US" altLang="ja-JP" dirty="0" err="1" smtClean="0"/>
              <a:t>xmin</a:t>
            </a:r>
            <a:r>
              <a:rPr kumimoji="1" lang="en-US" altLang="ja-JP" dirty="0" smtClean="0"/>
              <a:t>+(i-1)*h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2422" y="4826230"/>
            <a:ext cx="2397600" cy="9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x1</a:t>
            </a:r>
            <a:r>
              <a:rPr kumimoji="1" lang="ja-JP" altLang="en-US" dirty="0" smtClean="0"/>
              <a:t>←</a:t>
            </a:r>
            <a:r>
              <a:rPr kumimoji="1" lang="en-US" altLang="ja-JP" dirty="0" err="1" smtClean="0"/>
              <a:t>xmin+i</a:t>
            </a:r>
            <a:r>
              <a:rPr kumimoji="1" lang="en-US" altLang="ja-JP" dirty="0" smtClean="0"/>
              <a:t>*h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736175" y="598978"/>
            <a:ext cx="2397600" cy="9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x2</a:t>
            </a:r>
            <a:r>
              <a:rPr kumimoji="1" lang="ja-JP" altLang="en-US" dirty="0" smtClean="0"/>
              <a:t>←</a:t>
            </a:r>
            <a:r>
              <a:rPr kumimoji="1" lang="en-US" altLang="ja-JP" dirty="0" err="1"/>
              <a:t>xmin</a:t>
            </a:r>
            <a:r>
              <a:rPr kumimoji="1" lang="en-US" altLang="ja-JP" dirty="0"/>
              <a:t>+(</a:t>
            </a:r>
            <a:r>
              <a:rPr kumimoji="1" lang="en-US" altLang="ja-JP" dirty="0" smtClean="0"/>
              <a:t>i+2)*</a:t>
            </a:r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36175" y="2007754"/>
            <a:ext cx="2397600" cy="9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f(x1)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736175" y="3416530"/>
            <a:ext cx="2397600" cy="9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y1</a:t>
            </a:r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f(x1)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736175" y="4826230"/>
            <a:ext cx="2397600" cy="9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y2</a:t>
            </a:r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f(x2)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759928" y="596880"/>
            <a:ext cx="2397600" cy="9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Isim</a:t>
            </a:r>
            <a:r>
              <a:rPr kumimoji="1" lang="ja-JP" altLang="en-US" dirty="0" smtClean="0"/>
              <a:t>←</a:t>
            </a:r>
            <a:r>
              <a:rPr kumimoji="1" lang="en-US" altLang="ja-JP" dirty="0" err="1" smtClean="0"/>
              <a:t>Isim+h</a:t>
            </a:r>
            <a:r>
              <a:rPr kumimoji="1" lang="en-US" altLang="ja-JP" dirty="0" smtClean="0"/>
              <a:t>*(y0+4.0*y1+y2)/3.0</a:t>
            </a:r>
            <a:endParaRPr kumimoji="1" lang="ja-JP" altLang="en-US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 flipV="1">
            <a:off x="7759617" y="2006118"/>
            <a:ext cx="2397600" cy="9576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759306" y="3440275"/>
            <a:ext cx="2397600" cy="9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t2</a:t>
            </a:r>
            <a:r>
              <a:rPr kumimoji="1" lang="ja-JP" altLang="en-US" dirty="0"/>
              <a:t>←</a:t>
            </a:r>
            <a:r>
              <a:rPr kumimoji="1" lang="en-US" altLang="ja-JP" dirty="0" err="1"/>
              <a:t>gettimeofday_sec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759306" y="4847270"/>
            <a:ext cx="2397600" cy="9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tot_t</a:t>
            </a:r>
            <a:r>
              <a:rPr kumimoji="1" lang="en-US" altLang="ja-JP" dirty="0" smtClean="0"/>
              <a:t>[2]</a:t>
            </a:r>
            <a:r>
              <a:rPr kumimoji="1" lang="ja-JP" altLang="en-US" dirty="0"/>
              <a:t>←</a:t>
            </a:r>
            <a:r>
              <a:rPr kumimoji="1" lang="en-US" altLang="ja-JP" dirty="0"/>
              <a:t>t2-t1</a:t>
            </a:r>
            <a:endParaRPr kumimoji="1" lang="ja-JP" altLang="en-US" dirty="0"/>
          </a:p>
        </p:txBody>
      </p:sp>
      <p:cxnSp>
        <p:nvCxnSpPr>
          <p:cNvPr id="15" name="直線コネクタ 14"/>
          <p:cNvCxnSpPr>
            <a:endCxn id="2" idx="0"/>
          </p:cNvCxnSpPr>
          <p:nvPr/>
        </p:nvCxnSpPr>
        <p:spPr>
          <a:xfrm>
            <a:off x="2910911" y="-58189"/>
            <a:ext cx="0" cy="656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2" idx="2"/>
            <a:endCxn id="3" idx="3"/>
          </p:cNvCxnSpPr>
          <p:nvPr/>
        </p:nvCxnSpPr>
        <p:spPr>
          <a:xfrm>
            <a:off x="2910911" y="1554480"/>
            <a:ext cx="0" cy="45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3" idx="1"/>
            <a:endCxn id="4" idx="0"/>
          </p:cNvCxnSpPr>
          <p:nvPr/>
        </p:nvCxnSpPr>
        <p:spPr>
          <a:xfrm>
            <a:off x="2910911" y="2963718"/>
            <a:ext cx="622" cy="45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4" idx="2"/>
            <a:endCxn id="5" idx="0"/>
          </p:cNvCxnSpPr>
          <p:nvPr/>
        </p:nvCxnSpPr>
        <p:spPr>
          <a:xfrm flipH="1">
            <a:off x="2911222" y="4378036"/>
            <a:ext cx="311" cy="448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5" idx="2"/>
          </p:cNvCxnSpPr>
          <p:nvPr/>
        </p:nvCxnSpPr>
        <p:spPr>
          <a:xfrm flipH="1">
            <a:off x="2910911" y="5783830"/>
            <a:ext cx="311" cy="45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6" idx="0"/>
          </p:cNvCxnSpPr>
          <p:nvPr/>
        </p:nvCxnSpPr>
        <p:spPr>
          <a:xfrm>
            <a:off x="5934975" y="325889"/>
            <a:ext cx="0" cy="273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6" idx="2"/>
            <a:endCxn id="7" idx="0"/>
          </p:cNvCxnSpPr>
          <p:nvPr/>
        </p:nvCxnSpPr>
        <p:spPr>
          <a:xfrm>
            <a:off x="5934975" y="1556578"/>
            <a:ext cx="0" cy="45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7" idx="2"/>
            <a:endCxn id="8" idx="0"/>
          </p:cNvCxnSpPr>
          <p:nvPr/>
        </p:nvCxnSpPr>
        <p:spPr>
          <a:xfrm>
            <a:off x="5934975" y="2965354"/>
            <a:ext cx="0" cy="45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2"/>
            <a:endCxn id="9" idx="0"/>
          </p:cNvCxnSpPr>
          <p:nvPr/>
        </p:nvCxnSpPr>
        <p:spPr>
          <a:xfrm>
            <a:off x="5934975" y="4374130"/>
            <a:ext cx="0" cy="45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9" idx="2"/>
          </p:cNvCxnSpPr>
          <p:nvPr/>
        </p:nvCxnSpPr>
        <p:spPr>
          <a:xfrm>
            <a:off x="5934975" y="5783830"/>
            <a:ext cx="0" cy="519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endCxn id="10" idx="0"/>
          </p:cNvCxnSpPr>
          <p:nvPr/>
        </p:nvCxnSpPr>
        <p:spPr>
          <a:xfrm>
            <a:off x="8958728" y="325889"/>
            <a:ext cx="0" cy="2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10" idx="2"/>
            <a:endCxn id="11" idx="1"/>
          </p:cNvCxnSpPr>
          <p:nvPr/>
        </p:nvCxnSpPr>
        <p:spPr>
          <a:xfrm flipH="1">
            <a:off x="8958417" y="1554480"/>
            <a:ext cx="311" cy="451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1" idx="3"/>
            <a:endCxn id="12" idx="0"/>
          </p:cNvCxnSpPr>
          <p:nvPr/>
        </p:nvCxnSpPr>
        <p:spPr>
          <a:xfrm flipH="1">
            <a:off x="8958106" y="2963718"/>
            <a:ext cx="311" cy="476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2" idx="2"/>
            <a:endCxn id="13" idx="0"/>
          </p:cNvCxnSpPr>
          <p:nvPr/>
        </p:nvCxnSpPr>
        <p:spPr>
          <a:xfrm>
            <a:off x="8958106" y="4397875"/>
            <a:ext cx="0" cy="449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3" idx="2"/>
          </p:cNvCxnSpPr>
          <p:nvPr/>
        </p:nvCxnSpPr>
        <p:spPr>
          <a:xfrm>
            <a:off x="8958106" y="5804870"/>
            <a:ext cx="0" cy="105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（２）次</a:t>
            </a:r>
            <a:r>
              <a:rPr lang="ja-JP" altLang="en-US" sz="2000" dirty="0"/>
              <a:t>の積分を台形公式及びシンプソン法を用いてときなさい</a:t>
            </a:r>
            <a:r>
              <a:rPr lang="ja-JP" altLang="en-US" sz="2000" dirty="0" smtClean="0"/>
              <a:t>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　　 その</a:t>
            </a:r>
            <a:r>
              <a:rPr lang="ja-JP" altLang="en-US" sz="2000" dirty="0"/>
              <a:t>際、（１）のアルゴリズム</a:t>
            </a:r>
            <a:r>
              <a:rPr lang="ja-JP" altLang="en-US" sz="2000" dirty="0" smtClean="0"/>
              <a:t>の部分</a:t>
            </a:r>
            <a:r>
              <a:rPr lang="ja-JP" altLang="en-US" sz="2000" dirty="0"/>
              <a:t>をどういう形で実装したかも説明しなさい</a:t>
            </a:r>
            <a:r>
              <a:rPr lang="ja-JP" altLang="en-US" sz="2000" dirty="0" smtClean="0"/>
              <a:t>。</a:t>
            </a:r>
            <a:endParaRPr kumimoji="1" lang="ja-JP" altLang="en-US" sz="20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172094" y="1853738"/>
            <a:ext cx="3524598" cy="403198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ja-JP" sz="2400" dirty="0" smtClean="0"/>
          </a:p>
        </p:txBody>
      </p:sp>
      <p:sp>
        <p:nvSpPr>
          <p:cNvPr id="8" name="角丸四角形吹き出し 7"/>
          <p:cNvSpPr/>
          <p:nvPr/>
        </p:nvSpPr>
        <p:spPr>
          <a:xfrm>
            <a:off x="5137267" y="2186247"/>
            <a:ext cx="2103118" cy="1512917"/>
          </a:xfrm>
          <a:prstGeom prst="wedgeRoundRectCallout">
            <a:avLst>
              <a:gd name="adj1" fmla="val -81984"/>
              <a:gd name="adj2" fmla="val -33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272741" y="2308201"/>
                <a:ext cx="3857105" cy="11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41" y="2308201"/>
                <a:ext cx="3857105" cy="1162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1662545" y="2159827"/>
                <a:ext cx="6093952" cy="2899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r>
                  <a:rPr lang="en-US" altLang="ja-JP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	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kumimoji="1" lang="en-US" altLang="ja-JP" dirty="0" smtClean="0"/>
              </a:p>
              <a:p>
                <a:r>
                  <a:rPr lang="en-US" altLang="ja-JP" dirty="0" smtClean="0"/>
                  <a:t>	  </a:t>
                </a:r>
              </a:p>
              <a:p>
                <a:r>
                  <a:rPr lang="en-US" altLang="ja-JP" dirty="0"/>
                  <a:t> </a:t>
                </a:r>
                <a:r>
                  <a:rPr lang="en-US" altLang="ja-JP" dirty="0" smtClean="0"/>
                  <a:t>          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0.8591409142</m:t>
                    </m:r>
                  </m:oMath>
                </a14:m>
                <a:r>
                  <a:rPr kumimoji="1" lang="en-US" altLang="ja-JP" dirty="0" smtClean="0"/>
                  <a:t>      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45" y="2159827"/>
                <a:ext cx="6093952" cy="2899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/>
          <p:nvPr/>
        </p:nvCxnSpPr>
        <p:spPr>
          <a:xfrm flipH="1" flipV="1">
            <a:off x="4609409" y="4829694"/>
            <a:ext cx="1084809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777345" y="4499955"/>
            <a:ext cx="146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真値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584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計算結果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080" y="1993322"/>
            <a:ext cx="9767600" cy="40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72631"/>
              </p:ext>
            </p:extLst>
          </p:nvPr>
        </p:nvGraphicFramePr>
        <p:xfrm>
          <a:off x="2402379" y="843741"/>
          <a:ext cx="6616930" cy="4742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79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・</a:t>
            </a:r>
            <a:r>
              <a:rPr kumimoji="1" lang="ja-JP" altLang="en-US" dirty="0" smtClean="0"/>
              <a:t>実習で扱った積分アルゴリズムは、古典的な台形公式とシンプソン法を用いたものである。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ja-JP" altLang="en-US" dirty="0"/>
              <a:t>１</a:t>
            </a:r>
            <a:r>
              <a:rPr lang="ja-JP" altLang="en-US" dirty="0" smtClean="0"/>
              <a:t>）これらのアルゴリズムの考え方を詳細に説明しなさい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（２）次の積分を台形公式及びシンプソン法を用いてときなさい。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その際、（１）のアルゴリズムの部分をどういう形で実装したかも説明しなさい。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　　　　　　　　　　　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　　　　　　　</a:t>
            </a:r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				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8" y="4590473"/>
            <a:ext cx="1651632" cy="11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台形公式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・プログラムの実装</a:t>
            </a:r>
            <a:endParaRPr kumimoji="1" lang="en-US" altLang="ja-JP" dirty="0" smtClean="0"/>
          </a:p>
          <a:p>
            <a:r>
              <a:rPr lang="en-US" altLang="ja-JP" dirty="0"/>
              <a:t> for(</a:t>
            </a:r>
            <a:r>
              <a:rPr lang="en-US" altLang="ja-JP" dirty="0" err="1"/>
              <a:t>i</a:t>
            </a:r>
            <a:r>
              <a:rPr lang="en-US" altLang="ja-JP" dirty="0"/>
              <a:t>=1;i&lt;</a:t>
            </a:r>
            <a:r>
              <a:rPr lang="en-US" altLang="ja-JP" dirty="0" err="1"/>
              <a:t>n;i</a:t>
            </a:r>
            <a:r>
              <a:rPr lang="en-US" altLang="ja-JP" dirty="0"/>
              <a:t>++){</a:t>
            </a:r>
          </a:p>
          <a:p>
            <a:r>
              <a:rPr lang="en-US" altLang="ja-JP" dirty="0"/>
              <a:t>                  x0=</a:t>
            </a:r>
            <a:r>
              <a:rPr lang="en-US" altLang="ja-JP" dirty="0" err="1"/>
              <a:t>xmin</a:t>
            </a:r>
            <a:r>
              <a:rPr lang="en-US" altLang="ja-JP" dirty="0"/>
              <a:t>+(double)(i-1)*h;</a:t>
            </a:r>
          </a:p>
          <a:p>
            <a:r>
              <a:rPr lang="en-US" altLang="ja-JP" dirty="0"/>
              <a:t>                  x1=</a:t>
            </a:r>
            <a:r>
              <a:rPr lang="en-US" altLang="ja-JP" dirty="0" err="1"/>
              <a:t>xmin</a:t>
            </a:r>
            <a:r>
              <a:rPr lang="en-US" altLang="ja-JP" dirty="0"/>
              <a:t>+(double)</a:t>
            </a:r>
            <a:r>
              <a:rPr lang="en-US" altLang="ja-JP" dirty="0" err="1"/>
              <a:t>i</a:t>
            </a:r>
            <a:r>
              <a:rPr lang="en-US" altLang="ja-JP" dirty="0"/>
              <a:t>*h;</a:t>
            </a:r>
          </a:p>
          <a:p>
            <a:r>
              <a:rPr lang="en-US" altLang="ja-JP" dirty="0"/>
              <a:t>                  y0=f(x0);</a:t>
            </a:r>
          </a:p>
          <a:p>
            <a:r>
              <a:rPr lang="en-US" altLang="ja-JP" dirty="0"/>
              <a:t>                  y1=f(x1);</a:t>
            </a:r>
          </a:p>
          <a:p>
            <a:r>
              <a:rPr lang="en-US" altLang="ja-JP" dirty="0"/>
              <a:t>                  </a:t>
            </a:r>
            <a:r>
              <a:rPr lang="en-US" altLang="ja-JP" dirty="0" err="1"/>
              <a:t>Idai</a:t>
            </a:r>
            <a:r>
              <a:rPr lang="en-US" altLang="ja-JP" dirty="0"/>
              <a:t>=</a:t>
            </a:r>
            <a:r>
              <a:rPr lang="en-US" altLang="ja-JP" dirty="0" err="1"/>
              <a:t>Idai+h</a:t>
            </a:r>
            <a:r>
              <a:rPr lang="en-US" altLang="ja-JP" dirty="0"/>
              <a:t>*(y0+y1)/2.0;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2111433" y="4887883"/>
            <a:ext cx="27099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左矢印 5"/>
          <p:cNvSpPr/>
          <p:nvPr/>
        </p:nvSpPr>
        <p:spPr>
          <a:xfrm>
            <a:off x="5345084" y="4563686"/>
            <a:ext cx="1396538" cy="32419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74130" y="4187175"/>
            <a:ext cx="2568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台形の面積を足している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シンプソンの公式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7001"/>
          </a:xfrm>
        </p:spPr>
        <p:txBody>
          <a:bodyPr/>
          <a:lstStyle/>
          <a:p>
            <a:r>
              <a:rPr kumimoji="1" lang="ja-JP" altLang="en-US" dirty="0" smtClean="0"/>
              <a:t>・プログラムの実装</a:t>
            </a:r>
            <a:endParaRPr kumimoji="1" lang="en-US" altLang="ja-JP" dirty="0" smtClean="0"/>
          </a:p>
          <a:p>
            <a:r>
              <a:rPr lang="en-US" altLang="ja-JP" dirty="0"/>
              <a:t>for(</a:t>
            </a:r>
            <a:r>
              <a:rPr lang="en-US" altLang="ja-JP" dirty="0" err="1"/>
              <a:t>i</a:t>
            </a:r>
            <a:r>
              <a:rPr lang="en-US" altLang="ja-JP" dirty="0"/>
              <a:t>=1;i&lt;</a:t>
            </a:r>
            <a:r>
              <a:rPr lang="en-US" altLang="ja-JP" dirty="0" err="1"/>
              <a:t>n;i</a:t>
            </a:r>
            <a:r>
              <a:rPr lang="en-US" altLang="ja-JP" dirty="0"/>
              <a:t>=i+2){</a:t>
            </a:r>
          </a:p>
          <a:p>
            <a:r>
              <a:rPr lang="en-US" altLang="ja-JP" dirty="0"/>
              <a:t>                   x0=</a:t>
            </a:r>
            <a:r>
              <a:rPr lang="en-US" altLang="ja-JP" dirty="0" err="1"/>
              <a:t>xmin</a:t>
            </a:r>
            <a:r>
              <a:rPr lang="en-US" altLang="ja-JP" dirty="0"/>
              <a:t>+(double)(i-1)*h;</a:t>
            </a:r>
          </a:p>
          <a:p>
            <a:r>
              <a:rPr lang="en-US" altLang="ja-JP" dirty="0"/>
              <a:t>                   x1=</a:t>
            </a:r>
            <a:r>
              <a:rPr lang="en-US" altLang="ja-JP" dirty="0" err="1"/>
              <a:t>xmin</a:t>
            </a:r>
            <a:r>
              <a:rPr lang="en-US" altLang="ja-JP" dirty="0"/>
              <a:t>+(double)</a:t>
            </a:r>
            <a:r>
              <a:rPr lang="en-US" altLang="ja-JP" dirty="0" err="1"/>
              <a:t>i</a:t>
            </a:r>
            <a:r>
              <a:rPr lang="en-US" altLang="ja-JP" dirty="0"/>
              <a:t>*h;</a:t>
            </a:r>
          </a:p>
          <a:p>
            <a:r>
              <a:rPr lang="en-US" altLang="ja-JP" dirty="0"/>
              <a:t>                   x2=</a:t>
            </a:r>
            <a:r>
              <a:rPr lang="en-US" altLang="ja-JP" dirty="0" err="1"/>
              <a:t>xmin</a:t>
            </a:r>
            <a:r>
              <a:rPr lang="en-US" altLang="ja-JP" dirty="0"/>
              <a:t>+(double)(i+1)*h;</a:t>
            </a:r>
          </a:p>
          <a:p>
            <a:r>
              <a:rPr lang="en-US" altLang="ja-JP" dirty="0"/>
              <a:t>                    y0=f(x0);</a:t>
            </a:r>
          </a:p>
          <a:p>
            <a:r>
              <a:rPr lang="en-US" altLang="ja-JP" dirty="0"/>
              <a:t>                    y1=f(x1);</a:t>
            </a:r>
          </a:p>
          <a:p>
            <a:r>
              <a:rPr lang="en-US" altLang="ja-JP" dirty="0"/>
              <a:t>                    y2=f(x2);</a:t>
            </a:r>
          </a:p>
          <a:p>
            <a:r>
              <a:rPr lang="en-US" altLang="ja-JP" dirty="0"/>
              <a:t>                    </a:t>
            </a:r>
            <a:r>
              <a:rPr lang="en-US" altLang="ja-JP" dirty="0" err="1"/>
              <a:t>Isim</a:t>
            </a:r>
            <a:r>
              <a:rPr lang="en-US" altLang="ja-JP" dirty="0"/>
              <a:t>=</a:t>
            </a:r>
            <a:r>
              <a:rPr lang="en-US" altLang="ja-JP" dirty="0" err="1"/>
              <a:t>Isim+h</a:t>
            </a:r>
            <a:r>
              <a:rPr lang="en-US" altLang="ja-JP" dirty="0"/>
              <a:t>*(y0+4.0*y1+y2)/3.0;</a:t>
            </a:r>
            <a:endParaRPr kumimoji="1" lang="ja-JP" altLang="en-US" dirty="0"/>
          </a:p>
        </p:txBody>
      </p:sp>
      <p:sp>
        <p:nvSpPr>
          <p:cNvPr id="4" name="左矢印 3"/>
          <p:cNvSpPr/>
          <p:nvPr/>
        </p:nvSpPr>
        <p:spPr>
          <a:xfrm>
            <a:off x="6234545" y="5478087"/>
            <a:ext cx="1729048" cy="31588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63593" y="3430412"/>
            <a:ext cx="4006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S=h/3(y0+4y1+y2)</a:t>
            </a:r>
            <a:r>
              <a:rPr kumimoji="1" lang="ja-JP" altLang="en-US" sz="3600" dirty="0" smtClean="0"/>
              <a:t>がシンプソンの公式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それに当てはめて、分割数まで繰り返し足していく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44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１．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言語で学ぶシンプソンの公式による積分の近似計算、</a:t>
            </a:r>
            <a:r>
              <a:rPr lang="en-US" altLang="ja-JP" dirty="0" err="1" smtClean="0"/>
              <a:t>Qiita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 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qiita.com/stmtk/items/a01b6835df2b9623b963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２．</a:t>
            </a:r>
            <a:r>
              <a:rPr lang="en-US" altLang="ja-JP" dirty="0" smtClean="0"/>
              <a:t>Simpson</a:t>
            </a:r>
            <a:r>
              <a:rPr lang="ja-JP" altLang="en-US" dirty="0" smtClean="0"/>
              <a:t>則、物理のかぎしっぽ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hooktail.org/computer/index.php?Simpson%C2%A7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３．シンプソンの公式、高校数学</a:t>
            </a:r>
            <a:r>
              <a:rPr lang="en-US" altLang="ja-JP" dirty="0" err="1" smtClean="0"/>
              <a:t>.net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>
                <a:hlinkClick r:id="rId4"/>
              </a:rPr>
              <a:t>http://xn--</a:t>
            </a:r>
            <a:r>
              <a:rPr lang="en-US" altLang="ja-JP">
                <a:hlinkClick r:id="rId4"/>
              </a:rPr>
              <a:t>48s96ub7b0z5f.net/simpson</a:t>
            </a:r>
            <a:r>
              <a:rPr lang="en-US" altLang="ja-JP" smtClean="0">
                <a:hlinkClick r:id="rId4"/>
              </a:rPr>
              <a:t>/</a:t>
            </a:r>
            <a:endParaRPr lang="en-US" altLang="ja-JP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499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8735" y="770709"/>
            <a:ext cx="10058400" cy="79208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（１）アルゴリズムの説明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903615"/>
            <a:ext cx="10058400" cy="396547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107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.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f(x)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ja-JP" sz="3600" b="1" dirty="0"/>
              <a:t>double f(double x){</a:t>
            </a:r>
          </a:p>
          <a:p>
            <a:r>
              <a:rPr lang="fr-FR" altLang="ja-JP" sz="3600" b="1" dirty="0"/>
              <a:t>        double y;</a:t>
            </a:r>
          </a:p>
          <a:p>
            <a:r>
              <a:rPr lang="fr-FR" altLang="ja-JP" sz="3600" b="1" dirty="0" smtClean="0"/>
              <a:t>        /* y=4*sqrt(1-x*x); */</a:t>
            </a:r>
          </a:p>
          <a:p>
            <a:r>
              <a:rPr lang="fr-FR" altLang="ja-JP" sz="3600" b="1" dirty="0" smtClean="0"/>
              <a:t>        y=</a:t>
            </a:r>
            <a:r>
              <a:rPr lang="en-US" altLang="ja-JP" sz="3600" b="1" dirty="0" smtClean="0"/>
              <a:t>1</a:t>
            </a:r>
            <a:r>
              <a:rPr lang="fr-FR" altLang="ja-JP" sz="3600" b="1" dirty="0" smtClean="0"/>
              <a:t>/(1+pow(x,2));</a:t>
            </a:r>
          </a:p>
          <a:p>
            <a:r>
              <a:rPr lang="fr-FR" altLang="ja-JP" sz="3600" b="1" dirty="0" smtClean="0"/>
              <a:t>        </a:t>
            </a:r>
            <a:r>
              <a:rPr lang="fr-FR" altLang="ja-JP" sz="3600" b="1" dirty="0"/>
              <a:t>return y;</a:t>
            </a:r>
          </a:p>
          <a:p>
            <a:r>
              <a:rPr lang="fr-FR" altLang="ja-JP" sz="3600" b="1" dirty="0"/>
              <a:t>}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5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4613563" y="1916083"/>
            <a:ext cx="2552008" cy="10058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err="1"/>
              <a:t>ｆ</a:t>
            </a:r>
            <a:r>
              <a:rPr kumimoji="1" lang="en-US" altLang="ja-JP" sz="3200" dirty="0" smtClean="0"/>
              <a:t>(x)</a:t>
            </a:r>
            <a:r>
              <a:rPr kumimoji="1" lang="ja-JP" altLang="en-US" sz="3200" dirty="0" smtClean="0"/>
              <a:t>←</a:t>
            </a:r>
            <a:r>
              <a:rPr kumimoji="1" lang="en-US" altLang="ja-JP" sz="3200" dirty="0" smtClean="0"/>
              <a:t>1/1+x^2</a:t>
            </a:r>
            <a:endParaRPr kumimoji="1" lang="ja-JP" altLang="en-US" sz="3200" dirty="0"/>
          </a:p>
        </p:txBody>
      </p:sp>
      <p:sp>
        <p:nvSpPr>
          <p:cNvPr id="3" name="フローチャート: 端子 2"/>
          <p:cNvSpPr/>
          <p:nvPr/>
        </p:nvSpPr>
        <p:spPr>
          <a:xfrm>
            <a:off x="4596937" y="241068"/>
            <a:ext cx="2560322" cy="97258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関数</a:t>
            </a:r>
            <a:r>
              <a:rPr kumimoji="1" lang="ja-JP" altLang="en-US" sz="2800" dirty="0" err="1" smtClean="0"/>
              <a:t>ｆ</a:t>
            </a:r>
            <a:r>
              <a:rPr kumimoji="1" lang="en-US" altLang="ja-JP" sz="2800" dirty="0" smtClean="0"/>
              <a:t>(x)</a:t>
            </a:r>
            <a:r>
              <a:rPr kumimoji="1" lang="ja-JP" altLang="en-US" sz="2800" dirty="0" smtClean="0"/>
              <a:t>開始</a:t>
            </a:r>
            <a:endParaRPr kumimoji="1" lang="ja-JP" altLang="en-US" sz="2800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613563" y="3520440"/>
            <a:ext cx="2552008" cy="10640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f</a:t>
            </a:r>
            <a:r>
              <a:rPr kumimoji="1" lang="en-US" altLang="ja-JP" sz="3600" dirty="0" smtClean="0"/>
              <a:t>(x)</a:t>
            </a:r>
            <a:r>
              <a:rPr kumimoji="1" lang="ja-JP" altLang="en-US" sz="3600" dirty="0" smtClean="0"/>
              <a:t>を返す</a:t>
            </a:r>
            <a:endParaRPr kumimoji="1" lang="ja-JP" altLang="en-US" sz="3600" dirty="0"/>
          </a:p>
        </p:txBody>
      </p:sp>
      <p:sp>
        <p:nvSpPr>
          <p:cNvPr id="5" name="フローチャート: 端子 4"/>
          <p:cNvSpPr/>
          <p:nvPr/>
        </p:nvSpPr>
        <p:spPr>
          <a:xfrm>
            <a:off x="4605250" y="5286895"/>
            <a:ext cx="2560321" cy="881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終了</a:t>
            </a:r>
            <a:endParaRPr kumimoji="1" lang="ja-JP" altLang="en-US" sz="4000" dirty="0"/>
          </a:p>
        </p:txBody>
      </p:sp>
      <p:cxnSp>
        <p:nvCxnSpPr>
          <p:cNvPr id="7" name="直線コネクタ 6"/>
          <p:cNvCxnSpPr>
            <a:stCxn id="3" idx="2"/>
            <a:endCxn id="2" idx="0"/>
          </p:cNvCxnSpPr>
          <p:nvPr/>
        </p:nvCxnSpPr>
        <p:spPr>
          <a:xfrm>
            <a:off x="5877098" y="1213657"/>
            <a:ext cx="12469" cy="702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" idx="2"/>
            <a:endCxn id="4" idx="0"/>
          </p:cNvCxnSpPr>
          <p:nvPr/>
        </p:nvCxnSpPr>
        <p:spPr>
          <a:xfrm>
            <a:off x="5889567" y="2921923"/>
            <a:ext cx="0" cy="598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4" idx="2"/>
            <a:endCxn id="5" idx="0"/>
          </p:cNvCxnSpPr>
          <p:nvPr/>
        </p:nvCxnSpPr>
        <p:spPr>
          <a:xfrm flipH="1">
            <a:off x="5885411" y="4584469"/>
            <a:ext cx="4156" cy="702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・関数</a:t>
            </a:r>
            <a:r>
              <a:rPr kumimoji="1" lang="en-US" altLang="ja-JP" dirty="0" err="1" smtClean="0"/>
              <a:t>gettimeofday_sec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b="1" dirty="0" smtClean="0"/>
              <a:t>double </a:t>
            </a:r>
            <a:r>
              <a:rPr lang="en-US" altLang="ja-JP" sz="4000" b="1" dirty="0" err="1"/>
              <a:t>gettimeofday_sec</a:t>
            </a:r>
            <a:r>
              <a:rPr lang="en-US" altLang="ja-JP" sz="4000" b="1" dirty="0"/>
              <a:t>(){</a:t>
            </a:r>
          </a:p>
          <a:p>
            <a:r>
              <a:rPr lang="en-US" altLang="ja-JP" sz="4000" b="1" dirty="0"/>
              <a:t>        </a:t>
            </a:r>
            <a:r>
              <a:rPr lang="ja-JP" altLang="en-US" sz="4000" b="1" dirty="0" smtClean="0"/>
              <a:t>　　</a:t>
            </a:r>
            <a:r>
              <a:rPr lang="en-US" altLang="ja-JP" sz="4000" b="1" dirty="0" err="1" smtClean="0"/>
              <a:t>struct</a:t>
            </a:r>
            <a:r>
              <a:rPr lang="en-US" altLang="ja-JP" sz="4000" b="1" dirty="0" smtClean="0"/>
              <a:t> </a:t>
            </a:r>
            <a:r>
              <a:rPr lang="en-US" altLang="ja-JP" sz="4000" b="1" dirty="0" err="1"/>
              <a:t>timeval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tv</a:t>
            </a:r>
            <a:r>
              <a:rPr lang="en-US" altLang="ja-JP" sz="4000" b="1" dirty="0"/>
              <a:t>;</a:t>
            </a:r>
          </a:p>
          <a:p>
            <a:r>
              <a:rPr lang="en-US" altLang="ja-JP" sz="4000" b="1" dirty="0"/>
              <a:t>        </a:t>
            </a:r>
            <a:r>
              <a:rPr lang="ja-JP" altLang="en-US" sz="4000" b="1" dirty="0" smtClean="0"/>
              <a:t>　　</a:t>
            </a:r>
            <a:r>
              <a:rPr lang="en-US" altLang="ja-JP" sz="4000" b="1" dirty="0" err="1" smtClean="0"/>
              <a:t>gettimeofday</a:t>
            </a:r>
            <a:r>
              <a:rPr lang="en-US" altLang="ja-JP" sz="4000" b="1" dirty="0"/>
              <a:t>(&amp;</a:t>
            </a:r>
            <a:r>
              <a:rPr lang="en-US" altLang="ja-JP" sz="4000" b="1" dirty="0" err="1"/>
              <a:t>tv,NULL</a:t>
            </a:r>
            <a:r>
              <a:rPr lang="en-US" altLang="ja-JP" sz="4000" b="1" dirty="0"/>
              <a:t>);</a:t>
            </a:r>
          </a:p>
          <a:p>
            <a:r>
              <a:rPr lang="en-US" altLang="ja-JP" sz="4000" b="1" dirty="0"/>
              <a:t>  </a:t>
            </a:r>
            <a:r>
              <a:rPr lang="en-US" altLang="ja-JP" sz="4000" b="1" dirty="0" smtClean="0"/>
              <a:t>    return </a:t>
            </a:r>
            <a:r>
              <a:rPr lang="en-US" altLang="ja-JP" sz="4000" b="1" dirty="0" err="1"/>
              <a:t>tv.tv_sec</a:t>
            </a:r>
            <a:r>
              <a:rPr lang="en-US" altLang="ja-JP" sz="4000" b="1" dirty="0"/>
              <a:t>+(double)</a:t>
            </a:r>
            <a:r>
              <a:rPr lang="en-US" altLang="ja-JP" sz="4000" b="1" dirty="0" err="1"/>
              <a:t>tv.tv_usec</a:t>
            </a:r>
            <a:r>
              <a:rPr lang="en-US" altLang="ja-JP" sz="4000" b="1" dirty="0"/>
              <a:t>*1e-6</a:t>
            </a:r>
            <a:r>
              <a:rPr lang="en-US" altLang="ja-JP" sz="4000" b="1" dirty="0" smtClean="0"/>
              <a:t>;</a:t>
            </a:r>
          </a:p>
          <a:p>
            <a:r>
              <a:rPr lang="ja-JP" altLang="en-US" sz="4000" b="1" dirty="0" smtClean="0"/>
              <a:t>｝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027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547063" y="1837702"/>
            <a:ext cx="2556000" cy="9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b="1" dirty="0" smtClean="0"/>
              <a:t>現在の時刻を秒</a:t>
            </a:r>
            <a:r>
              <a:rPr kumimoji="1" lang="en-US" altLang="ja-JP" sz="2000" b="1" dirty="0" smtClean="0"/>
              <a:t>(sec)</a:t>
            </a:r>
            <a:r>
              <a:rPr kumimoji="1" lang="ja-JP" altLang="en-US" sz="2000" b="1" dirty="0" smtClean="0"/>
              <a:t>ミリ秒</a:t>
            </a:r>
            <a:r>
              <a:rPr kumimoji="1" lang="en-US" altLang="ja-JP" sz="2000" b="1" dirty="0" smtClean="0"/>
              <a:t>(</a:t>
            </a:r>
            <a:r>
              <a:rPr kumimoji="1" lang="en-US" altLang="ja-JP" sz="2000" b="1" dirty="0" err="1" smtClean="0"/>
              <a:t>usec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で取得</a:t>
            </a:r>
            <a:endParaRPr kumimoji="1" lang="ja-JP" altLang="en-US" sz="20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4547063" y="3319003"/>
            <a:ext cx="2556000" cy="9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b="1" dirty="0" err="1"/>
              <a:t>s</a:t>
            </a:r>
            <a:r>
              <a:rPr kumimoji="1" lang="en-US" altLang="ja-JP" sz="2400" b="1" dirty="0" err="1" smtClean="0"/>
              <a:t>ec+usec</a:t>
            </a:r>
            <a:r>
              <a:rPr kumimoji="1" lang="en-US" altLang="ja-JP" sz="2400" b="1" dirty="0" smtClean="0"/>
              <a:t>*10^(-6)</a:t>
            </a:r>
            <a:r>
              <a:rPr kumimoji="1" lang="ja-JP" altLang="en-US" sz="2400" b="1" dirty="0" smtClean="0"/>
              <a:t>を返す</a:t>
            </a:r>
            <a:endParaRPr kumimoji="1" lang="ja-JP" altLang="en-US" sz="2400" b="1" dirty="0"/>
          </a:p>
        </p:txBody>
      </p:sp>
      <p:sp>
        <p:nvSpPr>
          <p:cNvPr id="6" name="フローチャート: 端子 5"/>
          <p:cNvSpPr/>
          <p:nvPr/>
        </p:nvSpPr>
        <p:spPr>
          <a:xfrm>
            <a:off x="4547063" y="356401"/>
            <a:ext cx="2556000" cy="972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/>
              <a:t>gettimeofday_sec</a:t>
            </a:r>
            <a:r>
              <a:rPr kumimoji="1" lang="en-US" altLang="ja-JP" sz="2000" b="1" dirty="0" smtClean="0"/>
              <a:t>()</a:t>
            </a:r>
          </a:p>
          <a:p>
            <a:pPr algn="ctr"/>
            <a:r>
              <a:rPr kumimoji="1" lang="ja-JP" altLang="en-US" sz="2000" b="1" dirty="0" smtClean="0"/>
              <a:t>開始</a:t>
            </a:r>
            <a:endParaRPr kumimoji="1" lang="ja-JP" altLang="en-US" sz="2000" b="1" dirty="0"/>
          </a:p>
        </p:txBody>
      </p:sp>
      <p:sp>
        <p:nvSpPr>
          <p:cNvPr id="7" name="フローチャート: 端子 6"/>
          <p:cNvSpPr/>
          <p:nvPr/>
        </p:nvSpPr>
        <p:spPr>
          <a:xfrm>
            <a:off x="4547063" y="4800304"/>
            <a:ext cx="2556000" cy="972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終了</a:t>
            </a:r>
          </a:p>
        </p:txBody>
      </p:sp>
      <p:cxnSp>
        <p:nvCxnSpPr>
          <p:cNvPr id="9" name="直線コネクタ 8"/>
          <p:cNvCxnSpPr>
            <a:stCxn id="6" idx="2"/>
            <a:endCxn id="3" idx="0"/>
          </p:cNvCxnSpPr>
          <p:nvPr/>
        </p:nvCxnSpPr>
        <p:spPr>
          <a:xfrm>
            <a:off x="5825063" y="1328401"/>
            <a:ext cx="0" cy="50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" idx="2"/>
            <a:endCxn id="4" idx="0"/>
          </p:cNvCxnSpPr>
          <p:nvPr/>
        </p:nvCxnSpPr>
        <p:spPr>
          <a:xfrm>
            <a:off x="5825063" y="2809702"/>
            <a:ext cx="0" cy="50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2"/>
            <a:endCxn id="7" idx="0"/>
          </p:cNvCxnSpPr>
          <p:nvPr/>
        </p:nvCxnSpPr>
        <p:spPr>
          <a:xfrm>
            <a:off x="5825063" y="4291003"/>
            <a:ext cx="0" cy="50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2200" b="1" dirty="0" err="1"/>
              <a:t>int</a:t>
            </a:r>
            <a:r>
              <a:rPr lang="en-US" altLang="ja-JP" sz="2200" b="1" dirty="0"/>
              <a:t> main(){</a:t>
            </a:r>
          </a:p>
          <a:p>
            <a:r>
              <a:rPr lang="en-US" altLang="ja-JP" sz="2200" b="1" dirty="0"/>
              <a:t>        </a:t>
            </a:r>
            <a:r>
              <a:rPr lang="en-US" altLang="ja-JP" sz="2200" b="1" dirty="0" err="1"/>
              <a:t>int</a:t>
            </a:r>
            <a:r>
              <a:rPr lang="en-US" altLang="ja-JP" sz="2200" b="1" dirty="0"/>
              <a:t> </a:t>
            </a:r>
            <a:r>
              <a:rPr lang="en-US" altLang="ja-JP" sz="2200" b="1" dirty="0" err="1"/>
              <a:t>i,j,n,ntmp</a:t>
            </a:r>
            <a:r>
              <a:rPr lang="en-US" altLang="ja-JP" sz="2200" b="1" dirty="0"/>
              <a:t>;</a:t>
            </a:r>
          </a:p>
          <a:p>
            <a:r>
              <a:rPr lang="en-US" altLang="ja-JP" sz="2200" b="1" dirty="0"/>
              <a:t>        double Idai,Idai2,Isim,t1,t2,x0,x1,x2,xi,y0,y1,y2,yi,yn,yj,h,xmin,xmax,</a:t>
            </a:r>
          </a:p>
          <a:p>
            <a:r>
              <a:rPr lang="en-US" altLang="ja-JP" sz="2200" b="1" dirty="0"/>
              <a:t>        </a:t>
            </a:r>
            <a:r>
              <a:rPr lang="en-US" altLang="ja-JP" sz="2200" b="1" dirty="0" err="1" smtClean="0"/>
              <a:t>dp,r_pai,tot_t</a:t>
            </a:r>
            <a:r>
              <a:rPr lang="en-US" altLang="ja-JP" sz="2200" b="1" dirty="0" smtClean="0"/>
              <a:t>[3</a:t>
            </a:r>
            <a:r>
              <a:rPr lang="en-US" altLang="ja-JP" sz="2200" b="1" dirty="0"/>
              <a:t>];</a:t>
            </a:r>
          </a:p>
          <a:p>
            <a:r>
              <a:rPr lang="en-US" altLang="ja-JP" sz="2200" b="1" dirty="0"/>
              <a:t>        </a:t>
            </a:r>
            <a:r>
              <a:rPr lang="en-US" altLang="ja-JP" sz="2200" b="1" dirty="0" err="1"/>
              <a:t>clock_t</a:t>
            </a:r>
            <a:r>
              <a:rPr lang="en-US" altLang="ja-JP" sz="2200" b="1" dirty="0"/>
              <a:t> </a:t>
            </a:r>
            <a:r>
              <a:rPr lang="en-US" altLang="ja-JP" sz="2200" b="1" dirty="0" err="1"/>
              <a:t>t_start</a:t>
            </a:r>
            <a:r>
              <a:rPr lang="en-US" altLang="ja-JP" sz="2200" b="1" dirty="0"/>
              <a:t>;</a:t>
            </a:r>
          </a:p>
          <a:p>
            <a:endParaRPr lang="en-US" altLang="ja-JP" sz="2200" b="1" dirty="0"/>
          </a:p>
          <a:p>
            <a:r>
              <a:rPr lang="en-US" altLang="ja-JP" sz="2200" b="1" dirty="0"/>
              <a:t>        </a:t>
            </a:r>
            <a:r>
              <a:rPr lang="en-US" altLang="ja-JP" sz="2200" b="1" dirty="0" err="1"/>
              <a:t>Idai</a:t>
            </a:r>
            <a:r>
              <a:rPr lang="en-US" altLang="ja-JP" sz="2200" b="1" dirty="0"/>
              <a:t>=0.0; Idai2=0.0; </a:t>
            </a:r>
            <a:r>
              <a:rPr lang="en-US" altLang="ja-JP" sz="2200" b="1" dirty="0" err="1"/>
              <a:t>Isim</a:t>
            </a:r>
            <a:r>
              <a:rPr lang="en-US" altLang="ja-JP" sz="2200" b="1" dirty="0"/>
              <a:t>=0.0;</a:t>
            </a:r>
          </a:p>
          <a:p>
            <a:endParaRPr lang="en-US" altLang="ja-JP" sz="2200" b="1" dirty="0"/>
          </a:p>
          <a:p>
            <a:r>
              <a:rPr lang="en-US" altLang="ja-JP" sz="2200" b="1" dirty="0"/>
              <a:t>        </a:t>
            </a:r>
            <a:r>
              <a:rPr lang="en-US" altLang="ja-JP" sz="2200" b="1" dirty="0" err="1"/>
              <a:t>r_pai</a:t>
            </a:r>
            <a:r>
              <a:rPr lang="en-US" altLang="ja-JP" sz="2200" b="1" dirty="0"/>
              <a:t>=3.14159265358979323846264338327950288419716939937511;</a:t>
            </a:r>
          </a:p>
          <a:p>
            <a:r>
              <a:rPr lang="en-US" altLang="ja-JP" sz="2200" b="1" dirty="0"/>
              <a:t>        /* </a:t>
            </a:r>
            <a:r>
              <a:rPr lang="ja-JP" altLang="en-US" sz="2200" b="1" dirty="0"/>
              <a:t>最後の桁は０で、次が５　*</a:t>
            </a:r>
            <a:r>
              <a:rPr lang="en-US" altLang="ja-JP" sz="2200" b="1" dirty="0"/>
              <a:t>/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54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9070"/>
          </a:xfrm>
        </p:spPr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/>
              <a:t> </a:t>
            </a:r>
            <a:r>
              <a:rPr lang="en-US" altLang="ja-JP" sz="2800" b="1" dirty="0" err="1"/>
              <a:t>printf</a:t>
            </a:r>
            <a:r>
              <a:rPr lang="en-US" altLang="ja-JP" sz="2800" b="1" dirty="0"/>
              <a:t>("</a:t>
            </a:r>
            <a:r>
              <a:rPr lang="en-US" altLang="ja-JP" sz="2800" b="1" dirty="0" err="1"/>
              <a:t>x_min</a:t>
            </a:r>
            <a:r>
              <a:rPr lang="en-US" altLang="ja-JP" sz="2800" b="1" dirty="0"/>
              <a:t>?"); </a:t>
            </a:r>
            <a:r>
              <a:rPr lang="en-US" altLang="ja-JP" sz="2800" b="1" dirty="0" err="1"/>
              <a:t>scanf</a:t>
            </a:r>
            <a:r>
              <a:rPr lang="en-US" altLang="ja-JP" sz="2800" b="1" dirty="0"/>
              <a:t>("%lf",&amp;</a:t>
            </a:r>
            <a:r>
              <a:rPr lang="en-US" altLang="ja-JP" sz="2800" b="1" dirty="0" err="1"/>
              <a:t>xmin</a:t>
            </a:r>
            <a:r>
              <a:rPr lang="en-US" altLang="ja-JP" sz="2800" b="1" dirty="0"/>
              <a:t>);</a:t>
            </a:r>
          </a:p>
          <a:p>
            <a:r>
              <a:rPr lang="en-US" altLang="ja-JP" sz="2800" b="1" dirty="0"/>
              <a:t> </a:t>
            </a:r>
            <a:r>
              <a:rPr lang="en-US" altLang="ja-JP" sz="2800" b="1" dirty="0" err="1" smtClean="0"/>
              <a:t>printf</a:t>
            </a:r>
            <a:r>
              <a:rPr lang="en-US" altLang="ja-JP" sz="2800" b="1" dirty="0"/>
              <a:t>("</a:t>
            </a:r>
            <a:r>
              <a:rPr lang="en-US" altLang="ja-JP" sz="2800" b="1" dirty="0" err="1"/>
              <a:t>x_max</a:t>
            </a:r>
            <a:r>
              <a:rPr lang="en-US" altLang="ja-JP" sz="2800" b="1" dirty="0"/>
              <a:t>?"); </a:t>
            </a:r>
            <a:r>
              <a:rPr lang="en-US" altLang="ja-JP" sz="2800" b="1" dirty="0" err="1"/>
              <a:t>scanf</a:t>
            </a:r>
            <a:r>
              <a:rPr lang="en-US" altLang="ja-JP" sz="2800" b="1" dirty="0"/>
              <a:t>("%lf",&amp;</a:t>
            </a:r>
            <a:r>
              <a:rPr lang="en-US" altLang="ja-JP" sz="2800" b="1" dirty="0" err="1"/>
              <a:t>xmax</a:t>
            </a:r>
            <a:r>
              <a:rPr lang="en-US" altLang="ja-JP" sz="2800" b="1" dirty="0"/>
              <a:t>);</a:t>
            </a:r>
          </a:p>
          <a:p>
            <a:r>
              <a:rPr lang="en-US" altLang="ja-JP" sz="2800" b="1" dirty="0"/>
              <a:t> </a:t>
            </a:r>
            <a:r>
              <a:rPr lang="en-US" altLang="ja-JP" sz="2800" b="1" dirty="0" err="1" smtClean="0"/>
              <a:t>printf</a:t>
            </a:r>
            <a:r>
              <a:rPr lang="en-US" altLang="ja-JP" sz="2800" b="1" dirty="0"/>
              <a:t>("bin(integer)?"); </a:t>
            </a:r>
            <a:r>
              <a:rPr lang="en-US" altLang="ja-JP" sz="2800" b="1" dirty="0" err="1"/>
              <a:t>scanf</a:t>
            </a:r>
            <a:r>
              <a:rPr lang="en-US" altLang="ja-JP" sz="2800" b="1" dirty="0"/>
              <a:t>("%d",&amp;</a:t>
            </a:r>
            <a:r>
              <a:rPr lang="en-US" altLang="ja-JP" sz="2800" b="1" dirty="0" err="1"/>
              <a:t>ntmp</a:t>
            </a:r>
            <a:r>
              <a:rPr lang="en-US" altLang="ja-JP" sz="2800" b="1" dirty="0"/>
              <a:t>);</a:t>
            </a:r>
          </a:p>
          <a:p>
            <a:endParaRPr lang="en-US" altLang="ja-JP" sz="2800" b="1" dirty="0"/>
          </a:p>
          <a:p>
            <a:r>
              <a:rPr lang="en-US" altLang="ja-JP" sz="2800" b="1" dirty="0"/>
              <a:t>    </a:t>
            </a:r>
            <a:r>
              <a:rPr lang="en-US" altLang="ja-JP" sz="2800" b="1" dirty="0" smtClean="0"/>
              <a:t>j=floor(</a:t>
            </a:r>
            <a:r>
              <a:rPr lang="en-US" altLang="ja-JP" sz="2800" b="1" dirty="0" err="1" smtClean="0"/>
              <a:t>ntmp</a:t>
            </a:r>
            <a:r>
              <a:rPr lang="en-US" altLang="ja-JP" sz="2800" b="1" dirty="0" smtClean="0"/>
              <a:t>/2</a:t>
            </a:r>
            <a:r>
              <a:rPr lang="en-US" altLang="ja-JP" sz="2800" b="1" dirty="0"/>
              <a:t>);</a:t>
            </a:r>
          </a:p>
          <a:p>
            <a:r>
              <a:rPr lang="en-US" altLang="ja-JP" sz="2800" b="1" dirty="0"/>
              <a:t>   </a:t>
            </a:r>
            <a:r>
              <a:rPr lang="en-US" altLang="ja-JP" sz="2800" b="1" dirty="0" smtClean="0"/>
              <a:t>n=j*2</a:t>
            </a:r>
            <a:r>
              <a:rPr lang="en-US" altLang="ja-JP" sz="2800" b="1" dirty="0"/>
              <a:t>;</a:t>
            </a:r>
          </a:p>
          <a:p>
            <a:r>
              <a:rPr lang="en-US" altLang="ja-JP" sz="2800" b="1" dirty="0"/>
              <a:t>   </a:t>
            </a:r>
            <a:r>
              <a:rPr lang="en-US" altLang="ja-JP" sz="2800" b="1" dirty="0" smtClean="0"/>
              <a:t>h=</a:t>
            </a:r>
            <a:r>
              <a:rPr lang="en-US" altLang="ja-JP" sz="2800" b="1" dirty="0" err="1" smtClean="0"/>
              <a:t>fabs</a:t>
            </a:r>
            <a:r>
              <a:rPr lang="en-US" altLang="ja-JP" sz="2800" b="1" dirty="0" smtClean="0"/>
              <a:t>(</a:t>
            </a:r>
            <a:r>
              <a:rPr lang="en-US" altLang="ja-JP" sz="2800" b="1" dirty="0" err="1" smtClean="0"/>
              <a:t>xmax-xmin</a:t>
            </a:r>
            <a:r>
              <a:rPr lang="en-US" altLang="ja-JP" sz="2800" b="1" dirty="0"/>
              <a:t>)/n;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54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TM02900769[[fn=レトロスペクト]]</Template>
  <TotalTime>964</TotalTime>
  <Words>596</Words>
  <Application>Microsoft Office PowerPoint</Application>
  <PresentationFormat>ワイド画面</PresentationFormat>
  <Paragraphs>176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Calibri</vt:lpstr>
      <vt:lpstr>Calibri Light</vt:lpstr>
      <vt:lpstr>Cambria Math</vt:lpstr>
      <vt:lpstr>レトロスペクト</vt:lpstr>
      <vt:lpstr>積分アルゴリズム</vt:lpstr>
      <vt:lpstr>課題</vt:lpstr>
      <vt:lpstr> （１）アルゴリズムの説明</vt:lpstr>
      <vt:lpstr>.関数f(x)</vt:lpstr>
      <vt:lpstr>PowerPoint プレゼンテーション</vt:lpstr>
      <vt:lpstr>・関数gettimeofday_sec()</vt:lpstr>
      <vt:lpstr>PowerPoint プレゼンテーション</vt:lpstr>
      <vt:lpstr>・main関数</vt:lpstr>
      <vt:lpstr>・main関数</vt:lpstr>
      <vt:lpstr>PowerPoint プレゼンテーション</vt:lpstr>
      <vt:lpstr>・台形公式１</vt:lpstr>
      <vt:lpstr>PowerPoint プレゼンテーション</vt:lpstr>
      <vt:lpstr>・台形公式２</vt:lpstr>
      <vt:lpstr>PowerPoint プレゼンテーション</vt:lpstr>
      <vt:lpstr>・シンプソンの公式</vt:lpstr>
      <vt:lpstr>PowerPoint プレゼンテーション</vt:lpstr>
      <vt:lpstr>（２）次の積分を台形公式及びシンプソン法を用いてときなさい。 　　 その際、（１）のアルゴリズムの部分をどういう形で実装したかも説明しなさい。</vt:lpstr>
      <vt:lpstr>計算結果</vt:lpstr>
      <vt:lpstr>PowerPoint プレゼンテーション</vt:lpstr>
      <vt:lpstr>台形公式</vt:lpstr>
      <vt:lpstr>シンプソンの公式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積分プログラム</dc:title>
  <dc:creator>SGI</dc:creator>
  <cp:lastModifiedBy>SGI</cp:lastModifiedBy>
  <cp:revision>55</cp:revision>
  <dcterms:created xsi:type="dcterms:W3CDTF">2018-12-10T04:31:38Z</dcterms:created>
  <dcterms:modified xsi:type="dcterms:W3CDTF">2018-12-13T05:57:24Z</dcterms:modified>
</cp:coreProperties>
</file>