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67" r:id="rId2"/>
    <p:sldId id="386" r:id="rId3"/>
    <p:sldId id="387" r:id="rId4"/>
    <p:sldId id="366" r:id="rId5"/>
    <p:sldId id="357" r:id="rId6"/>
    <p:sldId id="384" r:id="rId7"/>
    <p:sldId id="378" r:id="rId8"/>
    <p:sldId id="374" r:id="rId9"/>
    <p:sldId id="382" r:id="rId10"/>
    <p:sldId id="385" r:id="rId11"/>
    <p:sldId id="379" r:id="rId12"/>
    <p:sldId id="373" r:id="rId13"/>
    <p:sldId id="383" r:id="rId14"/>
    <p:sldId id="388" r:id="rId15"/>
    <p:sldId id="389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00FF00"/>
    <a:srgbClr val="3333FF"/>
    <a:srgbClr val="FFFF99"/>
    <a:srgbClr val="FFFFFF"/>
    <a:srgbClr val="CCFFFF"/>
    <a:srgbClr val="CCFFCC"/>
    <a:srgbClr val="FF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B730-7B0B-4794-BF88-9E7C0D540BBB}" type="datetimeFigureOut">
              <a:rPr kumimoji="1" lang="ja-JP" altLang="en-US" smtClean="0"/>
              <a:t>2019/6/1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4425-507A-4396-B029-25B8056BB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2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CD820E-1DBF-44A1-BC60-E898067930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57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4AC-D4A5-44EB-B98F-3AD0176D63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649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EB48-F513-4346-9657-6187B84CA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5615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5DBF-7CD9-4590-821C-1C808AC243A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611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6907816-C27F-46C8-8FC8-86FA11BC0B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92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7FF5-7FCB-457F-9328-260783C7CC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5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6E7AE5-FB27-4032-A81F-0CFADE7C30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64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EB1B-D3DA-46C2-B677-C33F55E52F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C01AF-5414-4483-B59A-9EF05688B7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03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5A17133-788F-41BF-9AFA-E406CDCA6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22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FD1C-DED2-4C3E-9AEB-9E84A7106B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16BB2F7-8E0B-400C-BB87-44E8A0C12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</a:t>
            </a:r>
            <a:r>
              <a:rPr lang="ja-JP" altLang="en-US" sz="2400" smtClean="0"/>
              <a:t>１０ </a:t>
            </a:r>
            <a:r>
              <a:rPr lang="ja-JP" altLang="en-US" sz="2400" smtClean="0"/>
              <a:t>日</a:t>
            </a:r>
            <a:r>
              <a:rPr lang="ja-JP" altLang="en-US" sz="240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Ｊａｖａ練習問題</a:t>
            </a:r>
            <a:br>
              <a:rPr lang="ja-JP" altLang="en-US" sz="4800" dirty="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 smtClean="0"/>
              <a:t>（</a:t>
            </a:r>
            <a:r>
              <a:rPr lang="en-US" altLang="ja-JP" sz="4800" dirty="0" smtClean="0"/>
              <a:t>Game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_</a:t>
            </a:r>
            <a:r>
              <a:rPr lang="ja-JP" altLang="en-US" sz="4800" dirty="0" smtClean="0"/>
              <a:t>オブジェクトの連携）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60648"/>
            <a:ext cx="8640960" cy="369331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smtClean="0">
                <a:latin typeface="+mn-ea"/>
                <a:ea typeface="+mn-ea"/>
              </a:rPr>
              <a:t>Mission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ja-JP" altLang="en-US" b="1" smtClean="0">
                <a:latin typeface="+mn-ea"/>
                <a:ea typeface="+mn-ea"/>
              </a:rPr>
              <a:t>３－２</a:t>
            </a:r>
            <a:r>
              <a:rPr lang="ja-JP" altLang="en-US" b="1" dirty="0" smtClean="0">
                <a:latin typeface="+mn-ea"/>
                <a:ea typeface="+mn-ea"/>
              </a:rPr>
              <a:t>のヒント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モデル（</a:t>
            </a:r>
            <a:r>
              <a:rPr lang="en-US" altLang="ja-JP" b="1" dirty="0" smtClean="0">
                <a:latin typeface="+mn-ea"/>
                <a:ea typeface="+mn-ea"/>
              </a:rPr>
              <a:t>Coin</a:t>
            </a:r>
            <a:r>
              <a:rPr lang="ja-JP" altLang="en-US" b="1" dirty="0" smtClean="0">
                <a:latin typeface="+mn-ea"/>
                <a:ea typeface="+mn-ea"/>
              </a:rPr>
              <a:t>）</a:t>
            </a:r>
            <a:r>
              <a:rPr lang="en-US" altLang="ja-JP" b="1" dirty="0" smtClean="0">
                <a:latin typeface="+mn-ea"/>
                <a:ea typeface="+mn-ea"/>
              </a:rPr>
              <a:t>】</a:t>
            </a: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①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Coin</a:t>
            </a:r>
            <a:r>
              <a:rPr lang="ja-JP" altLang="en-US" b="1">
                <a:latin typeface="+mn-ea"/>
                <a:ea typeface="+mn-ea"/>
              </a:rPr>
              <a:t>クラス」に</a:t>
            </a:r>
            <a:r>
              <a:rPr lang="en-US" altLang="ja-JP" b="1">
                <a:latin typeface="+mn-ea"/>
                <a:ea typeface="+mn-ea"/>
              </a:rPr>
              <a:t>eraseFlag</a:t>
            </a:r>
            <a:r>
              <a:rPr lang="ja-JP" altLang="en-US" b="1">
                <a:latin typeface="+mn-ea"/>
                <a:ea typeface="+mn-ea"/>
              </a:rPr>
              <a:t>を追加し、最初は</a:t>
            </a:r>
            <a:r>
              <a:rPr lang="en-US" altLang="ja-JP" b="1">
                <a:latin typeface="+mn-ea"/>
                <a:ea typeface="+mn-ea"/>
              </a:rPr>
              <a:t>false</a:t>
            </a:r>
            <a:r>
              <a:rPr lang="ja-JP" altLang="en-US" b="1">
                <a:latin typeface="+mn-ea"/>
                <a:ea typeface="+mn-ea"/>
              </a:rPr>
              <a:t>にしておく。</a:t>
            </a:r>
          </a:p>
          <a:p>
            <a:pPr>
              <a:defRPr/>
            </a:pPr>
            <a:r>
              <a:rPr lang="ja-JP" altLang="en-US" b="1">
                <a:latin typeface="+mn-ea"/>
                <a:ea typeface="+mn-ea"/>
              </a:rPr>
              <a:t>　　　</a:t>
            </a:r>
            <a:r>
              <a:rPr lang="en-US" altLang="ja-JP" b="1">
                <a:latin typeface="+mn-ea"/>
                <a:ea typeface="+mn-ea"/>
              </a:rPr>
              <a:t>eraseFlag</a:t>
            </a:r>
            <a:r>
              <a:rPr lang="ja-JP" altLang="en-US" b="1">
                <a:latin typeface="+mn-ea"/>
                <a:ea typeface="+mn-ea"/>
              </a:rPr>
              <a:t>のアクセッサ（</a:t>
            </a:r>
            <a:r>
              <a:rPr lang="en-US" altLang="ja-JP" b="1">
                <a:latin typeface="+mn-ea"/>
                <a:ea typeface="+mn-ea"/>
              </a:rPr>
              <a:t>getter</a:t>
            </a:r>
            <a:r>
              <a:rPr lang="ja-JP" altLang="en-US" b="1">
                <a:latin typeface="+mn-ea"/>
                <a:ea typeface="+mn-ea"/>
              </a:rPr>
              <a:t>）も追加する。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② 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Coin</a:t>
            </a:r>
            <a:r>
              <a:rPr lang="ja-JP" altLang="en-US" b="1" smtClean="0">
                <a:latin typeface="+mn-ea"/>
                <a:ea typeface="+mn-ea"/>
              </a:rPr>
              <a:t>クラス</a:t>
            </a:r>
            <a:r>
              <a:rPr lang="ja-JP" altLang="en-US" b="1" smtClean="0">
                <a:latin typeface="+mn-ea"/>
                <a:ea typeface="+mn-ea"/>
              </a:rPr>
              <a:t>」の「</a:t>
            </a:r>
            <a:r>
              <a:rPr lang="en-US" altLang="ja-JP" b="1" smtClean="0">
                <a:latin typeface="+mn-ea"/>
                <a:ea typeface="+mn-ea"/>
              </a:rPr>
              <a:t>move( )</a:t>
            </a:r>
            <a:r>
              <a:rPr lang="ja-JP" altLang="en-US" b="1" smtClean="0">
                <a:latin typeface="+mn-ea"/>
                <a:ea typeface="+mn-ea"/>
              </a:rPr>
              <a:t>」で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>
                <a:latin typeface="+mn-ea"/>
                <a:ea typeface="+mn-ea"/>
              </a:rPr>
              <a:t>player</a:t>
            </a:r>
            <a:r>
              <a:rPr lang="ja-JP" altLang="en-US" b="1" dirty="0">
                <a:latin typeface="+mn-ea"/>
                <a:ea typeface="+mn-ea"/>
              </a:rPr>
              <a:t>と衝突して</a:t>
            </a:r>
            <a:r>
              <a:rPr lang="ja-JP" altLang="en-US" b="1" dirty="0" smtClean="0">
                <a:latin typeface="+mn-ea"/>
                <a:ea typeface="+mn-ea"/>
              </a:rPr>
              <a:t>いたら、</a:t>
            </a:r>
            <a:r>
              <a:rPr lang="en-US" altLang="ja-JP" b="1" dirty="0" err="1" smtClean="0">
                <a:latin typeface="+mn-ea"/>
                <a:ea typeface="+mn-ea"/>
              </a:rPr>
              <a:t>eraseFlag</a:t>
            </a:r>
            <a:r>
              <a:rPr lang="ja-JP" altLang="en-US" b="1" dirty="0" smtClean="0">
                <a:latin typeface="+mn-ea"/>
                <a:ea typeface="+mn-ea"/>
              </a:rPr>
              <a:t>を</a:t>
            </a:r>
            <a:r>
              <a:rPr lang="en-US" altLang="ja-JP" b="1" dirty="0" smtClean="0">
                <a:latin typeface="+mn-ea"/>
                <a:ea typeface="+mn-ea"/>
              </a:rPr>
              <a:t>true</a:t>
            </a:r>
            <a:r>
              <a:rPr lang="ja-JP" altLang="en-US" b="1" dirty="0" smtClean="0">
                <a:latin typeface="+mn-ea"/>
                <a:ea typeface="+mn-ea"/>
              </a:rPr>
              <a:t>にする」</a:t>
            </a:r>
            <a:endParaRPr lang="ja-JP" altLang="en-US" b="1" dirty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</a:t>
            </a:r>
            <a:r>
              <a:rPr lang="ja-JP" altLang="en-US" b="1" smtClean="0">
                <a:latin typeface="+mn-ea"/>
                <a:ea typeface="+mn-ea"/>
              </a:rPr>
              <a:t>コントローラー（</a:t>
            </a:r>
            <a:r>
              <a:rPr lang="en-US" altLang="ja-JP" b="1" smtClean="0">
                <a:latin typeface="+mn-ea"/>
                <a:ea typeface="+mn-ea"/>
              </a:rPr>
              <a:t>MainActivity.java)】</a:t>
            </a: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updateView(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en-US" altLang="ja-JP" b="1" smtClean="0">
                <a:latin typeface="+mn-ea"/>
                <a:ea typeface="+mn-ea"/>
              </a:rPr>
              <a:t>)</a:t>
            </a:r>
            <a:r>
              <a:rPr lang="ja-JP" altLang="en-US" b="1" smtClean="0">
                <a:latin typeface="+mn-ea"/>
                <a:ea typeface="+mn-ea"/>
              </a:rPr>
              <a:t>で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dirty="0">
                <a:latin typeface="+mn-ea"/>
                <a:ea typeface="+mn-ea"/>
              </a:rPr>
              <a:t>Coin</a:t>
            </a:r>
            <a:r>
              <a:rPr lang="ja-JP" altLang="en-US" b="1" dirty="0">
                <a:latin typeface="+mn-ea"/>
                <a:ea typeface="+mn-ea"/>
              </a:rPr>
              <a:t>」の</a:t>
            </a:r>
            <a:r>
              <a:rPr lang="en-US" altLang="ja-JP" b="1" dirty="0" err="1">
                <a:latin typeface="+mn-ea"/>
                <a:ea typeface="+mn-ea"/>
              </a:rPr>
              <a:t>eraseFlag</a:t>
            </a:r>
            <a:r>
              <a:rPr lang="ja-JP" altLang="en-US" b="1" dirty="0">
                <a:latin typeface="+mn-ea"/>
                <a:ea typeface="+mn-ea"/>
              </a:rPr>
              <a:t>が</a:t>
            </a:r>
            <a:r>
              <a:rPr lang="en-US" altLang="ja-JP" b="1" dirty="0">
                <a:latin typeface="+mn-ea"/>
                <a:ea typeface="+mn-ea"/>
              </a:rPr>
              <a:t>false</a:t>
            </a:r>
            <a:r>
              <a:rPr lang="ja-JP" altLang="en-US" b="1" dirty="0">
                <a:latin typeface="+mn-ea"/>
                <a:ea typeface="+mn-ea"/>
              </a:rPr>
              <a:t>なら今までどおり</a:t>
            </a:r>
            <a:r>
              <a:rPr lang="ja-JP" altLang="en-US" b="1" dirty="0" smtClean="0">
                <a:latin typeface="+mn-ea"/>
                <a:ea typeface="+mn-ea"/>
              </a:rPr>
              <a:t>だが、</a:t>
            </a:r>
            <a:r>
              <a:rPr lang="en-US" altLang="ja-JP" b="1" dirty="0" err="1" smtClean="0">
                <a:latin typeface="+mn-ea"/>
                <a:ea typeface="+mn-ea"/>
              </a:rPr>
              <a:t>eraseFlag</a:t>
            </a:r>
            <a:r>
              <a:rPr lang="ja-JP" altLang="en-US" b="1" dirty="0">
                <a:latin typeface="+mn-ea"/>
                <a:ea typeface="+mn-ea"/>
              </a:rPr>
              <a:t>が</a:t>
            </a:r>
            <a:r>
              <a:rPr lang="en-US" altLang="ja-JP" b="1" dirty="0">
                <a:latin typeface="+mn-ea"/>
                <a:ea typeface="+mn-ea"/>
              </a:rPr>
              <a:t>true</a:t>
            </a:r>
            <a:r>
              <a:rPr lang="ja-JP" altLang="en-US" b="1" dirty="0">
                <a:latin typeface="+mn-ea"/>
                <a:ea typeface="+mn-ea"/>
              </a:rPr>
              <a:t>なら「</a:t>
            </a:r>
            <a:r>
              <a:rPr lang="en-US" altLang="ja-JP" b="1" dirty="0">
                <a:latin typeface="+mn-ea"/>
                <a:ea typeface="+mn-ea"/>
              </a:rPr>
              <a:t>Coin</a:t>
            </a:r>
            <a:r>
              <a:rPr lang="ja-JP" altLang="en-US" b="1" dirty="0">
                <a:latin typeface="+mn-ea"/>
                <a:ea typeface="+mn-ea"/>
              </a:rPr>
              <a:t>」を消そう。「</a:t>
            </a:r>
            <a:r>
              <a:rPr lang="en-US" altLang="ja-JP" b="1" dirty="0">
                <a:latin typeface="+mn-ea"/>
                <a:ea typeface="+mn-ea"/>
              </a:rPr>
              <a:t>Coin</a:t>
            </a:r>
            <a:r>
              <a:rPr lang="ja-JP" altLang="en-US" b="1" dirty="0">
                <a:latin typeface="+mn-ea"/>
                <a:ea typeface="+mn-ea"/>
              </a:rPr>
              <a:t>」を消す呪文は「</a:t>
            </a:r>
            <a:r>
              <a:rPr lang="en-US" altLang="ja-JP" b="1" dirty="0" err="1">
                <a:latin typeface="+mn-ea"/>
                <a:ea typeface="+mn-ea"/>
              </a:rPr>
              <a:t>BrokenPlatform</a:t>
            </a:r>
            <a:r>
              <a:rPr lang="ja-JP" altLang="en-US" b="1" dirty="0">
                <a:latin typeface="+mn-ea"/>
                <a:ea typeface="+mn-ea"/>
              </a:rPr>
              <a:t>」を消す呪文を参考に</a:t>
            </a:r>
            <a:r>
              <a:rPr lang="ja-JP" altLang="en-US" b="1">
                <a:latin typeface="+mn-ea"/>
                <a:ea typeface="+mn-ea"/>
              </a:rPr>
              <a:t>しよう</a:t>
            </a:r>
            <a:r>
              <a:rPr lang="ja-JP" altLang="en-US" b="1" smtClean="0">
                <a:latin typeface="+mn-ea"/>
                <a:ea typeface="+mn-ea"/>
              </a:rPr>
              <a:t>。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>
              <a:latin typeface="+mn-ea"/>
              <a:ea typeface="+mn-ea"/>
            </a:endParaRPr>
          </a:p>
          <a:p>
            <a:pPr algn="r">
              <a:defRPr/>
            </a:pPr>
            <a:r>
              <a:rPr lang="ja-JP" altLang="en-US" b="1" smtClean="0">
                <a:latin typeface="+mn-ea"/>
                <a:ea typeface="+mn-ea"/>
              </a:rPr>
              <a:t>→ つづく</a:t>
            </a:r>
            <a:endParaRPr lang="ja-JP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0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260648"/>
            <a:ext cx="8496944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dirty="0" err="1" smtClean="0">
                <a:latin typeface="+mn-ea"/>
                <a:ea typeface="+mn-ea"/>
              </a:rPr>
              <a:t>MissionSP</a:t>
            </a:r>
            <a:r>
              <a:rPr lang="ja-JP" altLang="en-US" b="1" dirty="0" smtClean="0">
                <a:latin typeface="+mn-ea"/>
                <a:ea typeface="+mn-ea"/>
              </a:rPr>
              <a:t> １－２のヒントの続き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>
                <a:latin typeface="+mn-ea"/>
                <a:ea typeface="+mn-ea"/>
              </a:rPr>
              <a:t>それ以外は、「</a:t>
            </a:r>
            <a:r>
              <a:rPr lang="en-US" altLang="ja-JP" b="1" dirty="0">
                <a:latin typeface="+mn-ea"/>
                <a:ea typeface="+mn-ea"/>
              </a:rPr>
              <a:t>Platform</a:t>
            </a:r>
            <a:r>
              <a:rPr lang="ja-JP" altLang="en-US" b="1" dirty="0">
                <a:latin typeface="+mn-ea"/>
                <a:ea typeface="+mn-ea"/>
              </a:rPr>
              <a:t>」の時とほぼ</a:t>
            </a:r>
            <a:r>
              <a:rPr lang="ja-JP" altLang="en-US" b="1" dirty="0" smtClean="0">
                <a:latin typeface="+mn-ea"/>
                <a:ea typeface="+mn-ea"/>
              </a:rPr>
              <a:t>同じ、いつもの手順</a:t>
            </a:r>
            <a:r>
              <a:rPr lang="ja-JP" altLang="en-US" b="1" dirty="0">
                <a:latin typeface="+mn-ea"/>
                <a:ea typeface="+mn-ea"/>
              </a:rPr>
              <a:t>だ。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smtClean="0">
                <a:latin typeface="+mn-ea"/>
                <a:ea typeface="+mn-ea"/>
              </a:rPr>
              <a:t>MainActivity.java</a:t>
            </a:r>
            <a:r>
              <a:rPr lang="ja-JP" altLang="en-US" b="1" smtClean="0">
                <a:latin typeface="+mn-ea"/>
                <a:ea typeface="+mn-ea"/>
              </a:rPr>
              <a:t>」で「</a:t>
            </a:r>
            <a:r>
              <a:rPr lang="en-US" altLang="ja-JP" b="1" smtClean="0">
                <a:latin typeface="+mn-ea"/>
                <a:ea typeface="+mn-ea"/>
              </a:rPr>
              <a:t>coin</a:t>
            </a:r>
            <a:r>
              <a:rPr lang="ja-JP" altLang="en-US" b="1" smtClean="0">
                <a:latin typeface="+mn-ea"/>
                <a:ea typeface="+mn-ea"/>
              </a:rPr>
              <a:t>」</a:t>
            </a:r>
            <a:r>
              <a:rPr lang="ja-JP" altLang="en-US" b="1" dirty="0">
                <a:latin typeface="+mn-ea"/>
                <a:ea typeface="+mn-ea"/>
              </a:rPr>
              <a:t>に「</a:t>
            </a:r>
            <a:r>
              <a:rPr lang="en-US" altLang="ja-JP" b="1" dirty="0">
                <a:latin typeface="+mn-ea"/>
                <a:ea typeface="+mn-ea"/>
              </a:rPr>
              <a:t>player</a:t>
            </a:r>
            <a:r>
              <a:rPr lang="ja-JP" altLang="en-US" b="1" dirty="0">
                <a:latin typeface="+mn-ea"/>
                <a:ea typeface="+mn-ea"/>
              </a:rPr>
              <a:t>」をセットするのを忘れずに</a:t>
            </a:r>
            <a:r>
              <a:rPr lang="ja-JP" altLang="en-US" b="1" dirty="0" smtClean="0">
                <a:latin typeface="+mn-ea"/>
                <a:ea typeface="+mn-ea"/>
              </a:rPr>
              <a:t>。</a:t>
            </a:r>
            <a:endParaRPr lang="ja-JP" altLang="en-US" b="1" dirty="0">
              <a:latin typeface="+mn-ea"/>
              <a:ea typeface="+mn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5085184"/>
            <a:ext cx="8640960" cy="15121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衝突判定機能の実装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」）を覚えておくための属性の追加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」）を覚えるためのメソッドの追加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(iv)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連携処理の実装（この場合は「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」と衝突していたら</a:t>
            </a:r>
            <a:r>
              <a:rPr lang="en-US" altLang="ja-JP" dirty="0" err="1" smtClean="0">
                <a:latin typeface="+mn-ea"/>
                <a:ea typeface="+mn-ea"/>
              </a:rPr>
              <a:t>eraseFlag</a:t>
            </a:r>
            <a:r>
              <a:rPr lang="ja-JP" altLang="en-US" dirty="0" smtClean="0">
                <a:latin typeface="+mn-ea"/>
                <a:ea typeface="+mn-ea"/>
              </a:rPr>
              <a:t>を</a:t>
            </a:r>
            <a:r>
              <a:rPr lang="en-US" altLang="ja-JP" dirty="0" smtClean="0">
                <a:latin typeface="+mn-ea"/>
                <a:ea typeface="+mn-ea"/>
              </a:rPr>
              <a:t>true</a:t>
            </a:r>
            <a:r>
              <a:rPr lang="ja-JP" altLang="en-US" dirty="0" smtClean="0">
                <a:latin typeface="+mn-ea"/>
                <a:ea typeface="+mn-ea"/>
              </a:rPr>
              <a:t>にする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v) 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実際に、連携する相手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を結びつける</a:t>
            </a:r>
            <a:endParaRPr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4725144"/>
            <a:ext cx="8640960" cy="360040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実装手順</a:t>
            </a:r>
            <a:endParaRPr lang="en-US" altLang="ja-JP" sz="18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21" y="1628800"/>
            <a:ext cx="4770959" cy="3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1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7043" r="7084" b="2432"/>
          <a:stretch/>
        </p:blipFill>
        <p:spPr>
          <a:xfrm>
            <a:off x="212268" y="1941674"/>
            <a:ext cx="2258185" cy="458244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6760" r="6730" b="1571"/>
          <a:stretch/>
        </p:blipFill>
        <p:spPr>
          <a:xfrm>
            <a:off x="3442676" y="1941674"/>
            <a:ext cx="2255076" cy="458244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3"/>
          <a:srcRect l="6760" r="6730" b="1571"/>
          <a:stretch/>
        </p:blipFill>
        <p:spPr>
          <a:xfrm>
            <a:off x="6659216" y="1950465"/>
            <a:ext cx="2255076" cy="4582446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 flipV="1">
            <a:off x="7425944" y="4797152"/>
            <a:ext cx="0" cy="1008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矢印 17"/>
          <p:cNvSpPr/>
          <p:nvPr/>
        </p:nvSpPr>
        <p:spPr>
          <a:xfrm flipV="1">
            <a:off x="2627784" y="3952480"/>
            <a:ext cx="704272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flipV="1">
            <a:off x="5859352" y="3952480"/>
            <a:ext cx="704272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6921888" y="2636912"/>
            <a:ext cx="0" cy="288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14680" y="285750"/>
            <a:ext cx="871296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ja-JP" altLang="en-US" sz="2000" b="1" smtClean="0">
                <a:latin typeface="+mn-ea"/>
                <a:ea typeface="+mn-ea"/>
              </a:rPr>
              <a:t>３－３</a:t>
            </a:r>
            <a:r>
              <a:rPr lang="ja-JP" altLang="en-US" sz="2000" b="1" dirty="0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プレーヤが「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」に接触すると「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」が消えてスコアが１０増えるように、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アプリケーションを修正して欲しい。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さらに「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」が消えた後は、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」があった場所にいってもスコアは増えないようにして欲しい。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22654" y="6021288"/>
            <a:ext cx="249299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>
                <a:latin typeface="+mj-ea"/>
                <a:ea typeface="+mj-ea"/>
              </a:rPr>
              <a:t>Coin</a:t>
            </a:r>
            <a:r>
              <a:rPr kumimoji="1" lang="ja-JP" altLang="en-US" smtClean="0">
                <a:latin typeface="+mj-ea"/>
                <a:ea typeface="+mj-ea"/>
              </a:rPr>
              <a:t>を</a:t>
            </a:r>
            <a:r>
              <a:rPr kumimoji="1" lang="en-US" altLang="ja-JP" smtClean="0">
                <a:latin typeface="+mj-ea"/>
                <a:ea typeface="+mj-ea"/>
              </a:rPr>
              <a:t>get</a:t>
            </a:r>
            <a:r>
              <a:rPr kumimoji="1" lang="ja-JP" altLang="en-US" smtClean="0">
                <a:latin typeface="+mj-ea"/>
                <a:ea typeface="+mj-ea"/>
              </a:rPr>
              <a:t>して</a:t>
            </a:r>
            <a:r>
              <a:rPr kumimoji="1" lang="en-US" altLang="ja-JP" smtClean="0">
                <a:latin typeface="+mj-ea"/>
                <a:ea typeface="+mj-ea"/>
              </a:rPr>
              <a:t>10</a:t>
            </a:r>
            <a:r>
              <a:rPr kumimoji="1" lang="ja-JP" altLang="en-US" smtClean="0">
                <a:latin typeface="+mj-ea"/>
                <a:ea typeface="+mj-ea"/>
              </a:rPr>
              <a:t>ポイント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kumimoji="1" lang="ja-JP" altLang="en-US" smtClean="0">
                <a:latin typeface="+mj-ea"/>
                <a:ea typeface="+mj-ea"/>
              </a:rPr>
              <a:t>獲得した勇者</a:t>
            </a:r>
            <a:r>
              <a:rPr kumimoji="1" lang="ja-JP" altLang="en-US" dirty="0" smtClean="0">
                <a:latin typeface="+mj-ea"/>
                <a:ea typeface="+mj-ea"/>
              </a:rPr>
              <a:t>吉田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01817" y="5763614"/>
            <a:ext cx="296267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>
                <a:latin typeface="+mj-ea"/>
                <a:ea typeface="+mj-ea"/>
              </a:rPr>
              <a:t>Coin</a:t>
            </a:r>
            <a:r>
              <a:rPr kumimoji="1" lang="ja-JP" altLang="en-US" smtClean="0">
                <a:latin typeface="+mj-ea"/>
                <a:ea typeface="+mj-ea"/>
              </a:rPr>
              <a:t>のあった場所に戻って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kumimoji="1" lang="ja-JP" altLang="en-US" smtClean="0">
                <a:latin typeface="+mj-ea"/>
                <a:ea typeface="+mj-ea"/>
              </a:rPr>
              <a:t>きても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kumimoji="1" lang="ja-JP" altLang="en-US" smtClean="0">
                <a:latin typeface="+mj-ea"/>
                <a:ea typeface="+mj-ea"/>
              </a:rPr>
              <a:t>ポイントが増えない勇者</a:t>
            </a:r>
            <a:r>
              <a:rPr kumimoji="1" lang="ja-JP" altLang="en-US" dirty="0" smtClean="0">
                <a:latin typeface="+mj-ea"/>
                <a:ea typeface="+mj-ea"/>
              </a:rPr>
              <a:t>吉田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 flipV="1">
            <a:off x="3707904" y="2636912"/>
            <a:ext cx="0" cy="288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395536" y="2636912"/>
            <a:ext cx="0" cy="288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4211960" y="4797152"/>
            <a:ext cx="0" cy="1224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971600" y="5085320"/>
            <a:ext cx="0" cy="1224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36065" y="6023029"/>
            <a:ext cx="121058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>
                <a:latin typeface="+mj-ea"/>
                <a:ea typeface="+mj-ea"/>
              </a:rPr>
              <a:t>Coin</a:t>
            </a:r>
            <a:r>
              <a:rPr kumimoji="1" lang="ja-JP" altLang="en-US" smtClean="0">
                <a:latin typeface="+mj-ea"/>
                <a:ea typeface="+mj-ea"/>
              </a:rPr>
              <a:t>を狙う</a:t>
            </a:r>
            <a:endParaRPr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勇者吉田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8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496944" cy="2308324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smtClean="0">
                <a:latin typeface="+mn-ea"/>
                <a:ea typeface="+mn-ea"/>
              </a:rPr>
              <a:t>Mission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ja-JP" altLang="en-US" b="1" smtClean="0">
                <a:latin typeface="+mn-ea"/>
                <a:ea typeface="+mn-ea"/>
              </a:rPr>
              <a:t>３</a:t>
            </a:r>
            <a:r>
              <a:rPr lang="en-US" altLang="ja-JP" b="1" smtClean="0">
                <a:latin typeface="+mn-ea"/>
                <a:ea typeface="+mn-ea"/>
              </a:rPr>
              <a:t>-</a:t>
            </a:r>
            <a:r>
              <a:rPr lang="ja-JP" altLang="en-US" b="1" smtClean="0">
                <a:latin typeface="+mn-ea"/>
                <a:ea typeface="+mn-ea"/>
              </a:rPr>
              <a:t>３</a:t>
            </a:r>
            <a:r>
              <a:rPr lang="ja-JP" altLang="en-US" b="1" dirty="0" smtClean="0">
                <a:latin typeface="+mn-ea"/>
                <a:ea typeface="+mn-ea"/>
              </a:rPr>
              <a:t>のヒント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モデル（</a:t>
            </a:r>
            <a:r>
              <a:rPr lang="en-US" altLang="ja-JP" b="1" dirty="0" smtClean="0">
                <a:latin typeface="+mn-ea"/>
                <a:ea typeface="+mn-ea"/>
              </a:rPr>
              <a:t>Player)】</a:t>
            </a:r>
          </a:p>
          <a:p>
            <a:pPr>
              <a:defRPr/>
            </a:pPr>
            <a:r>
              <a:rPr lang="en-US" altLang="ja-JP" b="1" dirty="0" err="1" smtClean="0">
                <a:latin typeface="+mn-ea"/>
                <a:ea typeface="+mn-ea"/>
              </a:rPr>
              <a:t>addScore</a:t>
            </a:r>
            <a:r>
              <a:rPr lang="ja-JP" altLang="en-US" b="1" dirty="0" smtClean="0">
                <a:latin typeface="+mn-ea"/>
                <a:ea typeface="+mn-ea"/>
              </a:rPr>
              <a:t>（）で引数</a:t>
            </a:r>
            <a:r>
              <a:rPr lang="en-US" altLang="ja-JP" b="1" dirty="0" smtClean="0">
                <a:latin typeface="+mn-ea"/>
                <a:ea typeface="+mn-ea"/>
              </a:rPr>
              <a:t>point</a:t>
            </a:r>
            <a:r>
              <a:rPr lang="ja-JP" altLang="en-US" b="1" dirty="0" smtClean="0">
                <a:latin typeface="+mn-ea"/>
                <a:ea typeface="+mn-ea"/>
              </a:rPr>
              <a:t>を</a:t>
            </a:r>
            <a:r>
              <a:rPr lang="en-US" altLang="ja-JP" b="1" dirty="0" smtClean="0">
                <a:latin typeface="+mn-ea"/>
                <a:ea typeface="+mn-ea"/>
              </a:rPr>
              <a:t>score</a:t>
            </a:r>
            <a:r>
              <a:rPr lang="ja-JP" altLang="en-US" b="1" dirty="0" smtClean="0">
                <a:latin typeface="+mn-ea"/>
                <a:ea typeface="+mn-ea"/>
              </a:rPr>
              <a:t>に加算しよう。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モデル（</a:t>
            </a:r>
            <a:r>
              <a:rPr lang="en-US" altLang="ja-JP" b="1" dirty="0" smtClean="0">
                <a:latin typeface="+mn-ea"/>
                <a:ea typeface="+mn-ea"/>
              </a:rPr>
              <a:t>Coin</a:t>
            </a:r>
            <a:r>
              <a:rPr lang="ja-JP" altLang="en-US" b="1" dirty="0" smtClean="0">
                <a:latin typeface="+mn-ea"/>
                <a:ea typeface="+mn-ea"/>
              </a:rPr>
              <a:t>）</a:t>
            </a:r>
            <a:r>
              <a:rPr lang="en-US" altLang="ja-JP" b="1" dirty="0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move</a:t>
            </a:r>
            <a:r>
              <a:rPr lang="ja-JP" altLang="en-US" b="1" dirty="0" smtClean="0">
                <a:latin typeface="+mn-ea"/>
                <a:ea typeface="+mn-ea"/>
              </a:rPr>
              <a:t>（）」の全ての処理を、</a:t>
            </a:r>
            <a:r>
              <a:rPr lang="en-US" altLang="ja-JP" b="1" dirty="0" err="1" smtClean="0">
                <a:latin typeface="+mn-ea"/>
                <a:ea typeface="+mn-ea"/>
              </a:rPr>
              <a:t>eraseFlag</a:t>
            </a:r>
            <a:r>
              <a:rPr lang="ja-JP" altLang="en-US" b="1" dirty="0" smtClean="0">
                <a:latin typeface="+mn-ea"/>
                <a:ea typeface="+mn-ea"/>
              </a:rPr>
              <a:t>が</a:t>
            </a:r>
            <a:r>
              <a:rPr lang="en-US" altLang="ja-JP" b="1" dirty="0" smtClean="0">
                <a:latin typeface="+mn-ea"/>
                <a:ea typeface="+mn-ea"/>
              </a:rPr>
              <a:t>false</a:t>
            </a:r>
            <a:r>
              <a:rPr lang="ja-JP" altLang="en-US" b="1" dirty="0" smtClean="0">
                <a:latin typeface="+mn-ea"/>
                <a:ea typeface="+mn-ea"/>
              </a:rPr>
              <a:t>の場合だけ行うように、修正しよう。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そして、もしプレーヤと衝突したら、プレーヤの</a:t>
            </a:r>
            <a:r>
              <a:rPr lang="en-US" altLang="ja-JP" b="1" dirty="0" err="1" smtClean="0">
                <a:latin typeface="+mn-ea"/>
                <a:ea typeface="+mn-ea"/>
              </a:rPr>
              <a:t>addScore</a:t>
            </a:r>
            <a:r>
              <a:rPr lang="ja-JP" altLang="en-US" b="1" dirty="0" smtClean="0">
                <a:latin typeface="+mn-ea"/>
                <a:ea typeface="+mn-ea"/>
              </a:rPr>
              <a:t>を使って１０加算しよう。</a:t>
            </a:r>
            <a:endParaRPr lang="en-US" altLang="ja-JP" b="1" dirty="0" smtClean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642108"/>
            <a:ext cx="5237782" cy="3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7084" r="7084" b="1409"/>
          <a:stretch/>
        </p:blipFill>
        <p:spPr>
          <a:xfrm>
            <a:off x="3380519" y="1412776"/>
            <a:ext cx="2371657" cy="4865443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 flipV="1">
            <a:off x="5346504" y="2060848"/>
            <a:ext cx="0" cy="3888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3923928" y="3701481"/>
            <a:ext cx="191711" cy="288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14680" y="285750"/>
            <a:ext cx="871296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en-US" altLang="ja-JP" sz="2000" b="1" smtClean="0">
                <a:latin typeface="+mn-ea"/>
                <a:ea typeface="+mn-ea"/>
              </a:rPr>
              <a:t>SP</a:t>
            </a:r>
            <a:r>
              <a:rPr lang="ja-JP" altLang="en-US" sz="2000" b="1" smtClean="0">
                <a:latin typeface="+mn-ea"/>
                <a:ea typeface="+mn-ea"/>
              </a:rPr>
              <a:t>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プレーヤ</a:t>
            </a:r>
            <a:r>
              <a:rPr lang="ja-JP" altLang="en-US" sz="2000" b="1" smtClean="0">
                <a:latin typeface="+mn-ea"/>
                <a:ea typeface="+mn-ea"/>
              </a:rPr>
              <a:t>が</a:t>
            </a:r>
            <a:r>
              <a:rPr lang="ja-JP" altLang="en-US" sz="2000" b="1" smtClean="0">
                <a:latin typeface="+mn-ea"/>
                <a:ea typeface="+mn-ea"/>
              </a:rPr>
              <a:t>「お城」</a:t>
            </a:r>
            <a:r>
              <a:rPr lang="ja-JP" altLang="en-US" sz="2000" b="1" dirty="0" smtClean="0">
                <a:latin typeface="+mn-ea"/>
                <a:ea typeface="+mn-ea"/>
              </a:rPr>
              <a:t>に接触する</a:t>
            </a:r>
            <a:r>
              <a:rPr lang="ja-JP" altLang="en-US" sz="2000" b="1" smtClean="0">
                <a:latin typeface="+mn-ea"/>
                <a:ea typeface="+mn-ea"/>
              </a:rPr>
              <a:t>と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GameClear</a:t>
            </a:r>
            <a:r>
              <a:rPr lang="ja-JP" altLang="en-US" sz="2000" b="1" smtClean="0">
                <a:latin typeface="+mn-ea"/>
                <a:ea typeface="+mn-ea"/>
              </a:rPr>
              <a:t>」と表示されるように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アプリケーション</a:t>
            </a:r>
            <a:r>
              <a:rPr lang="ja-JP" altLang="en-US" sz="2000" b="1" dirty="0" smtClean="0">
                <a:latin typeface="+mn-ea"/>
                <a:ea typeface="+mn-ea"/>
              </a:rPr>
              <a:t>を修正して</a:t>
            </a:r>
            <a:r>
              <a:rPr lang="ja-JP" altLang="en-US" sz="2000" b="1" smtClean="0">
                <a:latin typeface="+mn-ea"/>
                <a:ea typeface="+mn-ea"/>
              </a:rPr>
              <a:t>欲しい</a:t>
            </a:r>
            <a:r>
              <a:rPr lang="ja-JP" altLang="en-US" sz="2000" b="1" smtClean="0">
                <a:latin typeface="+mn-ea"/>
                <a:ea typeface="+mn-ea"/>
              </a:rPr>
              <a:t>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64767" y="5939988"/>
            <a:ext cx="322075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お城までたどり着いた勇者</a:t>
            </a:r>
            <a:r>
              <a:rPr kumimoji="1" lang="ja-JP" altLang="en-US" dirty="0" smtClean="0">
                <a:latin typeface="+mj-ea"/>
                <a:ea typeface="+mj-ea"/>
              </a:rPr>
              <a:t>吉田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807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188640"/>
            <a:ext cx="8496944" cy="369331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smtClean="0">
                <a:latin typeface="+mn-ea"/>
                <a:ea typeface="+mn-ea"/>
              </a:rPr>
              <a:t>Mission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en-US" altLang="ja-JP" b="1" smtClean="0">
                <a:latin typeface="+mn-ea"/>
                <a:ea typeface="+mn-ea"/>
              </a:rPr>
              <a:t>SP</a:t>
            </a:r>
            <a:r>
              <a:rPr lang="ja-JP" altLang="en-US" b="1" smtClean="0">
                <a:latin typeface="+mn-ea"/>
                <a:ea typeface="+mn-ea"/>
              </a:rPr>
              <a:t>のヒント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smtClean="0">
                <a:latin typeface="+mn-ea"/>
                <a:ea typeface="+mn-ea"/>
              </a:rPr>
              <a:t>モデル</a:t>
            </a:r>
            <a:r>
              <a:rPr lang="ja-JP" altLang="en-US" b="1" smtClean="0">
                <a:latin typeface="+mn-ea"/>
                <a:ea typeface="+mn-ea"/>
              </a:rPr>
              <a:t>（</a:t>
            </a:r>
            <a:r>
              <a:rPr lang="en-US" altLang="ja-JP" b="1" smtClean="0">
                <a:latin typeface="+mn-ea"/>
                <a:ea typeface="+mn-ea"/>
              </a:rPr>
              <a:t>Castle)】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属性に</a:t>
            </a:r>
            <a:r>
              <a:rPr lang="en-US" altLang="ja-JP" b="1" smtClean="0">
                <a:latin typeface="+mn-ea"/>
                <a:ea typeface="+mn-ea"/>
              </a:rPr>
              <a:t>clearFlag</a:t>
            </a:r>
            <a:r>
              <a:rPr lang="ja-JP" altLang="en-US" b="1" smtClean="0">
                <a:latin typeface="+mn-ea"/>
                <a:ea typeface="+mn-ea"/>
              </a:rPr>
              <a:t>を追加するとよいだろう。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それ以上のヒントはもう必要ないだろう。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ビュー（</a:t>
            </a:r>
            <a:r>
              <a:rPr lang="en-US" altLang="ja-JP" b="1" dirty="0" err="1" smtClean="0">
                <a:latin typeface="+mn-ea"/>
                <a:ea typeface="+mn-ea"/>
              </a:rPr>
              <a:t>activity_main.xml</a:t>
            </a:r>
            <a:r>
              <a:rPr lang="ja-JP" altLang="en-US" b="1" dirty="0" smtClean="0">
                <a:latin typeface="+mn-ea"/>
                <a:ea typeface="+mn-ea"/>
              </a:rPr>
              <a:t>）</a:t>
            </a:r>
            <a:r>
              <a:rPr lang="en-US" altLang="ja-JP" b="1" dirty="0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TextView</a:t>
            </a:r>
            <a:r>
              <a:rPr lang="ja-JP" altLang="en-US" b="1" smtClean="0">
                <a:latin typeface="+mn-ea"/>
                <a:ea typeface="+mn-ea"/>
              </a:rPr>
              <a:t>を画面中央に配置するには、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smtClean="0">
                <a:latin typeface="+mn-ea"/>
                <a:ea typeface="+mn-ea"/>
              </a:rPr>
              <a:t>layout_centerInParent</a:t>
            </a:r>
            <a:r>
              <a:rPr lang="ja-JP" altLang="en-US" b="1" smtClean="0">
                <a:latin typeface="+mn-ea"/>
                <a:ea typeface="+mn-ea"/>
              </a:rPr>
              <a:t>」をチェックすれば良い。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それ以上のヒントはもう必要ないだろう。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</a:t>
            </a:r>
            <a:r>
              <a:rPr lang="ja-JP" altLang="en-US" b="1" smtClean="0">
                <a:latin typeface="+mn-ea"/>
                <a:ea typeface="+mn-ea"/>
              </a:rPr>
              <a:t>コントローラ（</a:t>
            </a:r>
            <a:r>
              <a:rPr lang="en-US" altLang="ja-JP" b="1" smtClean="0">
                <a:latin typeface="+mn-ea"/>
                <a:ea typeface="+mn-ea"/>
              </a:rPr>
              <a:t>MainActivity.java</a:t>
            </a:r>
            <a:r>
              <a:rPr lang="ja-JP" altLang="en-US" b="1" smtClean="0">
                <a:latin typeface="+mn-ea"/>
                <a:ea typeface="+mn-ea"/>
              </a:rPr>
              <a:t>）</a:t>
            </a:r>
            <a:r>
              <a:rPr lang="en-US" altLang="ja-JP" b="1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ヒントはもう必要ないだろう。</a:t>
            </a:r>
            <a:endParaRPr lang="en-US" altLang="ja-JP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151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7084" r="7084" b="2221"/>
          <a:stretch/>
        </p:blipFill>
        <p:spPr>
          <a:xfrm>
            <a:off x="6372200" y="1556792"/>
            <a:ext cx="2498615" cy="508369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dirty="0" smtClean="0">
                <a:latin typeface="+mn-ea"/>
                <a:ea typeface="+mn-ea"/>
              </a:rPr>
              <a:t>　１．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「プレーヤ」が「バネ」に触れると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「足場」よりも１</a:t>
            </a:r>
            <a:r>
              <a:rPr lang="en-US" altLang="ja-JP" sz="2000" b="1" smtClean="0">
                <a:latin typeface="+mn-ea"/>
                <a:ea typeface="+mn-ea"/>
              </a:rPr>
              <a:t>.</a:t>
            </a:r>
            <a:r>
              <a:rPr lang="ja-JP" altLang="en-US" sz="2000" b="1" smtClean="0">
                <a:latin typeface="+mn-ea"/>
                <a:ea typeface="+mn-ea"/>
              </a:rPr>
              <a:t>５倍くらい高くジャンプでき</a:t>
            </a:r>
            <a:r>
              <a:rPr lang="ja-JP" altLang="en-US" sz="2000" b="1" smtClean="0">
                <a:latin typeface="+mn-ea"/>
                <a:ea typeface="+mn-ea"/>
              </a:rPr>
              <a:t>る</a:t>
            </a:r>
            <a:r>
              <a:rPr lang="ja-JP" altLang="en-US" sz="2000" b="1" dirty="0" smtClean="0">
                <a:latin typeface="+mn-ea"/>
                <a:ea typeface="+mn-ea"/>
              </a:rPr>
              <a:t>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rot="2580000" flipH="1" flipV="1">
            <a:off x="7996079" y="3332859"/>
            <a:ext cx="409382" cy="277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 rot="2580000" flipH="1" flipV="1">
            <a:off x="8169669" y="3303625"/>
            <a:ext cx="353441" cy="2224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rot="2700000" flipH="1" flipV="1">
            <a:off x="8103200" y="3319878"/>
            <a:ext cx="338573" cy="207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52936"/>
            <a:ext cx="4955309" cy="34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260648"/>
            <a:ext cx="8646318" cy="409342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※</a:t>
            </a:r>
            <a:r>
              <a:rPr lang="en-US" altLang="ja-JP" sz="2000" b="1" dirty="0" err="1" smtClean="0">
                <a:latin typeface="+mn-ea"/>
                <a:ea typeface="+mn-ea"/>
              </a:rPr>
              <a:t>Mission1</a:t>
            </a:r>
            <a:r>
              <a:rPr lang="ja-JP" altLang="en-US" sz="2000" b="1" dirty="0" smtClean="0">
                <a:latin typeface="+mn-ea"/>
                <a:ea typeface="+mn-ea"/>
              </a:rPr>
              <a:t>のヒント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Player</a:t>
            </a:r>
            <a:r>
              <a:rPr lang="ja-JP" altLang="en-US" sz="2000" b="1" smtClean="0">
                <a:latin typeface="+mn-ea"/>
                <a:ea typeface="+mn-ea"/>
              </a:rPr>
              <a:t>」に「</a:t>
            </a:r>
            <a:r>
              <a:rPr lang="en-US" altLang="ja-JP" sz="2000" b="1" smtClean="0">
                <a:latin typeface="+mn-ea"/>
                <a:ea typeface="+mn-ea"/>
              </a:rPr>
              <a:t>jump( )</a:t>
            </a:r>
            <a:r>
              <a:rPr lang="ja-JP" altLang="en-US" sz="2000" b="1" smtClean="0">
                <a:latin typeface="+mn-ea"/>
                <a:ea typeface="+mn-ea"/>
              </a:rPr>
              <a:t>」よりも高く飛ぶための「</a:t>
            </a:r>
            <a:r>
              <a:rPr lang="en-US" altLang="ja-JP" sz="2000" b="1" smtClean="0">
                <a:latin typeface="+mn-ea"/>
                <a:ea typeface="+mn-ea"/>
              </a:rPr>
              <a:t>highJump( )</a:t>
            </a:r>
            <a:r>
              <a:rPr lang="ja-JP" altLang="en-US" sz="2000" b="1" smtClean="0">
                <a:latin typeface="+mn-ea"/>
                <a:ea typeface="+mn-ea"/>
              </a:rPr>
              <a:t>」メソッドを追加しよう。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jump</a:t>
            </a:r>
            <a:r>
              <a:rPr lang="ja-JP" altLang="en-US" sz="2000" b="1" smtClean="0">
                <a:latin typeface="+mn-ea"/>
                <a:ea typeface="+mn-ea"/>
              </a:rPr>
              <a:t>（ ）」では初速度を</a:t>
            </a:r>
            <a:r>
              <a:rPr lang="en-US" altLang="ja-JP" sz="2000" b="1" smtClean="0">
                <a:latin typeface="+mn-ea"/>
                <a:ea typeface="+mn-ea"/>
              </a:rPr>
              <a:t>6.5f</a:t>
            </a:r>
            <a:r>
              <a:rPr lang="ja-JP" altLang="en-US" sz="2000" b="1" smtClean="0">
                <a:latin typeface="+mn-ea"/>
                <a:ea typeface="+mn-ea"/>
              </a:rPr>
              <a:t>にしたが「</a:t>
            </a:r>
            <a:r>
              <a:rPr lang="en-US" altLang="ja-JP" sz="2000" b="1" smtClean="0">
                <a:latin typeface="+mn-ea"/>
                <a:ea typeface="+mn-ea"/>
              </a:rPr>
              <a:t>highJump( )</a:t>
            </a:r>
            <a:r>
              <a:rPr lang="ja-JP" altLang="en-US" sz="2000" b="1" smtClean="0">
                <a:latin typeface="+mn-ea"/>
                <a:ea typeface="+mn-ea"/>
              </a:rPr>
              <a:t>」では初速度を</a:t>
            </a:r>
            <a:r>
              <a:rPr lang="en-US" altLang="ja-JP" sz="2000" b="1" smtClean="0">
                <a:latin typeface="+mn-ea"/>
                <a:ea typeface="+mn-ea"/>
              </a:rPr>
              <a:t>8.0</a:t>
            </a:r>
            <a:r>
              <a:rPr lang="ja-JP" altLang="en-US" sz="2000" b="1" smtClean="0">
                <a:latin typeface="+mn-ea"/>
                <a:ea typeface="+mn-ea"/>
              </a:rPr>
              <a:t>ｆにしよう。</a:t>
            </a:r>
            <a:endParaRPr lang="en-US" altLang="ja-JP" sz="2000" b="1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後は、</a:t>
            </a:r>
            <a:r>
              <a:rPr lang="en-US" altLang="ja-JP" sz="2000" b="1" smtClean="0">
                <a:latin typeface="+mn-ea"/>
                <a:ea typeface="+mn-ea"/>
              </a:rPr>
              <a:t>Platform</a:t>
            </a:r>
            <a:r>
              <a:rPr lang="ja-JP" altLang="en-US" sz="2000" b="1" dirty="0">
                <a:latin typeface="+mn-ea"/>
                <a:ea typeface="+mn-ea"/>
              </a:rPr>
              <a:t>でジャンプするため</a:t>
            </a:r>
            <a:r>
              <a:rPr lang="ja-JP" altLang="en-US" sz="2000" b="1" dirty="0" smtClean="0">
                <a:latin typeface="+mn-ea"/>
                <a:ea typeface="+mn-ea"/>
              </a:rPr>
              <a:t>に何</a:t>
            </a:r>
            <a:r>
              <a:rPr lang="ja-JP" altLang="en-US" sz="2000" b="1" dirty="0">
                <a:latin typeface="+mn-ea"/>
                <a:ea typeface="+mn-ea"/>
              </a:rPr>
              <a:t>をしたか</a:t>
            </a:r>
            <a:r>
              <a:rPr lang="ja-JP" altLang="en-US" sz="2000" b="1" dirty="0" smtClean="0">
                <a:latin typeface="+mn-ea"/>
                <a:ea typeface="+mn-ea"/>
              </a:rPr>
              <a:t>思い出そう。</a:t>
            </a:r>
            <a:endParaRPr lang="ja-JP" altLang="en-US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えっ</a:t>
            </a:r>
            <a:r>
              <a:rPr lang="ja-JP" altLang="en-US" sz="2000" b="1" dirty="0">
                <a:latin typeface="+mn-ea"/>
                <a:ea typeface="+mn-ea"/>
              </a:rPr>
              <a:t>！</a:t>
            </a:r>
            <a:r>
              <a:rPr lang="ja-JP" altLang="en-US" sz="2000" b="1" dirty="0" smtClean="0">
                <a:latin typeface="+mn-ea"/>
                <a:ea typeface="+mn-ea"/>
              </a:rPr>
              <a:t>思い出せないって？</a:t>
            </a:r>
            <a:endParaRPr lang="ja-JP" altLang="en-US" sz="2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思い出す</a:t>
            </a:r>
            <a:r>
              <a:rPr lang="ja-JP" altLang="en-US" sz="2000" b="1" dirty="0">
                <a:latin typeface="+mn-ea"/>
                <a:ea typeface="+mn-ea"/>
              </a:rPr>
              <a:t>まで良く</a:t>
            </a:r>
            <a:r>
              <a:rPr lang="ja-JP" altLang="en-US" sz="2000" b="1" dirty="0" smtClean="0">
                <a:latin typeface="+mn-ea"/>
                <a:ea typeface="+mn-ea"/>
              </a:rPr>
              <a:t>考えよう。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sz="2000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何度も繰り返すが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これはオブジェクト</a:t>
            </a:r>
            <a:r>
              <a:rPr lang="ja-JP" altLang="en-US" sz="2000" b="1" dirty="0" smtClean="0">
                <a:latin typeface="+mn-ea"/>
                <a:ea typeface="+mn-ea"/>
              </a:rPr>
              <a:t>指向プログラミング</a:t>
            </a:r>
            <a:r>
              <a:rPr lang="ja-JP" altLang="en-US" sz="2000" b="1" smtClean="0">
                <a:latin typeface="+mn-ea"/>
                <a:ea typeface="+mn-ea"/>
              </a:rPr>
              <a:t>において非常に重要</a:t>
            </a:r>
            <a:r>
              <a:rPr lang="ja-JP" altLang="en-US" sz="2000" b="1" dirty="0" smtClean="0">
                <a:latin typeface="+mn-ea"/>
                <a:ea typeface="+mn-ea"/>
              </a:rPr>
              <a:t>なことなのだ。</a:t>
            </a:r>
            <a:endParaRPr lang="ja-JP" altLang="en-US" sz="2000" b="1" dirty="0">
              <a:latin typeface="+mn-ea"/>
              <a:ea typeface="+mn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 bwMode="auto">
          <a:xfrm>
            <a:off x="251520" y="5085184"/>
            <a:ext cx="8640960" cy="15121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衝突判定機能の実装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」）を覚えておくための属性の追加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」）を覚えるためのメソッドの追加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(iv)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連携処理の実装（この場合は「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」と衝突していたら「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」をジャンプさせる）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v) 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実際に、連携する相手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を結びつける</a:t>
            </a:r>
            <a:endParaRPr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 bwMode="auto">
          <a:xfrm>
            <a:off x="251520" y="4725144"/>
            <a:ext cx="8640960" cy="360040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実装手順</a:t>
            </a:r>
            <a:endParaRPr lang="en-US" altLang="ja-JP" sz="18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7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7084" r="7084" b="2420"/>
          <a:stretch/>
        </p:blipFill>
        <p:spPr>
          <a:xfrm>
            <a:off x="567178" y="1425381"/>
            <a:ext cx="2263486" cy="45959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7084" r="7084"/>
          <a:stretch/>
        </p:blipFill>
        <p:spPr>
          <a:xfrm>
            <a:off x="3506341" y="1425382"/>
            <a:ext cx="2230047" cy="464032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7084" r="7084" b="1528"/>
          <a:stretch/>
        </p:blipFill>
        <p:spPr>
          <a:xfrm>
            <a:off x="6333656" y="1412777"/>
            <a:ext cx="2270792" cy="46529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1520" y="285750"/>
            <a:ext cx="806489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latin typeface="+mn-ea"/>
                <a:ea typeface="+mn-ea"/>
              </a:rPr>
              <a:t>Mission</a:t>
            </a:r>
            <a:r>
              <a:rPr lang="ja-JP" altLang="en-US" sz="2000" b="1" dirty="0" smtClean="0">
                <a:latin typeface="+mn-ea"/>
                <a:ea typeface="+mn-ea"/>
              </a:rPr>
              <a:t>　２．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「プレーヤ」が「</a:t>
            </a:r>
            <a:r>
              <a:rPr lang="en-US" altLang="ja-JP" sz="2000" b="1" dirty="0" err="1" smtClean="0">
                <a:latin typeface="+mn-ea"/>
                <a:ea typeface="+mn-ea"/>
              </a:rPr>
              <a:t>Ufo</a:t>
            </a:r>
            <a:r>
              <a:rPr lang="ja-JP" altLang="en-US" sz="2000" b="1" dirty="0" smtClean="0">
                <a:latin typeface="+mn-ea"/>
                <a:ea typeface="+mn-ea"/>
              </a:rPr>
              <a:t>」に接触したら、ジャンプできなくなるようにして欲しい。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rot="-2580000">
            <a:off x="1712553" y="2447404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rot="-2580000">
            <a:off x="1791438" y="2574282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rot="-2700000">
            <a:off x="1823799" y="2492465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5400000">
            <a:off x="4826481" y="2421335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rot="5400000">
            <a:off x="4967312" y="2468088"/>
            <a:ext cx="217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5400000">
            <a:off x="4955713" y="2466396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右矢印 18"/>
          <p:cNvSpPr/>
          <p:nvPr/>
        </p:nvSpPr>
        <p:spPr>
          <a:xfrm flipV="1">
            <a:off x="2887664" y="3538016"/>
            <a:ext cx="704272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flipV="1">
            <a:off x="5811944" y="3538016"/>
            <a:ext cx="704272" cy="484632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7425944" y="5274832"/>
            <a:ext cx="360040" cy="7640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747985" y="5733256"/>
            <a:ext cx="1728358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ジャンプできなく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なってしまった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勇者吉田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012840" y="2852936"/>
            <a:ext cx="0" cy="3132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04059" y="5996653"/>
            <a:ext cx="1867819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まっすぐ落下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勇者</a:t>
            </a:r>
            <a:r>
              <a:rPr lang="ja-JP" altLang="en-US" dirty="0"/>
              <a:t>吉田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2051720" y="2492896"/>
            <a:ext cx="0" cy="3528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065595" y="6023029"/>
            <a:ext cx="17283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UFO</a:t>
            </a:r>
            <a:r>
              <a:rPr lang="ja-JP" altLang="en-US" dirty="0" smtClean="0"/>
              <a:t>に激突した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勇者</a:t>
            </a:r>
            <a:r>
              <a:rPr lang="ja-JP" altLang="en-US" dirty="0"/>
              <a:t>吉田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2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60648"/>
            <a:ext cx="8640960" cy="3970318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※Mission</a:t>
            </a:r>
            <a:r>
              <a:rPr lang="ja-JP" altLang="en-US" b="1" dirty="0" smtClean="0">
                <a:latin typeface="+mn-ea"/>
                <a:ea typeface="+mn-ea"/>
              </a:rPr>
              <a:t>２のヒント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player</a:t>
            </a:r>
            <a:r>
              <a:rPr lang="ja-JP" altLang="en-US" b="1" dirty="0" smtClean="0">
                <a:latin typeface="+mn-ea"/>
                <a:ea typeface="+mn-ea"/>
              </a:rPr>
              <a:t>が</a:t>
            </a:r>
            <a:r>
              <a:rPr lang="en-US" altLang="ja-JP" b="1" smtClean="0">
                <a:latin typeface="+mn-ea"/>
                <a:ea typeface="+mn-ea"/>
              </a:rPr>
              <a:t>UFO</a:t>
            </a:r>
            <a:r>
              <a:rPr lang="ja-JP" altLang="en-US" b="1" smtClean="0">
                <a:latin typeface="+mn-ea"/>
                <a:ea typeface="+mn-ea"/>
              </a:rPr>
              <a:t>にあたると死亡する（</a:t>
            </a:r>
            <a:r>
              <a:rPr lang="en-US" altLang="ja-JP" b="1" smtClean="0">
                <a:latin typeface="+mn-ea"/>
                <a:ea typeface="+mn-ea"/>
              </a:rPr>
              <a:t>deadFlag</a:t>
            </a:r>
            <a:r>
              <a:rPr lang="ja-JP" altLang="en-US" b="1" smtClean="0">
                <a:latin typeface="+mn-ea"/>
                <a:ea typeface="+mn-ea"/>
              </a:rPr>
              <a:t>＝</a:t>
            </a:r>
            <a:r>
              <a:rPr lang="en-US" altLang="ja-JP" b="1" smtClean="0">
                <a:latin typeface="+mn-ea"/>
                <a:ea typeface="+mn-ea"/>
              </a:rPr>
              <a:t>true</a:t>
            </a:r>
            <a:r>
              <a:rPr lang="ja-JP" altLang="en-US" b="1" smtClean="0">
                <a:latin typeface="+mn-ea"/>
                <a:ea typeface="+mn-ea"/>
              </a:rPr>
              <a:t>）」ことにして、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smtClean="0">
                <a:latin typeface="+mn-ea"/>
                <a:ea typeface="+mn-ea"/>
              </a:rPr>
              <a:t>Player</a:t>
            </a:r>
            <a:r>
              <a:rPr lang="ja-JP" altLang="en-US" b="1" smtClean="0">
                <a:latin typeface="+mn-ea"/>
                <a:ea typeface="+mn-ea"/>
              </a:rPr>
              <a:t>が死亡していたら、「</a:t>
            </a:r>
            <a:r>
              <a:rPr lang="en-US" altLang="ja-JP" b="1" smtClean="0">
                <a:latin typeface="+mn-ea"/>
                <a:ea typeface="+mn-ea"/>
              </a:rPr>
              <a:t>jump(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en-US" altLang="ja-JP" b="1" smtClean="0">
                <a:latin typeface="+mn-ea"/>
                <a:ea typeface="+mn-ea"/>
              </a:rPr>
              <a:t>)</a:t>
            </a:r>
            <a:r>
              <a:rPr lang="ja-JP" altLang="en-US" b="1" smtClean="0">
                <a:latin typeface="+mn-ea"/>
                <a:ea typeface="+mn-ea"/>
              </a:rPr>
              <a:t>」も「</a:t>
            </a:r>
            <a:r>
              <a:rPr lang="en-US" altLang="ja-JP" b="1" smtClean="0">
                <a:latin typeface="+mn-ea"/>
                <a:ea typeface="+mn-ea"/>
              </a:rPr>
              <a:t>highJump(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en-US" altLang="ja-JP" b="1" smtClean="0">
                <a:latin typeface="+mn-ea"/>
                <a:ea typeface="+mn-ea"/>
              </a:rPr>
              <a:t>)</a:t>
            </a:r>
            <a:r>
              <a:rPr lang="ja-JP" altLang="en-US" b="1" smtClean="0">
                <a:latin typeface="+mn-ea"/>
                <a:ea typeface="+mn-ea"/>
              </a:rPr>
              <a:t>」も</a:t>
            </a:r>
            <a:r>
              <a:rPr lang="en-US" altLang="ja-JP" b="1" smtClean="0">
                <a:latin typeface="+mn-ea"/>
                <a:ea typeface="+mn-ea"/>
              </a:rPr>
              <a:t>X</a:t>
            </a:r>
            <a:r>
              <a:rPr lang="ja-JP" altLang="en-US" b="1" smtClean="0">
                <a:latin typeface="+mn-ea"/>
                <a:ea typeface="+mn-ea"/>
              </a:rPr>
              <a:t>方向の移動もできなくなる」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ように</a:t>
            </a:r>
            <a:r>
              <a:rPr lang="ja-JP" altLang="en-US" b="1" dirty="0" smtClean="0">
                <a:latin typeface="+mn-ea"/>
                <a:ea typeface="+mn-ea"/>
              </a:rPr>
              <a:t>すれば良い。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①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Player</a:t>
            </a:r>
            <a:r>
              <a:rPr lang="ja-JP" altLang="en-US" b="1">
                <a:latin typeface="+mn-ea"/>
                <a:ea typeface="+mn-ea"/>
              </a:rPr>
              <a:t>クラス」に</a:t>
            </a:r>
            <a:r>
              <a:rPr lang="en-US" altLang="ja-JP" b="1">
                <a:latin typeface="+mn-ea"/>
                <a:ea typeface="+mn-ea"/>
              </a:rPr>
              <a:t>deadFlag</a:t>
            </a:r>
            <a:r>
              <a:rPr lang="ja-JP" altLang="en-US" b="1">
                <a:latin typeface="+mn-ea"/>
                <a:ea typeface="+mn-ea"/>
              </a:rPr>
              <a:t>を追加し、最初は</a:t>
            </a:r>
            <a:r>
              <a:rPr lang="en-US" altLang="ja-JP" b="1">
                <a:latin typeface="+mn-ea"/>
                <a:ea typeface="+mn-ea"/>
              </a:rPr>
              <a:t>false</a:t>
            </a:r>
            <a:r>
              <a:rPr lang="ja-JP" altLang="en-US" b="1">
                <a:latin typeface="+mn-ea"/>
                <a:ea typeface="+mn-ea"/>
              </a:rPr>
              <a:t>にしておく。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②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Player</a:t>
            </a:r>
            <a:r>
              <a:rPr lang="ja-JP" altLang="en-US" b="1">
                <a:latin typeface="+mn-ea"/>
                <a:ea typeface="+mn-ea"/>
              </a:rPr>
              <a:t>クラス</a:t>
            </a:r>
            <a:r>
              <a:rPr lang="ja-JP" altLang="en-US" b="1" smtClean="0">
                <a:latin typeface="+mn-ea"/>
                <a:ea typeface="+mn-ea"/>
              </a:rPr>
              <a:t>」に</a:t>
            </a:r>
            <a:r>
              <a:rPr lang="en-US" altLang="ja-JP" b="1" smtClean="0">
                <a:latin typeface="+mn-ea"/>
                <a:ea typeface="+mn-ea"/>
              </a:rPr>
              <a:t>deadFlag</a:t>
            </a:r>
            <a:r>
              <a:rPr lang="ja-JP" altLang="en-US" b="1" smtClean="0">
                <a:latin typeface="+mn-ea"/>
                <a:ea typeface="+mn-ea"/>
              </a:rPr>
              <a:t>の</a:t>
            </a:r>
            <a:r>
              <a:rPr lang="en-US" altLang="ja-JP" b="1" smtClean="0">
                <a:latin typeface="+mn-ea"/>
                <a:ea typeface="+mn-ea"/>
              </a:rPr>
              <a:t>setter</a:t>
            </a:r>
            <a:r>
              <a:rPr lang="ja-JP" altLang="en-US" b="1" smtClean="0">
                <a:latin typeface="+mn-ea"/>
                <a:ea typeface="+mn-ea"/>
              </a:rPr>
              <a:t>（＝</a:t>
            </a:r>
            <a:r>
              <a:rPr lang="en-US" altLang="ja-JP" b="1" smtClean="0">
                <a:latin typeface="+mn-ea"/>
                <a:ea typeface="+mn-ea"/>
              </a:rPr>
              <a:t>setDeadFlag( )</a:t>
            </a:r>
            <a:r>
              <a:rPr lang="ja-JP" altLang="en-US" b="1" smtClean="0">
                <a:latin typeface="+mn-ea"/>
                <a:ea typeface="+mn-ea"/>
              </a:rPr>
              <a:t>）を作成する。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③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Player</a:t>
            </a:r>
            <a:r>
              <a:rPr lang="ja-JP" altLang="en-US" b="1">
                <a:latin typeface="+mn-ea"/>
                <a:ea typeface="+mn-ea"/>
              </a:rPr>
              <a:t>クラス」の「</a:t>
            </a:r>
            <a:r>
              <a:rPr lang="en-US" altLang="ja-JP" b="1">
                <a:latin typeface="+mn-ea"/>
                <a:ea typeface="+mn-ea"/>
              </a:rPr>
              <a:t>jump( )</a:t>
            </a:r>
            <a:r>
              <a:rPr lang="ja-JP" altLang="en-US" b="1">
                <a:latin typeface="+mn-ea"/>
                <a:ea typeface="+mn-ea"/>
              </a:rPr>
              <a:t>」メソッドで</a:t>
            </a:r>
            <a:r>
              <a:rPr lang="en-US" altLang="ja-JP" b="1">
                <a:latin typeface="+mn-ea"/>
                <a:ea typeface="+mn-ea"/>
              </a:rPr>
              <a:t>deadFlag</a:t>
            </a:r>
            <a:r>
              <a:rPr lang="ja-JP" altLang="en-US" b="1">
                <a:latin typeface="+mn-ea"/>
                <a:ea typeface="+mn-ea"/>
              </a:rPr>
              <a:t>が</a:t>
            </a:r>
            <a:r>
              <a:rPr lang="en-US" altLang="ja-JP" b="1">
                <a:latin typeface="+mn-ea"/>
                <a:ea typeface="+mn-ea"/>
              </a:rPr>
              <a:t>true</a:t>
            </a:r>
            <a:r>
              <a:rPr lang="ja-JP" altLang="en-US" b="1">
                <a:latin typeface="+mn-ea"/>
                <a:ea typeface="+mn-ea"/>
              </a:rPr>
              <a:t>ならジャンプ処理をしない。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④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Player</a:t>
            </a:r>
            <a:r>
              <a:rPr lang="ja-JP" altLang="en-US" b="1">
                <a:latin typeface="+mn-ea"/>
                <a:ea typeface="+mn-ea"/>
              </a:rPr>
              <a:t>クラス」</a:t>
            </a:r>
            <a:r>
              <a:rPr lang="ja-JP" altLang="en-US" b="1">
                <a:latin typeface="+mn-ea"/>
                <a:ea typeface="+mn-ea"/>
              </a:rPr>
              <a:t>の</a:t>
            </a: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smtClean="0">
                <a:latin typeface="+mn-ea"/>
                <a:ea typeface="+mn-ea"/>
              </a:rPr>
              <a:t>highJump</a:t>
            </a:r>
            <a:r>
              <a:rPr lang="en-US" altLang="ja-JP" b="1">
                <a:latin typeface="+mn-ea"/>
                <a:ea typeface="+mn-ea"/>
              </a:rPr>
              <a:t>( )</a:t>
            </a:r>
            <a:r>
              <a:rPr lang="ja-JP" altLang="en-US" b="1">
                <a:latin typeface="+mn-ea"/>
                <a:ea typeface="+mn-ea"/>
              </a:rPr>
              <a:t>」メソッドで</a:t>
            </a:r>
            <a:r>
              <a:rPr lang="en-US" altLang="ja-JP" b="1">
                <a:latin typeface="+mn-ea"/>
                <a:ea typeface="+mn-ea"/>
              </a:rPr>
              <a:t>deadFlag</a:t>
            </a:r>
            <a:r>
              <a:rPr lang="ja-JP" altLang="en-US" b="1">
                <a:latin typeface="+mn-ea"/>
                <a:ea typeface="+mn-ea"/>
              </a:rPr>
              <a:t>が</a:t>
            </a:r>
            <a:r>
              <a:rPr lang="en-US" altLang="ja-JP" b="1">
                <a:latin typeface="+mn-ea"/>
                <a:ea typeface="+mn-ea"/>
              </a:rPr>
              <a:t>true</a:t>
            </a:r>
            <a:r>
              <a:rPr lang="ja-JP" altLang="en-US" b="1">
                <a:latin typeface="+mn-ea"/>
                <a:ea typeface="+mn-ea"/>
              </a:rPr>
              <a:t>ならジャンプ処理をしない。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⑤ </a:t>
            </a:r>
            <a:r>
              <a:rPr lang="ja-JP" altLang="en-US" b="1">
                <a:latin typeface="+mn-ea"/>
                <a:ea typeface="+mn-ea"/>
              </a:rPr>
              <a:t>「</a:t>
            </a:r>
            <a:r>
              <a:rPr lang="en-US" altLang="ja-JP" b="1">
                <a:latin typeface="+mn-ea"/>
                <a:ea typeface="+mn-ea"/>
              </a:rPr>
              <a:t>Player</a:t>
            </a:r>
            <a:r>
              <a:rPr lang="ja-JP" altLang="en-US" b="1">
                <a:latin typeface="+mn-ea"/>
                <a:ea typeface="+mn-ea"/>
              </a:rPr>
              <a:t>クラス」の「</a:t>
            </a:r>
            <a:r>
              <a:rPr lang="en-US" altLang="ja-JP" b="1">
                <a:latin typeface="+mn-ea"/>
                <a:ea typeface="+mn-ea"/>
              </a:rPr>
              <a:t>move( )</a:t>
            </a:r>
            <a:r>
              <a:rPr lang="ja-JP" altLang="en-US" b="1">
                <a:latin typeface="+mn-ea"/>
                <a:ea typeface="+mn-ea"/>
              </a:rPr>
              <a:t>」メソッドで</a:t>
            </a:r>
            <a:r>
              <a:rPr lang="en-US" altLang="ja-JP" b="1">
                <a:latin typeface="+mn-ea"/>
                <a:ea typeface="+mn-ea"/>
              </a:rPr>
              <a:t>deadFlag</a:t>
            </a:r>
            <a:r>
              <a:rPr lang="ja-JP" altLang="en-US" b="1">
                <a:latin typeface="+mn-ea"/>
                <a:ea typeface="+mn-ea"/>
              </a:rPr>
              <a:t>が</a:t>
            </a:r>
            <a:r>
              <a:rPr lang="en-US" altLang="ja-JP" b="1">
                <a:latin typeface="+mn-ea"/>
                <a:ea typeface="+mn-ea"/>
              </a:rPr>
              <a:t>true</a:t>
            </a:r>
            <a:r>
              <a:rPr lang="ja-JP" altLang="en-US" b="1">
                <a:latin typeface="+mn-ea"/>
                <a:ea typeface="+mn-ea"/>
              </a:rPr>
              <a:t>なら左右に移動しない。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⑥ 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err="1" smtClean="0">
                <a:latin typeface="+mn-ea"/>
                <a:ea typeface="+mn-ea"/>
              </a:rPr>
              <a:t>Ufo</a:t>
            </a:r>
            <a:r>
              <a:rPr lang="ja-JP" altLang="en-US" b="1" dirty="0" smtClean="0">
                <a:latin typeface="+mn-ea"/>
                <a:ea typeface="+mn-ea"/>
              </a:rPr>
              <a:t>クラス</a:t>
            </a:r>
            <a:r>
              <a:rPr lang="ja-JP" altLang="en-US" b="1" dirty="0">
                <a:latin typeface="+mn-ea"/>
                <a:ea typeface="+mn-ea"/>
              </a:rPr>
              <a:t>」</a:t>
            </a:r>
            <a:r>
              <a:rPr lang="ja-JP" altLang="en-US" b="1" dirty="0" smtClean="0">
                <a:latin typeface="+mn-ea"/>
                <a:ea typeface="+mn-ea"/>
              </a:rPr>
              <a:t>で「</a:t>
            </a:r>
            <a:r>
              <a:rPr lang="en-US" altLang="ja-JP" b="1" dirty="0">
                <a:latin typeface="+mn-ea"/>
                <a:ea typeface="+mn-ea"/>
              </a:rPr>
              <a:t>player</a:t>
            </a:r>
            <a:r>
              <a:rPr lang="ja-JP" altLang="en-US" b="1" dirty="0">
                <a:latin typeface="+mn-ea"/>
                <a:ea typeface="+mn-ea"/>
              </a:rPr>
              <a:t>と衝突して</a:t>
            </a:r>
            <a:r>
              <a:rPr lang="ja-JP" altLang="en-US" b="1" dirty="0" smtClean="0">
                <a:latin typeface="+mn-ea"/>
                <a:ea typeface="+mn-ea"/>
              </a:rPr>
              <a:t>いたら</a:t>
            </a:r>
            <a:r>
              <a:rPr lang="ja-JP" altLang="en-US" b="1" smtClean="0">
                <a:latin typeface="+mn-ea"/>
                <a:ea typeface="+mn-ea"/>
              </a:rPr>
              <a:t>、</a:t>
            </a:r>
            <a:r>
              <a:rPr lang="en-US" altLang="ja-JP" b="1" smtClean="0">
                <a:latin typeface="+mn-ea"/>
                <a:ea typeface="+mn-ea"/>
              </a:rPr>
              <a:t>player</a:t>
            </a:r>
            <a:r>
              <a:rPr lang="ja-JP" altLang="en-US" b="1" smtClean="0">
                <a:latin typeface="+mn-ea"/>
                <a:ea typeface="+mn-ea"/>
              </a:rPr>
              <a:t>の</a:t>
            </a:r>
            <a:r>
              <a:rPr lang="en-US" altLang="ja-JP" b="1" smtClean="0">
                <a:latin typeface="+mn-ea"/>
                <a:ea typeface="+mn-ea"/>
              </a:rPr>
              <a:t>setdeadFlag( )</a:t>
            </a:r>
            <a:r>
              <a:rPr lang="ja-JP" altLang="en-US" b="1" smtClean="0">
                <a:latin typeface="+mn-ea"/>
                <a:ea typeface="+mn-ea"/>
              </a:rPr>
              <a:t>を呼び出す。</a:t>
            </a:r>
            <a:endParaRPr lang="ja-JP" altLang="en-US" b="1" dirty="0">
              <a:latin typeface="+mn-ea"/>
              <a:ea typeface="+mn-ea"/>
            </a:endParaRPr>
          </a:p>
          <a:p>
            <a:pPr>
              <a:defRPr/>
            </a:pPr>
            <a:endParaRPr lang="en-US" altLang="ja-JP" b="1" smtClean="0">
              <a:latin typeface="+mn-ea"/>
              <a:ea typeface="+mn-ea"/>
            </a:endParaRPr>
          </a:p>
          <a:p>
            <a:pPr algn="r">
              <a:defRPr/>
            </a:pPr>
            <a:r>
              <a:rPr lang="ja-JP" altLang="en-US" b="1" smtClean="0">
                <a:latin typeface="+mn-ea"/>
                <a:ea typeface="+mn-ea"/>
              </a:rPr>
              <a:t>→ つづく</a:t>
            </a:r>
            <a:endParaRPr lang="en-US" altLang="ja-JP" b="1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51520" y="260648"/>
            <a:ext cx="8496944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※Mission</a:t>
            </a:r>
            <a:r>
              <a:rPr lang="ja-JP" altLang="en-US" b="1" dirty="0" smtClean="0">
                <a:latin typeface="+mn-ea"/>
                <a:ea typeface="+mn-ea"/>
              </a:rPr>
              <a:t>２のヒントの続き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>
                <a:latin typeface="+mn-ea"/>
                <a:ea typeface="+mn-ea"/>
              </a:rPr>
              <a:t>それ以外は、「</a:t>
            </a:r>
            <a:r>
              <a:rPr lang="en-US" altLang="ja-JP" b="1" dirty="0">
                <a:latin typeface="+mn-ea"/>
                <a:ea typeface="+mn-ea"/>
              </a:rPr>
              <a:t>Platform</a:t>
            </a:r>
            <a:r>
              <a:rPr lang="ja-JP" altLang="en-US" b="1" dirty="0">
                <a:latin typeface="+mn-ea"/>
                <a:ea typeface="+mn-ea"/>
              </a:rPr>
              <a:t>」の時とほぼ</a:t>
            </a:r>
            <a:r>
              <a:rPr lang="ja-JP" altLang="en-US" b="1" dirty="0" smtClean="0">
                <a:latin typeface="+mn-ea"/>
                <a:ea typeface="+mn-ea"/>
              </a:rPr>
              <a:t>同じ、いつもの手順</a:t>
            </a:r>
            <a:r>
              <a:rPr lang="ja-JP" altLang="en-US" b="1" dirty="0">
                <a:latin typeface="+mn-ea"/>
                <a:ea typeface="+mn-ea"/>
              </a:rPr>
              <a:t>だ。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「</a:t>
            </a:r>
            <a:r>
              <a:rPr lang="en-US" altLang="ja-JP" b="1" smtClean="0">
                <a:latin typeface="+mn-ea"/>
                <a:ea typeface="+mn-ea"/>
              </a:rPr>
              <a:t>MainActivity.java</a:t>
            </a:r>
            <a:r>
              <a:rPr lang="ja-JP" altLang="en-US" b="1" smtClean="0">
                <a:latin typeface="+mn-ea"/>
                <a:ea typeface="+mn-ea"/>
              </a:rPr>
              <a:t>」で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err="1" smtClean="0">
                <a:latin typeface="+mn-ea"/>
                <a:ea typeface="+mn-ea"/>
              </a:rPr>
              <a:t>ufo</a:t>
            </a:r>
            <a:r>
              <a:rPr lang="ja-JP" altLang="en-US" b="1" dirty="0" smtClean="0">
                <a:latin typeface="+mn-ea"/>
                <a:ea typeface="+mn-ea"/>
              </a:rPr>
              <a:t>」に「</a:t>
            </a:r>
            <a:r>
              <a:rPr lang="en-US" altLang="ja-JP" b="1" dirty="0" smtClean="0">
                <a:latin typeface="+mn-ea"/>
                <a:ea typeface="+mn-ea"/>
              </a:rPr>
              <a:t>player</a:t>
            </a:r>
            <a:r>
              <a:rPr lang="ja-JP" altLang="en-US" b="1" dirty="0" smtClean="0">
                <a:latin typeface="+mn-ea"/>
                <a:ea typeface="+mn-ea"/>
              </a:rPr>
              <a:t>」をセットするのを忘れずに。</a:t>
            </a:r>
            <a:endParaRPr lang="en-US" altLang="ja-JP" b="1" dirty="0" smtClean="0">
              <a:latin typeface="+mn-ea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5085184"/>
            <a:ext cx="8640960" cy="15121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衝突判定機能の実装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」）を覚えておくための属性の追加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(iii)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連携する相手（この場合は「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」）を覚えるためのメソッドの追加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(iv)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連携処理の実装（この場合は「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」と衝突していたら「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」を殺す）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v) 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実際に、連携する相手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を結びつける</a:t>
            </a:r>
            <a:endParaRPr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 bwMode="auto">
          <a:xfrm>
            <a:off x="251520" y="4725144"/>
            <a:ext cx="8640960" cy="360040"/>
          </a:xfrm>
          <a:prstGeom prst="rect">
            <a:avLst/>
          </a:prstGeom>
          <a:solidFill>
            <a:srgbClr val="99FF99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  <a:cs typeface="+mn-cs"/>
              </a:defRPr>
            </a:lvl9pPr>
          </a:lstStyle>
          <a:p>
            <a:r>
              <a:rPr lang="ja-JP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実装手順</a:t>
            </a:r>
            <a:endParaRPr lang="en-US" altLang="ja-JP" sz="18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36" y="1489359"/>
            <a:ext cx="4973141" cy="3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7681" r="6486" b="1803"/>
          <a:stretch/>
        </p:blipFill>
        <p:spPr>
          <a:xfrm>
            <a:off x="6355049" y="1412776"/>
            <a:ext cx="2572599" cy="525658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14680" y="285750"/>
            <a:ext cx="871296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ja-JP" altLang="en-US" sz="2000" b="1" smtClean="0">
                <a:latin typeface="+mn-ea"/>
                <a:ea typeface="+mn-ea"/>
              </a:rPr>
              <a:t>３</a:t>
            </a:r>
            <a:r>
              <a:rPr lang="en-US" altLang="ja-JP" sz="2000" b="1" smtClean="0">
                <a:latin typeface="+mn-ea"/>
                <a:ea typeface="+mn-ea"/>
              </a:rPr>
              <a:t>-</a:t>
            </a:r>
            <a:r>
              <a:rPr lang="ja-JP" altLang="en-US" sz="2000" b="1" smtClean="0">
                <a:latin typeface="+mn-ea"/>
                <a:ea typeface="+mn-ea"/>
              </a:rPr>
              <a:t>１．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クラス図を参考に、「</a:t>
            </a:r>
            <a:r>
              <a:rPr lang="en-US" altLang="ja-JP" sz="2000" b="1" dirty="0" smtClean="0">
                <a:latin typeface="+mn-ea"/>
                <a:ea typeface="+mn-ea"/>
              </a:rPr>
              <a:t>Player</a:t>
            </a:r>
            <a:r>
              <a:rPr lang="ja-JP" altLang="en-US" sz="2000" b="1" dirty="0" smtClean="0">
                <a:latin typeface="+mn-ea"/>
                <a:ea typeface="+mn-ea"/>
              </a:rPr>
              <a:t>」に属性「</a:t>
            </a:r>
            <a:r>
              <a:rPr lang="en-US" altLang="ja-JP" sz="2000" b="1" dirty="0" smtClean="0">
                <a:latin typeface="+mn-ea"/>
                <a:ea typeface="+mn-ea"/>
              </a:rPr>
              <a:t>score</a:t>
            </a:r>
            <a:r>
              <a:rPr lang="ja-JP" altLang="en-US" sz="2000" b="1" dirty="0" smtClean="0">
                <a:latin typeface="+mn-ea"/>
                <a:ea typeface="+mn-ea"/>
              </a:rPr>
              <a:t>」とメソッド</a:t>
            </a:r>
            <a:r>
              <a:rPr lang="ja-JP" altLang="en-US" sz="2000" b="1" smtClean="0">
                <a:latin typeface="+mn-ea"/>
                <a:ea typeface="+mn-ea"/>
              </a:rPr>
              <a:t>「</a:t>
            </a:r>
            <a:r>
              <a:rPr lang="en-US" altLang="ja-JP" sz="2000" b="1" smtClean="0">
                <a:latin typeface="+mn-ea"/>
                <a:ea typeface="+mn-ea"/>
              </a:rPr>
              <a:t>getScore</a:t>
            </a:r>
            <a:r>
              <a:rPr lang="ja-JP" altLang="en-US" sz="2000" b="1" smtClean="0">
                <a:latin typeface="+mn-ea"/>
                <a:ea typeface="+mn-ea"/>
              </a:rPr>
              <a:t>（ ）」</a:t>
            </a:r>
            <a:r>
              <a:rPr lang="ja-JP" altLang="en-US" sz="2000" b="1" dirty="0" smtClean="0">
                <a:latin typeface="+mn-ea"/>
                <a:ea typeface="+mn-ea"/>
              </a:rPr>
              <a:t>を実装し、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smtClean="0">
                <a:latin typeface="+mn-ea"/>
                <a:ea typeface="+mn-ea"/>
              </a:rPr>
              <a:t>画面</a:t>
            </a:r>
            <a:r>
              <a:rPr lang="ja-JP" altLang="en-US" sz="2000" b="1" smtClean="0">
                <a:latin typeface="+mn-ea"/>
                <a:ea typeface="+mn-ea"/>
              </a:rPr>
              <a:t>の左上</a:t>
            </a:r>
            <a:r>
              <a:rPr lang="ja-JP" altLang="en-US" sz="2000" b="1" dirty="0" smtClean="0">
                <a:latin typeface="+mn-ea"/>
                <a:ea typeface="+mn-ea"/>
              </a:rPr>
              <a:t>に「</a:t>
            </a:r>
            <a:r>
              <a:rPr lang="en-US" altLang="ja-JP" sz="2000" b="1" dirty="0" smtClean="0">
                <a:latin typeface="+mn-ea"/>
                <a:ea typeface="+mn-ea"/>
              </a:rPr>
              <a:t>Player</a:t>
            </a:r>
            <a:r>
              <a:rPr lang="ja-JP" altLang="en-US" sz="2000" b="1" dirty="0" smtClean="0">
                <a:latin typeface="+mn-ea"/>
                <a:ea typeface="+mn-ea"/>
              </a:rPr>
              <a:t>」の「</a:t>
            </a:r>
            <a:r>
              <a:rPr lang="en-US" altLang="ja-JP" sz="2000" b="1" dirty="0" smtClean="0">
                <a:latin typeface="+mn-ea"/>
                <a:ea typeface="+mn-ea"/>
              </a:rPr>
              <a:t>score</a:t>
            </a:r>
            <a:r>
              <a:rPr lang="ja-JP" altLang="en-US" sz="2000" b="1" dirty="0" smtClean="0">
                <a:latin typeface="+mn-ea"/>
                <a:ea typeface="+mn-ea"/>
              </a:rPr>
              <a:t>」を表示して欲しい。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6660232" y="2204864"/>
            <a:ext cx="191711" cy="2880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5" y="1412776"/>
            <a:ext cx="3156877" cy="52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1520" y="188640"/>
            <a:ext cx="8496944" cy="618630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※</a:t>
            </a:r>
            <a:r>
              <a:rPr lang="en-US" altLang="ja-JP" b="1" smtClean="0">
                <a:latin typeface="+mn-ea"/>
                <a:ea typeface="+mn-ea"/>
              </a:rPr>
              <a:t>Mission</a:t>
            </a:r>
            <a:r>
              <a:rPr lang="ja-JP" altLang="en-US" b="1" smtClean="0">
                <a:latin typeface="+mn-ea"/>
                <a:ea typeface="+mn-ea"/>
              </a:rPr>
              <a:t> </a:t>
            </a:r>
            <a:r>
              <a:rPr lang="ja-JP" altLang="en-US" b="1" smtClean="0">
                <a:latin typeface="+mn-ea"/>
                <a:ea typeface="+mn-ea"/>
              </a:rPr>
              <a:t>３－１の</a:t>
            </a:r>
            <a:r>
              <a:rPr lang="ja-JP" altLang="en-US" b="1" dirty="0" smtClean="0">
                <a:latin typeface="+mn-ea"/>
                <a:ea typeface="+mn-ea"/>
              </a:rPr>
              <a:t>ヒント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モデル（</a:t>
            </a:r>
            <a:r>
              <a:rPr lang="en-US" altLang="ja-JP" b="1" dirty="0" smtClean="0">
                <a:latin typeface="+mn-ea"/>
                <a:ea typeface="+mn-ea"/>
              </a:rPr>
              <a:t>Player)】</a:t>
            </a: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クラス図参照。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dirty="0" smtClean="0">
                <a:latin typeface="+mn-ea"/>
                <a:ea typeface="+mn-ea"/>
              </a:rPr>
              <a:t>【</a:t>
            </a:r>
            <a:r>
              <a:rPr lang="ja-JP" altLang="en-US" b="1" dirty="0" smtClean="0">
                <a:latin typeface="+mn-ea"/>
                <a:ea typeface="+mn-ea"/>
              </a:rPr>
              <a:t>ビュー（</a:t>
            </a:r>
            <a:r>
              <a:rPr lang="en-US" altLang="ja-JP" b="1" dirty="0" err="1" smtClean="0">
                <a:latin typeface="+mn-ea"/>
                <a:ea typeface="+mn-ea"/>
              </a:rPr>
              <a:t>activity_main.xml</a:t>
            </a:r>
            <a:r>
              <a:rPr lang="ja-JP" altLang="en-US" b="1" dirty="0" smtClean="0">
                <a:latin typeface="+mn-ea"/>
                <a:ea typeface="+mn-ea"/>
              </a:rPr>
              <a:t>）</a:t>
            </a:r>
            <a:r>
              <a:rPr lang="en-US" altLang="ja-JP" b="1" dirty="0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１．</a:t>
            </a:r>
            <a:r>
              <a:rPr lang="en-US" altLang="ja-JP" b="1" dirty="0" err="1" smtClean="0">
                <a:latin typeface="+mn-ea"/>
                <a:ea typeface="+mn-ea"/>
              </a:rPr>
              <a:t>TextView</a:t>
            </a:r>
            <a:r>
              <a:rPr lang="ja-JP" altLang="en-US" b="1" dirty="0" smtClean="0">
                <a:latin typeface="+mn-ea"/>
                <a:ea typeface="+mn-ea"/>
              </a:rPr>
              <a:t>を追加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２．属性</a:t>
            </a:r>
            <a:r>
              <a:rPr lang="ja-JP" altLang="en-US" b="1" smtClean="0">
                <a:latin typeface="+mn-ea"/>
                <a:ea typeface="+mn-ea"/>
              </a:rPr>
              <a:t>を</a:t>
            </a:r>
            <a:r>
              <a:rPr lang="ja-JP" altLang="en-US" b="1" smtClean="0">
                <a:latin typeface="+mn-ea"/>
                <a:ea typeface="+mn-ea"/>
              </a:rPr>
              <a:t>設定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（「すべての属性を表示」アイコンをクリックしておく）</a:t>
            </a:r>
            <a:r>
              <a:rPr lang="en-US" altLang="ja-JP" b="1" dirty="0" smtClean="0">
                <a:latin typeface="+mn-ea"/>
                <a:ea typeface="+mn-ea"/>
              </a:rPr>
              <a:t/>
            </a:r>
            <a:br>
              <a:rPr lang="en-US" altLang="ja-JP" b="1" dirty="0" smtClean="0">
                <a:latin typeface="+mn-ea"/>
                <a:ea typeface="+mn-ea"/>
              </a:rPr>
            </a:br>
            <a:r>
              <a:rPr lang="ja-JP" altLang="en-US" b="1" dirty="0" smtClean="0">
                <a:latin typeface="+mn-ea"/>
                <a:ea typeface="+mn-ea"/>
              </a:rPr>
              <a:t>・「</a:t>
            </a:r>
            <a:r>
              <a:rPr lang="en-US" altLang="ja-JP" b="1" dirty="0" smtClean="0">
                <a:latin typeface="+mn-ea"/>
                <a:ea typeface="+mn-ea"/>
              </a:rPr>
              <a:t>ID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=</a:t>
            </a:r>
            <a:r>
              <a:rPr lang="en-US" altLang="ja-JP" b="1" dirty="0" err="1" smtClean="0">
                <a:latin typeface="+mn-ea"/>
                <a:ea typeface="+mn-ea"/>
              </a:rPr>
              <a:t>scoreTextView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・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text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=0</a:t>
            </a: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・「</a:t>
            </a:r>
            <a:r>
              <a:rPr lang="en-US" altLang="ja-JP" b="1" dirty="0" err="1" smtClean="0">
                <a:latin typeface="+mn-ea"/>
                <a:ea typeface="+mn-ea"/>
              </a:rPr>
              <a:t>textSize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=</a:t>
            </a:r>
            <a:r>
              <a:rPr lang="en-US" altLang="ja-JP" b="1" dirty="0" err="1" smtClean="0">
                <a:latin typeface="+mn-ea"/>
                <a:ea typeface="+mn-ea"/>
              </a:rPr>
              <a:t>30sp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・「</a:t>
            </a:r>
            <a:r>
              <a:rPr lang="en-US" altLang="ja-JP" b="1" dirty="0" err="1" smtClean="0">
                <a:latin typeface="+mn-ea"/>
                <a:ea typeface="+mn-ea"/>
              </a:rPr>
              <a:t>textColor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=</a:t>
            </a:r>
            <a:r>
              <a:rPr lang="ja-JP" altLang="en-US" b="1" dirty="0" smtClean="0">
                <a:latin typeface="+mn-ea"/>
                <a:ea typeface="+mn-ea"/>
              </a:rPr>
              <a:t>「色」</a:t>
            </a:r>
            <a:r>
              <a:rPr lang="en-US" altLang="ja-JP" b="1" dirty="0" smtClean="0">
                <a:latin typeface="+mn-ea"/>
                <a:ea typeface="+mn-ea"/>
              </a:rPr>
              <a:t>-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android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-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black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dirty="0" smtClean="0">
                <a:latin typeface="+mn-ea"/>
                <a:ea typeface="+mn-ea"/>
              </a:rPr>
              <a:t>・「</a:t>
            </a:r>
            <a:r>
              <a:rPr lang="en-US" altLang="ja-JP" b="1" dirty="0" smtClean="0">
                <a:latin typeface="+mn-ea"/>
                <a:ea typeface="+mn-ea"/>
              </a:rPr>
              <a:t>Padding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-</a:t>
            </a:r>
            <a:r>
              <a:rPr lang="ja-JP" altLang="en-US" b="1" dirty="0" smtClean="0">
                <a:latin typeface="+mn-ea"/>
                <a:ea typeface="+mn-ea"/>
              </a:rPr>
              <a:t>「</a:t>
            </a:r>
            <a:r>
              <a:rPr lang="en-US" altLang="ja-JP" b="1" dirty="0" smtClean="0">
                <a:latin typeface="+mn-ea"/>
                <a:ea typeface="+mn-ea"/>
              </a:rPr>
              <a:t>all</a:t>
            </a:r>
            <a:r>
              <a:rPr lang="ja-JP" altLang="en-US" b="1" dirty="0" smtClean="0">
                <a:latin typeface="+mn-ea"/>
                <a:ea typeface="+mn-ea"/>
              </a:rPr>
              <a:t>」</a:t>
            </a:r>
            <a:r>
              <a:rPr lang="en-US" altLang="ja-JP" b="1" dirty="0" smtClean="0">
                <a:latin typeface="+mn-ea"/>
                <a:ea typeface="+mn-ea"/>
              </a:rPr>
              <a:t>=</a:t>
            </a:r>
            <a:r>
              <a:rPr lang="en-US" altLang="ja-JP" b="1" dirty="0" err="1" smtClean="0">
                <a:latin typeface="+mn-ea"/>
                <a:ea typeface="+mn-ea"/>
              </a:rPr>
              <a:t>10dp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ja-JP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ja-JP" b="1" smtClean="0">
                <a:latin typeface="+mn-ea"/>
                <a:ea typeface="+mn-ea"/>
              </a:rPr>
              <a:t>【</a:t>
            </a:r>
            <a:r>
              <a:rPr lang="ja-JP" altLang="en-US" b="1" smtClean="0">
                <a:latin typeface="+mn-ea"/>
                <a:ea typeface="+mn-ea"/>
              </a:rPr>
              <a:t>コントローラ（</a:t>
            </a:r>
            <a:r>
              <a:rPr lang="en-US" altLang="ja-JP" b="1" smtClean="0">
                <a:latin typeface="+mn-ea"/>
                <a:ea typeface="+mn-ea"/>
              </a:rPr>
              <a:t>MainActivity.java</a:t>
            </a:r>
            <a:r>
              <a:rPr lang="ja-JP" altLang="en-US" b="1" smtClean="0">
                <a:latin typeface="+mn-ea"/>
                <a:ea typeface="+mn-ea"/>
              </a:rPr>
              <a:t>）</a:t>
            </a:r>
            <a:r>
              <a:rPr lang="en-US" altLang="ja-JP" b="1" dirty="0" smtClean="0">
                <a:latin typeface="+mn-ea"/>
                <a:ea typeface="+mn-ea"/>
              </a:rPr>
              <a:t>】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・ビューの</a:t>
            </a:r>
            <a:r>
              <a:rPr lang="ja-JP" altLang="en-US" b="1" smtClean="0">
                <a:latin typeface="+mn-ea"/>
                <a:ea typeface="+mn-ea"/>
              </a:rPr>
              <a:t>変数宣言（</a:t>
            </a:r>
            <a:r>
              <a:rPr lang="en-US" altLang="ja-JP" b="1" smtClean="0">
                <a:latin typeface="+mn-ea"/>
                <a:ea typeface="+mn-ea"/>
              </a:rPr>
              <a:t>TextView scoreTextView;)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・ビューの読み込み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・</a:t>
            </a:r>
            <a:r>
              <a:rPr lang="en-US" altLang="ja-JP" b="1" smtClean="0">
                <a:latin typeface="+mn-ea"/>
                <a:ea typeface="+mn-ea"/>
              </a:rPr>
              <a:t>updateView( )</a:t>
            </a:r>
            <a:r>
              <a:rPr lang="ja-JP" altLang="en-US" b="1" smtClean="0">
                <a:latin typeface="+mn-ea"/>
                <a:ea typeface="+mn-ea"/>
              </a:rPr>
              <a:t>で、</a:t>
            </a:r>
            <a:endParaRPr lang="en-US" altLang="ja-JP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　</a:t>
            </a:r>
            <a:r>
              <a:rPr lang="en-US" altLang="ja-JP" b="1" smtClean="0">
                <a:latin typeface="+mn-ea"/>
                <a:ea typeface="+mn-ea"/>
              </a:rPr>
              <a:t>player</a:t>
            </a:r>
            <a:r>
              <a:rPr lang="ja-JP" altLang="en-US" b="1" dirty="0" smtClean="0">
                <a:latin typeface="+mn-ea"/>
                <a:ea typeface="+mn-ea"/>
              </a:rPr>
              <a:t>の</a:t>
            </a:r>
            <a:r>
              <a:rPr lang="en-US" altLang="ja-JP" b="1" dirty="0" err="1" smtClean="0">
                <a:latin typeface="+mn-ea"/>
                <a:ea typeface="+mn-ea"/>
              </a:rPr>
              <a:t>getScore</a:t>
            </a:r>
            <a:r>
              <a:rPr lang="en-US" altLang="ja-JP" b="1" dirty="0" smtClean="0">
                <a:latin typeface="+mn-ea"/>
                <a:ea typeface="+mn-ea"/>
              </a:rPr>
              <a:t>()</a:t>
            </a:r>
            <a:r>
              <a:rPr lang="ja-JP" altLang="en-US" b="1" smtClean="0">
                <a:latin typeface="+mn-ea"/>
                <a:ea typeface="+mn-ea"/>
              </a:rPr>
              <a:t>を</a:t>
            </a:r>
            <a:r>
              <a:rPr lang="ja-JP" altLang="en-US" b="1" smtClean="0">
                <a:latin typeface="+mn-ea"/>
                <a:ea typeface="+mn-ea"/>
              </a:rPr>
              <a:t>使って</a:t>
            </a:r>
            <a:r>
              <a:rPr lang="en-US" altLang="ja-JP" b="1" smtClean="0">
                <a:latin typeface="+mn-ea"/>
                <a:ea typeface="+mn-ea"/>
              </a:rPr>
              <a:t>score</a:t>
            </a:r>
            <a:r>
              <a:rPr lang="ja-JP" altLang="en-US" b="1" smtClean="0">
                <a:latin typeface="+mn-ea"/>
                <a:ea typeface="+mn-ea"/>
              </a:rPr>
              <a:t>を読み込み、</a:t>
            </a:r>
            <a:r>
              <a:rPr lang="en-US" altLang="ja-JP" b="1">
                <a:latin typeface="+mn-ea"/>
                <a:ea typeface="+mn-ea"/>
              </a:rPr>
              <a:t> </a:t>
            </a:r>
            <a:endParaRPr lang="en-US" altLang="ja-JP" b="1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b="1">
                <a:latin typeface="+mn-ea"/>
                <a:ea typeface="+mn-ea"/>
              </a:rPr>
              <a:t>　</a:t>
            </a:r>
            <a:r>
              <a:rPr lang="en-US" altLang="ja-JP" b="1" smtClean="0">
                <a:latin typeface="+mn-ea"/>
                <a:ea typeface="+mn-ea"/>
              </a:rPr>
              <a:t>scoreTextView.setText(“”+</a:t>
            </a:r>
            <a:r>
              <a:rPr lang="en-US" altLang="ja-JP" b="1">
                <a:latin typeface="+mn-ea"/>
                <a:ea typeface="+mn-ea"/>
              </a:rPr>
              <a:t>score</a:t>
            </a:r>
            <a:r>
              <a:rPr lang="en-US" altLang="ja-JP" b="1" smtClean="0"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　で表示。</a:t>
            </a:r>
            <a:endParaRPr lang="en-US" altLang="ja-JP" b="1" dirty="0" smtClean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85491" t="5078" b="51682"/>
          <a:stretch/>
        </p:blipFill>
        <p:spPr>
          <a:xfrm>
            <a:off x="6161989" y="215570"/>
            <a:ext cx="2586475" cy="41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5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968" t="-1" r="7200" b="1528"/>
          <a:stretch/>
        </p:blipFill>
        <p:spPr>
          <a:xfrm>
            <a:off x="2998070" y="1396196"/>
            <a:ext cx="2495109" cy="51125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6802" r="7365" b="1668"/>
          <a:stretch/>
        </p:blipFill>
        <p:spPr>
          <a:xfrm>
            <a:off x="6414844" y="1484784"/>
            <a:ext cx="2495110" cy="51052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14680" y="285750"/>
            <a:ext cx="871296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b="1" smtClean="0">
                <a:latin typeface="+mn-ea"/>
                <a:ea typeface="+mn-ea"/>
              </a:rPr>
              <a:t>Mission</a:t>
            </a:r>
            <a:r>
              <a:rPr lang="ja-JP" altLang="en-US" sz="2000" b="1" smtClean="0">
                <a:latin typeface="+mn-ea"/>
                <a:ea typeface="+mn-ea"/>
              </a:rPr>
              <a:t> </a:t>
            </a:r>
            <a:r>
              <a:rPr lang="ja-JP" altLang="en-US" sz="2000" b="1" smtClean="0">
                <a:latin typeface="+mn-ea"/>
                <a:ea typeface="+mn-ea"/>
              </a:rPr>
              <a:t>３</a:t>
            </a:r>
            <a:r>
              <a:rPr lang="en-US" altLang="ja-JP" sz="2000" b="1" smtClean="0">
                <a:latin typeface="+mn-ea"/>
                <a:ea typeface="+mn-ea"/>
              </a:rPr>
              <a:t>-</a:t>
            </a:r>
            <a:r>
              <a:rPr lang="ja-JP" altLang="en-US" sz="2000" b="1" smtClean="0">
                <a:latin typeface="+mn-ea"/>
                <a:ea typeface="+mn-ea"/>
              </a:rPr>
              <a:t>２．</a:t>
            </a:r>
            <a:endParaRPr lang="en-US" altLang="ja-JP" sz="20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000" b="1" dirty="0" smtClean="0">
                <a:latin typeface="+mn-ea"/>
                <a:ea typeface="+mn-ea"/>
              </a:rPr>
              <a:t>プレーヤが「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」に接触すると「</a:t>
            </a:r>
            <a:r>
              <a:rPr lang="en-US" altLang="ja-JP" sz="2000" b="1" dirty="0" smtClean="0">
                <a:latin typeface="+mn-ea"/>
                <a:ea typeface="+mn-ea"/>
              </a:rPr>
              <a:t>Coin</a:t>
            </a:r>
            <a:r>
              <a:rPr lang="ja-JP" altLang="en-US" sz="2000" b="1" dirty="0" smtClean="0">
                <a:latin typeface="+mn-ea"/>
                <a:ea typeface="+mn-ea"/>
              </a:rPr>
              <a:t>」が消えるようにして欲しい。</a:t>
            </a:r>
            <a:endParaRPr lang="en-US" altLang="ja-JP" sz="2000" b="1" dirty="0" smtClean="0">
              <a:latin typeface="+mn-ea"/>
              <a:ea typeface="+mn-ea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876256" y="4005064"/>
            <a:ext cx="288032" cy="21602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/>
          <p:cNvSpPr/>
          <p:nvPr/>
        </p:nvSpPr>
        <p:spPr>
          <a:xfrm flipV="1">
            <a:off x="5634536" y="3952480"/>
            <a:ext cx="704272" cy="484632"/>
          </a:xfrm>
          <a:prstGeom prst="rightArrow">
            <a:avLst/>
          </a:prstGeom>
          <a:solidFill>
            <a:srgbClr val="66FF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/>
          <p:cNvSpPr/>
          <p:nvPr/>
        </p:nvSpPr>
        <p:spPr>
          <a:xfrm>
            <a:off x="7177479" y="4176099"/>
            <a:ext cx="274841" cy="287389"/>
          </a:xfrm>
          <a:prstGeom prst="ellipse">
            <a:avLst/>
          </a:prstGeom>
          <a:noFill/>
          <a:ln w="3810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5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4727</TotalTime>
  <Words>1075</Words>
  <Application>Microsoft Office PowerPoint</Application>
  <PresentationFormat>画面に合わせる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ＭＳ Ｐゴシック</vt:lpstr>
      <vt:lpstr>ＭＳ Ｐ明朝</vt:lpstr>
      <vt:lpstr>游ゴシック</vt:lpstr>
      <vt:lpstr>Garamond</vt:lpstr>
      <vt:lpstr>Georgia</vt:lpstr>
      <vt:lpstr>Wingdings</vt:lpstr>
      <vt:lpstr>Wingdings 2</vt:lpstr>
      <vt:lpstr>クール</vt:lpstr>
      <vt:lpstr>Ｊａｖａ練習問題  （Game _オブジェクトの連携）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313</cp:revision>
  <dcterms:created xsi:type="dcterms:W3CDTF">2005-04-17T07:16:32Z</dcterms:created>
  <dcterms:modified xsi:type="dcterms:W3CDTF">2019-06-01T12:29:08Z</dcterms:modified>
</cp:coreProperties>
</file>