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ammersmith One"/>
      <p:regular r:id="rId18"/>
    </p:embeddedFont>
    <p:embeddedFont>
      <p:font typeface="Manjari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6A1EDD-0F69-4098-BB60-ED3643472AAD}">
  <a:tblStyle styleId="{396A1EDD-0F69-4098-BB60-ED3643472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Manjari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anjari-regular.fntdata"/><Relationship Id="rId18" Type="http://schemas.openxmlformats.org/officeDocument/2006/relationships/font" Target="fonts/Hammersmith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c6a01074ef_0_17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c6a01074ef_0_17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376c0503ec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376c0503e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76c0503e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76c0503e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c6a01074ef_0_2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c6a01074ef_0_2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c6a01074ef_0_20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c6a01074ef_0_20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c33250489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c33250489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376c0503e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376c0503e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c6a01074ef_0_17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c6a01074ef_0_17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376c0503e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376c0503e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376c0503e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376c0503e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376c0503e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376c0503e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6" name="Google Shape;216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7" name="Google Shape;217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8" name="Google Shape;218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7" name="Google Shape;227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4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5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5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6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6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6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17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328" name="Google Shape;328;p17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2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18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1" name="Google Shape;401;p18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24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19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3" name="Google Shape;443;p20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21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21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22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2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2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2" name="Google Shape;562;p23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3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23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3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23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3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7" name="Google Shape;607;p24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24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24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24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4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4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24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4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1" name="Google Shape;621;p25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5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25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25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25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25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25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25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5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25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2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05" name="Google Shape;705;p33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4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1" name="Google Shape;781;p34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5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5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3" name="Google Shape;823;p35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6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2" name="Google Shape;852;p36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5" name="Google Shape;895;p3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3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1" name="Google Shape;971;p3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32_2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6" name="Google Shape;976;p39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0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4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7" name="Google Shape;1017;p40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41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3" name="Google Shape;1053;p4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3" name="Google Shape;1093;p43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4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9" name="Google Shape;1099;p44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5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4" name="Google Shape;1104;p45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4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4" name="Google Shape;1144;p4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7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6" name="Google Shape;1186;p47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0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4" name="Google Shape;164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2"/>
                </a:solidFill>
              </a:rPr>
              <a:t>Building a Machine Learning Pipeline to Flag Students at Risk of Failing</a:t>
            </a:r>
            <a:endParaRPr sz="3700">
              <a:solidFill>
                <a:schemeClr val="accent2"/>
              </a:solidFill>
            </a:endParaRPr>
          </a:p>
        </p:txBody>
      </p:sp>
      <p:sp>
        <p:nvSpPr>
          <p:cNvPr id="1317" name="Google Shape;1317;p5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Eli Ordonez - DAB Technical Interview Case Challenge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61"/>
          <p:cNvSpPr txBox="1"/>
          <p:nvPr>
            <p:ph idx="1" type="body"/>
          </p:nvPr>
        </p:nvSpPr>
        <p:spPr>
          <a:xfrm>
            <a:off x="835800" y="1236000"/>
            <a:ext cx="74475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pipeline I designed produces two outputs: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A dataset (‘predict_df.csv’) which includes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" sz="1600"/>
              <a:t>Predicted y values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</a:pPr>
            <a:r>
              <a:rPr lang="en" sz="1600"/>
              <a:t>X_test features (So the HOD has more context to the predictions while analysing the data)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" sz="1600"/>
              <a:t>Metrics on the Model’s Performance:</a:t>
            </a:r>
            <a:endParaRPr sz="16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anjari"/>
              <a:buChar char="■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Accuracy (How accurate the model's predictions is overall) = 94.3%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anjari"/>
              <a:buChar char="■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Precision (Of predicted failures, which were actually failures?) = ~86%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anjari"/>
              <a:buChar char="■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Recall (Of actual failures, which were predicted correctly?) = ~63%</a:t>
            </a:r>
            <a:endParaRPr sz="1600"/>
          </a:p>
        </p:txBody>
      </p:sp>
      <p:sp>
        <p:nvSpPr>
          <p:cNvPr id="1382" name="Google Shape;1382;p6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Output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the Data Tell Us?</a:t>
            </a:r>
            <a:endParaRPr/>
          </a:p>
        </p:txBody>
      </p:sp>
      <p:sp>
        <p:nvSpPr>
          <p:cNvPr id="1388" name="Google Shape;1388;p62"/>
          <p:cNvSpPr txBox="1"/>
          <p:nvPr>
            <p:ph idx="1" type="body"/>
          </p:nvPr>
        </p:nvSpPr>
        <p:spPr>
          <a:xfrm>
            <a:off x="713250" y="1184250"/>
            <a:ext cx="7717500" cy="30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Overall, schools can emphasise better daily time management to ensure students get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Adequate daily rest (at least 7 hours)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Enough time for at least 5 hours to study math per week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</a:rPr>
              <a:t>But more data will always help…</a:t>
            </a:r>
            <a:endParaRPr b="1"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More data can be collected on why siblings can affect a student’s exam performance</a:t>
            </a:r>
            <a:b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More data can be gathered for a more comprehensive understanding of students’ struggles in math (e.g. household income, how much extracurricular lessons they are receiving, etc)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3"/>
          <p:cNvSpPr txBox="1"/>
          <p:nvPr>
            <p:ph type="ctrTitle"/>
          </p:nvPr>
        </p:nvSpPr>
        <p:spPr>
          <a:xfrm>
            <a:off x="1283100" y="1824363"/>
            <a:ext cx="6577800" cy="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 you!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394" name="Google Shape;1394;p63"/>
          <p:cNvSpPr txBox="1"/>
          <p:nvPr>
            <p:ph idx="1" type="subTitle"/>
          </p:nvPr>
        </p:nvSpPr>
        <p:spPr>
          <a:xfrm>
            <a:off x="1283100" y="2809878"/>
            <a:ext cx="6577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Q&amp;A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3"/>
          <p:cNvSpPr/>
          <p:nvPr/>
        </p:nvSpPr>
        <p:spPr>
          <a:xfrm>
            <a:off x="1185075" y="1160650"/>
            <a:ext cx="6792900" cy="3152100"/>
          </a:xfrm>
          <a:prstGeom prst="rect">
            <a:avLst/>
          </a:prstGeom>
          <a:solidFill>
            <a:srgbClr val="F3F3F3">
              <a:alpha val="6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23" name="Google Shape;1323;p53"/>
          <p:cNvSpPr txBox="1"/>
          <p:nvPr>
            <p:ph type="title"/>
          </p:nvPr>
        </p:nvSpPr>
        <p:spPr>
          <a:xfrm>
            <a:off x="1569450" y="1343900"/>
            <a:ext cx="6005100" cy="6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24" name="Google Shape;1324;p53"/>
          <p:cNvSpPr txBox="1"/>
          <p:nvPr>
            <p:ph idx="1" type="subTitle"/>
          </p:nvPr>
        </p:nvSpPr>
        <p:spPr>
          <a:xfrm>
            <a:off x="1251750" y="2143550"/>
            <a:ext cx="66405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Ministry of Education is</a:t>
            </a:r>
            <a:r>
              <a:rPr lang="en" sz="1600"/>
              <a:t> developing a reso</a:t>
            </a:r>
            <a:r>
              <a:rPr lang="en" sz="1600"/>
              <a:t>u</a:t>
            </a:r>
            <a:r>
              <a:rPr lang="en" sz="1600"/>
              <a:t>rce that can help Math Head-of-Departments (HODs) identify students at risk of failing </a:t>
            </a:r>
            <a:r>
              <a:rPr lang="en" sz="1600"/>
              <a:t>their</a:t>
            </a:r>
            <a:r>
              <a:rPr lang="en" sz="1600"/>
              <a:t> Math O-Levels based on their environmental factors.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BF9000"/>
                </a:solidFill>
              </a:rPr>
              <a:t>Based on data on last year’s O-Level Math exam participants, I need to design an end-to-end machine learning pipeline that can accurately predict whether a student will fail their exam.</a:t>
            </a:r>
            <a:endParaRPr sz="16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30" name="Google Shape;1330;p54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>
                <a:solidFill>
                  <a:schemeClr val="accent2"/>
                </a:solidFill>
              </a:rPr>
              <a:t>Assumptions:</a:t>
            </a:r>
            <a:br>
              <a:rPr lang="en" sz="1400">
                <a:solidFill>
                  <a:schemeClr val="accent2"/>
                </a:solidFill>
              </a:rPr>
            </a:br>
            <a:endParaRPr sz="14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Each row</a:t>
            </a:r>
            <a:r>
              <a:rPr lang="en" sz="1400"/>
              <a:t> in the dataset represents Secondary 4 students </a:t>
            </a:r>
            <a:br>
              <a:rPr lang="en" sz="1400"/>
            </a:b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The students’ background information was representative of their lifestyle/environmental factors until the O-Level exam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>
                <a:solidFill>
                  <a:schemeClr val="accent2"/>
                </a:solidFill>
              </a:rPr>
              <a:t>Analysis was limited to the data presented to me</a:t>
            </a:r>
            <a:endParaRPr sz="1400">
              <a:solidFill>
                <a:schemeClr val="accen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Potentially influential factors (e.g. household income, neighbourhood, etc) </a:t>
            </a:r>
            <a:r>
              <a:rPr lang="en" sz="1400"/>
              <a:t>could not be investigated</a:t>
            </a:r>
            <a:br>
              <a:rPr lang="en" sz="1400"/>
            </a:b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>
                <a:solidFill>
                  <a:schemeClr val="accent2"/>
                </a:solidFill>
              </a:rPr>
              <a:t>I used logistic regression to predict ‘y’ so HODs can interpret the results easily</a:t>
            </a:r>
            <a:endParaRPr sz="14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Downside: N</a:t>
            </a:r>
            <a:r>
              <a:rPr lang="en" sz="1400">
                <a:solidFill>
                  <a:schemeClr val="accent2"/>
                </a:solidFill>
              </a:rPr>
              <a:t>on-linear relationships </a:t>
            </a:r>
            <a:r>
              <a:rPr lang="en" sz="1400"/>
              <a:t>not accounted for</a:t>
            </a:r>
            <a:endParaRPr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 on Data Cleaning</a:t>
            </a:r>
            <a:endParaRPr/>
          </a:p>
        </p:txBody>
      </p:sp>
      <p:sp>
        <p:nvSpPr>
          <p:cNvPr id="1336" name="Google Shape;1336;p55"/>
          <p:cNvSpPr txBox="1"/>
          <p:nvPr>
            <p:ph idx="1" type="body"/>
          </p:nvPr>
        </p:nvSpPr>
        <p:spPr>
          <a:xfrm>
            <a:off x="713225" y="1122325"/>
            <a:ext cx="73623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njari"/>
              <a:buChar char="●"/>
            </a:pPr>
            <a:r>
              <a:rPr lang="en" sz="1500">
                <a:solidFill>
                  <a:schemeClr val="accent2"/>
                </a:solidFill>
              </a:rPr>
              <a:t>900 rows of duplicates were dropped</a:t>
            </a:r>
            <a:br>
              <a:rPr lang="en" sz="1500">
                <a:solidFill>
                  <a:schemeClr val="accent2"/>
                </a:solidFill>
              </a:rPr>
            </a:br>
            <a:endParaRPr sz="1500">
              <a:solidFill>
                <a:schemeClr val="accen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>
                <a:solidFill>
                  <a:schemeClr val="accent2"/>
                </a:solidFill>
              </a:rPr>
              <a:t>Rows where ‘attendance_rate’ or ‘final_test’ were null were dropped, amounting to 7.98% of the data.</a:t>
            </a:r>
            <a:endParaRPr sz="1500">
              <a:solidFill>
                <a:schemeClr val="accent2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500"/>
              <a:t>Both being continuous </a:t>
            </a:r>
            <a:r>
              <a:rPr lang="en" sz="1500"/>
              <a:t>variables</a:t>
            </a:r>
            <a:r>
              <a:rPr lang="en" sz="1500"/>
              <a:t>, it would be difficult to accurately impute the missing values.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500"/>
              <a:t>Only &lt; 10% of actual data lost</a:t>
            </a:r>
            <a:br>
              <a:rPr lang="en" sz="1500"/>
            </a:b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>
                <a:solidFill>
                  <a:srgbClr val="0C2E3A"/>
                </a:solidFill>
              </a:rPr>
              <a:t>Missing values under ‘CCA’ were imputed using predictive modelling (random forest)</a:t>
            </a:r>
            <a:endParaRPr sz="1500">
              <a:solidFill>
                <a:srgbClr val="0C2E3A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500">
                <a:solidFill>
                  <a:srgbClr val="0C2E3A"/>
                </a:solidFill>
              </a:rPr>
              <a:t>24% of ‘CCA’ was null, but its potential importance prevented me from dropping it</a:t>
            </a:r>
            <a:br>
              <a:rPr lang="en" sz="1500"/>
            </a:b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>
                <a:solidFill>
                  <a:srgbClr val="0C2E3A"/>
                </a:solidFill>
              </a:rPr>
              <a:t>‘Final_test’ is NOT my y-variable, but an engineered binary feature called ‘failed’</a:t>
            </a:r>
            <a:endParaRPr sz="1500">
              <a:solidFill>
                <a:srgbClr val="0C2E3A"/>
              </a:solidFill>
            </a:endParaRPr>
          </a:p>
        </p:txBody>
      </p:sp>
      <p:sp>
        <p:nvSpPr>
          <p:cNvPr id="1337" name="Google Shape;1337;p55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6"/>
          <p:cNvSpPr txBox="1"/>
          <p:nvPr>
            <p:ph type="title"/>
          </p:nvPr>
        </p:nvSpPr>
        <p:spPr>
          <a:xfrm>
            <a:off x="713250" y="45167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 Used</a:t>
            </a:r>
            <a:endParaRPr sz="2400"/>
          </a:p>
        </p:txBody>
      </p:sp>
      <p:sp>
        <p:nvSpPr>
          <p:cNvPr id="1343" name="Google Shape;1343;p56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aphicFrame>
        <p:nvGraphicFramePr>
          <p:cNvPr id="1344" name="Google Shape;1344;p56"/>
          <p:cNvGraphicFramePr/>
          <p:nvPr/>
        </p:nvGraphicFramePr>
        <p:xfrm>
          <a:off x="812925" y="99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{396A1EDD-0F69-4098-BB60-ED3643472AAD}</a:tableStyleId>
              </a:tblPr>
              <a:tblGrid>
                <a:gridCol w="4218850"/>
                <a:gridCol w="3638250"/>
              </a:tblGrid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</a:t>
                      </a:r>
                      <a:endParaRPr b="1" sz="1200"/>
                    </a:p>
                  </a:txBody>
                  <a:tcPr marT="45700" marB="45700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Dictionary Description</a:t>
                      </a:r>
                      <a:endParaRPr b="1" sz="1200"/>
                    </a:p>
                  </a:txBody>
                  <a:tcPr marT="45700" marB="45700" marR="91425" marL="91425">
                    <a:solidFill>
                      <a:schemeClr val="accent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Gender</a:t>
                      </a:r>
                      <a:endParaRPr sz="1200"/>
                    </a:p>
                  </a:txBody>
                  <a:tcPr marT="45700" marB="45700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Gender type</a:t>
                      </a:r>
                      <a:endParaRPr sz="1200"/>
                    </a:p>
                  </a:txBody>
                  <a:tcPr marT="45700" marB="45700" marR="91425" marL="91425"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Learning_style</a:t>
                      </a:r>
                      <a:endParaRPr sz="1200"/>
                    </a:p>
                  </a:txBody>
                  <a:tcPr marT="45700" marB="45700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Primary learning style</a:t>
                      </a:r>
                      <a:endParaRPr sz="1200"/>
                    </a:p>
                  </a:txBody>
                  <a:tcPr marT="45700" marB="45700" marR="91425" marL="91425"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Attendance_rate</a:t>
                      </a:r>
                      <a:endParaRPr sz="1200"/>
                    </a:p>
                  </a:txBody>
                  <a:tcPr marT="45700" marB="457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Attendance rate of the student (%)</a:t>
                      </a:r>
                      <a:endParaRPr sz="1200"/>
                    </a:p>
                  </a:txBody>
                  <a:tcPr marT="45700" marB="45700" marR="91425" marL="91425"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N_male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Number of male classmates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N_female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Number of female classmates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Direct_admission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Mode of entering the school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CCA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Enrolled CCA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Tuition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Indication of whether the student has a tuition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Hours_per_week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Number of hours student studies per week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Number_of_siblings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Number of siblings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Sleep_dur </a:t>
                      </a:r>
                      <a:r>
                        <a:rPr i="1" lang="en" sz="1200"/>
                        <a:t>(Engineered from ‘sleep_time’ and ‘wake_time’)</a:t>
                      </a:r>
                      <a:endParaRPr i="1"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Duration of sleep every night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  <a:tr h="39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Failed </a:t>
                      </a:r>
                      <a:r>
                        <a:rPr i="1" lang="en" sz="1200"/>
                        <a:t>(Engineered from ‘final_test’)</a:t>
                      </a:r>
                      <a:endParaRPr i="1"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Indication of whether a student has failed their Math O-Level examinations</a:t>
                      </a:r>
                      <a:endParaRPr sz="1200"/>
                    </a:p>
                  </a:txBody>
                  <a:tcPr marT="45700" marB="457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7"/>
          <p:cNvSpPr txBox="1"/>
          <p:nvPr>
            <p:ph type="title"/>
          </p:nvPr>
        </p:nvSpPr>
        <p:spPr>
          <a:xfrm>
            <a:off x="713250" y="308700"/>
            <a:ext cx="77175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EDA Findings: ‘attendance_rate’</a:t>
            </a:r>
            <a:endParaRPr/>
          </a:p>
        </p:txBody>
      </p:sp>
      <p:pic>
        <p:nvPicPr>
          <p:cNvPr id="1350" name="Google Shape;1350;p57" title="Screenshot 2025-08-21 at 11.04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550" y="1204725"/>
            <a:ext cx="6872898" cy="25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57" title="Screenshot 2025-08-21 at 11.07.0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725" y="4318825"/>
            <a:ext cx="2884425" cy="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57"/>
          <p:cNvSpPr txBox="1"/>
          <p:nvPr/>
        </p:nvSpPr>
        <p:spPr>
          <a:xfrm>
            <a:off x="1677850" y="3883000"/>
            <a:ext cx="3030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 relationship between ‘attendance_rate’ and ‘failed’ was the strongest negative one among all features</a:t>
            </a:r>
            <a:endParaRPr sz="15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8"/>
          <p:cNvSpPr txBox="1"/>
          <p:nvPr>
            <p:ph type="title"/>
          </p:nvPr>
        </p:nvSpPr>
        <p:spPr>
          <a:xfrm>
            <a:off x="713238" y="157275"/>
            <a:ext cx="77175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EDA Findings: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‘sleep_dur’</a:t>
            </a:r>
            <a:endParaRPr/>
          </a:p>
        </p:txBody>
      </p:sp>
      <p:sp>
        <p:nvSpPr>
          <p:cNvPr id="1358" name="Google Shape;1358;p58"/>
          <p:cNvSpPr txBox="1"/>
          <p:nvPr/>
        </p:nvSpPr>
        <p:spPr>
          <a:xfrm>
            <a:off x="1636313" y="3839488"/>
            <a:ext cx="30300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 relationship between ‘sleep_dur’ and ‘failed’ was the second-strongest negative relationship among all features.</a:t>
            </a:r>
            <a:endParaRPr sz="15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359" name="Google Shape;1359;p58" title="Screenshot 2025-08-21 at 11.13.5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300" y="1064525"/>
            <a:ext cx="5786375" cy="26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58" title="Screenshot 2025-08-21 at 11.18.3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313" y="4246875"/>
            <a:ext cx="2620925" cy="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59"/>
          <p:cNvSpPr txBox="1"/>
          <p:nvPr>
            <p:ph type="title"/>
          </p:nvPr>
        </p:nvSpPr>
        <p:spPr>
          <a:xfrm>
            <a:off x="713250" y="116600"/>
            <a:ext cx="7717500" cy="9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EDA Findings: ‘number_of_siblings’</a:t>
            </a:r>
            <a:endParaRPr/>
          </a:p>
        </p:txBody>
      </p:sp>
      <p:sp>
        <p:nvSpPr>
          <p:cNvPr id="1366" name="Google Shape;1366;p59"/>
          <p:cNvSpPr txBox="1"/>
          <p:nvPr/>
        </p:nvSpPr>
        <p:spPr>
          <a:xfrm>
            <a:off x="1581600" y="3905713"/>
            <a:ext cx="30300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 relationship between ‘number_of_siblings’ and ‘failed’ was the highest positive relationship among all features</a:t>
            </a:r>
            <a:endParaRPr sz="15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1367" name="Google Shape;1367;p59" title="Screenshot 2025-08-21 at 11.11.3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500" y="1064529"/>
            <a:ext cx="6226998" cy="278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59" title="Screenshot 2025-08-21 at 11.13.0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600" y="4301063"/>
            <a:ext cx="2790983" cy="2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60"/>
          <p:cNvSpPr txBox="1"/>
          <p:nvPr>
            <p:ph type="title"/>
          </p:nvPr>
        </p:nvSpPr>
        <p:spPr>
          <a:xfrm>
            <a:off x="713250" y="116600"/>
            <a:ext cx="7717500" cy="94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EDA Findings: ‘hours_per_week’</a:t>
            </a:r>
            <a:endParaRPr/>
          </a:p>
        </p:txBody>
      </p:sp>
      <p:pic>
        <p:nvPicPr>
          <p:cNvPr id="1374" name="Google Shape;1374;p60" title="Screenshot 2025-08-21 at 11.05.3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50" y="1069825"/>
            <a:ext cx="6765899" cy="30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60" title="Screenshot 2025-08-21 at 11.09.00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75" y="4388375"/>
            <a:ext cx="2932400" cy="2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60"/>
          <p:cNvSpPr txBox="1"/>
          <p:nvPr/>
        </p:nvSpPr>
        <p:spPr>
          <a:xfrm>
            <a:off x="1386114" y="4073675"/>
            <a:ext cx="30300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The relationship between ‘hours_per_week’ and ‘failed’ was also quite strongly negative</a:t>
            </a:r>
            <a:endParaRPr sz="15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E4DFED"/>
      </a:lt1>
      <a:dk2>
        <a:srgbClr val="9D8BCA"/>
      </a:dk2>
      <a:lt2>
        <a:srgbClr val="FFFFFF"/>
      </a:lt2>
      <a:accent1>
        <a:srgbClr val="C7BFAA"/>
      </a:accent1>
      <a:accent2>
        <a:srgbClr val="40474B"/>
      </a:accent2>
      <a:accent3>
        <a:srgbClr val="9D8BCA"/>
      </a:accent3>
      <a:accent4>
        <a:srgbClr val="E4DFED"/>
      </a:accent4>
      <a:accent5>
        <a:srgbClr val="C7BFAA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