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2" r:id="rId16"/>
    <p:sldId id="271" r:id="rId17"/>
    <p:sldId id="270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4FA"/>
    <a:srgbClr val="FC0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13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C4C06-2BC1-A598-5288-9BE17D053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DAA85-DFAF-CBD5-3AD5-A931ABEFC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0F39D-E4A9-FD84-9900-31F0F7B7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B1BB7-1CFE-4088-8DF7-646905C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01961-ABDA-E0EB-77F6-67C6BC59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B61B-8A5B-D5A9-8246-D5256D62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8CA97-F3B7-BE70-6BD4-349F32533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15DD4-3C6F-D41B-1004-8CA5CF6E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5817C-CD53-82BC-7F1C-CE4AECD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97323-909F-082C-9146-631497AB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5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4F9CB7-AFF9-37CC-725C-99E69DF89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B54E01-951F-AF9D-7A61-26D1C9D63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D3F09-0091-2D4C-1F21-71F63FF1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E7AB-FBBF-D871-C7D3-541253D1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2E217-AEC8-1C34-31E2-F6D8A4E1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1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411BA-4404-460E-62B4-5B9884E6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A02E8-729A-0050-7C6D-A879678F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305DE-D434-102D-DFEF-2419D94A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77AF4-E86E-1B20-E6F9-34610579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48AC1-E5CB-EA83-139E-60551DA8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2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F0E18-3A38-4C09-56B2-52977E64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6133D-2070-059D-C872-3233FABF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375C2-9483-8DBA-731D-5DD19F1F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23B-04B6-5ABF-F9D7-944B6C5B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60106-9C4F-B77A-B294-A0A5E31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005EF-D1DB-2821-F5B8-6331C105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3B2C4-400D-956C-87A6-9BE30159D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6786-1178-8425-D3DB-418A105C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99D38-1AE3-0C5B-5B9B-4AC84A46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48B6C-BF32-E56B-618C-431788D9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0A16B-5C24-7B93-0BD1-421AA9DD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0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2F68F-4AB6-3ED1-24C2-C922D091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F0465-C04E-CEAB-E8FB-4D8F8FB4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9F2B9-52DF-E1FC-1292-79282BDE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4090D2-878A-1051-17AD-20FF62979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27E414-ADE0-029E-C021-73E07852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D39629-8D15-C32A-B8C0-F759BDF6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726CA-53C9-A296-5FC0-0C901986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2CC83E-A777-A9B6-F470-7ED7E813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7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43F4C-1BCD-1F1B-976A-8D6078B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562C1F-4B10-0E9E-1B9A-0D2D16AB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A82DA1-DC87-8011-05D6-137D2E32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F26C05-CF0D-BF04-1863-756F89C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A5FED-8B02-0406-EE62-D439D91C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29D62C-2264-1102-1BD9-B04535F2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95796-2170-F7F3-CA4A-6B72F32D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F793A-96E1-D9EB-137D-42A1DC8D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020D1-E60A-6F57-EF78-F56E2EFB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9CDE55-90FA-387B-55F4-E3A817F4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EAD3-29E0-5548-58A8-109FA1B9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BBFB6-D952-585A-173F-942EEC43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D90BE-C19B-106B-31F0-8676F126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B2EB0-37E6-0259-F34B-CBAE1FE9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87B59-2F6D-57F2-7700-B7135EF2E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7A8BC-4D12-3BF3-7874-C9805378E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B842F-A808-5F54-64D1-890A0B74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EE04A-D737-CF9F-E9B6-D3D7709F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4BB6B-C79C-1AD3-B4D3-1539D357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D3C0FC-C771-AE0B-1E9C-F5BF1760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E34C5-4329-0DE3-306E-A97AA315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B820-9ECD-AF0F-2EF7-CD59832FA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D1C32-415C-43DE-BAA8-E1418C4C1E08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20FA9-73FD-CE9D-202D-1A4E1969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594B2-5C2F-4595-F102-F5575C67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EF46-5C5D-4967-90CF-71B7413BC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8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69809-B5BA-381B-8949-43B58F48B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3324"/>
            <a:ext cx="9144000" cy="5060723"/>
          </a:xfrm>
        </p:spPr>
        <p:txBody>
          <a:bodyPr>
            <a:normAutofit/>
          </a:bodyPr>
          <a:lstStyle/>
          <a:p>
            <a:r>
              <a:rPr lang="ko-KR" altLang="en-US" dirty="0"/>
              <a:t> 소통의 </a:t>
            </a:r>
            <a:r>
              <a:rPr lang="en-US" altLang="ko-KR" dirty="0"/>
              <a:t>Client-server</a:t>
            </a:r>
            <a:br>
              <a:rPr lang="en-US" altLang="ko-KR" dirty="0"/>
            </a:br>
            <a:r>
              <a:rPr lang="ko-KR" altLang="en-US" dirty="0"/>
              <a:t>속도의 </a:t>
            </a:r>
            <a:r>
              <a:rPr lang="en-US" altLang="ko-KR" dirty="0"/>
              <a:t>pipe and filter</a:t>
            </a:r>
            <a:br>
              <a:rPr lang="en-US" altLang="ko-KR" dirty="0"/>
            </a:br>
            <a:r>
              <a:rPr lang="ko-KR" altLang="en-US" dirty="0"/>
              <a:t>공유의 </a:t>
            </a:r>
            <a:r>
              <a:rPr lang="en-US" altLang="ko-KR" dirty="0"/>
              <a:t>event bus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D06226-B271-9B7E-200E-BE5DF045D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3" y="5446600"/>
            <a:ext cx="9144000" cy="578076"/>
          </a:xfrm>
        </p:spPr>
        <p:txBody>
          <a:bodyPr/>
          <a:lstStyle/>
          <a:p>
            <a:r>
              <a:rPr lang="en-US" altLang="ko-KR" b="1" dirty="0"/>
              <a:t>60222117 </a:t>
            </a:r>
            <a:r>
              <a:rPr lang="ko-KR" altLang="en-US" b="1" dirty="0"/>
              <a:t>이서현</a:t>
            </a:r>
          </a:p>
        </p:txBody>
      </p:sp>
    </p:spTree>
    <p:extLst>
      <p:ext uri="{BB962C8B-B14F-4D97-AF65-F5344CB8AC3E}">
        <p14:creationId xmlns:p14="http://schemas.microsoft.com/office/powerpoint/2010/main" val="235844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ko-KR" altLang="en-US" dirty="0"/>
              <a:t>수강신청 실행 결과</a:t>
            </a:r>
          </a:p>
        </p:txBody>
      </p:sp>
      <p:pic>
        <p:nvPicPr>
          <p:cNvPr id="6" name="그림 5" descr="텍스트, 스크린샷, 문서이(가) 표시된 사진&#10;&#10;자동 생성된 설명">
            <a:extLst>
              <a:ext uri="{FF2B5EF4-FFF2-40B4-BE49-F238E27FC236}">
                <a16:creationId xmlns:a16="http://schemas.microsoft.com/office/drawing/2014/main" id="{623EB626-C3BE-F7E4-6C9F-9E1FBFF1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19" y="306726"/>
            <a:ext cx="5819581" cy="6633630"/>
          </a:xfrm>
          <a:prstGeom prst="rect">
            <a:avLst/>
          </a:prstGeom>
        </p:spPr>
      </p:pic>
      <p:pic>
        <p:nvPicPr>
          <p:cNvPr id="9" name="그림 8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7E8C0AB1-39AA-FDC7-C0FF-32CA5AC8A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0" y="1056135"/>
            <a:ext cx="5663700" cy="47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client-server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43F7-C7D0-C24B-8CD1-29569B3A5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0"/>
            <a:ext cx="11165541" cy="5056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요청에 대한 </a:t>
            </a:r>
            <a:r>
              <a:rPr lang="ko-KR" altLang="en-US" b="1" dirty="0">
                <a:solidFill>
                  <a:srgbClr val="C00000"/>
                </a:solidFill>
              </a:rPr>
              <a:t>점검 및 처리를 여러 단계로 </a:t>
            </a:r>
            <a:r>
              <a:rPr lang="ko-KR" altLang="en-US" dirty="0"/>
              <a:t>나누는 것이 편리해 </a:t>
            </a:r>
            <a:r>
              <a:rPr lang="ko-KR" altLang="en-US" b="1" dirty="0">
                <a:solidFill>
                  <a:srgbClr val="C00000"/>
                </a:solidFill>
              </a:rPr>
              <a:t>정확한 </a:t>
            </a:r>
            <a:r>
              <a:rPr lang="ko-KR" altLang="en-US" b="1" dirty="0" err="1">
                <a:solidFill>
                  <a:srgbClr val="C00000"/>
                </a:solidFill>
              </a:rPr>
              <a:t>서비스</a:t>
            </a:r>
            <a:r>
              <a:rPr lang="ko-KR" altLang="en-US" dirty="0" err="1"/>
              <a:t>를제공한다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수강신청 </a:t>
            </a:r>
            <a:r>
              <a:rPr lang="en-US" altLang="ko-KR" dirty="0"/>
              <a:t>– </a:t>
            </a:r>
            <a:r>
              <a:rPr lang="ko-KR" altLang="en-US" dirty="0"/>
              <a:t>학번유무</a:t>
            </a:r>
            <a:r>
              <a:rPr lang="en-US" altLang="ko-KR" dirty="0"/>
              <a:t> =&gt;</a:t>
            </a:r>
            <a:r>
              <a:rPr lang="ko-KR" altLang="en-US" dirty="0"/>
              <a:t>수강번호유무</a:t>
            </a:r>
            <a:r>
              <a:rPr lang="en-US" altLang="ko-KR" dirty="0"/>
              <a:t>=&gt;</a:t>
            </a:r>
            <a:r>
              <a:rPr lang="ko-KR" altLang="en-US" dirty="0" err="1"/>
              <a:t>선이수과목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PNF</a:t>
            </a:r>
            <a:r>
              <a:rPr lang="ko-KR" altLang="en-US" dirty="0"/>
              <a:t>와 달리 바이트로 처리하지 않아도 되어 </a:t>
            </a:r>
            <a:r>
              <a:rPr lang="ko-KR" altLang="en-US" b="1" dirty="0">
                <a:solidFill>
                  <a:srgbClr val="C00000"/>
                </a:solidFill>
              </a:rPr>
              <a:t>코드 작성이 편하다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rgbClr val="C00000"/>
                </a:solidFill>
              </a:rPr>
              <a:t>소통</a:t>
            </a:r>
            <a:r>
              <a:rPr lang="ko-KR" altLang="en-US" dirty="0"/>
              <a:t>이 필요한 서비스에 제격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PNF</a:t>
            </a:r>
            <a:r>
              <a:rPr lang="ko-KR" altLang="en-US" dirty="0"/>
              <a:t>와 달리 </a:t>
            </a:r>
            <a:r>
              <a:rPr lang="ko-KR" altLang="en-US" b="1" dirty="0">
                <a:solidFill>
                  <a:srgbClr val="C00000"/>
                </a:solidFill>
              </a:rPr>
              <a:t>실시간 성격을 </a:t>
            </a:r>
            <a:r>
              <a:rPr lang="ko-KR" altLang="en-US" dirty="0"/>
              <a:t>띄는 서비스엔 </a:t>
            </a:r>
            <a:r>
              <a:rPr lang="ko-KR" altLang="en-US" b="1" dirty="0">
                <a:solidFill>
                  <a:srgbClr val="C00000"/>
                </a:solidFill>
              </a:rPr>
              <a:t>느릴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Event Bus</a:t>
            </a:r>
            <a:r>
              <a:rPr lang="ko-KR" altLang="en-US" dirty="0"/>
              <a:t>와 달리 요청끼리 요청 내용 공유가 안되어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</a:rPr>
              <a:t>매번 요청에 대한 데이터를 </a:t>
            </a:r>
            <a:r>
              <a:rPr lang="ko-KR" altLang="en-US" dirty="0"/>
              <a:t>모두 실어 보내야 하여 </a:t>
            </a:r>
            <a:r>
              <a:rPr lang="ko-KR" altLang="en-US" b="1" dirty="0">
                <a:solidFill>
                  <a:srgbClr val="C00000"/>
                </a:solidFill>
              </a:rPr>
              <a:t>비효율적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Event Bus</a:t>
            </a:r>
            <a:r>
              <a:rPr lang="ko-KR" altLang="en-US" dirty="0"/>
              <a:t>보다는 메모리 부하가 적지만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항상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가 </a:t>
            </a:r>
            <a:r>
              <a:rPr lang="ko-KR" altLang="en-US" b="1" dirty="0">
                <a:solidFill>
                  <a:srgbClr val="C00000"/>
                </a:solidFill>
              </a:rPr>
              <a:t>대기</a:t>
            </a:r>
            <a:r>
              <a:rPr lang="ko-KR" altLang="en-US" dirty="0"/>
              <a:t>해야 하고</a:t>
            </a:r>
            <a:r>
              <a:rPr lang="en-US" altLang="ko-KR" dirty="0"/>
              <a:t>, </a:t>
            </a:r>
            <a:r>
              <a:rPr lang="ko-KR" altLang="en-US" dirty="0"/>
              <a:t>여러 요청이 한번에 들어오면</a:t>
            </a:r>
            <a:r>
              <a:rPr lang="ko-KR" altLang="en-US" b="1" dirty="0">
                <a:solidFill>
                  <a:srgbClr val="C00000"/>
                </a:solidFill>
              </a:rPr>
              <a:t> 과부하가 </a:t>
            </a:r>
            <a:r>
              <a:rPr lang="ko-KR" altLang="en-US" dirty="0"/>
              <a:t>생길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9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en-US" altLang="ko-KR" dirty="0" err="1"/>
              <a:t>PipeAndFilter</a:t>
            </a:r>
            <a:r>
              <a:rPr lang="en-US" altLang="ko-KR" dirty="0"/>
              <a:t> </a:t>
            </a:r>
            <a:r>
              <a:rPr lang="ko-KR" altLang="en-US" dirty="0"/>
              <a:t>주요 코드</a:t>
            </a:r>
          </a:p>
        </p:txBody>
      </p:sp>
      <p:pic>
        <p:nvPicPr>
          <p:cNvPr id="10" name="그림 9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AD5F9AD-4F07-0218-A2B7-8C07B3822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" y="1391987"/>
            <a:ext cx="6088044" cy="4858311"/>
          </a:xfrm>
          <a:prstGeom prst="rect">
            <a:avLst/>
          </a:prstGeom>
        </p:spPr>
      </p:pic>
      <p:pic>
        <p:nvPicPr>
          <p:cNvPr id="11" name="그림 10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115AB849-1BA8-2F0A-89CA-8593EC780E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1"/>
          <a:stretch/>
        </p:blipFill>
        <p:spPr>
          <a:xfrm>
            <a:off x="5576935" y="1183957"/>
            <a:ext cx="6615065" cy="489034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86979C5-B5FC-87B6-AF33-D089135E1915}"/>
              </a:ext>
            </a:extLst>
          </p:cNvPr>
          <p:cNvGrpSpPr/>
          <p:nvPr/>
        </p:nvGrpSpPr>
        <p:grpSpPr>
          <a:xfrm>
            <a:off x="5759553" y="1445216"/>
            <a:ext cx="6121021" cy="562878"/>
            <a:chOff x="5759553" y="1445216"/>
            <a:chExt cx="6121021" cy="56287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EF64EB-A216-D212-1E57-7BD58C1B5849}"/>
                </a:ext>
              </a:extLst>
            </p:cNvPr>
            <p:cNvSpPr/>
            <p:nvPr/>
          </p:nvSpPr>
          <p:spPr>
            <a:xfrm>
              <a:off x="5759553" y="1445216"/>
              <a:ext cx="2622447" cy="5628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AC02D-0DBB-6425-4B93-0C5EF056C8CF}"/>
                </a:ext>
              </a:extLst>
            </p:cNvPr>
            <p:cNvSpPr txBox="1"/>
            <p:nvPr/>
          </p:nvSpPr>
          <p:spPr>
            <a:xfrm>
              <a:off x="8382000" y="1493950"/>
              <a:ext cx="3498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수정할 필요 없는 코드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6F9414-B548-1651-E764-8C650DA078DD}"/>
              </a:ext>
            </a:extLst>
          </p:cNvPr>
          <p:cNvGrpSpPr/>
          <p:nvPr/>
        </p:nvGrpSpPr>
        <p:grpSpPr>
          <a:xfrm>
            <a:off x="6387082" y="2224231"/>
            <a:ext cx="5995959" cy="2625676"/>
            <a:chOff x="6387082" y="2224231"/>
            <a:chExt cx="5995959" cy="26256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819E33A-D8FE-1292-98F7-823EF54ACCE1}"/>
                </a:ext>
              </a:extLst>
            </p:cNvPr>
            <p:cNvSpPr/>
            <p:nvPr/>
          </p:nvSpPr>
          <p:spPr>
            <a:xfrm>
              <a:off x="6387082" y="3147561"/>
              <a:ext cx="5804918" cy="170234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37C9F6-5872-E33C-F31D-8EFD58AD7250}"/>
                </a:ext>
              </a:extLst>
            </p:cNvPr>
            <p:cNvSpPr txBox="1"/>
            <p:nvPr/>
          </p:nvSpPr>
          <p:spPr>
            <a:xfrm>
              <a:off x="8884467" y="2224231"/>
              <a:ext cx="3498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Pipe</a:t>
              </a:r>
              <a:r>
                <a:rPr lang="ko-KR" altLang="en-US" b="1" dirty="0">
                  <a:solidFill>
                    <a:srgbClr val="C00000"/>
                  </a:solidFill>
                </a:rPr>
                <a:t> </a:t>
              </a:r>
              <a:r>
                <a:rPr lang="en-US" altLang="ko-KR" b="1" dirty="0">
                  <a:solidFill>
                    <a:srgbClr val="C00000"/>
                  </a:solidFill>
                </a:rPr>
                <a:t>and</a:t>
              </a:r>
              <a:r>
                <a:rPr lang="ko-KR" altLang="en-US" b="1" dirty="0">
                  <a:solidFill>
                    <a:srgbClr val="C00000"/>
                  </a:solidFill>
                </a:rPr>
                <a:t> </a:t>
              </a:r>
              <a:r>
                <a:rPr lang="en-US" altLang="ko-KR" b="1" dirty="0">
                  <a:solidFill>
                    <a:srgbClr val="C00000"/>
                  </a:solidFill>
                </a:rPr>
                <a:t>Filter</a:t>
              </a:r>
              <a:r>
                <a:rPr lang="ko-KR" altLang="en-US" b="1" dirty="0">
                  <a:solidFill>
                    <a:srgbClr val="C00000"/>
                  </a:solidFill>
                </a:rPr>
                <a:t> 답게 </a:t>
              </a:r>
              <a:endParaRPr lang="en-US" altLang="ko-KR" b="1" dirty="0">
                <a:solidFill>
                  <a:srgbClr val="C00000"/>
                </a:solidFill>
              </a:endParaRPr>
            </a:p>
            <a:p>
              <a:r>
                <a:rPr lang="ko-KR" altLang="en-US" b="1" dirty="0">
                  <a:solidFill>
                    <a:srgbClr val="C00000"/>
                  </a:solidFill>
                </a:rPr>
                <a:t>저장하지 않고 흐르며 </a:t>
              </a:r>
              <a:endParaRPr lang="en-US" altLang="ko-KR" b="1" dirty="0">
                <a:solidFill>
                  <a:srgbClr val="C00000"/>
                </a:solidFill>
              </a:endParaRPr>
            </a:p>
            <a:p>
              <a:r>
                <a:rPr lang="en-US" altLang="ko-KR" b="1" dirty="0">
                  <a:solidFill>
                    <a:srgbClr val="C00000"/>
                  </a:solidFill>
                </a:rPr>
                <a:t>filter</a:t>
              </a:r>
              <a:r>
                <a:rPr lang="ko-KR" altLang="en-US" b="1" dirty="0">
                  <a:solidFill>
                    <a:srgbClr val="C00000"/>
                  </a:solidFill>
                </a:rPr>
                <a:t>를 거치도록 한 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29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en-US" altLang="ko-KR" dirty="0" err="1"/>
              <a:t>PipeAndFilter</a:t>
            </a:r>
            <a:r>
              <a:rPr lang="en-US" altLang="ko-KR" dirty="0"/>
              <a:t> </a:t>
            </a:r>
            <a:r>
              <a:rPr lang="ko-KR" altLang="en-US" dirty="0"/>
              <a:t>주요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83A6FC-7BDD-EE98-0FB7-826B06B6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5" y="1350688"/>
            <a:ext cx="8997835" cy="504017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25912D4-077B-B675-EF8C-77F69E07119F}"/>
              </a:ext>
            </a:extLst>
          </p:cNvPr>
          <p:cNvGrpSpPr/>
          <p:nvPr/>
        </p:nvGrpSpPr>
        <p:grpSpPr>
          <a:xfrm>
            <a:off x="811035" y="1677994"/>
            <a:ext cx="6962731" cy="562878"/>
            <a:chOff x="5759553" y="1445216"/>
            <a:chExt cx="6962731" cy="56287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D468A2-0C84-D4C9-590F-28C924516E9D}"/>
                </a:ext>
              </a:extLst>
            </p:cNvPr>
            <p:cNvSpPr/>
            <p:nvPr/>
          </p:nvSpPr>
          <p:spPr>
            <a:xfrm>
              <a:off x="5759553" y="1445216"/>
              <a:ext cx="3375483" cy="5628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A3DFFB-E183-4D84-CE50-FE7BD1C78988}"/>
                </a:ext>
              </a:extLst>
            </p:cNvPr>
            <p:cNvSpPr txBox="1"/>
            <p:nvPr/>
          </p:nvSpPr>
          <p:spPr>
            <a:xfrm>
              <a:off x="9223710" y="1507730"/>
              <a:ext cx="3498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수정할 필요 없는 코드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2FA306-D58D-2F71-A3D9-B3BEA4D1895A}"/>
              </a:ext>
            </a:extLst>
          </p:cNvPr>
          <p:cNvGrpSpPr/>
          <p:nvPr/>
        </p:nvGrpSpPr>
        <p:grpSpPr>
          <a:xfrm>
            <a:off x="1115835" y="2118500"/>
            <a:ext cx="9545983" cy="2738375"/>
            <a:chOff x="6387082" y="2111532"/>
            <a:chExt cx="9545983" cy="27383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10400E-A259-256F-D3E5-0D009A1324DE}"/>
                </a:ext>
              </a:extLst>
            </p:cNvPr>
            <p:cNvSpPr/>
            <p:nvPr/>
          </p:nvSpPr>
          <p:spPr>
            <a:xfrm>
              <a:off x="6387082" y="3147561"/>
              <a:ext cx="8700518" cy="170234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B9350F-95B3-F5D8-AE94-29EED4C25942}"/>
                </a:ext>
              </a:extLst>
            </p:cNvPr>
            <p:cNvSpPr txBox="1"/>
            <p:nvPr/>
          </p:nvSpPr>
          <p:spPr>
            <a:xfrm>
              <a:off x="12434491" y="2111532"/>
              <a:ext cx="3498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Pipe</a:t>
              </a:r>
              <a:r>
                <a:rPr lang="ko-KR" altLang="en-US" b="1" dirty="0">
                  <a:solidFill>
                    <a:srgbClr val="C00000"/>
                  </a:solidFill>
                </a:rPr>
                <a:t> </a:t>
              </a:r>
              <a:r>
                <a:rPr lang="en-US" altLang="ko-KR" b="1" dirty="0">
                  <a:solidFill>
                    <a:srgbClr val="C00000"/>
                  </a:solidFill>
                </a:rPr>
                <a:t>and</a:t>
              </a:r>
              <a:r>
                <a:rPr lang="ko-KR" altLang="en-US" b="1" dirty="0">
                  <a:solidFill>
                    <a:srgbClr val="C00000"/>
                  </a:solidFill>
                </a:rPr>
                <a:t> </a:t>
              </a:r>
              <a:r>
                <a:rPr lang="en-US" altLang="ko-KR" b="1" dirty="0">
                  <a:solidFill>
                    <a:srgbClr val="C00000"/>
                  </a:solidFill>
                </a:rPr>
                <a:t>Filter</a:t>
              </a:r>
              <a:r>
                <a:rPr lang="ko-KR" altLang="en-US" b="1" dirty="0">
                  <a:solidFill>
                    <a:srgbClr val="C00000"/>
                  </a:solidFill>
                </a:rPr>
                <a:t> 답게 </a:t>
              </a:r>
              <a:endParaRPr lang="en-US" altLang="ko-KR" b="1" dirty="0">
                <a:solidFill>
                  <a:srgbClr val="C00000"/>
                </a:solidFill>
              </a:endParaRPr>
            </a:p>
            <a:p>
              <a:r>
                <a:rPr lang="ko-KR" altLang="en-US" b="1" dirty="0">
                  <a:solidFill>
                    <a:srgbClr val="C00000"/>
                  </a:solidFill>
                </a:rPr>
                <a:t>저장하지 않고 흐르며 </a:t>
              </a:r>
              <a:endParaRPr lang="en-US" altLang="ko-KR" b="1" dirty="0">
                <a:solidFill>
                  <a:srgbClr val="C00000"/>
                </a:solidFill>
              </a:endParaRPr>
            </a:p>
            <a:p>
              <a:r>
                <a:rPr lang="en-US" altLang="ko-KR" b="1" dirty="0">
                  <a:solidFill>
                    <a:srgbClr val="C00000"/>
                  </a:solidFill>
                </a:rPr>
                <a:t>filter</a:t>
              </a:r>
              <a:r>
                <a:rPr lang="ko-KR" altLang="en-US" b="1" dirty="0">
                  <a:solidFill>
                    <a:srgbClr val="C00000"/>
                  </a:solidFill>
                </a:rPr>
                <a:t>를 거치도록 한 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71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en-US" altLang="ko-KR" dirty="0" err="1"/>
              <a:t>PipeAndFilter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8B5863-117C-055C-FB4A-7D072A34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899028"/>
            <a:ext cx="7668744" cy="41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7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 and Filter</a:t>
            </a:r>
            <a:r>
              <a:rPr lang="ko-KR" altLang="en-US" dirty="0"/>
              <a:t>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43F7-C7D0-C24B-8CD1-29569B3A5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554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Client server</a:t>
            </a:r>
            <a:r>
              <a:rPr lang="ko-KR" altLang="en-US" dirty="0"/>
              <a:t>와 달리 요청을 보내고 응답하는 것이 아니라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실시간 적이고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빠르다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ko-KR" altLang="en-US" dirty="0"/>
              <a:t>필터의 재사용성이 높아 </a:t>
            </a:r>
            <a:r>
              <a:rPr lang="ko-KR" altLang="en-US" b="1" dirty="0">
                <a:solidFill>
                  <a:srgbClr val="C00000"/>
                </a:solidFill>
              </a:rPr>
              <a:t>코드를 재사용하기 </a:t>
            </a:r>
            <a:r>
              <a:rPr lang="ko-KR" altLang="en-US" dirty="0"/>
              <a:t>편하다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ko-KR" altLang="en-US" dirty="0"/>
              <a:t>필터마다 연관성이 높지 않아 </a:t>
            </a:r>
            <a:r>
              <a:rPr lang="ko-KR" altLang="en-US" b="1" dirty="0">
                <a:solidFill>
                  <a:srgbClr val="C00000"/>
                </a:solidFill>
              </a:rPr>
              <a:t>개별 개발이 </a:t>
            </a:r>
            <a:r>
              <a:rPr lang="ko-KR" altLang="en-US" dirty="0"/>
              <a:t>편하다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rgbClr val="C00000"/>
                </a:solidFill>
              </a:rPr>
              <a:t>바이트로</a:t>
            </a:r>
            <a:r>
              <a:rPr lang="ko-KR" altLang="en-US" dirty="0"/>
              <a:t> 데이터를 처리해 코드 작성이 까다롭다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rgbClr val="C00000"/>
                </a:solidFill>
              </a:rPr>
              <a:t>여러 개의 요청을 </a:t>
            </a:r>
            <a:r>
              <a:rPr lang="ko-KR" altLang="en-US" dirty="0"/>
              <a:t>한번에 처리하기가 </a:t>
            </a:r>
            <a:r>
              <a:rPr lang="ko-KR" altLang="en-US" b="1" dirty="0">
                <a:solidFill>
                  <a:srgbClr val="C00000"/>
                </a:solidFill>
              </a:rPr>
              <a:t>어렵다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solidFill>
                  <a:srgbClr val="C00000"/>
                </a:solidFill>
              </a:rPr>
              <a:t>오류처리</a:t>
            </a:r>
            <a:r>
              <a:rPr lang="ko-KR" altLang="en-US" dirty="0"/>
              <a:t>가 어렵다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61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en-US" altLang="ko-KR" dirty="0" err="1"/>
              <a:t>eventBus</a:t>
            </a:r>
            <a:r>
              <a:rPr lang="en-US" altLang="ko-KR" dirty="0"/>
              <a:t> </a:t>
            </a:r>
            <a:r>
              <a:rPr lang="ko-KR" altLang="en-US" dirty="0"/>
              <a:t>주요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EB5A9-0E62-28DC-D449-A98F713E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1" y="1230062"/>
            <a:ext cx="6162269" cy="529313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433341B-AB57-9144-3612-E08A6C9BE093}"/>
              </a:ext>
            </a:extLst>
          </p:cNvPr>
          <p:cNvGrpSpPr/>
          <p:nvPr/>
        </p:nvGrpSpPr>
        <p:grpSpPr>
          <a:xfrm>
            <a:off x="362799" y="4501637"/>
            <a:ext cx="9231775" cy="1406103"/>
            <a:chOff x="5759553" y="1193965"/>
            <a:chExt cx="9231775" cy="14061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AFAC24-535A-54B2-361C-E0D5E713C636}"/>
                </a:ext>
              </a:extLst>
            </p:cNvPr>
            <p:cNvSpPr/>
            <p:nvPr/>
          </p:nvSpPr>
          <p:spPr>
            <a:xfrm>
              <a:off x="5759553" y="1445215"/>
              <a:ext cx="5733201" cy="11548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0577D2-F462-69E1-E281-BC0CD5EDF7D6}"/>
                </a:ext>
              </a:extLst>
            </p:cNvPr>
            <p:cNvSpPr txBox="1"/>
            <p:nvPr/>
          </p:nvSpPr>
          <p:spPr>
            <a:xfrm>
              <a:off x="11492754" y="1193965"/>
              <a:ext cx="3498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이벤트를 단 한번만 발생시킴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A6C9CE-4C77-5A35-ED24-DC6AC81EA93A}"/>
              </a:ext>
            </a:extLst>
          </p:cNvPr>
          <p:cNvGrpSpPr/>
          <p:nvPr/>
        </p:nvGrpSpPr>
        <p:grpSpPr>
          <a:xfrm>
            <a:off x="471621" y="166719"/>
            <a:ext cx="9549827" cy="4524862"/>
            <a:chOff x="5759553" y="269395"/>
            <a:chExt cx="9549827" cy="233067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C00A2A-E460-B4DB-FF7B-0B3B174A1CCA}"/>
                </a:ext>
              </a:extLst>
            </p:cNvPr>
            <p:cNvSpPr/>
            <p:nvPr/>
          </p:nvSpPr>
          <p:spPr>
            <a:xfrm>
              <a:off x="5759553" y="1445215"/>
              <a:ext cx="5733201" cy="11548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4981CF-569C-C6F2-5953-FBF586255B10}"/>
                </a:ext>
              </a:extLst>
            </p:cNvPr>
            <p:cNvSpPr txBox="1"/>
            <p:nvPr/>
          </p:nvSpPr>
          <p:spPr>
            <a:xfrm>
              <a:off x="11810806" y="269395"/>
              <a:ext cx="3498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파일에서 지우고 쓰기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21B3D97-1916-BF5C-EC96-4F0216A0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35" y="584814"/>
            <a:ext cx="5294144" cy="34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2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en-US" altLang="ko-KR" dirty="0" err="1"/>
              <a:t>eventBus</a:t>
            </a:r>
            <a:r>
              <a:rPr lang="en-US" altLang="ko-KR" dirty="0"/>
              <a:t> </a:t>
            </a:r>
            <a:r>
              <a:rPr lang="ko-KR" altLang="en-US" dirty="0"/>
              <a:t>주요 수강신청 코드</a:t>
            </a:r>
          </a:p>
        </p:txBody>
      </p:sp>
      <p:pic>
        <p:nvPicPr>
          <p:cNvPr id="11" name="그림 10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87647ABC-1FBA-33D9-4E48-3083174DF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3" y="1286570"/>
            <a:ext cx="9670385" cy="491700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AF4486-2456-20D3-F479-CFA264BBA95D}"/>
              </a:ext>
            </a:extLst>
          </p:cNvPr>
          <p:cNvGrpSpPr/>
          <p:nvPr/>
        </p:nvGrpSpPr>
        <p:grpSpPr>
          <a:xfrm>
            <a:off x="1017222" y="2014177"/>
            <a:ext cx="9148753" cy="1714825"/>
            <a:chOff x="6413976" y="-1293495"/>
            <a:chExt cx="9148753" cy="171482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879C2B-61B1-144A-E112-EA30243F8FB8}"/>
                </a:ext>
              </a:extLst>
            </p:cNvPr>
            <p:cNvSpPr/>
            <p:nvPr/>
          </p:nvSpPr>
          <p:spPr>
            <a:xfrm>
              <a:off x="6413976" y="-1293495"/>
              <a:ext cx="9148753" cy="6841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F5E777-4203-1B08-0B2D-CDD0C565CCE9}"/>
                </a:ext>
              </a:extLst>
            </p:cNvPr>
            <p:cNvSpPr txBox="1"/>
            <p:nvPr/>
          </p:nvSpPr>
          <p:spPr>
            <a:xfrm>
              <a:off x="12064155" y="-225001"/>
              <a:ext cx="3498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이벤트를 단 한번만 발생시킬 수 있던 이유 </a:t>
              </a:r>
              <a:r>
                <a:rPr lang="en-US" altLang="ko-KR" b="1" dirty="0">
                  <a:solidFill>
                    <a:srgbClr val="C00000"/>
                  </a:solidFill>
                </a:rPr>
                <a:t>– </a:t>
              </a:r>
              <a:r>
                <a:rPr lang="ko-KR" altLang="en-US" b="1" dirty="0">
                  <a:solidFill>
                    <a:srgbClr val="C00000"/>
                  </a:solidFill>
                </a:rPr>
                <a:t>코드 재사용율 저하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B2C67B-8C10-2C78-B107-2FF4BD9374BA}"/>
              </a:ext>
            </a:extLst>
          </p:cNvPr>
          <p:cNvSpPr/>
          <p:nvPr/>
        </p:nvSpPr>
        <p:spPr>
          <a:xfrm>
            <a:off x="1653716" y="3987549"/>
            <a:ext cx="8162637" cy="561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en-US" altLang="ko-KR" dirty="0"/>
              <a:t>Event BUS </a:t>
            </a:r>
            <a:r>
              <a:rPr lang="ko-KR" altLang="en-US" dirty="0"/>
              <a:t>출력 결과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16DF28-EEA4-04B2-C8F6-818C1709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8" y="1835942"/>
            <a:ext cx="5581165" cy="3690215"/>
          </a:xfrm>
          <a:prstGeom prst="rect">
            <a:avLst/>
          </a:prstGeom>
        </p:spPr>
      </p:pic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9A03633-E569-AFC5-E6BF-6CA1314C4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63" y="2592328"/>
            <a:ext cx="5551119" cy="9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5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Bus</a:t>
            </a:r>
            <a:r>
              <a:rPr lang="ko-KR" altLang="en-US" dirty="0"/>
              <a:t>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43F7-C7D0-C24B-8CD1-29569B3A5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554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Client server</a:t>
            </a:r>
            <a:r>
              <a:rPr lang="ko-KR" altLang="en-US" dirty="0"/>
              <a:t>와 달리 이벤트를 보내는 주체가 정해져 있지 않아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</a:rPr>
              <a:t>중복된 내용의 데이터를 여러 번 보낼 필요가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en-US" altLang="ko-KR" dirty="0" err="1"/>
              <a:t>PipeAndFilter</a:t>
            </a:r>
            <a:r>
              <a:rPr lang="ko-KR" altLang="en-US" dirty="0"/>
              <a:t>와 마찬가지로 </a:t>
            </a:r>
            <a:r>
              <a:rPr lang="en-US" altLang="ko-KR" dirty="0"/>
              <a:t>event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C00000"/>
                </a:solidFill>
              </a:rPr>
              <a:t>개별 개발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ko-KR" altLang="en-US" dirty="0"/>
              <a:t>모든 </a:t>
            </a:r>
            <a:r>
              <a:rPr lang="en-US" altLang="ko-KR" dirty="0"/>
              <a:t>Component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rgbClr val="C00000"/>
                </a:solidFill>
              </a:rPr>
              <a:t>event</a:t>
            </a:r>
            <a:r>
              <a:rPr lang="ko-KR" altLang="en-US" b="1" dirty="0">
                <a:solidFill>
                  <a:srgbClr val="C00000"/>
                </a:solidFill>
              </a:rPr>
              <a:t>를 공유한다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Event</a:t>
            </a:r>
            <a:r>
              <a:rPr lang="ko-KR" altLang="en-US" dirty="0"/>
              <a:t>를 언제나 받기 위해 </a:t>
            </a:r>
            <a:r>
              <a:rPr lang="en-US" altLang="ko-KR" dirty="0"/>
              <a:t>for</a:t>
            </a:r>
            <a:r>
              <a:rPr lang="ko-KR" altLang="en-US" dirty="0"/>
              <a:t>문을 돌아 </a:t>
            </a:r>
            <a:r>
              <a:rPr lang="ko-KR" altLang="en-US" b="1" dirty="0">
                <a:solidFill>
                  <a:srgbClr val="C00000"/>
                </a:solidFill>
              </a:rPr>
              <a:t>메모리 부하가 높다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꼼꼼히 </a:t>
            </a:r>
            <a:r>
              <a:rPr lang="en-US" altLang="ko-KR" dirty="0"/>
              <a:t>exception </a:t>
            </a:r>
            <a:r>
              <a:rPr lang="ko-KR" altLang="en-US" dirty="0"/>
              <a:t>처리 및 </a:t>
            </a:r>
            <a:r>
              <a:rPr lang="ko-KR" altLang="en-US" b="1" dirty="0">
                <a:solidFill>
                  <a:srgbClr val="C00000"/>
                </a:solidFill>
              </a:rPr>
              <a:t>데이터 검증을 하기엔 어렵다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중앙제어가 불가능해 </a:t>
            </a:r>
            <a:r>
              <a:rPr lang="ko-KR" altLang="en-US" b="1" dirty="0">
                <a:solidFill>
                  <a:srgbClr val="C00000"/>
                </a:solidFill>
              </a:rPr>
              <a:t>여기저기서 </a:t>
            </a:r>
            <a:r>
              <a:rPr lang="en-US" altLang="ko-KR" b="1" dirty="0">
                <a:solidFill>
                  <a:srgbClr val="C00000"/>
                </a:solidFill>
              </a:rPr>
              <a:t>event</a:t>
            </a:r>
            <a:r>
              <a:rPr lang="ko-KR" altLang="en-US" b="1" dirty="0">
                <a:solidFill>
                  <a:srgbClr val="C00000"/>
                </a:solidFill>
              </a:rPr>
              <a:t>를 처리한다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코드를 이해하기에 복잡하고 </a:t>
            </a:r>
            <a:r>
              <a:rPr lang="en-US" altLang="ko-KR" dirty="0"/>
              <a:t>client serve</a:t>
            </a:r>
            <a:r>
              <a:rPr lang="ko-KR" altLang="en-US" dirty="0"/>
              <a:t>나 </a:t>
            </a:r>
            <a:r>
              <a:rPr lang="en-US" altLang="ko-KR" dirty="0"/>
              <a:t>Pipe and filter</a:t>
            </a:r>
            <a:r>
              <a:rPr lang="ko-KR" altLang="en-US" dirty="0"/>
              <a:t>에 비해 </a:t>
            </a:r>
            <a:r>
              <a:rPr lang="ko-KR" altLang="en-US" b="1" dirty="0" err="1">
                <a:solidFill>
                  <a:srgbClr val="C00000"/>
                </a:solidFill>
              </a:rPr>
              <a:t>비직관적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/>
              <a:t>component</a:t>
            </a:r>
            <a:r>
              <a:rPr lang="ko-KR" altLang="en-US" dirty="0"/>
              <a:t>가 모든 정보를 공유하기 때문에 </a:t>
            </a:r>
            <a:r>
              <a:rPr lang="ko-KR" altLang="en-US" b="1" dirty="0">
                <a:solidFill>
                  <a:srgbClr val="C00000"/>
                </a:solidFill>
              </a:rPr>
              <a:t>보안에 취약할 수 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79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43F7-C7D0-C24B-8CD1-29569B3A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4000" dirty="0"/>
              <a:t>client-server</a:t>
            </a:r>
          </a:p>
          <a:p>
            <a:pPr marL="0" indent="0">
              <a:buNone/>
            </a:pPr>
            <a:r>
              <a:rPr lang="en-US" altLang="ko-KR" sz="2000" dirty="0"/>
              <a:t> 	client server </a:t>
            </a:r>
            <a:r>
              <a:rPr lang="ko-KR" altLang="en-US" sz="2000" dirty="0"/>
              <a:t>코드와 출력</a:t>
            </a:r>
            <a:r>
              <a:rPr lang="en-US" altLang="ko-KR" sz="2000" dirty="0"/>
              <a:t>, </a:t>
            </a:r>
            <a:r>
              <a:rPr lang="ko-KR" altLang="en-US" sz="2000" dirty="0"/>
              <a:t>장단점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2. Pipe and filter</a:t>
            </a:r>
          </a:p>
          <a:p>
            <a:pPr marL="0" indent="0">
              <a:buNone/>
            </a:pPr>
            <a:r>
              <a:rPr lang="en-US" altLang="ko-KR" sz="2000" dirty="0"/>
              <a:t>	Pipe and filter </a:t>
            </a:r>
            <a:r>
              <a:rPr lang="ko-KR" altLang="en-US" sz="2000" dirty="0"/>
              <a:t>코드와 출력</a:t>
            </a:r>
            <a:r>
              <a:rPr lang="en-US" altLang="ko-KR" sz="2000" dirty="0"/>
              <a:t>, </a:t>
            </a:r>
            <a:r>
              <a:rPr lang="ko-KR" altLang="en-US" sz="2000" dirty="0"/>
              <a:t>장단점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4000" dirty="0"/>
              <a:t>3. Event Bus</a:t>
            </a:r>
          </a:p>
          <a:p>
            <a:pPr marL="0" indent="0">
              <a:buNone/>
            </a:pPr>
            <a:r>
              <a:rPr lang="en-US" altLang="ko-KR" sz="2000" dirty="0"/>
              <a:t>	Event Bus </a:t>
            </a:r>
            <a:r>
              <a:rPr lang="ko-KR" altLang="en-US" sz="2000" dirty="0"/>
              <a:t>코드와 출력</a:t>
            </a:r>
            <a:r>
              <a:rPr lang="en-US" altLang="ko-KR" sz="2000" dirty="0"/>
              <a:t>, </a:t>
            </a:r>
            <a:r>
              <a:rPr lang="ko-KR" altLang="en-US" sz="2000" dirty="0"/>
              <a:t>장단점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4000" dirty="0"/>
              <a:t>4. </a:t>
            </a:r>
            <a:r>
              <a:rPr lang="ko-KR" altLang="en-US" sz="4000" dirty="0"/>
              <a:t>각</a:t>
            </a:r>
            <a:r>
              <a:rPr lang="en-US" altLang="ko-KR" sz="4000" dirty="0"/>
              <a:t> </a:t>
            </a:r>
            <a:r>
              <a:rPr lang="ko-KR" altLang="en-US" sz="4000" dirty="0"/>
              <a:t>패턴의 사용 예시와 내 생각</a:t>
            </a:r>
          </a:p>
        </p:txBody>
      </p:sp>
    </p:spTree>
    <p:extLst>
      <p:ext uri="{BB962C8B-B14F-4D97-AF65-F5344CB8AC3E}">
        <p14:creationId xmlns:p14="http://schemas.microsoft.com/office/powerpoint/2010/main" val="139669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409948"/>
            <a:ext cx="10515600" cy="1325563"/>
          </a:xfrm>
        </p:spPr>
        <p:txBody>
          <a:bodyPr/>
          <a:lstStyle/>
          <a:p>
            <a:r>
              <a:rPr lang="en-US" altLang="ko-KR" sz="4400" dirty="0"/>
              <a:t>4. </a:t>
            </a:r>
            <a:r>
              <a:rPr lang="ko-KR" altLang="en-US" sz="4400" dirty="0"/>
              <a:t>각</a:t>
            </a:r>
            <a:r>
              <a:rPr lang="en-US" altLang="ko-KR" sz="4400" dirty="0"/>
              <a:t> </a:t>
            </a:r>
            <a:r>
              <a:rPr lang="ko-KR" altLang="en-US" sz="4400" dirty="0"/>
              <a:t>패턴의 사용 예시와 내 생각</a:t>
            </a:r>
            <a:br>
              <a:rPr lang="ko-KR" altLang="en-US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43F7-C7D0-C24B-8CD1-29569B3A5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2282"/>
            <a:ext cx="11165541" cy="4724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</a:rPr>
              <a:t>소통이 필요한 처리</a:t>
            </a:r>
            <a:r>
              <a:rPr lang="ko-KR" altLang="en-US" dirty="0"/>
              <a:t>에는 </a:t>
            </a:r>
            <a:r>
              <a:rPr lang="en-US" altLang="ko-KR" b="1" dirty="0">
                <a:solidFill>
                  <a:srgbClr val="C00000"/>
                </a:solidFill>
              </a:rPr>
              <a:t>Client server</a:t>
            </a:r>
            <a:r>
              <a:rPr lang="ko-KR" altLang="en-US" dirty="0"/>
              <a:t>를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=&gt; </a:t>
            </a:r>
            <a:r>
              <a:rPr lang="ko-KR" altLang="en-US" b="1" dirty="0"/>
              <a:t>웹 애플리케이션</a:t>
            </a:r>
            <a:r>
              <a:rPr lang="en-US" altLang="ko-KR" b="1" dirty="0"/>
              <a:t>, </a:t>
            </a:r>
            <a:r>
              <a:rPr lang="ko-KR" altLang="en-US" b="1" dirty="0"/>
              <a:t>이메일 시스템</a:t>
            </a:r>
            <a:r>
              <a:rPr lang="en-US" altLang="ko-KR" b="1" dirty="0"/>
              <a:t>, </a:t>
            </a:r>
            <a:r>
              <a:rPr lang="ko-KR" altLang="en-US" b="1" dirty="0"/>
              <a:t>파일 공유 시스템</a:t>
            </a:r>
            <a:r>
              <a:rPr lang="en-US" altLang="ko-KR" b="1" dirty="0"/>
              <a:t>, </a:t>
            </a:r>
            <a:r>
              <a:rPr lang="ko-KR" altLang="en-US" b="1" dirty="0"/>
              <a:t>소셜 미디어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</a:rPr>
              <a:t>빠르고 실시간 성이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강한 서비스에는 </a:t>
            </a:r>
            <a:r>
              <a:rPr lang="en-US" altLang="ko-KR" b="1" dirty="0">
                <a:solidFill>
                  <a:srgbClr val="C00000"/>
                </a:solidFill>
              </a:rPr>
              <a:t>Pipe and Filter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=&gt; </a:t>
            </a:r>
            <a:r>
              <a:rPr lang="ko-KR" altLang="en-US" b="1" dirty="0"/>
              <a:t>음성 처리</a:t>
            </a:r>
            <a:r>
              <a:rPr lang="en-US" altLang="ko-KR" b="1" dirty="0"/>
              <a:t>, </a:t>
            </a:r>
            <a:r>
              <a:rPr lang="ko-KR" altLang="en-US" b="1" dirty="0"/>
              <a:t>이미지 및 비디오 처리</a:t>
            </a:r>
            <a:r>
              <a:rPr lang="en-US" altLang="ko-KR" b="1" dirty="0"/>
              <a:t>, </a:t>
            </a:r>
            <a:r>
              <a:rPr lang="ko-KR" altLang="en-US" b="1" dirty="0"/>
              <a:t>컴파일러 및 언어 처리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중복되는 데이터의 전송을 줄이고 모든 컴포넌트가 이벤트를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공유하는 효율성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공유성</a:t>
            </a:r>
            <a:r>
              <a:rPr lang="ko-KR" altLang="en-US" dirty="0"/>
              <a:t>을 추구할 서비스에는 </a:t>
            </a:r>
            <a:r>
              <a:rPr lang="en-US" altLang="ko-KR" dirty="0">
                <a:solidFill>
                  <a:srgbClr val="C00000"/>
                </a:solidFill>
              </a:rPr>
              <a:t>Event Bus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=&gt; </a:t>
            </a:r>
            <a:r>
              <a:rPr lang="ko-KR" altLang="en-US" b="1" dirty="0"/>
              <a:t>경비산업</a:t>
            </a:r>
            <a:r>
              <a:rPr lang="en-US" altLang="ko-KR" b="1" dirty="0"/>
              <a:t>, </a:t>
            </a:r>
            <a:r>
              <a:rPr lang="ko-KR" altLang="en-US" b="1" dirty="0"/>
              <a:t>모바일 애플리케이션</a:t>
            </a:r>
            <a:r>
              <a:rPr lang="en-US" altLang="ko-KR" b="1" dirty="0"/>
              <a:t>, </a:t>
            </a:r>
            <a:r>
              <a:rPr lang="ko-KR" altLang="en-US" b="1" dirty="0"/>
              <a:t>게임개발</a:t>
            </a:r>
            <a:r>
              <a:rPr lang="en-US" altLang="ko-KR" b="1" dirty="0"/>
              <a:t>, IoT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9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69809-B5BA-381B-8949-43B58F48B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3324"/>
            <a:ext cx="9144000" cy="5060723"/>
          </a:xfrm>
        </p:spPr>
        <p:txBody>
          <a:bodyPr>
            <a:normAutofit/>
          </a:bodyPr>
          <a:lstStyle/>
          <a:p>
            <a:r>
              <a:rPr lang="ko-KR" altLang="en-US" dirty="0"/>
              <a:t> 소통의 </a:t>
            </a:r>
            <a:r>
              <a:rPr lang="en-US" altLang="ko-KR" dirty="0"/>
              <a:t>Client-server</a:t>
            </a:r>
            <a:br>
              <a:rPr lang="en-US" altLang="ko-KR" dirty="0"/>
            </a:br>
            <a:r>
              <a:rPr lang="ko-KR" altLang="en-US" dirty="0"/>
              <a:t>속도의 </a:t>
            </a:r>
            <a:r>
              <a:rPr lang="en-US" altLang="ko-KR" dirty="0"/>
              <a:t>pipe and filter</a:t>
            </a:r>
            <a:br>
              <a:rPr lang="en-US" altLang="ko-KR" dirty="0"/>
            </a:br>
            <a:r>
              <a:rPr lang="ko-KR" altLang="en-US" dirty="0"/>
              <a:t>공유의 </a:t>
            </a:r>
            <a:r>
              <a:rPr lang="en-US" altLang="ko-KR" dirty="0"/>
              <a:t>event bus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D06226-B271-9B7E-200E-BE5DF045D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3" y="4796118"/>
            <a:ext cx="9144000" cy="1228558"/>
          </a:xfrm>
        </p:spPr>
        <p:txBody>
          <a:bodyPr>
            <a:normAutofit/>
          </a:bodyPr>
          <a:lstStyle/>
          <a:p>
            <a:r>
              <a:rPr lang="en-US" altLang="ko-KR" b="1" dirty="0"/>
              <a:t>60222117 </a:t>
            </a:r>
            <a:r>
              <a:rPr lang="ko-KR" altLang="en-US" b="1" dirty="0" err="1"/>
              <a:t>이서현이었습니다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615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en-US" altLang="ko-KR" dirty="0"/>
              <a:t>client-server </a:t>
            </a:r>
            <a:r>
              <a:rPr lang="ko-KR" altLang="en-US" dirty="0"/>
              <a:t>전체 구조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4F9EC0-BFF3-6B1D-26D5-923E59AE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86" y="1741298"/>
            <a:ext cx="10342821" cy="38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6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0" y="119653"/>
            <a:ext cx="11090901" cy="1325563"/>
          </a:xfrm>
        </p:spPr>
        <p:txBody>
          <a:bodyPr/>
          <a:lstStyle/>
          <a:p>
            <a:r>
              <a:rPr lang="en-US" altLang="ko-KR" dirty="0"/>
              <a:t>client-server – </a:t>
            </a:r>
            <a:r>
              <a:rPr lang="ko-KR" altLang="en-US" dirty="0"/>
              <a:t>토큰을 이용한 로그인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DEB0FA-7D48-BCE0-3CFC-41017625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1" y="1720648"/>
            <a:ext cx="7810080" cy="2203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76ECAE-ECAE-E888-28BD-5F45EFE3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4" y="4245121"/>
            <a:ext cx="11665541" cy="23291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C8810-12A3-15E1-D8C0-3C13C13BAB45}"/>
              </a:ext>
            </a:extLst>
          </p:cNvPr>
          <p:cNvSpPr/>
          <p:nvPr/>
        </p:nvSpPr>
        <p:spPr>
          <a:xfrm>
            <a:off x="197224" y="1631576"/>
            <a:ext cx="7810080" cy="24652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5C69AB-75E1-8B62-5684-D63E71490B6A}"/>
              </a:ext>
            </a:extLst>
          </p:cNvPr>
          <p:cNvSpPr/>
          <p:nvPr/>
        </p:nvSpPr>
        <p:spPr>
          <a:xfrm>
            <a:off x="197224" y="4185943"/>
            <a:ext cx="11780238" cy="2465295"/>
          </a:xfrm>
          <a:prstGeom prst="rect">
            <a:avLst/>
          </a:prstGeom>
          <a:noFill/>
          <a:ln w="38100">
            <a:solidFill>
              <a:srgbClr val="FEA4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7CD96-3F96-2327-8B2C-90EDE7BDB6FF}"/>
              </a:ext>
            </a:extLst>
          </p:cNvPr>
          <p:cNvSpPr txBox="1"/>
          <p:nvPr/>
        </p:nvSpPr>
        <p:spPr>
          <a:xfrm>
            <a:off x="8092828" y="1385356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Client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Code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CE971-1855-A20C-C8CB-65769164828F}"/>
              </a:ext>
            </a:extLst>
          </p:cNvPr>
          <p:cNvSpPr txBox="1"/>
          <p:nvPr/>
        </p:nvSpPr>
        <p:spPr>
          <a:xfrm>
            <a:off x="8439558" y="3773705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A4FA"/>
                </a:solidFill>
              </a:rPr>
              <a:t>Server</a:t>
            </a:r>
            <a:r>
              <a:rPr lang="ko-KR" altLang="en-US" b="1" dirty="0">
                <a:solidFill>
                  <a:srgbClr val="FEA4FA"/>
                </a:solidFill>
              </a:rPr>
              <a:t> </a:t>
            </a:r>
            <a:r>
              <a:rPr lang="en-US" altLang="ko-KR" b="1" dirty="0">
                <a:solidFill>
                  <a:srgbClr val="FEA4FA"/>
                </a:solidFill>
              </a:rPr>
              <a:t>Code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92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1406146" cy="1325563"/>
          </a:xfrm>
        </p:spPr>
        <p:txBody>
          <a:bodyPr/>
          <a:lstStyle/>
          <a:p>
            <a:r>
              <a:rPr lang="en-US" altLang="ko-KR" dirty="0"/>
              <a:t>client-server – </a:t>
            </a:r>
            <a:r>
              <a:rPr lang="ko-KR" altLang="en-US" dirty="0"/>
              <a:t>수강신청</a:t>
            </a:r>
            <a:r>
              <a:rPr lang="en-US" altLang="ko-KR" dirty="0"/>
              <a:t>,</a:t>
            </a:r>
            <a:r>
              <a:rPr lang="ko-KR" altLang="en-US" dirty="0"/>
              <a:t>로깅 코드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69768F9-C677-4171-81EE-08EFE371B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2" y="1808940"/>
            <a:ext cx="5573046" cy="47703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D97DA3A-4EF6-290C-B2EB-F0B9ABFDDE27}"/>
              </a:ext>
            </a:extLst>
          </p:cNvPr>
          <p:cNvSpPr/>
          <p:nvPr/>
        </p:nvSpPr>
        <p:spPr>
          <a:xfrm>
            <a:off x="197224" y="1631576"/>
            <a:ext cx="5342964" cy="510677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C1937-3074-08A6-BFE7-FF6BF5661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92"/>
          <a:stretch/>
        </p:blipFill>
        <p:spPr>
          <a:xfrm>
            <a:off x="3947015" y="1926337"/>
            <a:ext cx="7930753" cy="3005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167B57-09C5-62F6-7053-3799D440EC49}"/>
              </a:ext>
            </a:extLst>
          </p:cNvPr>
          <p:cNvSpPr/>
          <p:nvPr/>
        </p:nvSpPr>
        <p:spPr>
          <a:xfrm>
            <a:off x="3947014" y="1926337"/>
            <a:ext cx="7930753" cy="3093898"/>
          </a:xfrm>
          <a:prstGeom prst="rect">
            <a:avLst/>
          </a:prstGeom>
          <a:noFill/>
          <a:ln w="38100">
            <a:solidFill>
              <a:srgbClr val="FEA4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194FA-7CB9-F12D-2BED-04A0C1EAD43D}"/>
              </a:ext>
            </a:extLst>
          </p:cNvPr>
          <p:cNvSpPr txBox="1"/>
          <p:nvPr/>
        </p:nvSpPr>
        <p:spPr>
          <a:xfrm>
            <a:off x="4482353" y="1215231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Client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Code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AD6A4-2FC1-C8CE-025E-832ED3BC3DD7}"/>
              </a:ext>
            </a:extLst>
          </p:cNvPr>
          <p:cNvSpPr txBox="1"/>
          <p:nvPr/>
        </p:nvSpPr>
        <p:spPr>
          <a:xfrm>
            <a:off x="6200068" y="1485774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A4FA"/>
                </a:solidFill>
              </a:rPr>
              <a:t>Server</a:t>
            </a:r>
            <a:r>
              <a:rPr lang="ko-KR" altLang="en-US" b="1" dirty="0">
                <a:solidFill>
                  <a:srgbClr val="FEA4FA"/>
                </a:solidFill>
              </a:rPr>
              <a:t> </a:t>
            </a:r>
            <a:r>
              <a:rPr lang="en-US" altLang="ko-KR" b="1" dirty="0">
                <a:solidFill>
                  <a:srgbClr val="FEA4FA"/>
                </a:solidFill>
              </a:rPr>
              <a:t>Code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4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en-US" altLang="ko-KR" dirty="0"/>
              <a:t>client-server – Exception</a:t>
            </a:r>
            <a:r>
              <a:rPr lang="ko-KR" altLang="en-US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FEF36-321F-1F11-DDC2-07962023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4" y="1763156"/>
            <a:ext cx="4616429" cy="830957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69919CD-EBF6-CB99-12A5-0F225AC0D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0" y="2792646"/>
            <a:ext cx="8096378" cy="36689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809D84-FEFE-F1DC-4323-33F90700CE77}"/>
              </a:ext>
            </a:extLst>
          </p:cNvPr>
          <p:cNvSpPr/>
          <p:nvPr/>
        </p:nvSpPr>
        <p:spPr>
          <a:xfrm>
            <a:off x="197224" y="2736456"/>
            <a:ext cx="8246204" cy="3554365"/>
          </a:xfrm>
          <a:prstGeom prst="rect">
            <a:avLst/>
          </a:prstGeom>
          <a:noFill/>
          <a:ln w="38100">
            <a:solidFill>
              <a:srgbClr val="FEA4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936DA8-9268-F481-73AF-AED138001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30" y="1342783"/>
            <a:ext cx="5749023" cy="25118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0DBB79-A989-9086-EF1A-7D68AC29DF1F}"/>
              </a:ext>
            </a:extLst>
          </p:cNvPr>
          <p:cNvSpPr/>
          <p:nvPr/>
        </p:nvSpPr>
        <p:spPr>
          <a:xfrm>
            <a:off x="6207977" y="1266733"/>
            <a:ext cx="5746376" cy="2465295"/>
          </a:xfrm>
          <a:prstGeom prst="rect">
            <a:avLst/>
          </a:prstGeom>
          <a:noFill/>
          <a:ln w="38100">
            <a:solidFill>
              <a:srgbClr val="FEA4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D74D-64DA-A118-E2E1-2A779343F834}"/>
              </a:ext>
            </a:extLst>
          </p:cNvPr>
          <p:cNvSpPr txBox="1"/>
          <p:nvPr/>
        </p:nvSpPr>
        <p:spPr>
          <a:xfrm>
            <a:off x="4687308" y="2242498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A4FA"/>
                </a:solidFill>
              </a:rPr>
              <a:t>Server</a:t>
            </a:r>
            <a:r>
              <a:rPr lang="ko-KR" altLang="en-US" b="1" dirty="0">
                <a:solidFill>
                  <a:srgbClr val="FEA4FA"/>
                </a:solidFill>
              </a:rPr>
              <a:t> </a:t>
            </a:r>
            <a:r>
              <a:rPr lang="en-US" altLang="ko-KR" b="1" dirty="0">
                <a:solidFill>
                  <a:srgbClr val="FEA4FA"/>
                </a:solidFill>
              </a:rPr>
              <a:t>Code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57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74" y="-21566"/>
            <a:ext cx="10515600" cy="1325563"/>
          </a:xfrm>
        </p:spPr>
        <p:txBody>
          <a:bodyPr/>
          <a:lstStyle/>
          <a:p>
            <a:r>
              <a:rPr lang="en-US" altLang="ko-KR"/>
              <a:t>client-server – DB </a:t>
            </a:r>
            <a:r>
              <a:rPr lang="ko-KR" altLang="en-US" dirty="0"/>
              <a:t>구조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6C861E-9E5B-6FC0-92D5-ECBB862305B0}"/>
              </a:ext>
            </a:extLst>
          </p:cNvPr>
          <p:cNvGrpSpPr/>
          <p:nvPr/>
        </p:nvGrpSpPr>
        <p:grpSpPr>
          <a:xfrm>
            <a:off x="5782347" y="1217215"/>
            <a:ext cx="6312889" cy="2240850"/>
            <a:chOff x="3625734" y="2087146"/>
            <a:chExt cx="8566266" cy="27960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C438DF-ACD5-931F-1B22-5481295A6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5734" y="2087146"/>
              <a:ext cx="8566266" cy="2796079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48A7711-A78B-EEB3-5129-E8A76CBA7734}"/>
                </a:ext>
              </a:extLst>
            </p:cNvPr>
            <p:cNvSpPr/>
            <p:nvPr/>
          </p:nvSpPr>
          <p:spPr>
            <a:xfrm>
              <a:off x="7026965" y="2643809"/>
              <a:ext cx="1023731" cy="1987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비밀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3FFDD44-54C7-B3C3-5D47-FB409E82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47" y="2738996"/>
            <a:ext cx="3562609" cy="381970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8C5DE9-16A9-951A-7CA4-0574743A5AA0}"/>
              </a:ext>
            </a:extLst>
          </p:cNvPr>
          <p:cNvSpPr/>
          <p:nvPr/>
        </p:nvSpPr>
        <p:spPr>
          <a:xfrm>
            <a:off x="5696800" y="1173818"/>
            <a:ext cx="6167717" cy="1570156"/>
          </a:xfrm>
          <a:prstGeom prst="rect">
            <a:avLst/>
          </a:prstGeom>
          <a:noFill/>
          <a:ln w="38100">
            <a:solidFill>
              <a:srgbClr val="FEA4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EB3D0-F7BD-D14F-CDCD-EDB311AF73AA}"/>
              </a:ext>
            </a:extLst>
          </p:cNvPr>
          <p:cNvSpPr txBox="1"/>
          <p:nvPr/>
        </p:nvSpPr>
        <p:spPr>
          <a:xfrm>
            <a:off x="5466081" y="883558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EA4FA"/>
                </a:solidFill>
              </a:rPr>
              <a:t>Server</a:t>
            </a:r>
            <a:r>
              <a:rPr lang="ko-KR" altLang="en-US" b="1" dirty="0">
                <a:solidFill>
                  <a:srgbClr val="FEA4FA"/>
                </a:solidFill>
              </a:rPr>
              <a:t> </a:t>
            </a:r>
            <a:r>
              <a:rPr lang="en-US" altLang="ko-KR" b="1" dirty="0">
                <a:solidFill>
                  <a:srgbClr val="FEA4FA"/>
                </a:solidFill>
              </a:rPr>
              <a:t>Code</a:t>
            </a:r>
          </a:p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8BAA889-6B6C-D16A-9869-E9E76AD15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8" y="1535846"/>
            <a:ext cx="4084986" cy="53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ko-KR" altLang="en-US" dirty="0"/>
              <a:t>로그인 실행결과</a:t>
            </a:r>
          </a:p>
        </p:txBody>
      </p:sp>
      <p:pic>
        <p:nvPicPr>
          <p:cNvPr id="11" name="그림 10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BB2A6FC8-4861-A157-E708-433850F6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90" y="709335"/>
            <a:ext cx="6330527" cy="6148665"/>
          </a:xfrm>
          <a:prstGeom prst="rect">
            <a:avLst/>
          </a:prstGeom>
        </p:spPr>
      </p:pic>
      <p:pic>
        <p:nvPicPr>
          <p:cNvPr id="13" name="그림 12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20722153-FF64-806D-B3E4-672CDA30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1" y="1123446"/>
            <a:ext cx="4587643" cy="57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7C85-4B27-AF8B-CEE7-1A5BD56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1" y="119653"/>
            <a:ext cx="10515600" cy="1325563"/>
          </a:xfrm>
        </p:spPr>
        <p:txBody>
          <a:bodyPr/>
          <a:lstStyle/>
          <a:p>
            <a:r>
              <a:rPr lang="ko-KR" altLang="en-US" dirty="0"/>
              <a:t>수강신청 실행결과</a:t>
            </a:r>
          </a:p>
        </p:txBody>
      </p:sp>
      <p:pic>
        <p:nvPicPr>
          <p:cNvPr id="5" name="그림 4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F648EF5C-0B98-9BD1-21F8-F677DF0EF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82" y="1174806"/>
            <a:ext cx="5992783" cy="5403897"/>
          </a:xfrm>
          <a:prstGeom prst="rect">
            <a:avLst/>
          </a:prstGeom>
        </p:spPr>
      </p:pic>
      <p:pic>
        <p:nvPicPr>
          <p:cNvPr id="7" name="그림 6" descr="텍스트, 메뉴, 스크린샷, 문서이(가) 표시된 사진&#10;&#10;자동 생성된 설명">
            <a:extLst>
              <a:ext uri="{FF2B5EF4-FFF2-40B4-BE49-F238E27FC236}">
                <a16:creationId xmlns:a16="http://schemas.microsoft.com/office/drawing/2014/main" id="{45DD3829-FB1C-7670-36F2-EE1501D9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1" y="1034968"/>
            <a:ext cx="4497944" cy="59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511</Words>
  <Application>Microsoft Office PowerPoint</Application>
  <PresentationFormat>와이드스크린</PresentationFormat>
  <Paragraphs>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 소통의 Client-server 속도의 pipe and filter 공유의 event bus  </vt:lpstr>
      <vt:lpstr>목차</vt:lpstr>
      <vt:lpstr>client-server 전체 구조</vt:lpstr>
      <vt:lpstr>client-server – 토큰을 이용한 로그인 코드</vt:lpstr>
      <vt:lpstr>client-server – 수강신청,로깅 코드</vt:lpstr>
      <vt:lpstr>client-server – Exception 처리</vt:lpstr>
      <vt:lpstr>client-server – DB 구조 설명</vt:lpstr>
      <vt:lpstr>로그인 실행결과</vt:lpstr>
      <vt:lpstr>수강신청 실행결과</vt:lpstr>
      <vt:lpstr>수강신청 실행 결과</vt:lpstr>
      <vt:lpstr>client-server의 장단점</vt:lpstr>
      <vt:lpstr>PipeAndFilter 주요 코드</vt:lpstr>
      <vt:lpstr>PipeAndFilter 주요 코드</vt:lpstr>
      <vt:lpstr>PipeAndFilter 출력</vt:lpstr>
      <vt:lpstr>Pipe and Filter 장단점</vt:lpstr>
      <vt:lpstr>eventBus 주요 코드</vt:lpstr>
      <vt:lpstr>eventBus 주요 수강신청 코드</vt:lpstr>
      <vt:lpstr>Event BUS 출력 결과</vt:lpstr>
      <vt:lpstr>Event Bus 장단점</vt:lpstr>
      <vt:lpstr>4. 각 패턴의 사용 예시와 내 생각 </vt:lpstr>
      <vt:lpstr> 소통의 Client-server 속도의 pipe and filter 공유의 event bus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무난한 Client-server 빠른 pipe and filter 효율적인 event bus  </dc:title>
  <dc:creator>이서현</dc:creator>
  <cp:lastModifiedBy>이서현</cp:lastModifiedBy>
  <cp:revision>53</cp:revision>
  <dcterms:created xsi:type="dcterms:W3CDTF">2023-12-13T12:25:30Z</dcterms:created>
  <dcterms:modified xsi:type="dcterms:W3CDTF">2023-12-13T14:36:07Z</dcterms:modified>
</cp:coreProperties>
</file>