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223"/>
  </p:notesMasterIdLst>
  <p:sldIdLst>
    <p:sldId id="256" r:id="rId2"/>
    <p:sldId id="501" r:id="rId3"/>
    <p:sldId id="645" r:id="rId4"/>
    <p:sldId id="646" r:id="rId5"/>
    <p:sldId id="634" r:id="rId6"/>
    <p:sldId id="647" r:id="rId7"/>
    <p:sldId id="648" r:id="rId8"/>
    <p:sldId id="650" r:id="rId9"/>
    <p:sldId id="653" r:id="rId10"/>
    <p:sldId id="654" r:id="rId11"/>
    <p:sldId id="655" r:id="rId12"/>
    <p:sldId id="656" r:id="rId13"/>
    <p:sldId id="657" r:id="rId14"/>
    <p:sldId id="658" r:id="rId15"/>
    <p:sldId id="659" r:id="rId16"/>
    <p:sldId id="332" r:id="rId17"/>
    <p:sldId id="661" r:id="rId18"/>
    <p:sldId id="662" r:id="rId19"/>
    <p:sldId id="663" r:id="rId20"/>
    <p:sldId id="483" r:id="rId21"/>
    <p:sldId id="484" r:id="rId22"/>
    <p:sldId id="485" r:id="rId23"/>
    <p:sldId id="486" r:id="rId24"/>
    <p:sldId id="487" r:id="rId25"/>
    <p:sldId id="664" r:id="rId26"/>
    <p:sldId id="665" r:id="rId27"/>
    <p:sldId id="666" r:id="rId28"/>
    <p:sldId id="667" r:id="rId29"/>
    <p:sldId id="668" r:id="rId30"/>
    <p:sldId id="669" r:id="rId31"/>
    <p:sldId id="670" r:id="rId32"/>
    <p:sldId id="674" r:id="rId33"/>
    <p:sldId id="675" r:id="rId34"/>
    <p:sldId id="673" r:id="rId35"/>
    <p:sldId id="678" r:id="rId36"/>
    <p:sldId id="680" r:id="rId37"/>
    <p:sldId id="681" r:id="rId38"/>
    <p:sldId id="682" r:id="rId39"/>
    <p:sldId id="683" r:id="rId40"/>
    <p:sldId id="684" r:id="rId41"/>
    <p:sldId id="685" r:id="rId42"/>
    <p:sldId id="336" r:id="rId43"/>
    <p:sldId id="686" r:id="rId44"/>
    <p:sldId id="687" r:id="rId45"/>
    <p:sldId id="688" r:id="rId46"/>
    <p:sldId id="689" r:id="rId47"/>
    <p:sldId id="690" r:id="rId48"/>
    <p:sldId id="691" r:id="rId49"/>
    <p:sldId id="692" r:id="rId50"/>
    <p:sldId id="693" r:id="rId51"/>
    <p:sldId id="694" r:id="rId52"/>
    <p:sldId id="695" r:id="rId53"/>
    <p:sldId id="696" r:id="rId54"/>
    <p:sldId id="505" r:id="rId55"/>
    <p:sldId id="697" r:id="rId56"/>
    <p:sldId id="382" r:id="rId57"/>
    <p:sldId id="698" r:id="rId58"/>
    <p:sldId id="510" r:id="rId59"/>
    <p:sldId id="699" r:id="rId60"/>
    <p:sldId id="700" r:id="rId61"/>
    <p:sldId id="701" r:id="rId62"/>
    <p:sldId id="702" r:id="rId63"/>
    <p:sldId id="703" r:id="rId64"/>
    <p:sldId id="704" r:id="rId65"/>
    <p:sldId id="706" r:id="rId66"/>
    <p:sldId id="707" r:id="rId67"/>
    <p:sldId id="708" r:id="rId68"/>
    <p:sldId id="709" r:id="rId69"/>
    <p:sldId id="710" r:id="rId70"/>
    <p:sldId id="711" r:id="rId71"/>
    <p:sldId id="713" r:id="rId72"/>
    <p:sldId id="712" r:id="rId73"/>
    <p:sldId id="829" r:id="rId74"/>
    <p:sldId id="714" r:id="rId75"/>
    <p:sldId id="715" r:id="rId76"/>
    <p:sldId id="716" r:id="rId77"/>
    <p:sldId id="717" r:id="rId78"/>
    <p:sldId id="541" r:id="rId79"/>
    <p:sldId id="718" r:id="rId80"/>
    <p:sldId id="719" r:id="rId81"/>
    <p:sldId id="720" r:id="rId82"/>
    <p:sldId id="721" r:id="rId83"/>
    <p:sldId id="722" r:id="rId84"/>
    <p:sldId id="723" r:id="rId85"/>
    <p:sldId id="724" r:id="rId86"/>
    <p:sldId id="725" r:id="rId87"/>
    <p:sldId id="340" r:id="rId88"/>
    <p:sldId id="726" r:id="rId89"/>
    <p:sldId id="727" r:id="rId90"/>
    <p:sldId id="728" r:id="rId91"/>
    <p:sldId id="729" r:id="rId92"/>
    <p:sldId id="730" r:id="rId93"/>
    <p:sldId id="732" r:id="rId94"/>
    <p:sldId id="733" r:id="rId95"/>
    <p:sldId id="734" r:id="rId96"/>
    <p:sldId id="735" r:id="rId97"/>
    <p:sldId id="736" r:id="rId98"/>
    <p:sldId id="737" r:id="rId99"/>
    <p:sldId id="739" r:id="rId100"/>
    <p:sldId id="740" r:id="rId101"/>
    <p:sldId id="741" r:id="rId102"/>
    <p:sldId id="742" r:id="rId103"/>
    <p:sldId id="341" r:id="rId104"/>
    <p:sldId id="343" r:id="rId105"/>
    <p:sldId id="551" r:id="rId106"/>
    <p:sldId id="552" r:id="rId107"/>
    <p:sldId id="553" r:id="rId108"/>
    <p:sldId id="830" r:id="rId109"/>
    <p:sldId id="554" r:id="rId110"/>
    <p:sldId id="555" r:id="rId111"/>
    <p:sldId id="638" r:id="rId112"/>
    <p:sldId id="556" r:id="rId113"/>
    <p:sldId id="348" r:id="rId114"/>
    <p:sldId id="831" r:id="rId115"/>
    <p:sldId id="564" r:id="rId116"/>
    <p:sldId id="743" r:id="rId117"/>
    <p:sldId id="745" r:id="rId118"/>
    <p:sldId id="744" r:id="rId119"/>
    <p:sldId id="746" r:id="rId120"/>
    <p:sldId id="748" r:id="rId121"/>
    <p:sldId id="749" r:id="rId122"/>
    <p:sldId id="750" r:id="rId123"/>
    <p:sldId id="751" r:id="rId124"/>
    <p:sldId id="747" r:id="rId125"/>
    <p:sldId id="752" r:id="rId126"/>
    <p:sldId id="753" r:id="rId127"/>
    <p:sldId id="754" r:id="rId128"/>
    <p:sldId id="755" r:id="rId129"/>
    <p:sldId id="447" r:id="rId130"/>
    <p:sldId id="757" r:id="rId131"/>
    <p:sldId id="758" r:id="rId132"/>
    <p:sldId id="759" r:id="rId133"/>
    <p:sldId id="760" r:id="rId134"/>
    <p:sldId id="761" r:id="rId135"/>
    <p:sldId id="570" r:id="rId136"/>
    <p:sldId id="572" r:id="rId137"/>
    <p:sldId id="571" r:id="rId138"/>
    <p:sldId id="762" r:id="rId139"/>
    <p:sldId id="763" r:id="rId140"/>
    <p:sldId id="764" r:id="rId141"/>
    <p:sldId id="765" r:id="rId142"/>
    <p:sldId id="766" r:id="rId143"/>
    <p:sldId id="767" r:id="rId144"/>
    <p:sldId id="768" r:id="rId145"/>
    <p:sldId id="587" r:id="rId146"/>
    <p:sldId id="588" r:id="rId147"/>
    <p:sldId id="769" r:id="rId148"/>
    <p:sldId id="589" r:id="rId149"/>
    <p:sldId id="770" r:id="rId150"/>
    <p:sldId id="771" r:id="rId151"/>
    <p:sldId id="772" r:id="rId152"/>
    <p:sldId id="773" r:id="rId153"/>
    <p:sldId id="774" r:id="rId154"/>
    <p:sldId id="775" r:id="rId155"/>
    <p:sldId id="846" r:id="rId156"/>
    <p:sldId id="776" r:id="rId157"/>
    <p:sldId id="777" r:id="rId158"/>
    <p:sldId id="778" r:id="rId159"/>
    <p:sldId id="779" r:id="rId160"/>
    <p:sldId id="780" r:id="rId161"/>
    <p:sldId id="781" r:id="rId162"/>
    <p:sldId id="782" r:id="rId163"/>
    <p:sldId id="783" r:id="rId164"/>
    <p:sldId id="784" r:id="rId165"/>
    <p:sldId id="785" r:id="rId166"/>
    <p:sldId id="786" r:id="rId167"/>
    <p:sldId id="787" r:id="rId168"/>
    <p:sldId id="788" r:id="rId169"/>
    <p:sldId id="789" r:id="rId170"/>
    <p:sldId id="790" r:id="rId171"/>
    <p:sldId id="791" r:id="rId172"/>
    <p:sldId id="792" r:id="rId173"/>
    <p:sldId id="794" r:id="rId174"/>
    <p:sldId id="795" r:id="rId175"/>
    <p:sldId id="796" r:id="rId176"/>
    <p:sldId id="797" r:id="rId177"/>
    <p:sldId id="833" r:id="rId178"/>
    <p:sldId id="835" r:id="rId179"/>
    <p:sldId id="834" r:id="rId180"/>
    <p:sldId id="836" r:id="rId181"/>
    <p:sldId id="837" r:id="rId182"/>
    <p:sldId id="838" r:id="rId183"/>
    <p:sldId id="839" r:id="rId184"/>
    <p:sldId id="840" r:id="rId185"/>
    <p:sldId id="841" r:id="rId186"/>
    <p:sldId id="842" r:id="rId187"/>
    <p:sldId id="843" r:id="rId188"/>
    <p:sldId id="844" r:id="rId189"/>
    <p:sldId id="845" r:id="rId190"/>
    <p:sldId id="832" r:id="rId191"/>
    <p:sldId id="798" r:id="rId192"/>
    <p:sldId id="799" r:id="rId193"/>
    <p:sldId id="800" r:id="rId194"/>
    <p:sldId id="801" r:id="rId195"/>
    <p:sldId id="802" r:id="rId196"/>
    <p:sldId id="803" r:id="rId197"/>
    <p:sldId id="804" r:id="rId198"/>
    <p:sldId id="805" r:id="rId199"/>
    <p:sldId id="806" r:id="rId200"/>
    <p:sldId id="807" r:id="rId201"/>
    <p:sldId id="808" r:id="rId202"/>
    <p:sldId id="809" r:id="rId203"/>
    <p:sldId id="810" r:id="rId204"/>
    <p:sldId id="811" r:id="rId205"/>
    <p:sldId id="812" r:id="rId206"/>
    <p:sldId id="813" r:id="rId207"/>
    <p:sldId id="814" r:id="rId208"/>
    <p:sldId id="815" r:id="rId209"/>
    <p:sldId id="816" r:id="rId210"/>
    <p:sldId id="817" r:id="rId211"/>
    <p:sldId id="818" r:id="rId212"/>
    <p:sldId id="819" r:id="rId213"/>
    <p:sldId id="821" r:id="rId214"/>
    <p:sldId id="820" r:id="rId215"/>
    <p:sldId id="822" r:id="rId216"/>
    <p:sldId id="823" r:id="rId217"/>
    <p:sldId id="824" r:id="rId218"/>
    <p:sldId id="825" r:id="rId219"/>
    <p:sldId id="826" r:id="rId220"/>
    <p:sldId id="827" r:id="rId221"/>
    <p:sldId id="828" r:id="rId222"/>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590" autoAdjust="0"/>
  </p:normalViewPr>
  <p:slideViewPr>
    <p:cSldViewPr>
      <p:cViewPr>
        <p:scale>
          <a:sx n="100" d="100"/>
          <a:sy n="100" d="100"/>
        </p:scale>
        <p:origin x="-72" y="-72"/>
      </p:cViewPr>
      <p:guideLst>
        <p:guide orient="horz" pos="2160"/>
        <p:guide pos="2880"/>
      </p:guideLst>
    </p:cSldViewPr>
  </p:slideViewPr>
  <p:outlineViewPr>
    <p:cViewPr>
      <p:scale>
        <a:sx n="33" d="100"/>
        <a:sy n="33" d="100"/>
      </p:scale>
      <p:origin x="0" y="8007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130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notesMaster" Target="notesMasters/notesMaster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43011"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3014"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43015"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b="0"/>
            </a:lvl1pPr>
          </a:lstStyle>
          <a:p>
            <a:pPr>
              <a:defRPr/>
            </a:pPr>
            <a:fld id="{FCCD80F7-3840-4E5D-895C-3134AA720C2D}" type="slidenum">
              <a:rPr lang="en-US"/>
              <a:pPr>
                <a:defRPr/>
              </a:pPr>
              <a:t>‹#›</a:t>
            </a:fld>
            <a:endParaRPr lang="en-US" dirty="0"/>
          </a:p>
        </p:txBody>
      </p:sp>
    </p:spTree>
    <p:extLst>
      <p:ext uri="{BB962C8B-B14F-4D97-AF65-F5344CB8AC3E}">
        <p14:creationId xmlns:p14="http://schemas.microsoft.com/office/powerpoint/2010/main" val="1990756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a:prstGeom prst="rect">
            <a:avLst/>
          </a:prstGeom>
        </p:spPr>
        <p:txBody>
          <a:bodyPr>
            <a:noAutofit/>
          </a:bodyPr>
          <a:lstStyle>
            <a:lvl1pPr algn="ctr">
              <a:defRPr sz="2000">
                <a:solidFill>
                  <a:srgbClr val="FFFFFF"/>
                </a:solidFill>
              </a:defRPr>
            </a:lvl1pPr>
          </a:lstStyle>
          <a:p>
            <a:pPr>
              <a:defRPr/>
            </a:pPr>
            <a:fld id="{CE37A583-094A-428F-AA42-B8A75F61CE1F}" type="datetime1">
              <a:rPr lang="en-US"/>
              <a:pPr>
                <a:defRPr/>
              </a:pPr>
              <a:t>8/20/2012</a:t>
            </a:fld>
            <a:endParaRPr lang="en-US" sz="1600" dirty="0"/>
          </a:p>
        </p:txBody>
      </p:sp>
      <p:sp>
        <p:nvSpPr>
          <p:cNvPr id="10" name="Footer Placeholder 16"/>
          <p:cNvSpPr>
            <a:spLocks noGrp="1"/>
          </p:cNvSpPr>
          <p:nvPr>
            <p:ph type="ftr" sz="quarter" idx="11"/>
          </p:nvPr>
        </p:nvSpPr>
        <p:spPr>
          <a:xfrm>
            <a:off x="2085975" y="236538"/>
            <a:ext cx="5867400" cy="365125"/>
          </a:xfrm>
          <a:prstGeom prst="rect">
            <a:avLst/>
          </a:prstGeo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lgn="ctr">
              <a:defRPr>
                <a:solidFill>
                  <a:schemeClr val="tx2"/>
                </a:solidFill>
              </a:defRPr>
            </a:lvl1pPr>
          </a:lstStyle>
          <a:p>
            <a:pPr>
              <a:defRPr/>
            </a:pPr>
            <a:fld id="{E3CA9D46-7726-4F98-81FA-B0E0ECDD6A61}"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pPr>
              <a:defRPr/>
            </a:pPr>
            <a:fld id="{238A9951-8FFE-48D9-AF31-152B076823FA}" type="datetime1">
              <a:rPr lang="en-US"/>
              <a:pPr>
                <a:defRPr/>
              </a:pPr>
              <a:t>8/20/2012</a:t>
            </a:fld>
            <a:endParaRPr lang="en-US" dirty="0"/>
          </a:p>
        </p:txBody>
      </p:sp>
      <p:sp>
        <p:nvSpPr>
          <p:cNvPr id="5" name="Footer Placeholder 4"/>
          <p:cNvSpPr>
            <a:spLocks noGrp="1"/>
          </p:cNvSpPr>
          <p:nvPr>
            <p:ph type="ftr" sz="quarter" idx="11"/>
          </p:nvPr>
        </p:nvSpPr>
        <p:spPr>
          <a:xfrm>
            <a:off x="609600" y="6248400"/>
            <a:ext cx="5421313"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lgn="ctr">
              <a:defRPr/>
            </a:lvl1pPr>
          </a:lstStyle>
          <a:p>
            <a:pPr>
              <a:defRPr/>
            </a:pPr>
            <a:fld id="{32878045-4B4A-4E05-A63F-743CC9DB127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defRPr/>
            </a:lvl1pPr>
          </a:lstStyle>
          <a:p>
            <a:pPr>
              <a:defRPr/>
            </a:pPr>
            <a:fld id="{A64DE342-174D-45CB-ADC3-4E085548A9BF}" type="datetime1">
              <a:rPr lang="en-US"/>
              <a:pPr>
                <a:defRPr/>
              </a:pPr>
              <a:t>8/20/2012</a:t>
            </a:fld>
            <a:endParaRPr lang="en-US" dirty="0"/>
          </a:p>
        </p:txBody>
      </p:sp>
      <p:sp>
        <p:nvSpPr>
          <p:cNvPr id="8" name="Footer Placeholder 4"/>
          <p:cNvSpPr>
            <a:spLocks noGrp="1"/>
          </p:cNvSpPr>
          <p:nvPr>
            <p:ph type="ftr" sz="quarter" idx="11"/>
          </p:nvPr>
        </p:nvSpPr>
        <p:spPr>
          <a:xfrm>
            <a:off x="457200" y="6248400"/>
            <a:ext cx="5573713"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lgn="ctr">
              <a:defRPr/>
            </a:lvl1pPr>
          </a:lstStyle>
          <a:p>
            <a:pPr>
              <a:defRPr/>
            </a:pPr>
            <a:fld id="{76B30AD6-A3B8-4545-835A-C615DBFF3BC9}"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lgn="ctr">
              <a:defRPr>
                <a:solidFill>
                  <a:srgbClr val="FFFFFF"/>
                </a:solidFill>
              </a:defRPr>
            </a:lvl1pPr>
          </a:lstStyle>
          <a:p>
            <a:pPr>
              <a:defRPr/>
            </a:pPr>
            <a:fld id="{05B855FB-1229-4C4D-BE4E-797ADDDB61C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a:xfrm>
            <a:off x="6096000" y="6248400"/>
            <a:ext cx="2667000" cy="365125"/>
          </a:xfrm>
          <a:prstGeom prst="rect">
            <a:avLst/>
          </a:prstGeom>
        </p:spPr>
        <p:txBody>
          <a:bodyPr/>
          <a:lstStyle>
            <a:lvl1pPr>
              <a:defRPr/>
            </a:lvl1pPr>
          </a:lstStyle>
          <a:p>
            <a:pPr>
              <a:defRPr/>
            </a:pPr>
            <a:fld id="{B2913EF0-BD33-48FD-8B0D-E002786AD5F7}" type="datetime1">
              <a:rPr lang="en-US"/>
              <a:pPr>
                <a:defRPr/>
              </a:pPr>
              <a:t>8/20/2012</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lgn="ctr">
              <a:defRPr sz="2400">
                <a:solidFill>
                  <a:srgbClr val="FFFFFF"/>
                </a:solidFill>
              </a:defRPr>
            </a:lvl1pPr>
          </a:lstStyle>
          <a:p>
            <a:pPr>
              <a:defRPr/>
            </a:pPr>
            <a:fld id="{E5A52C4C-699B-469C-822E-97C43F40BDC9}" type="slidenum">
              <a:rPr lang="en-US"/>
              <a:pPr>
                <a:defRPr/>
              </a:pPr>
              <a:t>‹#›</a:t>
            </a:fld>
            <a:endParaRPr lang="en-US" dirty="0"/>
          </a:p>
        </p:txBody>
      </p:sp>
      <p:sp>
        <p:nvSpPr>
          <p:cNvPr id="9" name="Footer Placeholder 13"/>
          <p:cNvSpPr>
            <a:spLocks noGrp="1"/>
          </p:cNvSpPr>
          <p:nvPr>
            <p:ph type="ftr" sz="quarter" idx="12"/>
          </p:nvPr>
        </p:nvSpPr>
        <p:spPr>
          <a:xfrm>
            <a:off x="609600" y="6248400"/>
            <a:ext cx="5421313" cy="365125"/>
          </a:xfrm>
          <a:prstGeom prst="rect">
            <a:avLst/>
          </a:prstGeo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a:xfrm>
            <a:off x="6096000" y="6248400"/>
            <a:ext cx="2667000" cy="365125"/>
          </a:xfrm>
          <a:prstGeom prst="rect">
            <a:avLst/>
          </a:prstGeom>
        </p:spPr>
        <p:txBody>
          <a:bodyPr rtlCol="0"/>
          <a:lstStyle>
            <a:lvl1pPr>
              <a:defRPr/>
            </a:lvl1pPr>
          </a:lstStyle>
          <a:p>
            <a:pPr>
              <a:defRPr/>
            </a:pPr>
            <a:fld id="{461FF6A4-4E9F-4936-9087-F7652EED8795}" type="datetime1">
              <a:rPr lang="en-US"/>
              <a:pPr>
                <a:defRPr/>
              </a:pPr>
              <a:t>8/20/2012</a:t>
            </a:fld>
            <a:endParaRPr lang="en-US" dirty="0"/>
          </a:p>
        </p:txBody>
      </p:sp>
      <p:sp>
        <p:nvSpPr>
          <p:cNvPr id="6" name="Slide Number Placeholder 9"/>
          <p:cNvSpPr>
            <a:spLocks noGrp="1"/>
          </p:cNvSpPr>
          <p:nvPr>
            <p:ph type="sldNum" sz="quarter" idx="11"/>
          </p:nvPr>
        </p:nvSpPr>
        <p:spPr/>
        <p:txBody>
          <a:bodyPr rtlCol="0"/>
          <a:lstStyle>
            <a:lvl1pPr algn="ctr">
              <a:defRPr/>
            </a:lvl1pPr>
          </a:lstStyle>
          <a:p>
            <a:pPr>
              <a:defRPr/>
            </a:pPr>
            <a:fld id="{DF6A18DE-F0B8-46DA-AB53-9F2F73375159}" type="slidenum">
              <a:rPr lang="en-US"/>
              <a:pPr>
                <a:defRPr/>
              </a:pPr>
              <a:t>‹#›</a:t>
            </a:fld>
            <a:endParaRPr lang="en-US" dirty="0"/>
          </a:p>
        </p:txBody>
      </p:sp>
      <p:sp>
        <p:nvSpPr>
          <p:cNvPr id="7" name="Footer Placeholder 11"/>
          <p:cNvSpPr>
            <a:spLocks noGrp="1"/>
          </p:cNvSpPr>
          <p:nvPr>
            <p:ph type="ftr" sz="quarter" idx="12"/>
          </p:nvPr>
        </p:nvSpPr>
        <p:spPr>
          <a:xfrm>
            <a:off x="609600" y="6248400"/>
            <a:ext cx="5421313" cy="365125"/>
          </a:xfrm>
          <a:prstGeom prst="rect">
            <a:avLst/>
          </a:prstGeom>
        </p:spPr>
        <p:txBody>
          <a:bodyPr rtlCol="0"/>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a:xfrm>
            <a:off x="6096000" y="6248400"/>
            <a:ext cx="2667000" cy="365125"/>
          </a:xfrm>
          <a:prstGeom prst="rect">
            <a:avLst/>
          </a:prstGeom>
        </p:spPr>
        <p:txBody>
          <a:bodyPr rtlCol="0"/>
          <a:lstStyle>
            <a:lvl1pPr>
              <a:defRPr/>
            </a:lvl1pPr>
          </a:lstStyle>
          <a:p>
            <a:pPr>
              <a:defRPr/>
            </a:pPr>
            <a:fld id="{40643286-04B3-4B3E-B20E-9E29D40823F5}" type="datetime1">
              <a:rPr lang="en-US"/>
              <a:pPr>
                <a:defRPr/>
              </a:pPr>
              <a:t>8/20/2012</a:t>
            </a:fld>
            <a:endParaRPr lang="en-US" dirty="0"/>
          </a:p>
        </p:txBody>
      </p:sp>
      <p:sp>
        <p:nvSpPr>
          <p:cNvPr id="8" name="Slide Number Placeholder 11"/>
          <p:cNvSpPr>
            <a:spLocks noGrp="1"/>
          </p:cNvSpPr>
          <p:nvPr>
            <p:ph type="sldNum" sz="quarter" idx="11"/>
          </p:nvPr>
        </p:nvSpPr>
        <p:spPr/>
        <p:txBody>
          <a:bodyPr rtlCol="0"/>
          <a:lstStyle>
            <a:lvl1pPr algn="ctr">
              <a:defRPr/>
            </a:lvl1pPr>
          </a:lstStyle>
          <a:p>
            <a:pPr>
              <a:defRPr/>
            </a:pPr>
            <a:fld id="{452F711D-E5E9-482E-ACDE-B1FFE083BF78}" type="slidenum">
              <a:rPr lang="en-US"/>
              <a:pPr>
                <a:defRPr/>
              </a:pPr>
              <a:t>‹#›</a:t>
            </a:fld>
            <a:endParaRPr lang="en-US" dirty="0"/>
          </a:p>
        </p:txBody>
      </p:sp>
      <p:sp>
        <p:nvSpPr>
          <p:cNvPr id="9" name="Footer Placeholder 13"/>
          <p:cNvSpPr>
            <a:spLocks noGrp="1"/>
          </p:cNvSpPr>
          <p:nvPr>
            <p:ph type="ftr" sz="quarter" idx="12"/>
          </p:nvPr>
        </p:nvSpPr>
        <p:spPr>
          <a:xfrm>
            <a:off x="609600" y="6248400"/>
            <a:ext cx="5421313" cy="365125"/>
          </a:xfrm>
          <a:prstGeom prst="rect">
            <a:avLst/>
          </a:prstGeom>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0" y="6248400"/>
            <a:ext cx="2667000" cy="365125"/>
          </a:xfrm>
          <a:prstGeom prst="rect">
            <a:avLst/>
          </a:prstGeom>
        </p:spPr>
        <p:txBody>
          <a:bodyPr/>
          <a:lstStyle>
            <a:lvl1pPr>
              <a:defRPr/>
            </a:lvl1pPr>
          </a:lstStyle>
          <a:p>
            <a:pPr>
              <a:defRPr/>
            </a:pPr>
            <a:fld id="{7C16E72D-A581-476D-BB91-6E96F236FC86}" type="datetime1">
              <a:rPr lang="en-US"/>
              <a:pPr>
                <a:defRPr/>
              </a:pPr>
              <a:t>8/20/2012</a:t>
            </a:fld>
            <a:endParaRPr lang="en-US" dirty="0"/>
          </a:p>
        </p:txBody>
      </p:sp>
      <p:sp>
        <p:nvSpPr>
          <p:cNvPr id="4" name="Footer Placeholder 3"/>
          <p:cNvSpPr>
            <a:spLocks noGrp="1"/>
          </p:cNvSpPr>
          <p:nvPr>
            <p:ph type="ftr" sz="quarter" idx="11"/>
          </p:nvPr>
        </p:nvSpPr>
        <p:spPr>
          <a:xfrm>
            <a:off x="609600" y="6248400"/>
            <a:ext cx="5421313" cy="365125"/>
          </a:xfrm>
          <a:prstGeom prst="rect">
            <a:avLst/>
          </a:prstGeom>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lgn="ctr">
              <a:defRPr>
                <a:solidFill>
                  <a:srgbClr val="FFFFFF"/>
                </a:solidFill>
              </a:defRPr>
            </a:lvl1pPr>
          </a:lstStyle>
          <a:p>
            <a:pPr>
              <a:defRPr/>
            </a:pPr>
            <a:fld id="{77F85688-DAA2-4F35-B157-0A4F501CEAF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lvl1pPr>
              <a:defRPr/>
            </a:lvl1pPr>
          </a:lstStyle>
          <a:p>
            <a:pPr>
              <a:defRPr/>
            </a:pPr>
            <a:fld id="{ED6E6E58-7B08-43AC-A56E-D6D7DFD1A198}" type="datetime1">
              <a:rPr lang="en-US"/>
              <a:pPr>
                <a:defRPr/>
              </a:pPr>
              <a:t>8/20/2012</a:t>
            </a:fld>
            <a:endParaRPr lang="en-US" dirty="0"/>
          </a:p>
        </p:txBody>
      </p:sp>
      <p:sp>
        <p:nvSpPr>
          <p:cNvPr id="3" name="Footer Placeholder 2"/>
          <p:cNvSpPr>
            <a:spLocks noGrp="1"/>
          </p:cNvSpPr>
          <p:nvPr>
            <p:ph type="ftr" sz="quarter" idx="11"/>
          </p:nvPr>
        </p:nvSpPr>
        <p:spPr>
          <a:xfrm>
            <a:off x="609600" y="6248400"/>
            <a:ext cx="5421313" cy="365125"/>
          </a:xfrm>
          <a:prstGeom prst="rect">
            <a:avLst/>
          </a:prstGeo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lgn="ctr">
              <a:defRPr>
                <a:solidFill>
                  <a:schemeClr val="tx2"/>
                </a:solidFill>
              </a:defRPr>
            </a:lvl1pPr>
          </a:lstStyle>
          <a:p>
            <a:pPr>
              <a:defRPr/>
            </a:pPr>
            <a:fld id="{2B5D8557-70D5-4132-9A31-150650A85BC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0" y="6248400"/>
            <a:ext cx="2667000" cy="365125"/>
          </a:xfrm>
          <a:prstGeom prst="rect">
            <a:avLst/>
          </a:prstGeom>
        </p:spPr>
        <p:txBody>
          <a:bodyPr/>
          <a:lstStyle>
            <a:lvl1pPr>
              <a:defRPr/>
            </a:lvl1pPr>
          </a:lstStyle>
          <a:p>
            <a:pPr>
              <a:defRPr/>
            </a:pPr>
            <a:fld id="{07AD39EC-2A1D-465D-994B-0549E1889F57}" type="datetime1">
              <a:rPr lang="en-US"/>
              <a:pPr>
                <a:defRPr/>
              </a:pPr>
              <a:t>8/20/2012</a:t>
            </a:fld>
            <a:endParaRPr lang="en-US" dirty="0"/>
          </a:p>
        </p:txBody>
      </p:sp>
      <p:sp>
        <p:nvSpPr>
          <p:cNvPr id="6" name="Footer Placeholder 5"/>
          <p:cNvSpPr>
            <a:spLocks noGrp="1"/>
          </p:cNvSpPr>
          <p:nvPr>
            <p:ph type="ftr" sz="quarter" idx="11"/>
          </p:nvPr>
        </p:nvSpPr>
        <p:spPr>
          <a:xfrm>
            <a:off x="609600" y="6248400"/>
            <a:ext cx="5421313" cy="365125"/>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lgn="ctr">
              <a:defRPr>
                <a:solidFill>
                  <a:srgbClr val="FFFFFF"/>
                </a:solidFill>
              </a:defRPr>
            </a:lvl1pPr>
          </a:lstStyle>
          <a:p>
            <a:pPr>
              <a:defRPr/>
            </a:pPr>
            <a:fld id="{10356231-EA5A-4CE8-9055-713A9E09141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a:prstGeom prst="rect">
            <a:avLst/>
          </a:prstGeom>
        </p:spPr>
        <p:txBody>
          <a:bodyPr rtlCol="0"/>
          <a:lstStyle>
            <a:lvl1pPr>
              <a:defRPr/>
            </a:lvl1pPr>
          </a:lstStyle>
          <a:p>
            <a:pPr>
              <a:defRPr/>
            </a:pPr>
            <a:fld id="{C0A5A8A9-83F7-4886-A8E2-A312D484A776}" type="datetime1">
              <a:rPr lang="en-US"/>
              <a:pPr>
                <a:defRPr/>
              </a:pPr>
              <a:t>8/20/2012</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lgn="ctr">
              <a:defRPr sz="2800"/>
            </a:lvl1pPr>
          </a:lstStyle>
          <a:p>
            <a:pPr>
              <a:defRPr/>
            </a:pPr>
            <a:fld id="{1CD3C515-128E-4D7F-BFBA-5D3F264B296A}"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a:prstGeom prst="rect">
            <a:avLst/>
          </a:prstGeom>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l" eaLnBrk="1" latinLnBrk="0" hangingPunct="1">
              <a:defRPr kumimoji="0" sz="1400" b="1">
                <a:solidFill>
                  <a:srgbClr val="FFFFFF"/>
                </a:solidFill>
              </a:defRPr>
            </a:lvl1pPr>
          </a:lstStyle>
          <a:p>
            <a:pPr>
              <a:defRPr/>
            </a:pPr>
            <a:fld id="{D1934001-FB53-4EEA-A924-8DA6A856A7B9}" type="slidenum">
              <a:rPr lang="en-US"/>
              <a:pPr>
                <a:defRPr/>
              </a:pPr>
              <a:t>‹#›</a:t>
            </a:fld>
            <a:endParaRPr lang="en-US" sz="16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0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pPr eaLnBrk="1" fontAlgn="auto" hangingPunct="1">
              <a:spcAft>
                <a:spcPts val="0"/>
              </a:spcAft>
              <a:defRPr/>
            </a:pPr>
            <a:r>
              <a:rPr lang="en-US" sz="4000" b="1" dirty="0" smtClean="0"/>
              <a:t>Chapter 4</a:t>
            </a:r>
            <a:endParaRPr lang="en-US" sz="4000" b="1" dirty="0"/>
          </a:p>
        </p:txBody>
      </p:sp>
      <p:sp>
        <p:nvSpPr>
          <p:cNvPr id="14338" name="Rectangle 3"/>
          <p:cNvSpPr>
            <a:spLocks noGrp="1" noChangeArrowheads="1"/>
          </p:cNvSpPr>
          <p:nvPr>
            <p:ph type="subTitle" idx="1"/>
          </p:nvPr>
        </p:nvSpPr>
        <p:spPr>
          <a:xfrm>
            <a:off x="2362200" y="6049963"/>
            <a:ext cx="6705600" cy="685800"/>
          </a:xfrm>
        </p:spPr>
        <p:txBody>
          <a:bodyPr/>
          <a:lstStyle/>
          <a:p>
            <a:pPr eaLnBrk="1" hangingPunct="1"/>
            <a:r>
              <a:rPr lang="en-US" sz="2800" smtClean="0"/>
              <a:t>Sequential Containers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2775" y="228600"/>
            <a:ext cx="8153400" cy="990600"/>
          </a:xfrm>
        </p:spPr>
        <p:txBody>
          <a:bodyPr>
            <a:normAutofit fontScale="90000"/>
          </a:bodyPr>
          <a:lstStyle/>
          <a:p>
            <a:pPr eaLnBrk="1" hangingPunct="1">
              <a:defRPr/>
            </a:pPr>
            <a:r>
              <a:rPr lang="en-US" b="1" dirty="0"/>
              <a:t>Template Classes and the </a:t>
            </a:r>
            <a:r>
              <a:rPr lang="en-US" b="1" dirty="0" smtClean="0"/>
              <a:t>Vector (cont.)</a:t>
            </a:r>
            <a:endParaRPr lang="en-US" dirty="0"/>
          </a:p>
        </p:txBody>
      </p:sp>
      <p:sp>
        <p:nvSpPr>
          <p:cNvPr id="23554" name="Content Placeholder 6"/>
          <p:cNvSpPr>
            <a:spLocks noGrp="1"/>
          </p:cNvSpPr>
          <p:nvPr>
            <p:ph sz="quarter" idx="1"/>
          </p:nvPr>
        </p:nvSpPr>
        <p:spPr>
          <a:xfrm>
            <a:off x="612775" y="1600200"/>
            <a:ext cx="8153400" cy="4876800"/>
          </a:xfrm>
        </p:spPr>
        <p:txBody>
          <a:bodyPr/>
          <a:lstStyle/>
          <a:p>
            <a:pPr eaLnBrk="1" hangingPunct="1"/>
            <a:r>
              <a:rPr lang="en-US" smtClean="0"/>
              <a:t>A </a:t>
            </a:r>
            <a:r>
              <a:rPr lang="en-US" i="1" smtClean="0"/>
              <a:t>template class </a:t>
            </a:r>
            <a:r>
              <a:rPr lang="en-US" smtClean="0"/>
              <a:t>is a class that stores and processes a collection of information</a:t>
            </a:r>
          </a:p>
          <a:p>
            <a:pPr eaLnBrk="1" hangingPunct="1"/>
            <a:endParaRPr lang="en-US" smtClean="0"/>
          </a:p>
          <a:p>
            <a:pPr marL="742950" lvl="1" indent="-285750" eaLnBrk="1" hangingPunct="1">
              <a:buFont typeface="Wingdings 2" pitchFamily="18" charset="2"/>
              <a:buNone/>
            </a:pPr>
            <a:r>
              <a:rPr lang="en-US" sz="1900" smtClean="0">
                <a:latin typeface="Courier New" pitchFamily="49" charset="0"/>
                <a:cs typeface="Courier New" pitchFamily="49" charset="0"/>
              </a:rPr>
              <a:t>template&lt;typename T&gt;</a:t>
            </a:r>
          </a:p>
          <a:p>
            <a:pPr marL="742950" lvl="1" indent="-285750" eaLnBrk="1" hangingPunct="1">
              <a:buFont typeface="Wingdings 2" pitchFamily="18" charset="2"/>
              <a:buNone/>
            </a:pPr>
            <a:r>
              <a:rPr lang="en-US" sz="1900" smtClean="0">
                <a:latin typeface="Courier New" pitchFamily="49" charset="0"/>
                <a:cs typeface="Courier New" pitchFamily="49" charset="0"/>
              </a:rPr>
              <a:t>class some_container { ... }</a:t>
            </a:r>
          </a:p>
        </p:txBody>
      </p:sp>
      <p:sp>
        <p:nvSpPr>
          <p:cNvPr id="8" name="Line Callout 1 7"/>
          <p:cNvSpPr/>
          <p:nvPr/>
        </p:nvSpPr>
        <p:spPr>
          <a:xfrm>
            <a:off x="5334000" y="2133600"/>
            <a:ext cx="3657600" cy="1295400"/>
          </a:xfrm>
          <a:prstGeom prst="borderCallout1">
            <a:avLst>
              <a:gd name="adj1" fmla="val 15866"/>
              <a:gd name="adj2" fmla="val -4969"/>
              <a:gd name="adj3" fmla="val 75905"/>
              <a:gd name="adj4" fmla="val -2601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The parameter </a:t>
            </a:r>
            <a:r>
              <a:rPr lang="en-US" b="0" dirty="0">
                <a:latin typeface="Courier New" pitchFamily="49" charset="0"/>
                <a:cs typeface="Courier New" pitchFamily="49" charset="0"/>
              </a:rPr>
              <a:t>T</a:t>
            </a:r>
            <a:r>
              <a:rPr lang="en-US" b="0" dirty="0"/>
              <a:t> is a placeholder for the actual data type of the information to be stored in </a:t>
            </a:r>
            <a:r>
              <a:rPr lang="en-US" b="0" dirty="0" err="1">
                <a:latin typeface="Courier New" pitchFamily="49" charset="0"/>
                <a:cs typeface="Courier New" pitchFamily="49" charset="0"/>
              </a:rPr>
              <a:t>some_container</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a:xfrm>
            <a:off x="612775" y="228600"/>
            <a:ext cx="8153400" cy="990600"/>
          </a:xfrm>
        </p:spPr>
        <p:txBody>
          <a:bodyPr/>
          <a:lstStyle/>
          <a:p>
            <a:pPr eaLnBrk="1" hangingPunct="1"/>
            <a:r>
              <a:rPr lang="en-US" b="1" smtClean="0"/>
              <a:t>Removing a Node (cont.)</a:t>
            </a:r>
            <a:endParaRPr lang="en-US" smtClean="0"/>
          </a:p>
        </p:txBody>
      </p:sp>
      <p:sp>
        <p:nvSpPr>
          <p:cNvPr id="115714" name="Content Placeholder 2"/>
          <p:cNvSpPr>
            <a:spLocks noGrp="1"/>
          </p:cNvSpPr>
          <p:nvPr>
            <p:ph sz="quarter" idx="1"/>
          </p:nvPr>
        </p:nvSpPr>
        <p:spPr>
          <a:xfrm>
            <a:off x="612775" y="1600200"/>
            <a:ext cx="8153400" cy="4876800"/>
          </a:xfrm>
        </p:spPr>
        <p:txBody>
          <a:bodyPr/>
          <a:lstStyle/>
          <a:p>
            <a:pPr marL="225425" indent="0" eaLnBrk="1" hangingPunct="1">
              <a:buFont typeface="Wingdings" pitchFamily="2" charset="2"/>
              <a:buNone/>
            </a:pPr>
            <a:r>
              <a:rPr lang="en-US" sz="1800" smtClean="0">
                <a:latin typeface="Courier New" pitchFamily="49" charset="0"/>
                <a:cs typeface="Courier New" pitchFamily="49" charset="0"/>
              </a:rPr>
              <a:t>Node* ptr = tom-&gt;next; // </a:t>
            </a:r>
            <a:r>
              <a:rPr lang="en-US" sz="1800" i="1" smtClean="0">
                <a:latin typeface="Courier New" pitchFamily="49" charset="0"/>
                <a:cs typeface="Courier New" pitchFamily="49" charset="0"/>
              </a:rPr>
              <a:t>Pointer to Node to be deleted</a:t>
            </a:r>
          </a:p>
          <a:p>
            <a:pPr marL="225425" indent="0" eaLnBrk="1" hangingPunct="1">
              <a:buFont typeface="Wingdings" pitchFamily="2" charset="2"/>
              <a:buNone/>
            </a:pPr>
            <a:r>
              <a:rPr lang="en-US" sz="1800" smtClean="0">
                <a:latin typeface="Courier New" pitchFamily="49" charset="0"/>
                <a:cs typeface="Courier New" pitchFamily="49" charset="0"/>
              </a:rPr>
              <a:t>tom-&gt;next = tom-&gt;next-&gt;next; // </a:t>
            </a:r>
            <a:r>
              <a:rPr lang="en-US" sz="1800" i="1" smtClean="0">
                <a:latin typeface="Courier New" pitchFamily="49" charset="0"/>
                <a:cs typeface="Courier New" pitchFamily="49" charset="0"/>
              </a:rPr>
              <a:t>Remove Node from list</a:t>
            </a:r>
          </a:p>
          <a:p>
            <a:pPr marL="225425" indent="0" eaLnBrk="1" hangingPunct="1">
              <a:buFont typeface="Wingdings" pitchFamily="2" charset="2"/>
              <a:buNone/>
            </a:pPr>
            <a:r>
              <a:rPr lang="en-US" sz="1800" smtClean="0">
                <a:latin typeface="Courier New" pitchFamily="49" charset="0"/>
                <a:cs typeface="Courier New" pitchFamily="49" charset="0"/>
              </a:rPr>
              <a:t>delete ptr; // </a:t>
            </a:r>
            <a:r>
              <a:rPr lang="en-US" sz="1800" i="1" smtClean="0">
                <a:latin typeface="Courier New" pitchFamily="49" charset="0"/>
                <a:cs typeface="Courier New" pitchFamily="49" charset="0"/>
              </a:rPr>
              <a:t>Delete Node to free storage</a:t>
            </a:r>
          </a:p>
          <a:p>
            <a:pPr marL="225425" indent="0" eaLnBrk="1" hangingPunct="1"/>
            <a:endParaRPr lang="en-US" smtClean="0"/>
          </a:p>
          <a:p>
            <a:pPr marL="225425" indent="0" eaLnBrk="1" hangingPunct="1"/>
            <a:endParaRPr lang="en-US" smtClean="0"/>
          </a:p>
          <a:p>
            <a:pPr marL="225425" indent="0" eaLnBrk="1" hangingPunct="1">
              <a:buFont typeface="Wingdings" pitchFamily="2" charset="2"/>
              <a:buNone/>
            </a:pPr>
            <a:r>
              <a:rPr lang="en-US" smtClean="0"/>
              <a:t>[Insert figure 4.18 here]</a:t>
            </a:r>
          </a:p>
        </p:txBody>
      </p:sp>
      <p:sp>
        <p:nvSpPr>
          <p:cNvPr id="5" name="Line Callout 1 4"/>
          <p:cNvSpPr/>
          <p:nvPr/>
        </p:nvSpPr>
        <p:spPr>
          <a:xfrm>
            <a:off x="5715000" y="2971800"/>
            <a:ext cx="3048000" cy="1676400"/>
          </a:xfrm>
          <a:prstGeom prst="borderCallout1">
            <a:avLst>
              <a:gd name="adj1" fmla="val 18750"/>
              <a:gd name="adj2" fmla="val -8333"/>
              <a:gd name="adj3" fmla="val -14872"/>
              <a:gd name="adj4" fmla="val -12972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Note this statement used to release the memory allocated to the node we removed. We do this to avoid memory leaks</a:t>
            </a:r>
            <a:endParaRPr lang="en-US" dirty="0"/>
          </a:p>
        </p:txBody>
      </p:sp>
      <p:pic>
        <p:nvPicPr>
          <p:cNvPr id="115716" name="Picture 2"/>
          <p:cNvPicPr>
            <a:picLocks noChangeAspect="1" noChangeArrowheads="1"/>
          </p:cNvPicPr>
          <p:nvPr/>
        </p:nvPicPr>
        <p:blipFill>
          <a:blip r:embed="rId2"/>
          <a:srcRect/>
          <a:stretch>
            <a:fillRect/>
          </a:stretch>
        </p:blipFill>
        <p:spPr bwMode="auto">
          <a:xfrm>
            <a:off x="685800" y="3276600"/>
            <a:ext cx="7953375" cy="1543050"/>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a:xfrm>
            <a:off x="612775" y="228600"/>
            <a:ext cx="8153400" cy="990600"/>
          </a:xfrm>
        </p:spPr>
        <p:txBody>
          <a:bodyPr/>
          <a:lstStyle/>
          <a:p>
            <a:pPr eaLnBrk="1" hangingPunct="1"/>
            <a:r>
              <a:rPr lang="en-US" b="1" smtClean="0"/>
              <a:t>Traversing a Linked List</a:t>
            </a:r>
            <a:endParaRPr lang="en-US" smtClean="0"/>
          </a:p>
        </p:txBody>
      </p:sp>
      <p:sp>
        <p:nvSpPr>
          <p:cNvPr id="3" name="Content Placeholder 2"/>
          <p:cNvSpPr>
            <a:spLocks noGrp="1"/>
          </p:cNvSpPr>
          <p:nvPr>
            <p:ph sz="quarter" idx="1"/>
          </p:nvPr>
        </p:nvSpPr>
        <p:spPr>
          <a:xfrm>
            <a:off x="612775" y="1600200"/>
            <a:ext cx="8153400" cy="4876800"/>
          </a:xfrm>
        </p:spPr>
        <p:txBody>
          <a:bodyPr>
            <a:normAutofit/>
          </a:bodyPr>
          <a:lstStyle/>
          <a:p>
            <a:pPr eaLnBrk="1" hangingPunct="1">
              <a:defRPr/>
            </a:pPr>
            <a:r>
              <a:rPr lang="en-US" dirty="0" smtClean="0"/>
              <a:t>Traversing </a:t>
            </a:r>
            <a:r>
              <a:rPr lang="en-US" dirty="0"/>
              <a:t>a linked list is a fairly simple </a:t>
            </a:r>
            <a:r>
              <a:rPr lang="en-US" dirty="0" smtClean="0"/>
              <a:t>process:</a:t>
            </a:r>
          </a:p>
          <a:p>
            <a:pPr eaLnBrk="1" hangingPunct="1">
              <a:defRPr/>
            </a:pPr>
            <a:endParaRPr lang="en-US" dirty="0"/>
          </a:p>
          <a:p>
            <a:pPr marL="514350" indent="-514350" eaLnBrk="1" hangingPunct="1">
              <a:buFont typeface="+mj-lt"/>
              <a:buAutoNum type="arabicPeriod"/>
              <a:defRPr/>
            </a:pPr>
            <a:r>
              <a:rPr lang="en-US" sz="2800" dirty="0" smtClean="0"/>
              <a:t>Set </a:t>
            </a:r>
            <a:r>
              <a:rPr lang="en-US" sz="2000" dirty="0" err="1">
                <a:latin typeface="Courier New" pitchFamily="49" charset="0"/>
                <a:cs typeface="Courier New" pitchFamily="49" charset="0"/>
              </a:rPr>
              <a:t>node_ptr</a:t>
            </a:r>
            <a:r>
              <a:rPr lang="en-US" sz="2000" dirty="0"/>
              <a:t> </a:t>
            </a:r>
            <a:r>
              <a:rPr lang="en-US" sz="2800" dirty="0"/>
              <a:t>to point to the first </a:t>
            </a:r>
            <a:r>
              <a:rPr lang="en-US" sz="2800" dirty="0" smtClean="0"/>
              <a:t>node</a:t>
            </a:r>
            <a:endParaRPr lang="en-US" sz="2800" dirty="0"/>
          </a:p>
          <a:p>
            <a:pPr marL="514350" indent="-514350" eaLnBrk="1" hangingPunct="1">
              <a:buFont typeface="+mj-lt"/>
              <a:buAutoNum type="arabicPeriod"/>
              <a:defRPr/>
            </a:pPr>
            <a:r>
              <a:rPr lang="en-US" sz="2000" dirty="0">
                <a:latin typeface="Courier New" pitchFamily="49" charset="0"/>
                <a:cs typeface="Courier New" pitchFamily="49" charset="0"/>
              </a:rPr>
              <a:t>while </a:t>
            </a:r>
            <a:r>
              <a:rPr lang="en-US" sz="2000" dirty="0" err="1">
                <a:latin typeface="Courier New" pitchFamily="49" charset="0"/>
                <a:cs typeface="Courier New" pitchFamily="49" charset="0"/>
              </a:rPr>
              <a:t>node_ptr</a:t>
            </a:r>
            <a:r>
              <a:rPr lang="en-US" sz="2000" dirty="0">
                <a:latin typeface="Courier New" pitchFamily="49" charset="0"/>
                <a:cs typeface="Courier New" pitchFamily="49" charset="0"/>
              </a:rPr>
              <a:t> </a:t>
            </a:r>
            <a:r>
              <a:rPr lang="en-US" sz="2800" dirty="0"/>
              <a:t>is not </a:t>
            </a:r>
            <a:r>
              <a:rPr lang="en-US" sz="2000" dirty="0">
                <a:latin typeface="Courier New" pitchFamily="49" charset="0"/>
                <a:cs typeface="Courier New" pitchFamily="49" charset="0"/>
              </a:rPr>
              <a:t>NULL</a:t>
            </a:r>
          </a:p>
          <a:p>
            <a:pPr marL="914400" indent="-914400" eaLnBrk="1" hangingPunct="1">
              <a:buFont typeface="+mj-lt"/>
              <a:buAutoNum type="arabicPeriod"/>
              <a:defRPr/>
            </a:pPr>
            <a:r>
              <a:rPr lang="en-US" dirty="0"/>
              <a:t>Do</a:t>
            </a:r>
            <a:r>
              <a:rPr lang="en-US" sz="2800" dirty="0" smtClean="0"/>
              <a:t> </a:t>
            </a:r>
            <a:r>
              <a:rPr lang="en-US" sz="2800" dirty="0"/>
              <a:t>something with node pointed to by </a:t>
            </a:r>
            <a:r>
              <a:rPr lang="en-US" sz="2000" dirty="0" err="1">
                <a:latin typeface="Courier New" pitchFamily="49" charset="0"/>
                <a:cs typeface="Courier New" pitchFamily="49" charset="0"/>
              </a:rPr>
              <a:t>node_ptr</a:t>
            </a:r>
            <a:endParaRPr lang="en-US" sz="2000" dirty="0">
              <a:latin typeface="Courier New" pitchFamily="49" charset="0"/>
              <a:cs typeface="Courier New" pitchFamily="49" charset="0"/>
            </a:endParaRPr>
          </a:p>
          <a:p>
            <a:pPr marL="914400" indent="-914400" eaLnBrk="1" hangingPunct="1">
              <a:buFont typeface="+mj-lt"/>
              <a:buAutoNum type="arabicPeriod"/>
              <a:defRPr/>
            </a:pPr>
            <a:r>
              <a:rPr lang="en-US" sz="2800" dirty="0" smtClean="0"/>
              <a:t>Set </a:t>
            </a:r>
            <a:r>
              <a:rPr lang="en-US" sz="2000" dirty="0" err="1">
                <a:latin typeface="Courier New" pitchFamily="49" charset="0"/>
                <a:cs typeface="Courier New" pitchFamily="49" charset="0"/>
              </a:rPr>
              <a:t>node_ptr</a:t>
            </a:r>
            <a:r>
              <a:rPr lang="en-US" sz="2800" dirty="0"/>
              <a:t> to </a:t>
            </a:r>
            <a:r>
              <a:rPr lang="en-US" sz="2000" dirty="0" err="1">
                <a:latin typeface="Courier New" pitchFamily="49" charset="0"/>
                <a:cs typeface="Courier New" pitchFamily="49" charset="0"/>
              </a:rPr>
              <a:t>node_ptr</a:t>
            </a:r>
            <a:r>
              <a:rPr lang="en-US" sz="2000" dirty="0">
                <a:latin typeface="Courier New" pitchFamily="49" charset="0"/>
                <a:cs typeface="Courier New" pitchFamily="49" charset="0"/>
              </a:rPr>
              <a:t>-&gt;next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a:xfrm>
            <a:off x="612775" y="228600"/>
            <a:ext cx="8153400" cy="990600"/>
          </a:xfrm>
        </p:spPr>
        <p:txBody>
          <a:bodyPr/>
          <a:lstStyle/>
          <a:p>
            <a:pPr eaLnBrk="1" hangingPunct="1"/>
            <a:r>
              <a:rPr lang="en-US" b="1" smtClean="0"/>
              <a:t>Traversing a Linked List (cont.)</a:t>
            </a:r>
            <a:endParaRPr lang="en-US" smtClean="0"/>
          </a:p>
        </p:txBody>
      </p:sp>
      <p:sp>
        <p:nvSpPr>
          <p:cNvPr id="117762" name="Content Placeholder 2"/>
          <p:cNvSpPr>
            <a:spLocks noGrp="1"/>
          </p:cNvSpPr>
          <p:nvPr>
            <p:ph sz="quarter" idx="1"/>
          </p:nvPr>
        </p:nvSpPr>
        <p:spPr>
          <a:xfrm>
            <a:off x="612775" y="1600200"/>
            <a:ext cx="8153400" cy="4876800"/>
          </a:xfrm>
        </p:spPr>
        <p:txBody>
          <a:bodyPr/>
          <a:lstStyle/>
          <a:p>
            <a:pPr marL="344488" indent="0" eaLnBrk="1" hangingPunct="1">
              <a:lnSpc>
                <a:spcPct val="90000"/>
              </a:lnSpc>
              <a:buFont typeface="Wingdings" pitchFamily="2" charset="2"/>
              <a:buNone/>
            </a:pPr>
            <a:r>
              <a:rPr lang="en-US" sz="2000" smtClean="0">
                <a:latin typeface="Courier New" pitchFamily="49" charset="0"/>
                <a:cs typeface="Courier New" pitchFamily="49" charset="0"/>
              </a:rPr>
              <a:t>node_ptr = tom; // </a:t>
            </a:r>
            <a:r>
              <a:rPr lang="en-US" sz="2000" i="1" smtClean="0">
                <a:latin typeface="Courier New" pitchFamily="49" charset="0"/>
                <a:cs typeface="Courier New" pitchFamily="49" charset="0"/>
              </a:rPr>
              <a:t>tom points to the first node</a:t>
            </a:r>
          </a:p>
          <a:p>
            <a:pPr marL="344488" indent="0" eaLnBrk="1" hangingPunct="1">
              <a:lnSpc>
                <a:spcPct val="90000"/>
              </a:lnSpc>
              <a:buFont typeface="Wingdings" pitchFamily="2" charset="2"/>
              <a:buNone/>
            </a:pPr>
            <a:r>
              <a:rPr lang="en-US" sz="2000" smtClean="0">
                <a:latin typeface="Courier New" pitchFamily="49" charset="0"/>
                <a:cs typeface="Courier New" pitchFamily="49" charset="0"/>
              </a:rPr>
              <a:t>while (node_ptr != NULL) {</a:t>
            </a:r>
          </a:p>
          <a:p>
            <a:pPr marL="344488" indent="0" eaLnBrk="1" hangingPunct="1">
              <a:lnSpc>
                <a:spcPct val="90000"/>
              </a:lnSpc>
              <a:buFont typeface="Wingdings" pitchFamily="2" charset="2"/>
              <a:buNone/>
            </a:pPr>
            <a:r>
              <a:rPr lang="en-US" sz="2000" smtClean="0">
                <a:latin typeface="Courier New" pitchFamily="49" charset="0"/>
                <a:cs typeface="Courier New" pitchFamily="49" charset="0"/>
              </a:rPr>
              <a:t>  cout &lt;&lt; node_ptr-&gt;data;</a:t>
            </a:r>
          </a:p>
          <a:p>
            <a:pPr marL="344488" indent="0" eaLnBrk="1" hangingPunct="1">
              <a:lnSpc>
                <a:spcPct val="90000"/>
              </a:lnSpc>
              <a:buFont typeface="Wingdings" pitchFamily="2" charset="2"/>
              <a:buNone/>
            </a:pPr>
            <a:r>
              <a:rPr lang="en-US" sz="2000" smtClean="0">
                <a:latin typeface="Courier New" pitchFamily="49" charset="0"/>
                <a:cs typeface="Courier New" pitchFamily="49" charset="0"/>
              </a:rPr>
              <a:t>  if (node_ptr-&gt;next != NULL) {</a:t>
            </a:r>
          </a:p>
          <a:p>
            <a:pPr marL="344488" indent="0" eaLnBrk="1" hangingPunct="1">
              <a:lnSpc>
                <a:spcPct val="90000"/>
              </a:lnSpc>
              <a:buFont typeface="Wingdings" pitchFamily="2" charset="2"/>
              <a:buNone/>
            </a:pPr>
            <a:r>
              <a:rPr lang="en-US" sz="2000" smtClean="0">
                <a:latin typeface="Courier New" pitchFamily="49" charset="0"/>
                <a:cs typeface="Courier New" pitchFamily="49" charset="0"/>
              </a:rPr>
              <a:t>    cout &lt;&lt; " ==&gt; ";</a:t>
            </a:r>
          </a:p>
          <a:p>
            <a:pPr marL="344488" indent="0" eaLnBrk="1" hangingPunct="1">
              <a:lnSpc>
                <a:spcPct val="90000"/>
              </a:lnSpc>
              <a:buFont typeface="Wingdings" pitchFamily="2" charset="2"/>
              <a:buNone/>
            </a:pPr>
            <a:r>
              <a:rPr lang="en-US" sz="2000" smtClean="0">
                <a:latin typeface="Courier New" pitchFamily="49" charset="0"/>
                <a:cs typeface="Courier New" pitchFamily="49" charset="0"/>
              </a:rPr>
              <a:t>  }</a:t>
            </a:r>
          </a:p>
          <a:p>
            <a:pPr marL="344488" indent="0" eaLnBrk="1" hangingPunct="1">
              <a:lnSpc>
                <a:spcPct val="90000"/>
              </a:lnSpc>
              <a:buFont typeface="Wingdings" pitchFamily="2" charset="2"/>
              <a:buNone/>
            </a:pPr>
            <a:r>
              <a:rPr lang="en-US" sz="2000" smtClean="0">
                <a:latin typeface="Courier New" pitchFamily="49" charset="0"/>
                <a:cs typeface="Courier New" pitchFamily="49" charset="0"/>
              </a:rPr>
              <a:t>  node_ptr = node_ptr-&gt;next;</a:t>
            </a:r>
          </a:p>
          <a:p>
            <a:pPr marL="344488" indent="0" eaLnBrk="1" hangingPunct="1">
              <a:lnSpc>
                <a:spcPct val="90000"/>
              </a:lnSpc>
              <a:buFont typeface="Wingdings" pitchFamily="2" charset="2"/>
              <a:buNone/>
            </a:pPr>
            <a:r>
              <a:rPr lang="en-US" sz="2000" smtClean="0">
                <a:latin typeface="Courier New" pitchFamily="49" charset="0"/>
                <a:cs typeface="Courier New" pitchFamily="49" charset="0"/>
              </a:rPr>
              <a:t>}</a:t>
            </a:r>
          </a:p>
          <a:p>
            <a:pPr marL="344488" indent="0" eaLnBrk="1" hangingPunct="1">
              <a:lnSpc>
                <a:spcPct val="90000"/>
              </a:lnSpc>
              <a:buFont typeface="Wingdings" pitchFamily="2" charset="2"/>
              <a:buNone/>
            </a:pPr>
            <a:r>
              <a:rPr lang="en-US" sz="2000" smtClean="0">
                <a:latin typeface="Courier New" pitchFamily="49" charset="0"/>
                <a:cs typeface="Courier New" pitchFamily="49" charset="0"/>
              </a:rPr>
              <a:t>cout &lt;&lt; endl;</a:t>
            </a:r>
          </a:p>
          <a:p>
            <a:pPr marL="344488" indent="0" eaLnBrk="1" hangingPunct="1">
              <a:lnSpc>
                <a:spcPct val="90000"/>
              </a:lnSpc>
              <a:buFont typeface="Wingdings" pitchFamily="2" charset="2"/>
              <a:buNone/>
            </a:pPr>
            <a:endParaRPr lang="en-US" sz="2000" smtClean="0">
              <a:latin typeface="Courier New" pitchFamily="49" charset="0"/>
              <a:cs typeface="Courier New" pitchFamily="49" charset="0"/>
            </a:endParaRPr>
          </a:p>
          <a:p>
            <a:pPr marL="344488" indent="0" eaLnBrk="1" hangingPunct="1">
              <a:lnSpc>
                <a:spcPct val="90000"/>
              </a:lnSpc>
            </a:pPr>
            <a:r>
              <a:rPr lang="en-US" smtClean="0"/>
              <a:t>Traversing the list on the previous slide produces:</a:t>
            </a:r>
          </a:p>
          <a:p>
            <a:pPr marL="344488" indent="0" eaLnBrk="1" hangingPunct="1">
              <a:lnSpc>
                <a:spcPct val="90000"/>
              </a:lnSpc>
              <a:buFont typeface="Wingdings" pitchFamily="2" charset="2"/>
              <a:buNone/>
            </a:pPr>
            <a:r>
              <a:rPr lang="en-US" sz="2400" smtClean="0">
                <a:latin typeface="Courier New" pitchFamily="49" charset="0"/>
                <a:cs typeface="Courier New" pitchFamily="49" charset="0"/>
              </a:rPr>
              <a:t>	Tom ==&gt; Harry ==&gt; Bob ==&gt; Sam</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a:xfrm>
            <a:off x="612775" y="228600"/>
            <a:ext cx="8153400" cy="990600"/>
          </a:xfrm>
        </p:spPr>
        <p:txBody>
          <a:bodyPr/>
          <a:lstStyle/>
          <a:p>
            <a:pPr eaLnBrk="1" hangingPunct="1"/>
            <a:r>
              <a:rPr lang="en-US" b="1" smtClean="0"/>
              <a:t>Double-Linked Lists</a:t>
            </a:r>
          </a:p>
        </p:txBody>
      </p:sp>
      <p:sp>
        <p:nvSpPr>
          <p:cNvPr id="115714" name="Rectangle 3"/>
          <p:cNvSpPr>
            <a:spLocks noGrp="1" noChangeArrowheads="1"/>
          </p:cNvSpPr>
          <p:nvPr>
            <p:ph sz="quarter" idx="1"/>
          </p:nvPr>
        </p:nvSpPr>
        <p:spPr>
          <a:xfrm>
            <a:off x="612775" y="1600200"/>
            <a:ext cx="8153400" cy="4495800"/>
          </a:xfrm>
        </p:spPr>
        <p:txBody>
          <a:bodyPr>
            <a:normAutofit lnSpcReduction="10000"/>
          </a:bodyPr>
          <a:lstStyle/>
          <a:p>
            <a:pPr eaLnBrk="1" hangingPunct="1">
              <a:defRPr/>
            </a:pPr>
            <a:r>
              <a:rPr lang="en-US" dirty="0" smtClean="0"/>
              <a:t>Limitations of a singly-linked list include:</a:t>
            </a:r>
          </a:p>
          <a:p>
            <a:pPr lvl="1" eaLnBrk="1" hangingPunct="1">
              <a:defRPr/>
            </a:pPr>
            <a:r>
              <a:rPr lang="en-US" dirty="0" smtClean="0"/>
              <a:t>Insertion at the front is O(1); insertion at other positions is O(</a:t>
            </a:r>
            <a:r>
              <a:rPr lang="en-US" i="1" dirty="0" smtClean="0"/>
              <a:t>n</a:t>
            </a:r>
            <a:r>
              <a:rPr lang="en-US" dirty="0" smtClean="0"/>
              <a:t>)</a:t>
            </a:r>
          </a:p>
          <a:p>
            <a:pPr lvl="1" eaLnBrk="1" hangingPunct="1">
              <a:defRPr/>
            </a:pPr>
            <a:r>
              <a:rPr lang="en-US" dirty="0" smtClean="0"/>
              <a:t>Insertion is convenient only after a referenced node</a:t>
            </a:r>
          </a:p>
          <a:p>
            <a:pPr lvl="1" eaLnBrk="1" hangingPunct="1">
              <a:defRPr/>
            </a:pPr>
            <a:r>
              <a:rPr lang="en-US" dirty="0" smtClean="0"/>
              <a:t>Removing a node requires a reference to the previous node</a:t>
            </a:r>
          </a:p>
          <a:p>
            <a:pPr lvl="1" eaLnBrk="1" hangingPunct="1">
              <a:defRPr/>
            </a:pPr>
            <a:r>
              <a:rPr lang="en-US" dirty="0" smtClean="0"/>
              <a:t>We can traverse the list only in the forward direction</a:t>
            </a:r>
          </a:p>
          <a:p>
            <a:pPr eaLnBrk="1" hangingPunct="1">
              <a:defRPr/>
            </a:pPr>
            <a:r>
              <a:rPr lang="en-US" dirty="0" smtClean="0"/>
              <a:t>We can overcome these limitations:</a:t>
            </a:r>
          </a:p>
          <a:p>
            <a:pPr lvl="1" eaLnBrk="1" hangingPunct="1">
              <a:defRPr/>
            </a:pPr>
            <a:r>
              <a:rPr lang="en-US" dirty="0" smtClean="0"/>
              <a:t>Add a reference in each node to the previous node, creating a </a:t>
            </a:r>
            <a:r>
              <a:rPr lang="en-US" i="1" dirty="0" smtClean="0"/>
              <a:t>double-linked list</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612775" y="228600"/>
            <a:ext cx="8153400" cy="990600"/>
          </a:xfrm>
        </p:spPr>
        <p:txBody>
          <a:bodyPr/>
          <a:lstStyle/>
          <a:p>
            <a:pPr eaLnBrk="1" hangingPunct="1"/>
            <a:r>
              <a:rPr lang="en-US" b="1" smtClean="0"/>
              <a:t>Double-Linked Lists </a:t>
            </a:r>
            <a:r>
              <a:rPr lang="en-US" smtClean="0"/>
              <a:t>(cont.)</a:t>
            </a:r>
          </a:p>
        </p:txBody>
      </p:sp>
      <p:pic>
        <p:nvPicPr>
          <p:cNvPr id="119810" name="Picture 2" descr="C:\Documents and Settings\Administrator\My Documents\Koffman\PPTs\JPEGS\JWCL233_Koffman JPG files\ch02\w0033-nn.jpg"/>
          <p:cNvPicPr>
            <a:picLocks noChangeAspect="1" noChangeArrowheads="1"/>
          </p:cNvPicPr>
          <p:nvPr/>
        </p:nvPicPr>
        <p:blipFill>
          <a:blip r:embed="rId2"/>
          <a:srcRect/>
          <a:stretch>
            <a:fillRect/>
          </a:stretch>
        </p:blipFill>
        <p:spPr bwMode="auto">
          <a:xfrm>
            <a:off x="457200" y="1981200"/>
            <a:ext cx="3019425" cy="1371600"/>
          </a:xfrm>
          <a:prstGeom prst="rect">
            <a:avLst/>
          </a:prstGeom>
          <a:noFill/>
          <a:ln w="9525">
            <a:noFill/>
            <a:miter lim="800000"/>
            <a:headEnd/>
            <a:tailEnd/>
          </a:ln>
        </p:spPr>
      </p:pic>
      <p:pic>
        <p:nvPicPr>
          <p:cNvPr id="119811" name="Picture 2"/>
          <p:cNvPicPr>
            <a:picLocks noChangeAspect="1" noChangeArrowheads="1"/>
          </p:cNvPicPr>
          <p:nvPr/>
        </p:nvPicPr>
        <p:blipFill>
          <a:blip r:embed="rId3"/>
          <a:srcRect/>
          <a:stretch>
            <a:fillRect/>
          </a:stretch>
        </p:blipFill>
        <p:spPr bwMode="auto">
          <a:xfrm>
            <a:off x="381000" y="1689100"/>
            <a:ext cx="3200400" cy="1895475"/>
          </a:xfrm>
          <a:prstGeom prst="rect">
            <a:avLst/>
          </a:prstGeom>
          <a:noFill/>
          <a:ln w="9525">
            <a:noFill/>
            <a:miter lim="800000"/>
            <a:headEnd/>
            <a:tailEnd/>
          </a:ln>
        </p:spPr>
      </p:pic>
      <p:pic>
        <p:nvPicPr>
          <p:cNvPr id="119812" name="Picture 3"/>
          <p:cNvPicPr>
            <a:picLocks noChangeAspect="1" noChangeArrowheads="1"/>
          </p:cNvPicPr>
          <p:nvPr/>
        </p:nvPicPr>
        <p:blipFill>
          <a:blip r:embed="rId4"/>
          <a:srcRect/>
          <a:stretch>
            <a:fillRect/>
          </a:stretch>
        </p:blipFill>
        <p:spPr bwMode="auto">
          <a:xfrm>
            <a:off x="388938" y="3910013"/>
            <a:ext cx="8491537" cy="2185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p:cNvSpPr>
            <a:spLocks noGrp="1"/>
          </p:cNvSpPr>
          <p:nvPr>
            <p:ph type="title"/>
          </p:nvPr>
        </p:nvSpPr>
        <p:spPr>
          <a:xfrm>
            <a:off x="612775" y="228600"/>
            <a:ext cx="8153400" cy="990600"/>
          </a:xfrm>
        </p:spPr>
        <p:txBody>
          <a:bodyPr/>
          <a:lstStyle/>
          <a:p>
            <a:pPr eaLnBrk="1" hangingPunct="1"/>
            <a:r>
              <a:rPr lang="en-US" smtClean="0"/>
              <a:t>The </a:t>
            </a:r>
            <a:r>
              <a:rPr lang="en-US" smtClean="0">
                <a:latin typeface="Courier New" pitchFamily="49" charset="0"/>
                <a:cs typeface="Courier New" pitchFamily="49" charset="0"/>
              </a:rPr>
              <a:t>DNode</a:t>
            </a:r>
            <a:r>
              <a:rPr lang="en-US" smtClean="0"/>
              <a:t> </a:t>
            </a:r>
            <a:r>
              <a:rPr lang="en-US" b="1" smtClean="0"/>
              <a:t>Class</a:t>
            </a:r>
          </a:p>
        </p:txBody>
      </p:sp>
      <p:sp>
        <p:nvSpPr>
          <p:cNvPr id="120834" name="Content Placeholder 2"/>
          <p:cNvSpPr>
            <a:spLocks noGrp="1"/>
          </p:cNvSpPr>
          <p:nvPr>
            <p:ph sz="quarter" idx="1"/>
          </p:nvPr>
        </p:nvSpPr>
        <p:spPr>
          <a:xfrm>
            <a:off x="457200" y="1600200"/>
            <a:ext cx="8551863" cy="4724400"/>
          </a:xfrm>
        </p:spPr>
        <p:txBody>
          <a:bodyPr/>
          <a:lstStyle/>
          <a:p>
            <a:pPr marL="0" indent="0" eaLnBrk="1" hangingPunct="1">
              <a:lnSpc>
                <a:spcPct val="90000"/>
              </a:lnSpc>
              <a:buFont typeface="Wingdings" pitchFamily="2" charset="2"/>
              <a:buNone/>
            </a:pPr>
            <a:r>
              <a:rPr lang="en-US" sz="1700" smtClean="0">
                <a:latin typeface="Courier New" pitchFamily="49" charset="0"/>
                <a:cs typeface="Courier New" pitchFamily="49" charset="0"/>
              </a:rPr>
              <a:t>DNode.h</a:t>
            </a:r>
          </a:p>
          <a:p>
            <a:pPr marL="0" indent="0" eaLnBrk="1" hangingPunct="1">
              <a:lnSpc>
                <a:spcPct val="90000"/>
              </a:lnSpc>
              <a:buFont typeface="Wingdings" pitchFamily="2" charset="2"/>
              <a:buNone/>
            </a:pPr>
            <a:r>
              <a:rPr lang="en-US" sz="1700" smtClean="0">
                <a:latin typeface="Courier New" pitchFamily="49" charset="0"/>
                <a:cs typeface="Courier New" pitchFamily="49" charset="0"/>
              </a:rPr>
              <a:t>#ifndef DNODE_H_</a:t>
            </a:r>
          </a:p>
          <a:p>
            <a:pPr marL="0" indent="0" eaLnBrk="1" hangingPunct="1">
              <a:lnSpc>
                <a:spcPct val="90000"/>
              </a:lnSpc>
              <a:buFont typeface="Wingdings" pitchFamily="2" charset="2"/>
              <a:buNone/>
            </a:pPr>
            <a:r>
              <a:rPr lang="en-US" sz="1700" smtClean="0">
                <a:latin typeface="Courier New" pitchFamily="49" charset="0"/>
                <a:cs typeface="Courier New" pitchFamily="49" charset="0"/>
              </a:rPr>
              <a:t>#define DNODE_H_</a:t>
            </a:r>
          </a:p>
          <a:p>
            <a:pPr marL="0" indent="0" eaLnBrk="1" hangingPunct="1">
              <a:lnSpc>
                <a:spcPct val="90000"/>
              </a:lnSpc>
              <a:buFont typeface="Wingdings" pitchFamily="2" charset="2"/>
              <a:buNone/>
            </a:pPr>
            <a:endParaRPr lang="en-US" sz="1700" smtClean="0">
              <a:latin typeface="Courier New" pitchFamily="49" charset="0"/>
              <a:cs typeface="Courier New" pitchFamily="49" charset="0"/>
            </a:endParaRPr>
          </a:p>
          <a:p>
            <a:pPr marL="0" indent="0" eaLnBrk="1" hangingPunct="1">
              <a:lnSpc>
                <a:spcPct val="90000"/>
              </a:lnSpc>
              <a:buFont typeface="Wingdings" pitchFamily="2" charset="2"/>
              <a:buNone/>
            </a:pPr>
            <a:r>
              <a:rPr lang="en-US" sz="1700" smtClean="0">
                <a:latin typeface="Courier New" pitchFamily="49" charset="0"/>
                <a:cs typeface="Courier New" pitchFamily="49" charset="0"/>
              </a:rPr>
              <a:t>struct DNode {</a:t>
            </a:r>
          </a:p>
          <a:p>
            <a:pPr marL="0" indent="0" eaLnBrk="1" hangingPunct="1">
              <a:lnSpc>
                <a:spcPct val="90000"/>
              </a:lnSpc>
              <a:buFont typeface="Wingdings" pitchFamily="2" charset="2"/>
              <a:buNone/>
            </a:pPr>
            <a:r>
              <a:rPr lang="en-US" sz="1700" smtClean="0">
                <a:latin typeface="Courier New" pitchFamily="49" charset="0"/>
                <a:cs typeface="Courier New" pitchFamily="49" charset="0"/>
              </a:rPr>
              <a:t>  Item_Type data;</a:t>
            </a:r>
          </a:p>
          <a:p>
            <a:pPr marL="0" indent="0" eaLnBrk="1" hangingPunct="1">
              <a:lnSpc>
                <a:spcPct val="90000"/>
              </a:lnSpc>
              <a:buFont typeface="Wingdings" pitchFamily="2" charset="2"/>
              <a:buNone/>
            </a:pPr>
            <a:r>
              <a:rPr lang="en-US" sz="1700" smtClean="0">
                <a:latin typeface="Courier New" pitchFamily="49" charset="0"/>
                <a:cs typeface="Courier New" pitchFamily="49" charset="0"/>
              </a:rPr>
              <a:t>  DNode* next;</a:t>
            </a:r>
          </a:p>
          <a:p>
            <a:pPr marL="0" indent="0" eaLnBrk="1" hangingPunct="1">
              <a:lnSpc>
                <a:spcPct val="90000"/>
              </a:lnSpc>
              <a:buFont typeface="Wingdings" pitchFamily="2" charset="2"/>
              <a:buNone/>
            </a:pPr>
            <a:r>
              <a:rPr lang="en-US" sz="1700" smtClean="0">
                <a:latin typeface="Courier New" pitchFamily="49" charset="0"/>
                <a:cs typeface="Courier New" pitchFamily="49" charset="0"/>
              </a:rPr>
              <a:t>  DNode* prev;</a:t>
            </a:r>
          </a:p>
          <a:p>
            <a:pPr marL="0" indent="0" eaLnBrk="1" hangingPunct="1">
              <a:lnSpc>
                <a:spcPct val="90000"/>
              </a:lnSpc>
              <a:buFont typeface="Wingdings" pitchFamily="2" charset="2"/>
              <a:buNone/>
            </a:pPr>
            <a:endParaRPr lang="en-US" sz="1700" smtClean="0">
              <a:latin typeface="Courier New" pitchFamily="49" charset="0"/>
              <a:cs typeface="Courier New" pitchFamily="49" charset="0"/>
            </a:endParaRPr>
          </a:p>
          <a:p>
            <a:pPr marL="0" indent="0" eaLnBrk="1" hangingPunct="1">
              <a:lnSpc>
                <a:spcPct val="90000"/>
              </a:lnSpc>
              <a:buFont typeface="Wingdings" pitchFamily="2" charset="2"/>
              <a:buNone/>
            </a:pPr>
            <a:r>
              <a:rPr lang="en-US" sz="1700" smtClean="0">
                <a:latin typeface="Courier New" pitchFamily="49" charset="0"/>
                <a:cs typeface="Courier New" pitchFamily="49" charset="0"/>
              </a:rPr>
              <a:t>  DNode(const Item_Type&amp; the_data,</a:t>
            </a:r>
          </a:p>
          <a:p>
            <a:pPr marL="0" indent="0" eaLnBrk="1" hangingPunct="1">
              <a:lnSpc>
                <a:spcPct val="90000"/>
              </a:lnSpc>
              <a:buFont typeface="Wingdings" pitchFamily="2" charset="2"/>
              <a:buNone/>
            </a:pPr>
            <a:r>
              <a:rPr lang="en-US" sz="1700" smtClean="0">
                <a:latin typeface="Courier New" pitchFamily="49" charset="0"/>
                <a:cs typeface="Courier New" pitchFamily="49" charset="0"/>
              </a:rPr>
              <a:t>  DNode* prev_val = NULL, DNode* next_val = NULL) :</a:t>
            </a:r>
          </a:p>
          <a:p>
            <a:pPr marL="0" indent="0" eaLnBrk="1" hangingPunct="1">
              <a:lnSpc>
                <a:spcPct val="90000"/>
              </a:lnSpc>
              <a:buFont typeface="Wingdings" pitchFamily="2" charset="2"/>
              <a:buNone/>
            </a:pPr>
            <a:r>
              <a:rPr lang="en-US" sz="1700" smtClean="0">
                <a:latin typeface="Courier New" pitchFamily="49" charset="0"/>
                <a:cs typeface="Courier New" pitchFamily="49" charset="0"/>
              </a:rPr>
              <a:t>  data(the_data), next(next_val), prev(prev_val) {}</a:t>
            </a:r>
          </a:p>
          <a:p>
            <a:pPr marL="0" indent="0" eaLnBrk="1" hangingPunct="1">
              <a:lnSpc>
                <a:spcPct val="90000"/>
              </a:lnSpc>
              <a:buFont typeface="Wingdings" pitchFamily="2" charset="2"/>
              <a:buNone/>
            </a:pPr>
            <a:r>
              <a:rPr lang="en-US" sz="1700" smtClean="0">
                <a:latin typeface="Courier New" pitchFamily="49" charset="0"/>
                <a:cs typeface="Courier New" pitchFamily="49" charset="0"/>
              </a:rPr>
              <a:t>};</a:t>
            </a:r>
          </a:p>
          <a:p>
            <a:pPr marL="0" indent="0" eaLnBrk="1" hangingPunct="1">
              <a:lnSpc>
                <a:spcPct val="90000"/>
              </a:lnSpc>
              <a:buFont typeface="Wingdings" pitchFamily="2" charset="2"/>
              <a:buNone/>
            </a:pPr>
            <a:r>
              <a:rPr lang="en-US" sz="1700" smtClean="0">
                <a:latin typeface="Courier New" pitchFamily="49" charset="0"/>
                <a:cs typeface="Courier New" pitchFamily="49" charset="0"/>
              </a:rPr>
              <a:t>#endif</a:t>
            </a:r>
          </a:p>
        </p:txBody>
      </p:sp>
      <p:pic>
        <p:nvPicPr>
          <p:cNvPr id="120835" name="Picture 2"/>
          <p:cNvPicPr>
            <a:picLocks noChangeAspect="1" noChangeArrowheads="1"/>
          </p:cNvPicPr>
          <p:nvPr/>
        </p:nvPicPr>
        <p:blipFill>
          <a:blip r:embed="rId2"/>
          <a:srcRect/>
          <a:stretch>
            <a:fillRect/>
          </a:stretch>
        </p:blipFill>
        <p:spPr bwMode="auto">
          <a:xfrm>
            <a:off x="5646738" y="1833563"/>
            <a:ext cx="3200400" cy="189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p:txBody>
          <a:bodyPr/>
          <a:lstStyle/>
          <a:p>
            <a:pPr eaLnBrk="1" hangingPunct="1"/>
            <a:r>
              <a:rPr lang="en-US" b="1" smtClean="0"/>
              <a:t>Inserting into a Double-Linked List</a:t>
            </a:r>
            <a:endParaRPr lang="en-US" b="1" smtClean="0">
              <a:latin typeface="Courier New" pitchFamily="49" charset="0"/>
            </a:endParaRPr>
          </a:p>
        </p:txBody>
      </p:sp>
      <p:grpSp>
        <p:nvGrpSpPr>
          <p:cNvPr id="121858" name="Group 8"/>
          <p:cNvGrpSpPr>
            <a:grpSpLocks/>
          </p:cNvGrpSpPr>
          <p:nvPr/>
        </p:nvGrpSpPr>
        <p:grpSpPr bwMode="auto">
          <a:xfrm>
            <a:off x="1876425" y="1936750"/>
            <a:ext cx="1917700" cy="1676400"/>
            <a:chOff x="1648" y="1481"/>
            <a:chExt cx="1073" cy="1056"/>
          </a:xfrm>
        </p:grpSpPr>
        <p:sp>
          <p:nvSpPr>
            <p:cNvPr id="121883" name="Rectangle 9"/>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a:solidFill>
                    <a:srgbClr val="000000"/>
                  </a:solidFill>
                  <a:latin typeface="Courier New" pitchFamily="49" charset="0"/>
                </a:rPr>
                <a:t>next =</a:t>
              </a:r>
            </a:p>
            <a:p>
              <a:r>
                <a:rPr lang="en-US" sz="1600">
                  <a:solidFill>
                    <a:srgbClr val="000000"/>
                  </a:solidFill>
                  <a:latin typeface="Courier New" pitchFamily="49" charset="0"/>
                </a:rPr>
                <a:t>      = prev</a:t>
              </a:r>
            </a:p>
            <a:p>
              <a:r>
                <a:rPr lang="en-US" sz="1600">
                  <a:solidFill>
                    <a:srgbClr val="000000"/>
                  </a:solidFill>
                  <a:latin typeface="Courier New" pitchFamily="49" charset="0"/>
                </a:rPr>
                <a:t>data = "Harry"</a:t>
              </a:r>
            </a:p>
          </p:txBody>
        </p:sp>
        <p:sp>
          <p:nvSpPr>
            <p:cNvPr id="121884" name="Rectangle 10"/>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21885" name="Rectangle 11"/>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21886" name="Rectangle 12"/>
            <p:cNvSpPr>
              <a:spLocks noChangeArrowheads="1"/>
            </p:cNvSpPr>
            <p:nvPr/>
          </p:nvSpPr>
          <p:spPr bwMode="auto">
            <a:xfrm>
              <a:off x="1677" y="2129"/>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cxnSp>
        <p:nvCxnSpPr>
          <p:cNvPr id="198670" name="AutoShape 14"/>
          <p:cNvCxnSpPr>
            <a:cxnSpLocks noChangeShapeType="1"/>
          </p:cNvCxnSpPr>
          <p:nvPr/>
        </p:nvCxnSpPr>
        <p:spPr bwMode="auto">
          <a:xfrm flipV="1">
            <a:off x="3713163" y="2254250"/>
            <a:ext cx="1897062" cy="546100"/>
          </a:xfrm>
          <a:prstGeom prst="curvedConnector3">
            <a:avLst>
              <a:gd name="adj1" fmla="val 50000"/>
            </a:avLst>
          </a:prstGeom>
          <a:noFill/>
          <a:ln w="9525">
            <a:solidFill>
              <a:schemeClr val="tx1"/>
            </a:solidFill>
            <a:round/>
            <a:headEnd/>
            <a:tailEnd type="triangle" w="lg" len="lg"/>
          </a:ln>
        </p:spPr>
      </p:cxnSp>
      <p:grpSp>
        <p:nvGrpSpPr>
          <p:cNvPr id="121860" name="Group 15"/>
          <p:cNvGrpSpPr>
            <a:grpSpLocks/>
          </p:cNvGrpSpPr>
          <p:nvPr/>
        </p:nvGrpSpPr>
        <p:grpSpPr bwMode="auto">
          <a:xfrm>
            <a:off x="5610225" y="1987550"/>
            <a:ext cx="1905000" cy="1676400"/>
            <a:chOff x="1648" y="1481"/>
            <a:chExt cx="1073" cy="1056"/>
          </a:xfrm>
        </p:grpSpPr>
        <p:sp>
          <p:nvSpPr>
            <p:cNvPr id="121880" name="Rectangle 16"/>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a:solidFill>
                    <a:srgbClr val="000000"/>
                  </a:solidFill>
                  <a:latin typeface="Courier New" pitchFamily="49" charset="0"/>
                </a:rPr>
                <a:t>next = null</a:t>
              </a:r>
            </a:p>
            <a:p>
              <a:r>
                <a:rPr lang="en-US" sz="1600">
                  <a:solidFill>
                    <a:srgbClr val="000000"/>
                  </a:solidFill>
                  <a:latin typeface="Courier New" pitchFamily="49" charset="0"/>
                </a:rPr>
                <a:t>      = prev</a:t>
              </a:r>
            </a:p>
            <a:p>
              <a:r>
                <a:rPr lang="en-US" sz="1600">
                  <a:solidFill>
                    <a:srgbClr val="000000"/>
                  </a:solidFill>
                  <a:latin typeface="Courier New" pitchFamily="49" charset="0"/>
                </a:rPr>
                <a:t>data = "Sam"</a:t>
              </a:r>
            </a:p>
          </p:txBody>
        </p:sp>
        <p:sp>
          <p:nvSpPr>
            <p:cNvPr id="121881" name="Rectangle 18"/>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21882" name="Rectangle 19"/>
            <p:cNvSpPr>
              <a:spLocks noChangeArrowheads="1"/>
            </p:cNvSpPr>
            <p:nvPr/>
          </p:nvSpPr>
          <p:spPr bwMode="auto">
            <a:xfrm>
              <a:off x="1677" y="2129"/>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cxnSp>
        <p:nvCxnSpPr>
          <p:cNvPr id="198682" name="AutoShape 26"/>
          <p:cNvCxnSpPr>
            <a:cxnSpLocks noChangeShapeType="1"/>
          </p:cNvCxnSpPr>
          <p:nvPr/>
        </p:nvCxnSpPr>
        <p:spPr bwMode="auto">
          <a:xfrm flipH="1" flipV="1">
            <a:off x="3794125" y="3041650"/>
            <a:ext cx="1866900" cy="50800"/>
          </a:xfrm>
          <a:prstGeom prst="straightConnector1">
            <a:avLst/>
          </a:prstGeom>
          <a:noFill/>
          <a:ln w="9525">
            <a:solidFill>
              <a:schemeClr val="tx1"/>
            </a:solidFill>
            <a:round/>
            <a:headEnd/>
            <a:tailEnd type="triangle" w="lg" len="lg"/>
          </a:ln>
        </p:spPr>
      </p:cxnSp>
      <p:grpSp>
        <p:nvGrpSpPr>
          <p:cNvPr id="198685" name="Group 29"/>
          <p:cNvGrpSpPr>
            <a:grpSpLocks/>
          </p:cNvGrpSpPr>
          <p:nvPr/>
        </p:nvGrpSpPr>
        <p:grpSpPr bwMode="auto">
          <a:xfrm>
            <a:off x="4303713" y="4883150"/>
            <a:ext cx="2044700" cy="1676400"/>
            <a:chOff x="1648" y="1481"/>
            <a:chExt cx="1073" cy="1056"/>
          </a:xfrm>
        </p:grpSpPr>
        <p:sp>
          <p:nvSpPr>
            <p:cNvPr id="121876" name="Rectangle 30"/>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a:solidFill>
                    <a:srgbClr val="000000"/>
                  </a:solidFill>
                  <a:latin typeface="Courier New" pitchFamily="49" charset="0"/>
                </a:rPr>
                <a:t>next =</a:t>
              </a:r>
            </a:p>
            <a:p>
              <a:r>
                <a:rPr lang="en-US" sz="1600">
                  <a:solidFill>
                    <a:srgbClr val="000000"/>
                  </a:solidFill>
                  <a:latin typeface="Courier New" pitchFamily="49" charset="0"/>
                </a:rPr>
                <a:t>       = prev</a:t>
              </a:r>
            </a:p>
            <a:p>
              <a:r>
                <a:rPr lang="en-US" sz="1600">
                  <a:solidFill>
                    <a:srgbClr val="000000"/>
                  </a:solidFill>
                  <a:latin typeface="Courier New" pitchFamily="49" charset="0"/>
                </a:rPr>
                <a:t>data = "Sharon"</a:t>
              </a:r>
            </a:p>
          </p:txBody>
        </p:sp>
        <p:sp>
          <p:nvSpPr>
            <p:cNvPr id="121877" name="Rectangle 31"/>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21878" name="Rectangle 32"/>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21879" name="Rectangle 33"/>
            <p:cNvSpPr>
              <a:spLocks noChangeArrowheads="1"/>
            </p:cNvSpPr>
            <p:nvPr/>
          </p:nvSpPr>
          <p:spPr bwMode="auto">
            <a:xfrm>
              <a:off x="1677" y="2129"/>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cxnSp>
        <p:nvCxnSpPr>
          <p:cNvPr id="198693" name="AutoShape 37"/>
          <p:cNvCxnSpPr>
            <a:cxnSpLocks noChangeShapeType="1"/>
            <a:stCxn id="121876" idx="1"/>
          </p:cNvCxnSpPr>
          <p:nvPr/>
        </p:nvCxnSpPr>
        <p:spPr bwMode="auto">
          <a:xfrm rot="10800000">
            <a:off x="2835275" y="3613150"/>
            <a:ext cx="1468438" cy="2374900"/>
          </a:xfrm>
          <a:prstGeom prst="curvedConnector2">
            <a:avLst/>
          </a:prstGeom>
          <a:noFill/>
          <a:ln w="9525">
            <a:solidFill>
              <a:schemeClr val="tx1"/>
            </a:solidFill>
            <a:round/>
            <a:headEnd/>
            <a:tailEnd type="triangle" w="lg" len="lg"/>
          </a:ln>
        </p:spPr>
      </p:cxnSp>
      <p:cxnSp>
        <p:nvCxnSpPr>
          <p:cNvPr id="198694" name="AutoShape 38"/>
          <p:cNvCxnSpPr>
            <a:cxnSpLocks noChangeShapeType="1"/>
            <a:stCxn id="121877" idx="3"/>
          </p:cNvCxnSpPr>
          <p:nvPr/>
        </p:nvCxnSpPr>
        <p:spPr bwMode="auto">
          <a:xfrm flipV="1">
            <a:off x="6262688" y="3663950"/>
            <a:ext cx="300037" cy="2082800"/>
          </a:xfrm>
          <a:prstGeom prst="curvedConnector2">
            <a:avLst/>
          </a:prstGeom>
          <a:noFill/>
          <a:ln w="9525">
            <a:solidFill>
              <a:schemeClr val="tx1"/>
            </a:solidFill>
            <a:round/>
            <a:headEnd/>
            <a:tailEnd type="triangle" w="lg" len="lg"/>
          </a:ln>
        </p:spPr>
      </p:cxnSp>
      <p:cxnSp>
        <p:nvCxnSpPr>
          <p:cNvPr id="198695" name="AutoShape 39"/>
          <p:cNvCxnSpPr>
            <a:cxnSpLocks noChangeShapeType="1"/>
            <a:endCxn id="121878" idx="0"/>
          </p:cNvCxnSpPr>
          <p:nvPr/>
        </p:nvCxnSpPr>
        <p:spPr bwMode="auto">
          <a:xfrm rot="5400000">
            <a:off x="4610894" y="3883819"/>
            <a:ext cx="1714500" cy="284162"/>
          </a:xfrm>
          <a:prstGeom prst="curvedConnector3">
            <a:avLst>
              <a:gd name="adj1" fmla="val 1926"/>
            </a:avLst>
          </a:prstGeom>
          <a:noFill/>
          <a:ln w="9525">
            <a:solidFill>
              <a:schemeClr val="tx1"/>
            </a:solidFill>
            <a:round/>
            <a:headEnd/>
            <a:tailEnd type="triangle" w="lg" len="lg"/>
          </a:ln>
        </p:spPr>
      </p:cxnSp>
      <p:cxnSp>
        <p:nvCxnSpPr>
          <p:cNvPr id="198696" name="AutoShape 40"/>
          <p:cNvCxnSpPr>
            <a:cxnSpLocks noChangeShapeType="1"/>
            <a:endCxn id="121878" idx="0"/>
          </p:cNvCxnSpPr>
          <p:nvPr/>
        </p:nvCxnSpPr>
        <p:spPr bwMode="auto">
          <a:xfrm rot="16200000" flipH="1">
            <a:off x="3524250" y="3081338"/>
            <a:ext cx="2071687" cy="1531938"/>
          </a:xfrm>
          <a:prstGeom prst="curvedConnector3">
            <a:avLst>
              <a:gd name="adj1" fmla="val 2769"/>
            </a:avLst>
          </a:prstGeom>
          <a:noFill/>
          <a:ln w="9525">
            <a:solidFill>
              <a:schemeClr val="tx1"/>
            </a:solidFill>
            <a:round/>
            <a:headEnd/>
            <a:tailEnd type="triangle" w="lg" len="lg"/>
          </a:ln>
        </p:spPr>
      </p:cxnSp>
      <p:sp>
        <p:nvSpPr>
          <p:cNvPr id="198699" name="Rectangle 43"/>
          <p:cNvSpPr>
            <a:spLocks noChangeArrowheads="1"/>
          </p:cNvSpPr>
          <p:nvPr/>
        </p:nvSpPr>
        <p:spPr bwMode="auto">
          <a:xfrm>
            <a:off x="228600" y="4044950"/>
            <a:ext cx="3705225" cy="2019300"/>
          </a:xfrm>
          <a:prstGeom prst="rect">
            <a:avLst/>
          </a:prstGeom>
          <a:noFill/>
          <a:ln w="9525">
            <a:noFill/>
            <a:miter lim="800000"/>
            <a:headEnd/>
            <a:tailEnd/>
          </a:ln>
        </p:spPr>
        <p:txBody>
          <a:bodyPr wrap="none" anchor="ctr"/>
          <a:lstStyle/>
          <a:p>
            <a:pPr>
              <a:spcAft>
                <a:spcPts val="600"/>
              </a:spcAft>
            </a:pPr>
            <a:r>
              <a:rPr lang="en-US" b="0">
                <a:solidFill>
                  <a:srgbClr val="000000"/>
                </a:solidFill>
                <a:latin typeface="Courier New" pitchFamily="49" charset="0"/>
              </a:rPr>
              <a:t>Dnode* sharon = new DNode("Sharon");</a:t>
            </a:r>
          </a:p>
          <a:p>
            <a:pPr>
              <a:spcAft>
                <a:spcPts val="600"/>
              </a:spcAft>
            </a:pPr>
            <a:r>
              <a:rPr lang="en-US" b="0">
                <a:solidFill>
                  <a:srgbClr val="000000"/>
                </a:solidFill>
                <a:latin typeface="Courier New" pitchFamily="49" charset="0"/>
              </a:rPr>
              <a:t>sharon-&gt;next = sam; </a:t>
            </a:r>
          </a:p>
          <a:p>
            <a:pPr>
              <a:spcAft>
                <a:spcPts val="600"/>
              </a:spcAft>
            </a:pPr>
            <a:r>
              <a:rPr lang="en-US" b="0">
                <a:solidFill>
                  <a:srgbClr val="000000"/>
                </a:solidFill>
                <a:latin typeface="Courier New" pitchFamily="49" charset="0"/>
              </a:rPr>
              <a:t>sharon-&gt;prev = sam-&gt;prev;</a:t>
            </a:r>
          </a:p>
          <a:p>
            <a:pPr>
              <a:spcAft>
                <a:spcPts val="600"/>
              </a:spcAft>
            </a:pPr>
            <a:r>
              <a:rPr lang="en-US" b="0">
                <a:solidFill>
                  <a:srgbClr val="000000"/>
                </a:solidFill>
                <a:latin typeface="Courier New" pitchFamily="49" charset="0"/>
              </a:rPr>
              <a:t>sam-&gt;prev-&gt;next = sharon;</a:t>
            </a:r>
          </a:p>
          <a:p>
            <a:pPr>
              <a:spcAft>
                <a:spcPts val="600"/>
              </a:spcAft>
            </a:pPr>
            <a:r>
              <a:rPr lang="en-US" b="0">
                <a:solidFill>
                  <a:srgbClr val="000000"/>
                </a:solidFill>
                <a:latin typeface="Courier New" pitchFamily="49" charset="0"/>
              </a:rPr>
              <a:t>sam-&gt;prev = sharon</a:t>
            </a:r>
          </a:p>
        </p:txBody>
      </p:sp>
      <p:cxnSp>
        <p:nvCxnSpPr>
          <p:cNvPr id="121868" name="AutoShape 46"/>
          <p:cNvCxnSpPr>
            <a:cxnSpLocks noChangeShapeType="1"/>
          </p:cNvCxnSpPr>
          <p:nvPr/>
        </p:nvCxnSpPr>
        <p:spPr bwMode="auto">
          <a:xfrm rot="10800000">
            <a:off x="885825" y="2800350"/>
            <a:ext cx="1042988" cy="241300"/>
          </a:xfrm>
          <a:prstGeom prst="curvedConnector3">
            <a:avLst>
              <a:gd name="adj1" fmla="val 50000"/>
            </a:avLst>
          </a:prstGeom>
          <a:noFill/>
          <a:ln w="9525">
            <a:solidFill>
              <a:schemeClr val="tx1"/>
            </a:solidFill>
            <a:round/>
            <a:headEnd/>
            <a:tailEnd type="triangle" w="lg" len="lg"/>
          </a:ln>
        </p:spPr>
      </p:cxnSp>
      <p:cxnSp>
        <p:nvCxnSpPr>
          <p:cNvPr id="121869" name="AutoShape 46"/>
          <p:cNvCxnSpPr>
            <a:cxnSpLocks noChangeShapeType="1"/>
          </p:cNvCxnSpPr>
          <p:nvPr/>
        </p:nvCxnSpPr>
        <p:spPr bwMode="auto">
          <a:xfrm>
            <a:off x="885825" y="1911350"/>
            <a:ext cx="990600" cy="292100"/>
          </a:xfrm>
          <a:prstGeom prst="curvedConnector3">
            <a:avLst>
              <a:gd name="adj1" fmla="val 50000"/>
            </a:avLst>
          </a:prstGeom>
          <a:noFill/>
          <a:ln w="9525">
            <a:solidFill>
              <a:schemeClr val="tx1"/>
            </a:solidFill>
            <a:round/>
            <a:headEnd/>
            <a:tailEnd type="triangle" w="lg" len="lg"/>
          </a:ln>
        </p:spPr>
      </p:cxnSp>
      <p:sp>
        <p:nvSpPr>
          <p:cNvPr id="121870" name="TextBox 10"/>
          <p:cNvSpPr txBox="1">
            <a:spLocks noChangeArrowheads="1"/>
          </p:cNvSpPr>
          <p:nvPr/>
        </p:nvSpPr>
        <p:spPr bwMode="auto">
          <a:xfrm>
            <a:off x="581025" y="1644650"/>
            <a:ext cx="1828800" cy="276225"/>
          </a:xfrm>
          <a:prstGeom prst="rect">
            <a:avLst/>
          </a:prstGeom>
          <a:noFill/>
          <a:ln w="9525">
            <a:noFill/>
            <a:miter lim="800000"/>
            <a:headEnd/>
            <a:tailEnd/>
          </a:ln>
        </p:spPr>
        <p:txBody>
          <a:bodyPr>
            <a:spAutoFit/>
          </a:bodyPr>
          <a:lstStyle/>
          <a:p>
            <a:r>
              <a:rPr lang="en-US" sz="1200" b="0"/>
              <a:t>from predecessor</a:t>
            </a:r>
          </a:p>
        </p:txBody>
      </p:sp>
      <p:sp>
        <p:nvSpPr>
          <p:cNvPr id="121871" name="TextBox 58"/>
          <p:cNvSpPr txBox="1">
            <a:spLocks noChangeArrowheads="1"/>
          </p:cNvSpPr>
          <p:nvPr/>
        </p:nvSpPr>
        <p:spPr bwMode="auto">
          <a:xfrm>
            <a:off x="588963" y="2811463"/>
            <a:ext cx="1143000" cy="460375"/>
          </a:xfrm>
          <a:prstGeom prst="rect">
            <a:avLst/>
          </a:prstGeom>
          <a:noFill/>
          <a:ln w="9525">
            <a:noFill/>
            <a:miter lim="800000"/>
            <a:headEnd/>
            <a:tailEnd/>
          </a:ln>
        </p:spPr>
        <p:txBody>
          <a:bodyPr>
            <a:spAutoFit/>
          </a:bodyPr>
          <a:lstStyle/>
          <a:p>
            <a:r>
              <a:rPr lang="en-US" sz="1200" b="0"/>
              <a:t>to predecessor</a:t>
            </a:r>
          </a:p>
        </p:txBody>
      </p:sp>
      <p:sp>
        <p:nvSpPr>
          <p:cNvPr id="121872" name="Rectangle 41"/>
          <p:cNvSpPr>
            <a:spLocks noChangeArrowheads="1"/>
          </p:cNvSpPr>
          <p:nvPr/>
        </p:nvSpPr>
        <p:spPr bwMode="auto">
          <a:xfrm>
            <a:off x="7772400" y="1587500"/>
            <a:ext cx="762000" cy="388938"/>
          </a:xfrm>
          <a:prstGeom prst="rect">
            <a:avLst/>
          </a:prstGeom>
          <a:solidFill>
            <a:schemeClr val="accent1"/>
          </a:solidFill>
          <a:ln w="9525">
            <a:solidFill>
              <a:schemeClr val="tx1"/>
            </a:solidFill>
            <a:miter lim="800000"/>
            <a:headEnd/>
            <a:tailEnd/>
          </a:ln>
        </p:spPr>
        <p:txBody>
          <a:bodyPr wrap="none" anchor="ctr"/>
          <a:lstStyle/>
          <a:p>
            <a:pPr algn="ctr"/>
            <a:r>
              <a:rPr lang="en-US" sz="1600">
                <a:solidFill>
                  <a:srgbClr val="000000"/>
                </a:solidFill>
                <a:latin typeface="Courier New" pitchFamily="49" charset="0"/>
              </a:rPr>
              <a:t>sam</a:t>
            </a:r>
          </a:p>
        </p:txBody>
      </p:sp>
      <p:cxnSp>
        <p:nvCxnSpPr>
          <p:cNvPr id="121873" name="AutoShape 42"/>
          <p:cNvCxnSpPr>
            <a:cxnSpLocks noChangeShapeType="1"/>
            <a:stCxn id="121872" idx="1"/>
            <a:endCxn id="121881" idx="0"/>
          </p:cNvCxnSpPr>
          <p:nvPr/>
        </p:nvCxnSpPr>
        <p:spPr bwMode="auto">
          <a:xfrm rot="10800000" flipV="1">
            <a:off x="6562725" y="1782763"/>
            <a:ext cx="1209675" cy="204787"/>
          </a:xfrm>
          <a:prstGeom prst="curvedConnector2">
            <a:avLst/>
          </a:prstGeom>
          <a:noFill/>
          <a:ln w="9525">
            <a:solidFill>
              <a:schemeClr val="tx1"/>
            </a:solidFill>
            <a:round/>
            <a:headEnd/>
            <a:tailEnd type="triangle" w="lg" len="lg"/>
          </a:ln>
        </p:spPr>
      </p:cxnSp>
      <p:sp>
        <p:nvSpPr>
          <p:cNvPr id="31" name="Rectangle 41"/>
          <p:cNvSpPr>
            <a:spLocks noChangeArrowheads="1"/>
          </p:cNvSpPr>
          <p:nvPr/>
        </p:nvSpPr>
        <p:spPr bwMode="auto">
          <a:xfrm>
            <a:off x="7416800" y="3997325"/>
            <a:ext cx="965200" cy="388938"/>
          </a:xfrm>
          <a:prstGeom prst="rect">
            <a:avLst/>
          </a:prstGeom>
          <a:solidFill>
            <a:schemeClr val="accent1"/>
          </a:solidFill>
          <a:ln w="9525">
            <a:solidFill>
              <a:schemeClr val="tx1"/>
            </a:solidFill>
            <a:miter lim="800000"/>
            <a:headEnd/>
            <a:tailEnd/>
          </a:ln>
        </p:spPr>
        <p:txBody>
          <a:bodyPr wrap="none" anchor="ctr"/>
          <a:lstStyle/>
          <a:p>
            <a:pPr algn="ctr"/>
            <a:r>
              <a:rPr lang="en-US" sz="1600">
                <a:solidFill>
                  <a:srgbClr val="000000"/>
                </a:solidFill>
                <a:latin typeface="Courier New" pitchFamily="49" charset="0"/>
              </a:rPr>
              <a:t>sharon</a:t>
            </a:r>
          </a:p>
        </p:txBody>
      </p:sp>
      <p:cxnSp>
        <p:nvCxnSpPr>
          <p:cNvPr id="32" name="AutoShape 42"/>
          <p:cNvCxnSpPr>
            <a:cxnSpLocks noChangeShapeType="1"/>
            <a:stCxn id="31" idx="1"/>
            <a:endCxn id="121878" idx="3"/>
          </p:cNvCxnSpPr>
          <p:nvPr/>
        </p:nvCxnSpPr>
        <p:spPr bwMode="auto">
          <a:xfrm rot="10800000" flipV="1">
            <a:off x="6348413" y="4191000"/>
            <a:ext cx="1068387" cy="958850"/>
          </a:xfrm>
          <a:prstGeom prst="curvedConnector3">
            <a:avLst>
              <a:gd name="adj1" fmla="val 50000"/>
            </a:avLst>
          </a:prstGeom>
          <a:noFill/>
          <a:ln w="9525">
            <a:solidFill>
              <a:schemeClr val="tx1"/>
            </a:solidFill>
            <a:round/>
            <a:headEnd/>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8699">
                                            <p:txEl>
                                              <p:pRg st="0" end="0"/>
                                            </p:txEl>
                                          </p:spTgt>
                                        </p:tgtEl>
                                        <p:attrNameLst>
                                          <p:attrName>style.visibility</p:attrName>
                                        </p:attrNameLst>
                                      </p:cBhvr>
                                      <p:to>
                                        <p:strVal val="visible"/>
                                      </p:to>
                                    </p:set>
                                    <p:animEffect transition="in" filter="fade">
                                      <p:cBhvr>
                                        <p:cTn id="7" dur="2000"/>
                                        <p:tgtEl>
                                          <p:spTgt spid="198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8685"/>
                                        </p:tgtEl>
                                        <p:attrNameLst>
                                          <p:attrName>style.visibility</p:attrName>
                                        </p:attrNameLst>
                                      </p:cBhvr>
                                      <p:to>
                                        <p:strVal val="visible"/>
                                      </p:to>
                                    </p:set>
                                    <p:animEffect transition="in" filter="fade">
                                      <p:cBhvr>
                                        <p:cTn id="12" dur="2000"/>
                                        <p:tgtEl>
                                          <p:spTgt spid="1986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8699">
                                            <p:txEl>
                                              <p:pRg st="1" end="1"/>
                                            </p:txEl>
                                          </p:spTgt>
                                        </p:tgtEl>
                                        <p:attrNameLst>
                                          <p:attrName>style.visibility</p:attrName>
                                        </p:attrNameLst>
                                      </p:cBhvr>
                                      <p:to>
                                        <p:strVal val="visible"/>
                                      </p:to>
                                    </p:set>
                                    <p:animEffect transition="in" filter="fade">
                                      <p:cBhvr>
                                        <p:cTn id="23" dur="2000"/>
                                        <p:tgtEl>
                                          <p:spTgt spid="19869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8694"/>
                                        </p:tgtEl>
                                        <p:attrNameLst>
                                          <p:attrName>style.visibility</p:attrName>
                                        </p:attrNameLst>
                                      </p:cBhvr>
                                      <p:to>
                                        <p:strVal val="visible"/>
                                      </p:to>
                                    </p:set>
                                    <p:animEffect transition="in" filter="fade">
                                      <p:cBhvr>
                                        <p:cTn id="28" dur="2000"/>
                                        <p:tgtEl>
                                          <p:spTgt spid="19869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8699">
                                            <p:txEl>
                                              <p:pRg st="2" end="2"/>
                                            </p:txEl>
                                          </p:spTgt>
                                        </p:tgtEl>
                                        <p:attrNameLst>
                                          <p:attrName>style.visibility</p:attrName>
                                        </p:attrNameLst>
                                      </p:cBhvr>
                                      <p:to>
                                        <p:strVal val="visible"/>
                                      </p:to>
                                    </p:set>
                                    <p:animEffect transition="in" filter="fade">
                                      <p:cBhvr>
                                        <p:cTn id="33" dur="2000"/>
                                        <p:tgtEl>
                                          <p:spTgt spid="198699">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8693"/>
                                        </p:tgtEl>
                                        <p:attrNameLst>
                                          <p:attrName>style.visibility</p:attrName>
                                        </p:attrNameLst>
                                      </p:cBhvr>
                                      <p:to>
                                        <p:strVal val="visible"/>
                                      </p:to>
                                    </p:set>
                                    <p:animEffect transition="in" filter="fade">
                                      <p:cBhvr>
                                        <p:cTn id="38" dur="2000"/>
                                        <p:tgtEl>
                                          <p:spTgt spid="19869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8699">
                                            <p:txEl>
                                              <p:pRg st="3" end="3"/>
                                            </p:txEl>
                                          </p:spTgt>
                                        </p:tgtEl>
                                        <p:attrNameLst>
                                          <p:attrName>style.visibility</p:attrName>
                                        </p:attrNameLst>
                                      </p:cBhvr>
                                      <p:to>
                                        <p:strVal val="visible"/>
                                      </p:to>
                                    </p:set>
                                    <p:animEffect transition="in" filter="fade">
                                      <p:cBhvr>
                                        <p:cTn id="43" dur="2000"/>
                                        <p:tgtEl>
                                          <p:spTgt spid="198699">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2000"/>
                                        <p:tgtEl>
                                          <p:spTgt spid="198670"/>
                                        </p:tgtEl>
                                      </p:cBhvr>
                                    </p:animEffect>
                                    <p:set>
                                      <p:cBhvr>
                                        <p:cTn id="48" dur="1" fill="hold">
                                          <p:stCondLst>
                                            <p:cond delay="1999"/>
                                          </p:stCondLst>
                                        </p:cTn>
                                        <p:tgtEl>
                                          <p:spTgt spid="198670"/>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198696"/>
                                        </p:tgtEl>
                                        <p:attrNameLst>
                                          <p:attrName>style.visibility</p:attrName>
                                        </p:attrNameLst>
                                      </p:cBhvr>
                                      <p:to>
                                        <p:strVal val="visible"/>
                                      </p:to>
                                    </p:set>
                                    <p:animEffect transition="in" filter="fade">
                                      <p:cBhvr>
                                        <p:cTn id="51" dur="2000"/>
                                        <p:tgtEl>
                                          <p:spTgt spid="19869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98699">
                                            <p:txEl>
                                              <p:pRg st="4" end="4"/>
                                            </p:txEl>
                                          </p:spTgt>
                                        </p:tgtEl>
                                        <p:attrNameLst>
                                          <p:attrName>style.visibility</p:attrName>
                                        </p:attrNameLst>
                                      </p:cBhvr>
                                      <p:to>
                                        <p:strVal val="visible"/>
                                      </p:to>
                                    </p:set>
                                    <p:animEffect transition="in" filter="fade">
                                      <p:cBhvr>
                                        <p:cTn id="56" dur="2000"/>
                                        <p:tgtEl>
                                          <p:spTgt spid="198699">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2000"/>
                                        <p:tgtEl>
                                          <p:spTgt spid="198682"/>
                                        </p:tgtEl>
                                      </p:cBhvr>
                                    </p:animEffect>
                                    <p:set>
                                      <p:cBhvr>
                                        <p:cTn id="61" dur="1" fill="hold">
                                          <p:stCondLst>
                                            <p:cond delay="1999"/>
                                          </p:stCondLst>
                                        </p:cTn>
                                        <p:tgtEl>
                                          <p:spTgt spid="198682"/>
                                        </p:tgtEl>
                                        <p:attrNameLst>
                                          <p:attrName>style.visibility</p:attrName>
                                        </p:attrNameLst>
                                      </p:cBhvr>
                                      <p:to>
                                        <p:strVal val="hidden"/>
                                      </p:to>
                                    </p:set>
                                  </p:childTnLst>
                                </p:cTn>
                              </p:par>
                              <p:par>
                                <p:cTn id="62" presetID="10" presetClass="entr" presetSubtype="0" fill="hold" nodeType="withEffect">
                                  <p:stCondLst>
                                    <p:cond delay="0"/>
                                  </p:stCondLst>
                                  <p:childTnLst>
                                    <p:set>
                                      <p:cBhvr>
                                        <p:cTn id="63" dur="1" fill="hold">
                                          <p:stCondLst>
                                            <p:cond delay="0"/>
                                          </p:stCondLst>
                                        </p:cTn>
                                        <p:tgtEl>
                                          <p:spTgt spid="198695"/>
                                        </p:tgtEl>
                                        <p:attrNameLst>
                                          <p:attrName>style.visibility</p:attrName>
                                        </p:attrNameLst>
                                      </p:cBhvr>
                                      <p:to>
                                        <p:strVal val="visible"/>
                                      </p:to>
                                    </p:set>
                                    <p:animEffect transition="in" filter="fade">
                                      <p:cBhvr>
                                        <p:cTn id="64" dur="2000"/>
                                        <p:tgtEl>
                                          <p:spTgt spid="198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normAutofit fontScale="90000"/>
          </a:bodyPr>
          <a:lstStyle/>
          <a:p>
            <a:pPr eaLnBrk="1" fontAlgn="auto" hangingPunct="1">
              <a:spcAft>
                <a:spcPts val="0"/>
              </a:spcAft>
              <a:defRPr/>
            </a:pPr>
            <a:r>
              <a:rPr lang="en-US" b="1" dirty="0" smtClean="0"/>
              <a:t>Removing from a Double-Linked List</a:t>
            </a:r>
            <a:endParaRPr lang="en-US" b="1" dirty="0">
              <a:latin typeface="Courier New" pitchFamily="49" charset="0"/>
            </a:endParaRPr>
          </a:p>
        </p:txBody>
      </p:sp>
      <p:grpSp>
        <p:nvGrpSpPr>
          <p:cNvPr id="122882" name="Group 8"/>
          <p:cNvGrpSpPr>
            <a:grpSpLocks/>
          </p:cNvGrpSpPr>
          <p:nvPr/>
        </p:nvGrpSpPr>
        <p:grpSpPr bwMode="auto">
          <a:xfrm>
            <a:off x="993775" y="2311400"/>
            <a:ext cx="1870075" cy="1676400"/>
            <a:chOff x="1648" y="1481"/>
            <a:chExt cx="1073" cy="1056"/>
          </a:xfrm>
        </p:grpSpPr>
        <p:sp>
          <p:nvSpPr>
            <p:cNvPr id="122904" name="Rectangle 9"/>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a:solidFill>
                    <a:srgbClr val="000000"/>
                  </a:solidFill>
                  <a:latin typeface="Courier New" pitchFamily="49" charset="0"/>
                </a:rPr>
                <a:t>next =</a:t>
              </a:r>
            </a:p>
            <a:p>
              <a:r>
                <a:rPr lang="en-US" sz="1600">
                  <a:solidFill>
                    <a:srgbClr val="000000"/>
                  </a:solidFill>
                  <a:latin typeface="Courier New" pitchFamily="49" charset="0"/>
                </a:rPr>
                <a:t>      = prev</a:t>
              </a:r>
            </a:p>
            <a:p>
              <a:r>
                <a:rPr lang="en-US" sz="1600">
                  <a:solidFill>
                    <a:srgbClr val="000000"/>
                  </a:solidFill>
                  <a:latin typeface="Courier New" pitchFamily="49" charset="0"/>
                </a:rPr>
                <a:t>data = "Dick"</a:t>
              </a:r>
            </a:p>
          </p:txBody>
        </p:sp>
        <p:sp>
          <p:nvSpPr>
            <p:cNvPr id="122905" name="Rectangle 10"/>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22906" name="Rectangle 11"/>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22907" name="Rectangle 12"/>
            <p:cNvSpPr>
              <a:spLocks noChangeArrowheads="1"/>
            </p:cNvSpPr>
            <p:nvPr/>
          </p:nvSpPr>
          <p:spPr bwMode="auto">
            <a:xfrm>
              <a:off x="1677" y="2129"/>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cxnSp>
        <p:nvCxnSpPr>
          <p:cNvPr id="201742" name="AutoShape 14"/>
          <p:cNvCxnSpPr>
            <a:cxnSpLocks noChangeShapeType="1"/>
            <a:stCxn id="122905" idx="3"/>
            <a:endCxn id="122902" idx="1"/>
          </p:cNvCxnSpPr>
          <p:nvPr/>
        </p:nvCxnSpPr>
        <p:spPr bwMode="auto">
          <a:xfrm>
            <a:off x="2786063" y="3175000"/>
            <a:ext cx="1560512" cy="1612900"/>
          </a:xfrm>
          <a:prstGeom prst="curvedConnector3">
            <a:avLst>
              <a:gd name="adj1" fmla="val 50000"/>
            </a:avLst>
          </a:prstGeom>
          <a:noFill/>
          <a:ln w="9525">
            <a:solidFill>
              <a:schemeClr val="tx1"/>
            </a:solidFill>
            <a:round/>
            <a:headEnd/>
            <a:tailEnd type="triangle" w="lg" len="lg"/>
          </a:ln>
        </p:spPr>
      </p:cxnSp>
      <p:grpSp>
        <p:nvGrpSpPr>
          <p:cNvPr id="119812" name="Group 15"/>
          <p:cNvGrpSpPr>
            <a:grpSpLocks/>
          </p:cNvGrpSpPr>
          <p:nvPr/>
        </p:nvGrpSpPr>
        <p:grpSpPr bwMode="auto">
          <a:xfrm>
            <a:off x="4346575" y="4521200"/>
            <a:ext cx="1835150" cy="1676400"/>
            <a:chOff x="1648" y="1481"/>
            <a:chExt cx="1073" cy="1056"/>
          </a:xfrm>
        </p:grpSpPr>
        <p:sp>
          <p:nvSpPr>
            <p:cNvPr id="122900" name="Rectangle 16"/>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a:solidFill>
                    <a:srgbClr val="000000"/>
                  </a:solidFill>
                  <a:latin typeface="Courier New" pitchFamily="49" charset="0"/>
                </a:rPr>
                <a:t>next =</a:t>
              </a:r>
            </a:p>
            <a:p>
              <a:r>
                <a:rPr lang="en-US" sz="1600">
                  <a:solidFill>
                    <a:srgbClr val="000000"/>
                  </a:solidFill>
                  <a:latin typeface="Courier New" pitchFamily="49" charset="0"/>
                </a:rPr>
                <a:t>      = prev</a:t>
              </a:r>
            </a:p>
            <a:p>
              <a:r>
                <a:rPr lang="en-US" sz="1600">
                  <a:solidFill>
                    <a:srgbClr val="000000"/>
                  </a:solidFill>
                  <a:latin typeface="Courier New" pitchFamily="49" charset="0"/>
                </a:rPr>
                <a:t>data = "Harry"</a:t>
              </a:r>
            </a:p>
          </p:txBody>
        </p:sp>
        <p:sp>
          <p:nvSpPr>
            <p:cNvPr id="122901" name="Rectangle 17"/>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22902" name="Rectangle 18"/>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22903" name="Rectangle 19"/>
            <p:cNvSpPr>
              <a:spLocks noChangeArrowheads="1"/>
            </p:cNvSpPr>
            <p:nvPr/>
          </p:nvSpPr>
          <p:spPr bwMode="auto">
            <a:xfrm>
              <a:off x="1677" y="2129"/>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grpSp>
        <p:nvGrpSpPr>
          <p:cNvPr id="122885" name="Group 20"/>
          <p:cNvGrpSpPr>
            <a:grpSpLocks/>
          </p:cNvGrpSpPr>
          <p:nvPr/>
        </p:nvGrpSpPr>
        <p:grpSpPr bwMode="auto">
          <a:xfrm>
            <a:off x="6553200" y="2159000"/>
            <a:ext cx="1954213" cy="1676400"/>
            <a:chOff x="1648" y="1481"/>
            <a:chExt cx="1073" cy="1056"/>
          </a:xfrm>
        </p:grpSpPr>
        <p:sp>
          <p:nvSpPr>
            <p:cNvPr id="122896" name="Rectangle 21"/>
            <p:cNvSpPr>
              <a:spLocks noChangeArrowheads="1"/>
            </p:cNvSpPr>
            <p:nvPr/>
          </p:nvSpPr>
          <p:spPr bwMode="auto">
            <a:xfrm>
              <a:off x="1648" y="1817"/>
              <a:ext cx="1073" cy="720"/>
            </a:xfrm>
            <a:prstGeom prst="rect">
              <a:avLst/>
            </a:prstGeom>
            <a:solidFill>
              <a:schemeClr val="accent1"/>
            </a:solidFill>
            <a:ln w="9525">
              <a:solidFill>
                <a:schemeClr val="tx1"/>
              </a:solidFill>
              <a:miter lim="800000"/>
              <a:headEnd/>
              <a:tailEnd/>
            </a:ln>
          </p:spPr>
          <p:txBody>
            <a:bodyPr wrap="none" anchor="ctr"/>
            <a:lstStyle/>
            <a:p>
              <a:r>
                <a:rPr lang="en-US" sz="1600">
                  <a:solidFill>
                    <a:srgbClr val="000000"/>
                  </a:solidFill>
                  <a:latin typeface="Courier New" pitchFamily="49" charset="0"/>
                </a:rPr>
                <a:t>next =</a:t>
              </a:r>
            </a:p>
            <a:p>
              <a:r>
                <a:rPr lang="en-US" sz="1600">
                  <a:solidFill>
                    <a:srgbClr val="000000"/>
                  </a:solidFill>
                  <a:latin typeface="Courier New" pitchFamily="49" charset="0"/>
                </a:rPr>
                <a:t>      = prev</a:t>
              </a:r>
            </a:p>
            <a:p>
              <a:r>
                <a:rPr lang="en-US" sz="1600">
                  <a:solidFill>
                    <a:srgbClr val="000000"/>
                  </a:solidFill>
                  <a:latin typeface="Courier New" pitchFamily="49" charset="0"/>
                </a:rPr>
                <a:t>data = "Sharon"</a:t>
              </a:r>
            </a:p>
          </p:txBody>
        </p:sp>
        <p:sp>
          <p:nvSpPr>
            <p:cNvPr id="122897" name="Rectangle 22"/>
            <p:cNvSpPr>
              <a:spLocks noChangeArrowheads="1"/>
            </p:cNvSpPr>
            <p:nvPr/>
          </p:nvSpPr>
          <p:spPr bwMode="auto">
            <a:xfrm>
              <a:off x="2229" y="1977"/>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122898" name="Rectangle 23"/>
            <p:cNvSpPr>
              <a:spLocks noChangeArrowheads="1"/>
            </p:cNvSpPr>
            <p:nvPr/>
          </p:nvSpPr>
          <p:spPr bwMode="auto">
            <a:xfrm>
              <a:off x="1648" y="1481"/>
              <a:ext cx="1073" cy="336"/>
            </a:xfrm>
            <a:prstGeom prst="rect">
              <a:avLst/>
            </a:prstGeom>
            <a:noFill/>
            <a:ln w="9525">
              <a:solidFill>
                <a:schemeClr val="tx1"/>
              </a:solidFill>
              <a:miter lim="800000"/>
              <a:headEnd/>
              <a:tailEnd/>
            </a:ln>
          </p:spPr>
          <p:txBody>
            <a:bodyPr wrap="none" anchor="ctr"/>
            <a:lstStyle/>
            <a:p>
              <a:pPr algn="ctr"/>
              <a:r>
                <a:rPr lang="en-US" sz="1600" u="sng">
                  <a:solidFill>
                    <a:srgbClr val="C0504D"/>
                  </a:solidFill>
                  <a:latin typeface="Courier New" pitchFamily="49" charset="0"/>
                </a:rPr>
                <a:t>Node</a:t>
              </a:r>
            </a:p>
          </p:txBody>
        </p:sp>
        <p:sp>
          <p:nvSpPr>
            <p:cNvPr id="122899" name="Rectangle 24"/>
            <p:cNvSpPr>
              <a:spLocks noChangeArrowheads="1"/>
            </p:cNvSpPr>
            <p:nvPr/>
          </p:nvSpPr>
          <p:spPr bwMode="auto">
            <a:xfrm>
              <a:off x="1677" y="2129"/>
              <a:ext cx="447" cy="96"/>
            </a:xfrm>
            <a:prstGeom prst="rect">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grpSp>
      <p:cxnSp>
        <p:nvCxnSpPr>
          <p:cNvPr id="119814" name="AutoShape 25"/>
          <p:cNvCxnSpPr>
            <a:cxnSpLocks noChangeShapeType="1"/>
            <a:stCxn id="122901" idx="3"/>
            <a:endCxn id="122898" idx="1"/>
          </p:cNvCxnSpPr>
          <p:nvPr/>
        </p:nvCxnSpPr>
        <p:spPr bwMode="auto">
          <a:xfrm flipV="1">
            <a:off x="6103938" y="2425700"/>
            <a:ext cx="449262" cy="2959100"/>
          </a:xfrm>
          <a:prstGeom prst="curvedConnector3">
            <a:avLst>
              <a:gd name="adj1" fmla="val 50000"/>
            </a:avLst>
          </a:prstGeom>
          <a:noFill/>
          <a:ln w="9525">
            <a:solidFill>
              <a:schemeClr val="tx1"/>
            </a:solidFill>
            <a:round/>
            <a:headEnd/>
            <a:tailEnd type="triangle" w="lg" len="lg"/>
          </a:ln>
        </p:spPr>
      </p:cxnSp>
      <p:cxnSp>
        <p:nvCxnSpPr>
          <p:cNvPr id="119815" name="AutoShape 26"/>
          <p:cNvCxnSpPr>
            <a:cxnSpLocks noChangeShapeType="1"/>
            <a:stCxn id="122903" idx="1"/>
            <a:endCxn id="122904" idx="3"/>
          </p:cNvCxnSpPr>
          <p:nvPr/>
        </p:nvCxnSpPr>
        <p:spPr bwMode="auto">
          <a:xfrm flipH="1" flipV="1">
            <a:off x="2863850" y="3416300"/>
            <a:ext cx="1531938" cy="2209800"/>
          </a:xfrm>
          <a:prstGeom prst="straightConnector1">
            <a:avLst/>
          </a:prstGeom>
          <a:noFill/>
          <a:ln w="9525">
            <a:solidFill>
              <a:schemeClr val="tx1"/>
            </a:solidFill>
            <a:round/>
            <a:headEnd/>
            <a:tailEnd type="triangle" w="lg" len="lg"/>
          </a:ln>
        </p:spPr>
      </p:cxnSp>
      <p:cxnSp>
        <p:nvCxnSpPr>
          <p:cNvPr id="201755" name="AutoShape 27"/>
          <p:cNvCxnSpPr>
            <a:cxnSpLocks noChangeShapeType="1"/>
            <a:stCxn id="122899" idx="1"/>
            <a:endCxn id="122900" idx="3"/>
          </p:cNvCxnSpPr>
          <p:nvPr/>
        </p:nvCxnSpPr>
        <p:spPr bwMode="auto">
          <a:xfrm flipH="1">
            <a:off x="6181725" y="3263900"/>
            <a:ext cx="423863" cy="2362200"/>
          </a:xfrm>
          <a:prstGeom prst="straightConnector1">
            <a:avLst/>
          </a:prstGeom>
          <a:noFill/>
          <a:ln w="9525">
            <a:solidFill>
              <a:schemeClr val="tx1"/>
            </a:solidFill>
            <a:round/>
            <a:headEnd/>
            <a:tailEnd type="triangle" w="lg" len="lg"/>
          </a:ln>
        </p:spPr>
      </p:cxnSp>
      <p:sp>
        <p:nvSpPr>
          <p:cNvPr id="122889" name="Rectangle 38"/>
          <p:cNvSpPr>
            <a:spLocks noChangeArrowheads="1"/>
          </p:cNvSpPr>
          <p:nvPr/>
        </p:nvSpPr>
        <p:spPr bwMode="auto">
          <a:xfrm>
            <a:off x="4122738" y="2159000"/>
            <a:ext cx="838200" cy="304800"/>
          </a:xfrm>
          <a:prstGeom prst="rect">
            <a:avLst/>
          </a:prstGeom>
          <a:solidFill>
            <a:schemeClr val="accent1"/>
          </a:solidFill>
          <a:ln w="9525">
            <a:solidFill>
              <a:schemeClr val="tx1"/>
            </a:solidFill>
            <a:miter lim="800000"/>
            <a:headEnd/>
            <a:tailEnd/>
          </a:ln>
        </p:spPr>
        <p:txBody>
          <a:bodyPr wrap="none" anchor="ctr"/>
          <a:lstStyle/>
          <a:p>
            <a:pPr algn="ctr"/>
            <a:r>
              <a:rPr lang="en-US" sz="1600">
                <a:solidFill>
                  <a:srgbClr val="000000"/>
                </a:solidFill>
                <a:latin typeface="Courier New" pitchFamily="49" charset="0"/>
              </a:rPr>
              <a:t>harry</a:t>
            </a:r>
          </a:p>
        </p:txBody>
      </p:sp>
      <p:cxnSp>
        <p:nvCxnSpPr>
          <p:cNvPr id="122890" name="AutoShape 39"/>
          <p:cNvCxnSpPr>
            <a:cxnSpLocks noChangeShapeType="1"/>
            <a:stCxn id="122889" idx="2"/>
            <a:endCxn id="122902" idx="0"/>
          </p:cNvCxnSpPr>
          <p:nvPr/>
        </p:nvCxnSpPr>
        <p:spPr bwMode="auto">
          <a:xfrm rot="16200000" flipH="1">
            <a:off x="3874294" y="3131344"/>
            <a:ext cx="2057400" cy="722312"/>
          </a:xfrm>
          <a:prstGeom prst="curvedConnector3">
            <a:avLst>
              <a:gd name="adj1" fmla="val 50000"/>
            </a:avLst>
          </a:prstGeom>
          <a:noFill/>
          <a:ln w="9525">
            <a:solidFill>
              <a:schemeClr val="tx1"/>
            </a:solidFill>
            <a:round/>
            <a:headEnd/>
            <a:tailEnd type="triangle" w="lg" len="lg"/>
          </a:ln>
        </p:spPr>
      </p:cxnSp>
      <p:sp>
        <p:nvSpPr>
          <p:cNvPr id="201768" name="Rectangle 40"/>
          <p:cNvSpPr>
            <a:spLocks noChangeArrowheads="1"/>
          </p:cNvSpPr>
          <p:nvPr/>
        </p:nvSpPr>
        <p:spPr bwMode="auto">
          <a:xfrm>
            <a:off x="152400" y="4419600"/>
            <a:ext cx="4389438" cy="1676400"/>
          </a:xfrm>
          <a:prstGeom prst="rect">
            <a:avLst/>
          </a:prstGeom>
          <a:noFill/>
          <a:ln w="9525">
            <a:noFill/>
            <a:miter lim="800000"/>
            <a:headEnd/>
            <a:tailEnd/>
          </a:ln>
        </p:spPr>
        <p:txBody>
          <a:bodyPr wrap="none" anchor="ctr"/>
          <a:lstStyle/>
          <a:p>
            <a:r>
              <a:rPr lang="en-US" sz="1600" b="0">
                <a:solidFill>
                  <a:srgbClr val="000000"/>
                </a:solidFill>
                <a:latin typeface="Courier New" pitchFamily="49" charset="0"/>
              </a:rPr>
              <a:t>harry-&gt;prev-&gt;next = harry-&gt;next;</a:t>
            </a:r>
          </a:p>
          <a:p>
            <a:r>
              <a:rPr lang="en-US" sz="1600" b="0">
                <a:solidFill>
                  <a:srgbClr val="000000"/>
                </a:solidFill>
                <a:latin typeface="Courier New" pitchFamily="49" charset="0"/>
              </a:rPr>
              <a:t>harry-&gt;next-&gt;prev = harry-&gt;prev;</a:t>
            </a:r>
          </a:p>
          <a:p>
            <a:r>
              <a:rPr lang="en-US" sz="1600" b="0">
                <a:solidFill>
                  <a:srgbClr val="000000"/>
                </a:solidFill>
                <a:latin typeface="Courier New" pitchFamily="49" charset="0"/>
              </a:rPr>
              <a:t>delete harry;</a:t>
            </a:r>
          </a:p>
        </p:txBody>
      </p:sp>
      <p:cxnSp>
        <p:nvCxnSpPr>
          <p:cNvPr id="122892" name="AutoShape 25"/>
          <p:cNvCxnSpPr>
            <a:cxnSpLocks noChangeShapeType="1"/>
            <a:stCxn id="122897" idx="3"/>
          </p:cNvCxnSpPr>
          <p:nvPr/>
        </p:nvCxnSpPr>
        <p:spPr bwMode="auto">
          <a:xfrm flipV="1">
            <a:off x="8424863" y="2724150"/>
            <a:ext cx="719137" cy="298450"/>
          </a:xfrm>
          <a:prstGeom prst="curvedConnector3">
            <a:avLst>
              <a:gd name="adj1" fmla="val 50000"/>
            </a:avLst>
          </a:prstGeom>
          <a:noFill/>
          <a:ln w="9525">
            <a:solidFill>
              <a:schemeClr val="tx1"/>
            </a:solidFill>
            <a:round/>
            <a:headEnd/>
            <a:tailEnd type="triangle" w="lg" len="lg"/>
          </a:ln>
        </p:spPr>
      </p:cxnSp>
      <p:cxnSp>
        <p:nvCxnSpPr>
          <p:cNvPr id="122893" name="AutoShape 26"/>
          <p:cNvCxnSpPr>
            <a:cxnSpLocks noChangeShapeType="1"/>
            <a:stCxn id="122907" idx="1"/>
          </p:cNvCxnSpPr>
          <p:nvPr/>
        </p:nvCxnSpPr>
        <p:spPr bwMode="auto">
          <a:xfrm flipH="1">
            <a:off x="133350" y="3416300"/>
            <a:ext cx="911225" cy="0"/>
          </a:xfrm>
          <a:prstGeom prst="straightConnector1">
            <a:avLst/>
          </a:prstGeom>
          <a:noFill/>
          <a:ln w="9525">
            <a:solidFill>
              <a:schemeClr val="tx1"/>
            </a:solidFill>
            <a:round/>
            <a:headEnd/>
            <a:tailEnd type="triangle" w="lg" len="lg"/>
          </a:ln>
        </p:spPr>
      </p:cxnSp>
      <p:cxnSp>
        <p:nvCxnSpPr>
          <p:cNvPr id="52" name="AutoShape 14"/>
          <p:cNvCxnSpPr>
            <a:cxnSpLocks noChangeShapeType="1"/>
            <a:stCxn id="122905" idx="3"/>
            <a:endCxn id="122898" idx="1"/>
          </p:cNvCxnSpPr>
          <p:nvPr/>
        </p:nvCxnSpPr>
        <p:spPr bwMode="auto">
          <a:xfrm flipV="1">
            <a:off x="2786063" y="2425700"/>
            <a:ext cx="3767137" cy="749300"/>
          </a:xfrm>
          <a:prstGeom prst="curvedConnector3">
            <a:avLst>
              <a:gd name="adj1" fmla="val 50000"/>
            </a:avLst>
          </a:prstGeom>
          <a:noFill/>
          <a:ln w="9525">
            <a:solidFill>
              <a:schemeClr val="tx1"/>
            </a:solidFill>
            <a:round/>
            <a:headEnd/>
            <a:tailEnd type="triangle" w="lg" len="lg"/>
          </a:ln>
        </p:spPr>
      </p:cxnSp>
      <p:cxnSp>
        <p:nvCxnSpPr>
          <p:cNvPr id="73" name="AutoShape 27"/>
          <p:cNvCxnSpPr>
            <a:cxnSpLocks noChangeShapeType="1"/>
            <a:stCxn id="122899" idx="1"/>
            <a:endCxn id="122904" idx="3"/>
          </p:cNvCxnSpPr>
          <p:nvPr/>
        </p:nvCxnSpPr>
        <p:spPr bwMode="auto">
          <a:xfrm flipH="1">
            <a:off x="2863850" y="3263900"/>
            <a:ext cx="3741738" cy="152400"/>
          </a:xfrm>
          <a:prstGeom prst="straightConnector1">
            <a:avLst/>
          </a:prstGeom>
          <a:noFill/>
          <a:ln w="9525">
            <a:solidFill>
              <a:schemeClr val="tx1"/>
            </a:solidFill>
            <a:round/>
            <a:headEnd/>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768">
                                            <p:txEl>
                                              <p:pRg st="0" end="0"/>
                                            </p:txEl>
                                          </p:spTgt>
                                        </p:tgtEl>
                                        <p:attrNameLst>
                                          <p:attrName>style.visibility</p:attrName>
                                        </p:attrNameLst>
                                      </p:cBhvr>
                                      <p:to>
                                        <p:strVal val="visible"/>
                                      </p:to>
                                    </p:set>
                                    <p:animEffect transition="in" filter="fade">
                                      <p:cBhvr>
                                        <p:cTn id="7" dur="500"/>
                                        <p:tgtEl>
                                          <p:spTgt spid="2017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01742"/>
                                        </p:tgtEl>
                                      </p:cBhvr>
                                    </p:animEffect>
                                    <p:set>
                                      <p:cBhvr>
                                        <p:cTn id="12" dur="1" fill="hold">
                                          <p:stCondLst>
                                            <p:cond delay="499"/>
                                          </p:stCondLst>
                                        </p:cTn>
                                        <p:tgtEl>
                                          <p:spTgt spid="201742"/>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1768">
                                            <p:txEl>
                                              <p:pRg st="1" end="1"/>
                                            </p:txEl>
                                          </p:spTgt>
                                        </p:tgtEl>
                                        <p:attrNameLst>
                                          <p:attrName>style.visibility</p:attrName>
                                        </p:attrNameLst>
                                      </p:cBhvr>
                                      <p:to>
                                        <p:strVal val="visible"/>
                                      </p:to>
                                    </p:set>
                                    <p:animEffect transition="in" filter="fade">
                                      <p:cBhvr>
                                        <p:cTn id="20" dur="500"/>
                                        <p:tgtEl>
                                          <p:spTgt spid="20176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01755"/>
                                        </p:tgtEl>
                                      </p:cBhvr>
                                    </p:animEffect>
                                    <p:set>
                                      <p:cBhvr>
                                        <p:cTn id="25" dur="1" fill="hold">
                                          <p:stCondLst>
                                            <p:cond delay="499"/>
                                          </p:stCondLst>
                                        </p:cTn>
                                        <p:tgtEl>
                                          <p:spTgt spid="201755"/>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1768">
                                            <p:txEl>
                                              <p:pRg st="2" end="2"/>
                                            </p:txEl>
                                          </p:spTgt>
                                        </p:tgtEl>
                                        <p:attrNameLst>
                                          <p:attrName>style.visibility</p:attrName>
                                        </p:attrNameLst>
                                      </p:cBhvr>
                                      <p:to>
                                        <p:strVal val="visible"/>
                                      </p:to>
                                    </p:set>
                                    <p:animEffect transition="in" filter="fade">
                                      <p:cBhvr>
                                        <p:cTn id="33" dur="500"/>
                                        <p:tgtEl>
                                          <p:spTgt spid="201768">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19812"/>
                                        </p:tgtEl>
                                      </p:cBhvr>
                                    </p:animEffect>
                                    <p:set>
                                      <p:cBhvr>
                                        <p:cTn id="38" dur="1" fill="hold">
                                          <p:stCondLst>
                                            <p:cond delay="499"/>
                                          </p:stCondLst>
                                        </p:cTn>
                                        <p:tgtEl>
                                          <p:spTgt spid="119812"/>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19815"/>
                                        </p:tgtEl>
                                      </p:cBhvr>
                                    </p:animEffect>
                                    <p:set>
                                      <p:cBhvr>
                                        <p:cTn id="41" dur="1" fill="hold">
                                          <p:stCondLst>
                                            <p:cond delay="499"/>
                                          </p:stCondLst>
                                        </p:cTn>
                                        <p:tgtEl>
                                          <p:spTgt spid="119815"/>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19814"/>
                                        </p:tgtEl>
                                      </p:cBhvr>
                                    </p:animEffect>
                                    <p:set>
                                      <p:cBhvr>
                                        <p:cTn id="44" dur="1" fill="hold">
                                          <p:stCondLst>
                                            <p:cond delay="499"/>
                                          </p:stCondLst>
                                        </p:cTn>
                                        <p:tgtEl>
                                          <p:spTgt spid="1198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hangingPunct="1">
              <a:defRPr/>
            </a:pPr>
            <a:r>
              <a:rPr lang="en-US" b="1" dirty="0"/>
              <a:t>Removing from a Double-Linked </a:t>
            </a:r>
            <a:r>
              <a:rPr lang="en-US" b="1" dirty="0" smtClean="0"/>
              <a:t>List (cont.)</a:t>
            </a:r>
            <a:endParaRPr lang="en-US" dirty="0"/>
          </a:p>
        </p:txBody>
      </p:sp>
      <p:sp>
        <p:nvSpPr>
          <p:cNvPr id="123906" name="Content Placeholder 3"/>
          <p:cNvSpPr>
            <a:spLocks noGrp="1"/>
          </p:cNvSpPr>
          <p:nvPr>
            <p:ph sz="quarter" idx="1"/>
          </p:nvPr>
        </p:nvSpPr>
        <p:spPr>
          <a:xfrm>
            <a:off x="612775" y="1600200"/>
            <a:ext cx="8153400" cy="4876800"/>
          </a:xfrm>
        </p:spPr>
        <p:txBody>
          <a:bodyPr/>
          <a:lstStyle/>
          <a:p>
            <a:pPr eaLnBrk="1" hangingPunct="1"/>
            <a:r>
              <a:rPr lang="en-US" smtClean="0"/>
              <a:t>After removing </a:t>
            </a:r>
            <a:r>
              <a:rPr lang="en-US" sz="2400" smtClean="0">
                <a:latin typeface="Courier New" pitchFamily="49" charset="0"/>
                <a:cs typeface="Courier New" pitchFamily="49" charset="0"/>
              </a:rPr>
              <a:t>harry</a:t>
            </a:r>
            <a:r>
              <a:rPr lang="en-US" smtClean="0"/>
              <a:t> from the double-linked list</a:t>
            </a:r>
          </a:p>
        </p:txBody>
      </p:sp>
      <p:pic>
        <p:nvPicPr>
          <p:cNvPr id="123907" name="Picture 2"/>
          <p:cNvPicPr>
            <a:picLocks noChangeAspect="1" noChangeArrowheads="1"/>
          </p:cNvPicPr>
          <p:nvPr/>
        </p:nvPicPr>
        <p:blipFill>
          <a:blip r:embed="rId2"/>
          <a:srcRect/>
          <a:stretch>
            <a:fillRect/>
          </a:stretch>
        </p:blipFill>
        <p:spPr bwMode="auto">
          <a:xfrm>
            <a:off x="457200" y="2357438"/>
            <a:ext cx="8477250" cy="2143125"/>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2"/>
          <p:cNvSpPr>
            <a:spLocks noGrp="1"/>
          </p:cNvSpPr>
          <p:nvPr>
            <p:ph type="title"/>
          </p:nvPr>
        </p:nvSpPr>
        <p:spPr>
          <a:xfrm>
            <a:off x="612775" y="228600"/>
            <a:ext cx="8153400" cy="990600"/>
          </a:xfrm>
        </p:spPr>
        <p:txBody>
          <a:bodyPr>
            <a:normAutofit fontScale="90000"/>
          </a:bodyPr>
          <a:lstStyle/>
          <a:p>
            <a:pPr eaLnBrk="1" hangingPunct="1">
              <a:defRPr/>
            </a:pPr>
            <a:r>
              <a:rPr lang="en-US" b="1" dirty="0"/>
              <a:t>Creating a Double-Linked List Object</a:t>
            </a:r>
            <a:endParaRPr lang="en-US" b="1" dirty="0" smtClean="0"/>
          </a:p>
        </p:txBody>
      </p:sp>
      <p:sp>
        <p:nvSpPr>
          <p:cNvPr id="124930" name="Content Placeholder 3"/>
          <p:cNvSpPr>
            <a:spLocks noGrp="1"/>
          </p:cNvSpPr>
          <p:nvPr>
            <p:ph sz="quarter" idx="1"/>
          </p:nvPr>
        </p:nvSpPr>
        <p:spPr>
          <a:xfrm>
            <a:off x="457200" y="1600200"/>
            <a:ext cx="8229600" cy="4800600"/>
          </a:xfrm>
        </p:spPr>
        <p:txBody>
          <a:bodyPr/>
          <a:lstStyle/>
          <a:p>
            <a:pPr eaLnBrk="1" hangingPunct="1"/>
            <a:r>
              <a:rPr lang="en-US" smtClean="0"/>
              <a:t>So far we have worked only</a:t>
            </a:r>
            <a:br>
              <a:rPr lang="en-US" smtClean="0"/>
            </a:br>
            <a:r>
              <a:rPr lang="en-US" smtClean="0"/>
              <a:t>with internal </a:t>
            </a:r>
            <a:r>
              <a:rPr lang="en-US" sz="2600" smtClean="0">
                <a:latin typeface="Courier New" pitchFamily="49" charset="0"/>
                <a:cs typeface="Courier New" pitchFamily="49" charset="0"/>
              </a:rPr>
              <a:t>DNodes</a:t>
            </a:r>
            <a:r>
              <a:rPr lang="en-US" smtClean="0"/>
              <a:t> for a linked </a:t>
            </a:r>
            <a:br>
              <a:rPr lang="en-US" smtClean="0"/>
            </a:br>
            <a:r>
              <a:rPr lang="en-US" smtClean="0"/>
              <a:t>list</a:t>
            </a:r>
          </a:p>
          <a:p>
            <a:pPr eaLnBrk="1" hangingPunct="1"/>
            <a:endParaRPr lang="en-US" smtClean="0"/>
          </a:p>
          <a:p>
            <a:pPr eaLnBrk="1" hangingPunct="1"/>
            <a:endParaRPr lang="en-US" smtClean="0"/>
          </a:p>
          <a:p>
            <a:pPr eaLnBrk="1" hangingPunct="1"/>
            <a:r>
              <a:rPr lang="en-US" smtClean="0"/>
              <a:t>A double-linked list object has data fields:</a:t>
            </a:r>
          </a:p>
          <a:p>
            <a:pPr lvl="1" eaLnBrk="1" hangingPunct="1"/>
            <a:r>
              <a:rPr lang="en-US" sz="2400" smtClean="0">
                <a:latin typeface="Courier New" pitchFamily="49" charset="0"/>
                <a:cs typeface="Courier New" pitchFamily="49" charset="0"/>
              </a:rPr>
              <a:t>head</a:t>
            </a:r>
            <a:r>
              <a:rPr lang="en-US" smtClean="0"/>
              <a:t> (a pointer to the first list </a:t>
            </a:r>
            <a:r>
              <a:rPr lang="en-US" sz="2400" smtClean="0">
                <a:latin typeface="Courier New" pitchFamily="49" charset="0"/>
                <a:cs typeface="Courier New" pitchFamily="49" charset="0"/>
              </a:rPr>
              <a:t>DNode</a:t>
            </a:r>
            <a:r>
              <a:rPr lang="en-US" smtClean="0"/>
              <a:t>)</a:t>
            </a:r>
          </a:p>
          <a:p>
            <a:pPr lvl="1" eaLnBrk="1" hangingPunct="1"/>
            <a:r>
              <a:rPr lang="en-US" sz="2400" smtClean="0">
                <a:latin typeface="Courier New" pitchFamily="49" charset="0"/>
                <a:cs typeface="Courier New" pitchFamily="49" charset="0"/>
              </a:rPr>
              <a:t>tail</a:t>
            </a:r>
            <a:r>
              <a:rPr lang="en-US" smtClean="0"/>
              <a:t> (a pointer to the last list </a:t>
            </a:r>
            <a:r>
              <a:rPr lang="en-US" sz="2400" smtClean="0">
                <a:latin typeface="Courier New" pitchFamily="49" charset="0"/>
                <a:cs typeface="Courier New" pitchFamily="49" charset="0"/>
              </a:rPr>
              <a:t>DNode</a:t>
            </a:r>
            <a:r>
              <a:rPr lang="en-US" smtClean="0"/>
              <a:t>)</a:t>
            </a:r>
          </a:p>
          <a:p>
            <a:pPr lvl="1" eaLnBrk="1" hangingPunct="1"/>
            <a:r>
              <a:rPr lang="en-US" sz="2400" smtClean="0">
                <a:latin typeface="Courier New" pitchFamily="49" charset="0"/>
                <a:cs typeface="Courier New" pitchFamily="49" charset="0"/>
              </a:rPr>
              <a:t>num_items </a:t>
            </a:r>
            <a:r>
              <a:rPr lang="en-US" smtClean="0"/>
              <a:t>(the number of internal </a:t>
            </a:r>
            <a:r>
              <a:rPr lang="en-US" sz="2400" smtClean="0">
                <a:latin typeface="Courier New" pitchFamily="49" charset="0"/>
                <a:cs typeface="Courier New" pitchFamily="49" charset="0"/>
              </a:rPr>
              <a:t>DNodes</a:t>
            </a:r>
            <a:r>
              <a:rPr lang="en-US" smtClean="0"/>
              <a:t>)</a:t>
            </a:r>
            <a:r>
              <a:rPr lang="en-US" sz="2400" smtClean="0">
                <a:latin typeface="Courier New" pitchFamily="49" charset="0"/>
                <a:cs typeface="Courier New" pitchFamily="49" charset="0"/>
              </a:rPr>
              <a:t> </a:t>
            </a:r>
          </a:p>
          <a:p>
            <a:pPr lvl="1" eaLnBrk="1" hangingPunct="1"/>
            <a:endParaRPr lang="en-US" sz="2400" smtClean="0">
              <a:latin typeface="Courier New" pitchFamily="49" charset="0"/>
              <a:cs typeface="Courier New" pitchFamily="49" charset="0"/>
            </a:endParaRPr>
          </a:p>
        </p:txBody>
      </p:sp>
      <p:pic>
        <p:nvPicPr>
          <p:cNvPr id="124931" name="Picture 2" descr="C:\Documents and Settings\Administrator\My Documents\Koffman\PPTs\JPEGS\JWCL233_Koffman JPG files\ch02\w0038-nn.jpg"/>
          <p:cNvPicPr>
            <a:picLocks noChangeAspect="1" noChangeArrowheads="1"/>
          </p:cNvPicPr>
          <p:nvPr/>
        </p:nvPicPr>
        <p:blipFill>
          <a:blip r:embed="rId2"/>
          <a:srcRect/>
          <a:stretch>
            <a:fillRect/>
          </a:stretch>
        </p:blipFill>
        <p:spPr bwMode="auto">
          <a:xfrm>
            <a:off x="6477000" y="1676400"/>
            <a:ext cx="1901825" cy="2057400"/>
          </a:xfrm>
          <a:prstGeom prst="rect">
            <a:avLst/>
          </a:prstGeom>
          <a:noFill/>
          <a:ln w="9525">
            <a:noFill/>
            <a:miter lim="800000"/>
            <a:headEnd/>
            <a:tailEnd/>
          </a:ln>
        </p:spPr>
      </p:pic>
      <p:pic>
        <p:nvPicPr>
          <p:cNvPr id="124932" name="Picture 2"/>
          <p:cNvPicPr>
            <a:picLocks noChangeAspect="1" noChangeArrowheads="1"/>
          </p:cNvPicPr>
          <p:nvPr/>
        </p:nvPicPr>
        <p:blipFill>
          <a:blip r:embed="rId3"/>
          <a:srcRect/>
          <a:stretch>
            <a:fillRect/>
          </a:stretch>
        </p:blipFill>
        <p:spPr bwMode="auto">
          <a:xfrm>
            <a:off x="6477000" y="1609725"/>
            <a:ext cx="2047875" cy="2155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2775" y="228600"/>
            <a:ext cx="8153400" cy="990600"/>
          </a:xfrm>
        </p:spPr>
        <p:txBody>
          <a:bodyPr>
            <a:normAutofit fontScale="90000"/>
          </a:bodyPr>
          <a:lstStyle/>
          <a:p>
            <a:pPr eaLnBrk="1" hangingPunct="1">
              <a:defRPr/>
            </a:pPr>
            <a:r>
              <a:rPr lang="en-US" b="1" dirty="0"/>
              <a:t>Template Classes and the </a:t>
            </a:r>
            <a:r>
              <a:rPr lang="en-US" b="1" dirty="0" smtClean="0"/>
              <a:t>Vector (cont.)</a:t>
            </a:r>
            <a:endParaRPr lang="en-US" dirty="0"/>
          </a:p>
        </p:txBody>
      </p:sp>
      <p:sp>
        <p:nvSpPr>
          <p:cNvPr id="24578" name="Content Placeholder 6"/>
          <p:cNvSpPr>
            <a:spLocks noGrp="1"/>
          </p:cNvSpPr>
          <p:nvPr>
            <p:ph sz="quarter" idx="1"/>
          </p:nvPr>
        </p:nvSpPr>
        <p:spPr>
          <a:xfrm>
            <a:off x="612775" y="1600200"/>
            <a:ext cx="8153400" cy="4876800"/>
          </a:xfrm>
        </p:spPr>
        <p:txBody>
          <a:bodyPr/>
          <a:lstStyle/>
          <a:p>
            <a:pPr eaLnBrk="1" hangingPunct="1"/>
            <a:r>
              <a:rPr lang="en-US" smtClean="0"/>
              <a:t>A </a:t>
            </a:r>
            <a:r>
              <a:rPr lang="en-US" i="1" smtClean="0"/>
              <a:t>template class </a:t>
            </a:r>
            <a:r>
              <a:rPr lang="en-US" smtClean="0"/>
              <a:t>is a class that stores and processes a collection of information</a:t>
            </a:r>
          </a:p>
          <a:p>
            <a:pPr eaLnBrk="1" hangingPunct="1"/>
            <a:endParaRPr lang="en-US" smtClean="0"/>
          </a:p>
          <a:p>
            <a:pPr marL="742950" lvl="1" indent="-285750" eaLnBrk="1" hangingPunct="1">
              <a:buFont typeface="Wingdings 2" pitchFamily="18" charset="2"/>
              <a:buNone/>
            </a:pPr>
            <a:r>
              <a:rPr lang="en-US" sz="1900" smtClean="0">
                <a:latin typeface="Courier New" pitchFamily="49" charset="0"/>
                <a:cs typeface="Courier New" pitchFamily="49" charset="0"/>
              </a:rPr>
              <a:t>template&lt;typename T&gt;</a:t>
            </a:r>
          </a:p>
          <a:p>
            <a:pPr marL="742950" lvl="1" indent="-285750" eaLnBrk="1" hangingPunct="1">
              <a:buFont typeface="Wingdings 2" pitchFamily="18" charset="2"/>
              <a:buNone/>
            </a:pPr>
            <a:r>
              <a:rPr lang="en-US" sz="1900" smtClean="0">
                <a:latin typeface="Courier New" pitchFamily="49" charset="0"/>
                <a:cs typeface="Courier New" pitchFamily="49" charset="0"/>
              </a:rPr>
              <a:t>class some_container { ... }</a:t>
            </a:r>
          </a:p>
          <a:p>
            <a:pPr marL="742950" lvl="1" indent="-285750" eaLnBrk="1" hangingPunct="1">
              <a:buFont typeface="Wingdings 2" pitchFamily="18" charset="2"/>
              <a:buNone/>
            </a:pPr>
            <a:endParaRPr lang="en-US" sz="1900" smtClean="0">
              <a:latin typeface="Courier New" pitchFamily="49" charset="0"/>
              <a:cs typeface="Courier New" pitchFamily="49" charset="0"/>
            </a:endParaRPr>
          </a:p>
          <a:p>
            <a:pPr marL="742950" lvl="1" indent="-285750" eaLnBrk="1" hangingPunct="1">
              <a:buFont typeface="Wingdings 2" pitchFamily="18" charset="2"/>
              <a:buNone/>
            </a:pPr>
            <a:endParaRPr lang="en-US" sz="1900" smtClean="0">
              <a:latin typeface="Courier New" pitchFamily="49" charset="0"/>
              <a:cs typeface="Courier New" pitchFamily="49" charset="0"/>
            </a:endParaRPr>
          </a:p>
          <a:p>
            <a:pPr marL="742950" lvl="1" indent="-285750" eaLnBrk="1" hangingPunct="1">
              <a:buFont typeface="Wingdings 2" pitchFamily="18" charset="2"/>
              <a:buNone/>
            </a:pPr>
            <a:r>
              <a:rPr lang="en-US" sz="1900" smtClean="0">
                <a:latin typeface="Courier New" pitchFamily="49" charset="0"/>
                <a:cs typeface="Courier New" pitchFamily="49" charset="0"/>
              </a:rPr>
              <a:t>some_container&lt;int&gt; call_lengths;</a:t>
            </a:r>
          </a:p>
          <a:p>
            <a:pPr marL="742950" lvl="1" indent="-285750" eaLnBrk="1" hangingPunct="1">
              <a:buFont typeface="Wingdings 2" pitchFamily="18" charset="2"/>
              <a:buNone/>
            </a:pPr>
            <a:r>
              <a:rPr lang="en-US" sz="1900" smtClean="0">
                <a:latin typeface="Courier New" pitchFamily="49" charset="0"/>
                <a:cs typeface="Courier New" pitchFamily="49" charset="0"/>
              </a:rPr>
              <a:t>some_container&lt;Person&gt; people;</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p:nvPr>
        </p:nvSpPr>
        <p:spPr>
          <a:xfrm>
            <a:off x="612775" y="228600"/>
            <a:ext cx="8153400" cy="990600"/>
          </a:xfrm>
        </p:spPr>
        <p:txBody>
          <a:bodyPr/>
          <a:lstStyle/>
          <a:p>
            <a:pPr eaLnBrk="1" hangingPunct="1"/>
            <a:r>
              <a:rPr lang="en-US" b="1" smtClean="0"/>
              <a:t>Circular Lists</a:t>
            </a:r>
          </a:p>
        </p:txBody>
      </p:sp>
      <p:sp>
        <p:nvSpPr>
          <p:cNvPr id="125954" name="Rectangle 3"/>
          <p:cNvSpPr>
            <a:spLocks noGrp="1" noChangeArrowheads="1"/>
          </p:cNvSpPr>
          <p:nvPr>
            <p:ph sz="quarter" idx="1"/>
          </p:nvPr>
        </p:nvSpPr>
        <p:spPr>
          <a:xfrm>
            <a:off x="612775" y="1600200"/>
            <a:ext cx="8153400" cy="5029200"/>
          </a:xfrm>
        </p:spPr>
        <p:txBody>
          <a:bodyPr/>
          <a:lstStyle/>
          <a:p>
            <a:pPr eaLnBrk="1" hangingPunct="1">
              <a:lnSpc>
                <a:spcPct val="80000"/>
              </a:lnSpc>
            </a:pPr>
            <a:r>
              <a:rPr lang="en-US" sz="2500" smtClean="0"/>
              <a:t>Circular double-linked list:</a:t>
            </a:r>
          </a:p>
          <a:p>
            <a:pPr lvl="1" eaLnBrk="1" hangingPunct="1">
              <a:lnSpc>
                <a:spcPct val="80000"/>
              </a:lnSpc>
            </a:pPr>
            <a:r>
              <a:rPr lang="en-US" sz="2200" smtClean="0"/>
              <a:t>Link last node to the first node, and</a:t>
            </a:r>
          </a:p>
          <a:p>
            <a:pPr lvl="1" eaLnBrk="1" hangingPunct="1">
              <a:lnSpc>
                <a:spcPct val="80000"/>
              </a:lnSpc>
            </a:pPr>
            <a:r>
              <a:rPr lang="en-US" sz="2200" smtClean="0"/>
              <a:t>Link first node to the last node</a:t>
            </a:r>
          </a:p>
          <a:p>
            <a:pPr marL="639763" lvl="2" indent="0" eaLnBrk="1" hangingPunct="1">
              <a:lnSpc>
                <a:spcPct val="80000"/>
              </a:lnSpc>
              <a:buFont typeface="Wingdings" pitchFamily="2" charset="2"/>
              <a:buNone/>
            </a:pPr>
            <a:r>
              <a:rPr lang="en-US" sz="1800" smtClean="0">
                <a:latin typeface="Courier New" pitchFamily="49" charset="0"/>
                <a:cs typeface="Courier New" pitchFamily="49" charset="0"/>
              </a:rPr>
              <a:t>head-&gt;prev = tail;</a:t>
            </a:r>
          </a:p>
          <a:p>
            <a:pPr marL="639763" lvl="2" indent="0" eaLnBrk="1" hangingPunct="1">
              <a:lnSpc>
                <a:spcPct val="80000"/>
              </a:lnSpc>
              <a:buFont typeface="Wingdings" pitchFamily="2" charset="2"/>
              <a:buNone/>
            </a:pPr>
            <a:r>
              <a:rPr lang="en-US" sz="1800" smtClean="0">
                <a:latin typeface="Courier New" pitchFamily="49" charset="0"/>
                <a:cs typeface="Courier New" pitchFamily="49" charset="0"/>
              </a:rPr>
              <a:t>tail-&gt;next = head;</a:t>
            </a:r>
          </a:p>
          <a:p>
            <a:pPr eaLnBrk="1" hangingPunct="1">
              <a:lnSpc>
                <a:spcPct val="80000"/>
              </a:lnSpc>
            </a:pPr>
            <a:r>
              <a:rPr lang="en-US" sz="2500" smtClean="0"/>
              <a:t>We can also build single-linked circular lists:</a:t>
            </a:r>
          </a:p>
          <a:p>
            <a:pPr lvl="1" eaLnBrk="1" hangingPunct="1">
              <a:lnSpc>
                <a:spcPct val="80000"/>
              </a:lnSpc>
            </a:pPr>
            <a:r>
              <a:rPr lang="en-US" sz="2200" smtClean="0"/>
              <a:t>Traverse in forward direction only</a:t>
            </a:r>
          </a:p>
          <a:p>
            <a:pPr lvl="1" eaLnBrk="1" hangingPunct="1">
              <a:lnSpc>
                <a:spcPct val="80000"/>
              </a:lnSpc>
            </a:pPr>
            <a:r>
              <a:rPr lang="en-US" sz="2200" smtClean="0"/>
              <a:t>If we keep a pointer to tail, we can access the last element and the first element in O(1) time</a:t>
            </a:r>
          </a:p>
          <a:p>
            <a:pPr eaLnBrk="1" hangingPunct="1">
              <a:lnSpc>
                <a:spcPct val="80000"/>
              </a:lnSpc>
            </a:pPr>
            <a:r>
              <a:rPr lang="en-US" sz="2500" b="1" smtClean="0"/>
              <a:t>Advantages:</a:t>
            </a:r>
          </a:p>
          <a:p>
            <a:pPr lvl="1" eaLnBrk="1" hangingPunct="1">
              <a:lnSpc>
                <a:spcPct val="80000"/>
              </a:lnSpc>
            </a:pPr>
            <a:r>
              <a:rPr lang="en-US" sz="2200" smtClean="0"/>
              <a:t>Continue to traverse even after passing the first or last node</a:t>
            </a:r>
          </a:p>
          <a:p>
            <a:pPr lvl="1" eaLnBrk="1" hangingPunct="1">
              <a:lnSpc>
                <a:spcPct val="80000"/>
              </a:lnSpc>
            </a:pPr>
            <a:r>
              <a:rPr lang="en-US" sz="2200" smtClean="0"/>
              <a:t>Visit all elements from any starting point</a:t>
            </a:r>
          </a:p>
          <a:p>
            <a:pPr lvl="1" eaLnBrk="1" hangingPunct="1">
              <a:lnSpc>
                <a:spcPct val="80000"/>
              </a:lnSpc>
            </a:pPr>
            <a:r>
              <a:rPr lang="en-US" sz="2200" smtClean="0"/>
              <a:t>Never fall off the end of a list</a:t>
            </a:r>
          </a:p>
          <a:p>
            <a:pPr eaLnBrk="1" hangingPunct="1">
              <a:lnSpc>
                <a:spcPct val="80000"/>
              </a:lnSpc>
            </a:pPr>
            <a:r>
              <a:rPr lang="en-US" sz="2500" b="1" smtClean="0"/>
              <a:t>Disadvantage</a:t>
            </a:r>
            <a:r>
              <a:rPr lang="en-US" sz="2500" smtClean="0"/>
              <a:t>: The code must avoid an infinite loop!</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a:xfrm>
            <a:off x="612775" y="228600"/>
            <a:ext cx="8153400" cy="990600"/>
          </a:xfrm>
        </p:spPr>
        <p:txBody>
          <a:bodyPr/>
          <a:lstStyle/>
          <a:p>
            <a:pPr eaLnBrk="1" hangingPunct="1"/>
            <a:r>
              <a:rPr lang="en-US" b="1" smtClean="0"/>
              <a:t>Circular Lists </a:t>
            </a:r>
            <a:r>
              <a:rPr lang="en-US" smtClean="0"/>
              <a:t>(cont.)</a:t>
            </a:r>
          </a:p>
        </p:txBody>
      </p:sp>
      <p:pic>
        <p:nvPicPr>
          <p:cNvPr id="126978" name="Picture 2" descr="C:\Documents and Settings\Administrator\My Documents\Koffman\PPTs\JPEGS\JWCL233_Koffman JPG files\ch02\w0039-nn.jpg"/>
          <p:cNvPicPr>
            <a:picLocks noChangeAspect="1" noChangeArrowheads="1"/>
          </p:cNvPicPr>
          <p:nvPr/>
        </p:nvPicPr>
        <p:blipFill>
          <a:blip r:embed="rId2"/>
          <a:srcRect/>
          <a:stretch>
            <a:fillRect/>
          </a:stretch>
        </p:blipFill>
        <p:spPr bwMode="auto">
          <a:xfrm>
            <a:off x="381000" y="2438400"/>
            <a:ext cx="8518525" cy="1905000"/>
          </a:xfrm>
          <a:prstGeom prst="rect">
            <a:avLst/>
          </a:prstGeom>
          <a:noFill/>
          <a:ln w="9525">
            <a:noFill/>
            <a:miter lim="800000"/>
            <a:headEnd/>
            <a:tailEnd/>
          </a:ln>
        </p:spPr>
      </p:pic>
      <p:pic>
        <p:nvPicPr>
          <p:cNvPr id="126979" name="Picture 2"/>
          <p:cNvPicPr>
            <a:picLocks noChangeAspect="1" noChangeArrowheads="1"/>
          </p:cNvPicPr>
          <p:nvPr/>
        </p:nvPicPr>
        <p:blipFill>
          <a:blip r:embed="rId3"/>
          <a:srcRect/>
          <a:stretch>
            <a:fillRect/>
          </a:stretch>
        </p:blipFill>
        <p:spPr bwMode="auto">
          <a:xfrm>
            <a:off x="233363" y="2381250"/>
            <a:ext cx="8677275"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ext Placeholder 4"/>
          <p:cNvSpPr>
            <a:spLocks noGrp="1"/>
          </p:cNvSpPr>
          <p:nvPr>
            <p:ph type="body" idx="1"/>
          </p:nvPr>
        </p:nvSpPr>
        <p:spPr/>
        <p:txBody>
          <a:bodyPr/>
          <a:lstStyle/>
          <a:p>
            <a:pPr eaLnBrk="1" hangingPunct="1"/>
            <a:r>
              <a:rPr lang="en-US" smtClean="0"/>
              <a:t>Section 4.6</a:t>
            </a:r>
          </a:p>
        </p:txBody>
      </p:sp>
      <p:sp>
        <p:nvSpPr>
          <p:cNvPr id="128002" name="Title 3"/>
          <p:cNvSpPr>
            <a:spLocks noGrp="1"/>
          </p:cNvSpPr>
          <p:nvPr>
            <p:ph type="title"/>
          </p:nvPr>
        </p:nvSpPr>
        <p:spPr/>
        <p:txBody>
          <a:bodyPr/>
          <a:lstStyle/>
          <a:p>
            <a:pPr eaLnBrk="1" hangingPunct="1"/>
            <a:r>
              <a:rPr lang="en-US" sz="4000" b="1" smtClean="0"/>
              <a:t>The </a:t>
            </a:r>
            <a:r>
              <a:rPr lang="en-US" sz="4000" b="1" smtClean="0">
                <a:latin typeface="Courier New" pitchFamily="49" charset="0"/>
                <a:cs typeface="Courier New" pitchFamily="49" charset="0"/>
              </a:rPr>
              <a:t>list</a:t>
            </a:r>
            <a:r>
              <a:rPr lang="en-US" sz="4000" b="1" smtClean="0"/>
              <a:t> Class and the Iterator</a:t>
            </a:r>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a:xfrm>
            <a:off x="612775" y="228600"/>
            <a:ext cx="8153400" cy="990600"/>
          </a:xfrm>
        </p:spPr>
        <p:txBody>
          <a:bodyPr/>
          <a:lstStyle/>
          <a:p>
            <a:pPr eaLnBrk="1" hangingPunct="1"/>
            <a:r>
              <a:rPr lang="en-US" b="1" smtClean="0"/>
              <a:t>The</a:t>
            </a:r>
            <a:r>
              <a:rPr lang="en-US" smtClean="0"/>
              <a:t> </a:t>
            </a:r>
            <a:r>
              <a:rPr lang="en-US" sz="4000" smtClean="0">
                <a:latin typeface="Courier New" pitchFamily="49" charset="0"/>
                <a:cs typeface="Courier New" pitchFamily="49" charset="0"/>
              </a:rPr>
              <a:t>list</a:t>
            </a:r>
            <a:r>
              <a:rPr lang="en-US" sz="4000" smtClean="0"/>
              <a:t> </a:t>
            </a:r>
            <a:r>
              <a:rPr lang="en-US" b="1" smtClean="0"/>
              <a:t>Class</a:t>
            </a:r>
          </a:p>
        </p:txBody>
      </p:sp>
      <p:sp>
        <p:nvSpPr>
          <p:cNvPr id="129026" name="Content Placeholder 1"/>
          <p:cNvSpPr>
            <a:spLocks noGrp="1"/>
          </p:cNvSpPr>
          <p:nvPr>
            <p:ph sz="quarter" idx="1"/>
          </p:nvPr>
        </p:nvSpPr>
        <p:spPr>
          <a:xfrm>
            <a:off x="612775" y="1600200"/>
            <a:ext cx="8153400" cy="4876800"/>
          </a:xfrm>
        </p:spPr>
        <p:txBody>
          <a:bodyPr/>
          <a:lstStyle/>
          <a:p>
            <a:pPr eaLnBrk="1" hangingPunct="1"/>
            <a:r>
              <a:rPr lang="en-US" smtClean="0"/>
              <a:t>The </a:t>
            </a:r>
            <a:r>
              <a:rPr lang="en-US" sz="2000" smtClean="0">
                <a:latin typeface="Courier New" pitchFamily="49" charset="0"/>
                <a:cs typeface="Courier New" pitchFamily="49" charset="0"/>
              </a:rPr>
              <a:t>list</a:t>
            </a:r>
            <a:r>
              <a:rPr lang="en-US" smtClean="0"/>
              <a:t> class is part of the C++ standard library defined in header </a:t>
            </a:r>
            <a:r>
              <a:rPr lang="en-US" sz="2000" smtClean="0">
                <a:latin typeface="Courier New" pitchFamily="49" charset="0"/>
                <a:cs typeface="Courier New" pitchFamily="49" charset="0"/>
              </a:rPr>
              <a:t>&lt;list&gt;</a:t>
            </a:r>
          </a:p>
          <a:p>
            <a:pPr eaLnBrk="1" hangingPunct="1"/>
            <a:r>
              <a:rPr lang="en-US" smtClean="0"/>
              <a:t>It implements a double-linked list</a:t>
            </a:r>
          </a:p>
          <a:p>
            <a:pPr eaLnBrk="1" hangingPunct="1"/>
            <a:r>
              <a:rPr lang="en-US" smtClean="0"/>
              <a:t>The following slide presents a subset of its functions</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a:xfrm>
            <a:off x="612775" y="228600"/>
            <a:ext cx="8153400" cy="990600"/>
          </a:xfrm>
        </p:spPr>
        <p:txBody>
          <a:bodyPr/>
          <a:lstStyle/>
          <a:p>
            <a:pPr eaLnBrk="1" hangingPunct="1"/>
            <a:r>
              <a:rPr lang="en-US" b="1" smtClean="0"/>
              <a:t>The</a:t>
            </a:r>
            <a:r>
              <a:rPr lang="en-US" smtClean="0"/>
              <a:t> </a:t>
            </a:r>
            <a:r>
              <a:rPr lang="en-US" sz="4000" smtClean="0">
                <a:latin typeface="Courier New" pitchFamily="49" charset="0"/>
                <a:cs typeface="Courier New" pitchFamily="49" charset="0"/>
              </a:rPr>
              <a:t>list</a:t>
            </a:r>
            <a:r>
              <a:rPr lang="en-US" sz="4000" smtClean="0"/>
              <a:t> </a:t>
            </a:r>
            <a:r>
              <a:rPr lang="en-US" b="1" smtClean="0"/>
              <a:t>Class (cont.)</a:t>
            </a:r>
            <a:endParaRPr lang="en-US" smtClean="0"/>
          </a:p>
        </p:txBody>
      </p:sp>
      <p:pic>
        <p:nvPicPr>
          <p:cNvPr id="130050" name="Picture 2"/>
          <p:cNvPicPr>
            <a:picLocks noChangeAspect="1" noChangeArrowheads="1"/>
          </p:cNvPicPr>
          <p:nvPr/>
        </p:nvPicPr>
        <p:blipFill>
          <a:blip r:embed="rId2"/>
          <a:srcRect/>
          <a:stretch>
            <a:fillRect/>
          </a:stretch>
        </p:blipFill>
        <p:spPr bwMode="auto">
          <a:xfrm>
            <a:off x="1295400" y="1535113"/>
            <a:ext cx="6588125" cy="5322887"/>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a:xfrm>
            <a:off x="612775" y="228600"/>
            <a:ext cx="8153400" cy="990600"/>
          </a:xfrm>
        </p:spPr>
        <p:txBody>
          <a:bodyPr/>
          <a:lstStyle/>
          <a:p>
            <a:pPr eaLnBrk="1" hangingPunct="1"/>
            <a:r>
              <a:rPr lang="en-US" b="1" smtClean="0"/>
              <a:t>The Iterator</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eaLnBrk="1" fontAlgn="auto" hangingPunct="1">
              <a:spcAft>
                <a:spcPts val="0"/>
              </a:spcAft>
              <a:buFont typeface="Wingdings"/>
              <a:buChar char=""/>
              <a:defRPr/>
            </a:pPr>
            <a:r>
              <a:rPr lang="en-US" sz="2800" dirty="0" smtClean="0"/>
              <a:t>The subscripting operator (</a:t>
            </a:r>
            <a:r>
              <a:rPr lang="en-US" sz="2000" dirty="0">
                <a:latin typeface="Courier New" pitchFamily="49" charset="0"/>
                <a:cs typeface="Courier New" pitchFamily="49" charset="0"/>
              </a:rPr>
              <a:t>operator[]</a:t>
            </a:r>
            <a:r>
              <a:rPr lang="en-US" sz="2800" dirty="0" smtClean="0"/>
              <a:t>) is not defined for the </a:t>
            </a:r>
            <a:r>
              <a:rPr lang="en-US" sz="2000" dirty="0">
                <a:latin typeface="Courier New" pitchFamily="49" charset="0"/>
                <a:cs typeface="Courier New" pitchFamily="49" charset="0"/>
              </a:rPr>
              <a:t>list</a:t>
            </a:r>
            <a:r>
              <a:rPr lang="en-US" sz="2800" dirty="0" smtClean="0"/>
              <a:t> class</a:t>
            </a:r>
          </a:p>
          <a:p>
            <a:pPr marL="320040" indent="-320040" eaLnBrk="1" fontAlgn="auto" hangingPunct="1">
              <a:spcAft>
                <a:spcPts val="0"/>
              </a:spcAft>
              <a:buFont typeface="Wingdings"/>
              <a:buChar char=""/>
              <a:defRPr/>
            </a:pPr>
            <a:r>
              <a:rPr lang="en-US" sz="2800" dirty="0" smtClean="0"/>
              <a:t>Instead, an </a:t>
            </a:r>
            <a:r>
              <a:rPr lang="en-US" sz="2000" dirty="0">
                <a:latin typeface="Courier New" pitchFamily="49" charset="0"/>
                <a:cs typeface="Courier New" pitchFamily="49" charset="0"/>
              </a:rPr>
              <a:t>iterator</a:t>
            </a:r>
            <a:r>
              <a:rPr lang="en-US" sz="2000" dirty="0" smtClean="0"/>
              <a:t> </a:t>
            </a:r>
            <a:r>
              <a:rPr lang="en-US" sz="2800" dirty="0" smtClean="0"/>
              <a:t>can be serve as a moving place marker that keeps track of the current position in a particular linked list</a:t>
            </a:r>
          </a:p>
          <a:p>
            <a:pPr marL="320040" indent="-320040" eaLnBrk="1" fontAlgn="auto" hangingPunct="1">
              <a:spcAft>
                <a:spcPts val="0"/>
              </a:spcAft>
              <a:buFont typeface="Wingdings"/>
              <a:buChar char=""/>
              <a:defRPr/>
            </a:pPr>
            <a:r>
              <a:rPr lang="en-US" sz="2800" dirty="0" smtClean="0"/>
              <a:t>An iterator can be advanced forward using </a:t>
            </a:r>
            <a:r>
              <a:rPr lang="en-US" sz="2000" dirty="0">
                <a:latin typeface="Courier New" pitchFamily="49" charset="0"/>
                <a:cs typeface="Courier New" pitchFamily="49" charset="0"/>
              </a:rPr>
              <a:t>operator++ </a:t>
            </a:r>
            <a:r>
              <a:rPr lang="en-US" sz="2800" dirty="0" smtClean="0"/>
              <a:t>or </a:t>
            </a:r>
            <a:r>
              <a:rPr lang="en-US" sz="2800" dirty="0"/>
              <a:t>advanced backward using </a:t>
            </a:r>
            <a:r>
              <a:rPr lang="en-US" sz="2000" dirty="0">
                <a:latin typeface="Courier New" pitchFamily="49" charset="0"/>
                <a:cs typeface="Courier New" pitchFamily="49" charset="0"/>
              </a:rPr>
              <a:t>operator-</a:t>
            </a:r>
            <a:r>
              <a:rPr lang="en-US" sz="2000" dirty="0" smtClean="0">
                <a:latin typeface="Courier New" pitchFamily="49" charset="0"/>
                <a:cs typeface="Courier New" pitchFamily="49" charset="0"/>
              </a:rPr>
              <a:t>-</a:t>
            </a:r>
          </a:p>
          <a:p>
            <a:pPr marL="320040" indent="-320040" eaLnBrk="1" fontAlgn="auto" hangingPunct="1">
              <a:spcAft>
                <a:spcPts val="0"/>
              </a:spcAft>
              <a:buFont typeface="Wingdings"/>
              <a:buChar char=""/>
              <a:defRPr/>
            </a:pPr>
            <a:endParaRPr lang="en-US" sz="2400" dirty="0">
              <a:latin typeface="Courier New" pitchFamily="49" charset="0"/>
              <a:cs typeface="Courier New" pitchFamily="49" charset="0"/>
            </a:endParaRPr>
          </a:p>
          <a:p>
            <a:pPr marL="0" indent="0" eaLnBrk="1" fontAlgn="auto" hangingPunct="1">
              <a:spcAft>
                <a:spcPts val="0"/>
              </a:spcAft>
              <a:buFont typeface="Wingdings" pitchFamily="2" charset="2"/>
              <a:buNone/>
              <a:defRPr/>
            </a:pPr>
            <a:endParaRPr lang="en-US" dirty="0"/>
          </a:p>
        </p:txBody>
      </p:sp>
      <p:pic>
        <p:nvPicPr>
          <p:cNvPr id="131075" name="Picture 2"/>
          <p:cNvPicPr>
            <a:picLocks noChangeAspect="1" noChangeArrowheads="1"/>
          </p:cNvPicPr>
          <p:nvPr/>
        </p:nvPicPr>
        <p:blipFill>
          <a:blip r:embed="rId2"/>
          <a:srcRect/>
          <a:stretch>
            <a:fillRect/>
          </a:stretch>
        </p:blipFill>
        <p:spPr bwMode="auto">
          <a:xfrm>
            <a:off x="2057400" y="4841875"/>
            <a:ext cx="5334000" cy="2016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a:xfrm>
            <a:off x="612775" y="228600"/>
            <a:ext cx="8153400" cy="990600"/>
          </a:xfrm>
        </p:spPr>
        <p:txBody>
          <a:bodyPr/>
          <a:lstStyle/>
          <a:p>
            <a:pPr eaLnBrk="1" hangingPunct="1"/>
            <a:r>
              <a:rPr lang="en-US" b="1" smtClean="0"/>
              <a:t>The Iterator (cont.)</a:t>
            </a:r>
          </a:p>
        </p:txBody>
      </p:sp>
      <p:sp>
        <p:nvSpPr>
          <p:cNvPr id="132098" name="Content Placeholder 2"/>
          <p:cNvSpPr>
            <a:spLocks noGrp="1"/>
          </p:cNvSpPr>
          <p:nvPr>
            <p:ph sz="quarter" idx="1"/>
          </p:nvPr>
        </p:nvSpPr>
        <p:spPr>
          <a:xfrm>
            <a:off x="612775" y="1600200"/>
            <a:ext cx="8153400" cy="4495800"/>
          </a:xfrm>
        </p:spPr>
        <p:txBody>
          <a:bodyPr/>
          <a:lstStyle/>
          <a:p>
            <a:pPr eaLnBrk="1" hangingPunct="1">
              <a:lnSpc>
                <a:spcPct val="90000"/>
              </a:lnSpc>
            </a:pPr>
            <a:r>
              <a:rPr lang="en-US" sz="2600" smtClean="0"/>
              <a:t>We use an </a:t>
            </a:r>
            <a:r>
              <a:rPr lang="en-US" sz="1900" smtClean="0">
                <a:latin typeface="Courier New" pitchFamily="49" charset="0"/>
                <a:cs typeface="Courier New" pitchFamily="49" charset="0"/>
              </a:rPr>
              <a:t>iterator</a:t>
            </a:r>
            <a:r>
              <a:rPr lang="en-US" sz="1900" smtClean="0"/>
              <a:t> </a:t>
            </a:r>
            <a:r>
              <a:rPr lang="en-US" sz="2600" smtClean="0"/>
              <a:t>like a pointer</a:t>
            </a:r>
          </a:p>
          <a:p>
            <a:pPr eaLnBrk="1" hangingPunct="1">
              <a:lnSpc>
                <a:spcPct val="90000"/>
              </a:lnSpc>
            </a:pPr>
            <a:r>
              <a:rPr lang="en-US" sz="2600" smtClean="0"/>
              <a:t>The pointer dereferencing operator (</a:t>
            </a:r>
            <a:r>
              <a:rPr lang="en-US" sz="1900" smtClean="0">
                <a:latin typeface="Courier New" pitchFamily="49" charset="0"/>
                <a:cs typeface="Courier New" pitchFamily="49" charset="0"/>
              </a:rPr>
              <a:t>operator*</a:t>
            </a:r>
            <a:r>
              <a:rPr lang="en-US" sz="2600" smtClean="0"/>
              <a:t>) returns a reference to the field data in the </a:t>
            </a:r>
            <a:r>
              <a:rPr lang="en-US" sz="1900" smtClean="0">
                <a:latin typeface="Courier New" pitchFamily="49" charset="0"/>
                <a:cs typeface="Courier New" pitchFamily="49" charset="0"/>
              </a:rPr>
              <a:t>DNode</a:t>
            </a:r>
            <a:r>
              <a:rPr lang="en-US" sz="1900" smtClean="0"/>
              <a:t> </a:t>
            </a:r>
            <a:r>
              <a:rPr lang="en-US" sz="2600" smtClean="0"/>
              <a:t>object at the current </a:t>
            </a:r>
            <a:r>
              <a:rPr lang="en-US" sz="1900" smtClean="0">
                <a:latin typeface="Courier New" pitchFamily="49" charset="0"/>
                <a:cs typeface="Courier New" pitchFamily="49" charset="0"/>
              </a:rPr>
              <a:t>iterator</a:t>
            </a:r>
            <a:r>
              <a:rPr lang="en-US" sz="2600" smtClean="0"/>
              <a:t> position</a:t>
            </a:r>
          </a:p>
          <a:p>
            <a:pPr eaLnBrk="1" hangingPunct="1">
              <a:lnSpc>
                <a:spcPct val="90000"/>
              </a:lnSpc>
            </a:pPr>
            <a:r>
              <a:rPr lang="en-US" sz="2600" smtClean="0"/>
              <a:t>The </a:t>
            </a:r>
            <a:r>
              <a:rPr lang="en-US" sz="1900" smtClean="0">
                <a:latin typeface="Courier New" pitchFamily="49" charset="0"/>
                <a:cs typeface="Courier New" pitchFamily="49" charset="0"/>
              </a:rPr>
              <a:t>list</a:t>
            </a:r>
            <a:r>
              <a:rPr lang="en-US" sz="2600" smtClean="0"/>
              <a:t> table (shown on a previous slide and shown again on the next slide) has four functions that manipulate </a:t>
            </a:r>
            <a:r>
              <a:rPr lang="en-US" sz="1900" smtClean="0">
                <a:latin typeface="Courier New" pitchFamily="49" charset="0"/>
                <a:cs typeface="Courier New" pitchFamily="49" charset="0"/>
              </a:rPr>
              <a:t>iterators</a:t>
            </a:r>
          </a:p>
          <a:p>
            <a:pPr lvl="1" eaLnBrk="1" hangingPunct="1">
              <a:lnSpc>
                <a:spcPct val="90000"/>
              </a:lnSpc>
            </a:pPr>
            <a:r>
              <a:rPr lang="en-US" sz="1900" smtClean="0">
                <a:cs typeface="Courier New" pitchFamily="49" charset="0"/>
              </a:rPr>
              <a:t>Function </a:t>
            </a:r>
            <a:r>
              <a:rPr lang="en-US" sz="1600" smtClean="0">
                <a:latin typeface="Courier New" pitchFamily="49" charset="0"/>
                <a:cs typeface="Courier New" pitchFamily="49" charset="0"/>
              </a:rPr>
              <a:t>insert</a:t>
            </a:r>
            <a:r>
              <a:rPr lang="en-US" sz="1900" smtClean="0">
                <a:cs typeface="Courier New" pitchFamily="49" charset="0"/>
              </a:rPr>
              <a:t> adds a list element at the position indicated by </a:t>
            </a:r>
            <a:r>
              <a:rPr lang="en-US" sz="1600" smtClean="0">
                <a:latin typeface="Courier New" pitchFamily="49" charset="0"/>
                <a:cs typeface="Courier New" pitchFamily="49" charset="0"/>
              </a:rPr>
              <a:t>iterator</a:t>
            </a:r>
          </a:p>
          <a:p>
            <a:pPr lvl="1" eaLnBrk="1" hangingPunct="1">
              <a:lnSpc>
                <a:spcPct val="90000"/>
              </a:lnSpc>
            </a:pPr>
            <a:r>
              <a:rPr lang="en-US" sz="1900" smtClean="0">
                <a:cs typeface="Courier New" pitchFamily="49" charset="0"/>
              </a:rPr>
              <a:t>Function </a:t>
            </a:r>
            <a:r>
              <a:rPr lang="en-US" sz="1600" smtClean="0">
                <a:latin typeface="Courier New" pitchFamily="49" charset="0"/>
                <a:cs typeface="Courier New" pitchFamily="49" charset="0"/>
              </a:rPr>
              <a:t>erase</a:t>
            </a:r>
            <a:r>
              <a:rPr lang="en-US" sz="1900" smtClean="0">
                <a:cs typeface="Courier New" pitchFamily="49" charset="0"/>
              </a:rPr>
              <a:t> removes a list element at the position indicated by </a:t>
            </a:r>
            <a:r>
              <a:rPr lang="en-US" sz="1600" smtClean="0">
                <a:latin typeface="Courier New" pitchFamily="49" charset="0"/>
                <a:cs typeface="Courier New" pitchFamily="49" charset="0"/>
              </a:rPr>
              <a:t>iterator</a:t>
            </a:r>
          </a:p>
          <a:p>
            <a:pPr lvl="1" eaLnBrk="1" hangingPunct="1">
              <a:lnSpc>
                <a:spcPct val="90000"/>
              </a:lnSpc>
            </a:pPr>
            <a:r>
              <a:rPr lang="en-US" sz="1900" smtClean="0">
                <a:cs typeface="Courier New" pitchFamily="49" charset="0"/>
              </a:rPr>
              <a:t>Function </a:t>
            </a:r>
            <a:r>
              <a:rPr lang="en-US" sz="1600" smtClean="0">
                <a:latin typeface="Courier New" pitchFamily="49" charset="0"/>
                <a:cs typeface="Courier New" pitchFamily="49" charset="0"/>
              </a:rPr>
              <a:t>begin</a:t>
            </a:r>
            <a:r>
              <a:rPr lang="en-US" sz="1900" smtClean="0">
                <a:cs typeface="Courier New" pitchFamily="49" charset="0"/>
              </a:rPr>
              <a:t> returns an iterator positioned at the first element</a:t>
            </a:r>
          </a:p>
          <a:p>
            <a:pPr lvl="1" eaLnBrk="1" hangingPunct="1">
              <a:lnSpc>
                <a:spcPct val="90000"/>
              </a:lnSpc>
            </a:pPr>
            <a:r>
              <a:rPr lang="en-US" sz="1900" smtClean="0">
                <a:cs typeface="Courier New" pitchFamily="49" charset="0"/>
              </a:rPr>
              <a:t>Function </a:t>
            </a:r>
            <a:r>
              <a:rPr lang="en-US" sz="1600" smtClean="0">
                <a:latin typeface="Courier New" pitchFamily="49" charset="0"/>
                <a:cs typeface="Courier New" pitchFamily="49" charset="0"/>
              </a:rPr>
              <a:t>end</a:t>
            </a:r>
            <a:r>
              <a:rPr lang="en-US" sz="1900" smtClean="0">
                <a:cs typeface="Courier New" pitchFamily="49" charset="0"/>
              </a:rPr>
              <a:t> returns an iterator positioned just before the last element</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itle 1"/>
          <p:cNvSpPr>
            <a:spLocks noGrp="1"/>
          </p:cNvSpPr>
          <p:nvPr>
            <p:ph type="title"/>
          </p:nvPr>
        </p:nvSpPr>
        <p:spPr>
          <a:xfrm>
            <a:off x="612775" y="228600"/>
            <a:ext cx="8153400" cy="990600"/>
          </a:xfrm>
        </p:spPr>
        <p:txBody>
          <a:bodyPr/>
          <a:lstStyle/>
          <a:p>
            <a:pPr eaLnBrk="1" hangingPunct="1"/>
            <a:r>
              <a:rPr lang="en-US" b="1" smtClean="0"/>
              <a:t>The Iterator (cont.)</a:t>
            </a:r>
          </a:p>
        </p:txBody>
      </p:sp>
      <p:pic>
        <p:nvPicPr>
          <p:cNvPr id="133122" name="Picture 2"/>
          <p:cNvPicPr>
            <a:picLocks noChangeAspect="1" noChangeArrowheads="1"/>
          </p:cNvPicPr>
          <p:nvPr/>
        </p:nvPicPr>
        <p:blipFill>
          <a:blip r:embed="rId2"/>
          <a:srcRect/>
          <a:stretch>
            <a:fillRect/>
          </a:stretch>
        </p:blipFill>
        <p:spPr bwMode="auto">
          <a:xfrm>
            <a:off x="1295400" y="1535113"/>
            <a:ext cx="6588125" cy="5322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a:xfrm>
            <a:off x="612775" y="228600"/>
            <a:ext cx="8153400" cy="990600"/>
          </a:xfrm>
        </p:spPr>
        <p:txBody>
          <a:bodyPr/>
          <a:lstStyle/>
          <a:p>
            <a:pPr eaLnBrk="1" hangingPunct="1"/>
            <a:r>
              <a:rPr lang="en-US" b="1" smtClean="0"/>
              <a:t>The Iterator (cont.)</a:t>
            </a:r>
          </a:p>
        </p:txBody>
      </p:sp>
      <p:sp>
        <p:nvSpPr>
          <p:cNvPr id="134146" name="Content Placeholder 2"/>
          <p:cNvSpPr>
            <a:spLocks noGrp="1"/>
          </p:cNvSpPr>
          <p:nvPr>
            <p:ph sz="quarter" idx="1"/>
          </p:nvPr>
        </p:nvSpPr>
        <p:spPr>
          <a:xfrm>
            <a:off x="612775" y="1600200"/>
            <a:ext cx="8153400" cy="4495800"/>
          </a:xfrm>
        </p:spPr>
        <p:txBody>
          <a:bodyPr/>
          <a:lstStyle/>
          <a:p>
            <a:pPr eaLnBrk="1" hangingPunct="1"/>
            <a:r>
              <a:rPr lang="en-US" sz="2800" smtClean="0"/>
              <a:t>Using an iterator preserves information hiding: the internal structure of the </a:t>
            </a:r>
            <a:r>
              <a:rPr lang="en-US" sz="2400" smtClean="0">
                <a:latin typeface="Courier New" pitchFamily="49" charset="0"/>
                <a:cs typeface="Courier New" pitchFamily="49" charset="0"/>
              </a:rPr>
              <a:t>DNode</a:t>
            </a:r>
            <a:r>
              <a:rPr lang="en-US" sz="2800" smtClean="0"/>
              <a:t> is not visible to clients </a:t>
            </a:r>
          </a:p>
          <a:p>
            <a:pPr eaLnBrk="1" hangingPunct="1"/>
            <a:r>
              <a:rPr lang="en-US" sz="2800" smtClean="0"/>
              <a:t>Clients can access or modify the data and can move from one </a:t>
            </a:r>
            <a:r>
              <a:rPr lang="en-US" sz="2400" smtClean="0">
                <a:latin typeface="Courier New" pitchFamily="49" charset="0"/>
                <a:cs typeface="Courier New" pitchFamily="49" charset="0"/>
              </a:rPr>
              <a:t>DNode</a:t>
            </a:r>
            <a:r>
              <a:rPr lang="en-US" sz="2800" smtClean="0"/>
              <a:t> in the list to another, but they cannot modify the structure of the linked list, since they have no direct access to the </a:t>
            </a:r>
            <a:r>
              <a:rPr lang="en-US" sz="2400" smtClean="0">
                <a:latin typeface="Courier New" pitchFamily="49" charset="0"/>
                <a:cs typeface="Courier New" pitchFamily="49" charset="0"/>
              </a:rPr>
              <a:t>prev</a:t>
            </a:r>
            <a:r>
              <a:rPr lang="en-US" sz="2800" smtClean="0"/>
              <a:t> or </a:t>
            </a:r>
            <a:r>
              <a:rPr lang="en-US" sz="2400" smtClean="0">
                <a:latin typeface="Courier New" pitchFamily="49" charset="0"/>
                <a:cs typeface="Courier New" pitchFamily="49" charset="0"/>
              </a:rPr>
              <a:t>next</a:t>
            </a:r>
            <a:r>
              <a:rPr lang="en-US" sz="2800" smtClean="0"/>
              <a:t> data fields</a:t>
            </a:r>
            <a:endParaRPr lang="en-US"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a:xfrm>
            <a:off x="612775" y="228600"/>
            <a:ext cx="8153400" cy="990600"/>
          </a:xfrm>
        </p:spPr>
        <p:txBody>
          <a:bodyPr/>
          <a:lstStyle/>
          <a:p>
            <a:pPr eaLnBrk="1" hangingPunct="1"/>
            <a:r>
              <a:rPr lang="en-US" b="1" smtClean="0"/>
              <a:t>The Iterator (cont.)</a:t>
            </a:r>
          </a:p>
        </p:txBody>
      </p:sp>
      <p:sp>
        <p:nvSpPr>
          <p:cNvPr id="135170" name="Content Placeholder 2"/>
          <p:cNvSpPr>
            <a:spLocks noGrp="1"/>
          </p:cNvSpPr>
          <p:nvPr>
            <p:ph sz="quarter" idx="1"/>
          </p:nvPr>
        </p:nvSpPr>
        <p:spPr>
          <a:xfrm>
            <a:off x="612775" y="1600200"/>
            <a:ext cx="8378825" cy="4800600"/>
          </a:xfrm>
        </p:spPr>
        <p:txBody>
          <a:bodyPr/>
          <a:lstStyle/>
          <a:p>
            <a:pPr eaLnBrk="1" hangingPunct="1"/>
            <a:r>
              <a:rPr lang="en-US" sz="2400" smtClean="0"/>
              <a:t>Assume </a:t>
            </a:r>
            <a:r>
              <a:rPr lang="en-US" sz="2000" smtClean="0">
                <a:latin typeface="Courier New" pitchFamily="49" charset="0"/>
                <a:cs typeface="Courier New" pitchFamily="49" charset="0"/>
              </a:rPr>
              <a:t>iter</a:t>
            </a:r>
            <a:r>
              <a:rPr lang="en-US" sz="2400" smtClean="0"/>
              <a:t> is declared as an iterator object for </a:t>
            </a:r>
            <a:r>
              <a:rPr lang="en-US" sz="2000" smtClean="0">
                <a:latin typeface="Courier New" pitchFamily="49" charset="0"/>
                <a:cs typeface="Courier New" pitchFamily="49" charset="0"/>
              </a:rPr>
              <a:t>list</a:t>
            </a:r>
            <a:r>
              <a:rPr lang="en-US" sz="2400" smtClean="0"/>
              <a:t> </a:t>
            </a:r>
            <a:r>
              <a:rPr lang="en-US" sz="2000" smtClean="0">
                <a:latin typeface="Courier New" pitchFamily="49" charset="0"/>
                <a:cs typeface="Courier New" pitchFamily="49" charset="0"/>
              </a:rPr>
              <a:t>a_list</a:t>
            </a:r>
            <a:r>
              <a:rPr lang="en-US" sz="2400" smtClean="0"/>
              <a:t>. We can use the following fragment to process each element in </a:t>
            </a:r>
            <a:r>
              <a:rPr lang="en-US" sz="2000" smtClean="0">
                <a:latin typeface="Courier New" pitchFamily="49" charset="0"/>
                <a:cs typeface="Courier New" pitchFamily="49" charset="0"/>
              </a:rPr>
              <a:t>a_list</a:t>
            </a:r>
            <a:r>
              <a:rPr lang="en-US" sz="2400" smtClean="0"/>
              <a:t> instead of the one shown at the beginning of this section</a:t>
            </a:r>
          </a:p>
          <a:p>
            <a:pPr eaLnBrk="1" hangingPunct="1"/>
            <a:endParaRPr lang="en-US" sz="2400" smtClean="0"/>
          </a:p>
          <a:p>
            <a:pPr marL="742950" lvl="1" indent="-285750" eaLnBrk="1" hangingPunct="1">
              <a:buFont typeface="Wingdings 2" pitchFamily="18" charset="2"/>
              <a:buNone/>
            </a:pPr>
            <a:r>
              <a:rPr lang="en-US" sz="1800" smtClean="0">
                <a:latin typeface="Courier New" pitchFamily="49" charset="0"/>
                <a:cs typeface="Courier New" pitchFamily="49" charset="0"/>
              </a:rPr>
              <a:t>// </a:t>
            </a:r>
            <a:r>
              <a:rPr lang="en-US" sz="1800" i="1" smtClean="0">
                <a:latin typeface="Courier New" pitchFamily="49" charset="0"/>
                <a:cs typeface="Courier New" pitchFamily="49" charset="0"/>
              </a:rPr>
              <a:t>Access each list element and process it.</a:t>
            </a:r>
          </a:p>
          <a:p>
            <a:pPr marL="742950" lvl="1" indent="-285750" eaLnBrk="1" hangingPunct="1">
              <a:buFont typeface="Wingdings 2" pitchFamily="18" charset="2"/>
              <a:buNone/>
            </a:pPr>
            <a:r>
              <a:rPr lang="en-US" sz="1800" smtClean="0">
                <a:latin typeface="Courier New" pitchFamily="49" charset="0"/>
                <a:cs typeface="Courier New" pitchFamily="49" charset="0"/>
              </a:rPr>
              <a:t>for (list&lt;Item_Type&gt;::iterator iter = a_list.begin();</a:t>
            </a:r>
          </a:p>
          <a:p>
            <a:pPr marL="742950" lvl="1" indent="-285750" eaLnBrk="1" hangingPunct="1">
              <a:buFont typeface="Wingdings 2" pitchFamily="18" charset="2"/>
              <a:buNone/>
            </a:pPr>
            <a:r>
              <a:rPr lang="en-US" sz="1800" smtClean="0">
                <a:latin typeface="Courier New" pitchFamily="49" charset="0"/>
                <a:cs typeface="Courier New" pitchFamily="49" charset="0"/>
              </a:rPr>
              <a:t>    iter != a_list.end(); ++iter) {</a:t>
            </a:r>
          </a:p>
          <a:p>
            <a:pPr marL="742950" lvl="1" indent="-285750" eaLnBrk="1" hangingPunct="1">
              <a:buFont typeface="Wingdings 2" pitchFamily="18" charset="2"/>
              <a:buNone/>
            </a:pPr>
            <a:r>
              <a:rPr lang="en-US" sz="1800" smtClean="0">
                <a:latin typeface="Courier New" pitchFamily="49" charset="0"/>
                <a:cs typeface="Courier New" pitchFamily="49" charset="0"/>
              </a:rPr>
              <a:t>  // </a:t>
            </a:r>
            <a:r>
              <a:rPr lang="en-US" sz="1800" i="1" smtClean="0">
                <a:latin typeface="Courier New" pitchFamily="49" charset="0"/>
                <a:cs typeface="Courier New" pitchFamily="49" charset="0"/>
              </a:rPr>
              <a:t>Do something with the next element</a:t>
            </a:r>
            <a:r>
              <a:rPr lang="en-US" sz="1800" smtClean="0">
                <a:latin typeface="Courier New" pitchFamily="49" charset="0"/>
                <a:cs typeface="Courier New" pitchFamily="49" charset="0"/>
              </a:rPr>
              <a:t> (*iter)</a:t>
            </a:r>
          </a:p>
          <a:p>
            <a:pPr marL="742950" lvl="1" indent="-285750" eaLnBrk="1" hangingPunct="1">
              <a:buFont typeface="Wingdings 2" pitchFamily="18" charset="2"/>
              <a:buNone/>
            </a:pPr>
            <a:r>
              <a:rPr lang="en-US" sz="1800" smtClean="0">
                <a:latin typeface="Courier New" pitchFamily="49" charset="0"/>
                <a:cs typeface="Courier New" pitchFamily="49" charset="0"/>
              </a:rPr>
              <a:t>  Item_Type next_element = *iter;</a:t>
            </a:r>
          </a:p>
          <a:p>
            <a:pPr marL="742950" lvl="1" indent="-285750" eaLnBrk="1" hangingPunct="1">
              <a:buFont typeface="Wingdings 2" pitchFamily="18" charset="2"/>
              <a:buNone/>
            </a:pPr>
            <a:r>
              <a:rPr lang="en-US" sz="1800" smtClean="0">
                <a:latin typeface="Courier New" pitchFamily="49" charset="0"/>
                <a:cs typeface="Courier New" pitchFamily="49" charset="0"/>
              </a:rPr>
              <a:t>  ...</a:t>
            </a:r>
          </a:p>
          <a:p>
            <a:pPr marL="742950" lvl="1" indent="-285750" eaLnBrk="1" hangingPunct="1">
              <a:buFont typeface="Wingdings 2" pitchFamily="18" charset="2"/>
              <a:buNone/>
            </a:pPr>
            <a:r>
              <a:rPr lang="en-US" sz="18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2775" y="228600"/>
            <a:ext cx="8153400" cy="990600"/>
          </a:xfrm>
        </p:spPr>
        <p:txBody>
          <a:bodyPr>
            <a:normAutofit fontScale="90000"/>
          </a:bodyPr>
          <a:lstStyle/>
          <a:p>
            <a:pPr eaLnBrk="1" hangingPunct="1">
              <a:defRPr/>
            </a:pPr>
            <a:r>
              <a:rPr lang="en-US" b="1" dirty="0"/>
              <a:t>Template Classes and the </a:t>
            </a:r>
            <a:r>
              <a:rPr lang="en-US" b="1" dirty="0" smtClean="0"/>
              <a:t>Vector (cont.)</a:t>
            </a:r>
            <a:endParaRPr lang="en-US" dirty="0"/>
          </a:p>
        </p:txBody>
      </p:sp>
      <p:sp>
        <p:nvSpPr>
          <p:cNvPr id="25602" name="Content Placeholder 6"/>
          <p:cNvSpPr>
            <a:spLocks noGrp="1"/>
          </p:cNvSpPr>
          <p:nvPr>
            <p:ph sz="quarter" idx="1"/>
          </p:nvPr>
        </p:nvSpPr>
        <p:spPr>
          <a:xfrm>
            <a:off x="612775" y="1600200"/>
            <a:ext cx="8153400" cy="4876800"/>
          </a:xfrm>
        </p:spPr>
        <p:txBody>
          <a:bodyPr/>
          <a:lstStyle/>
          <a:p>
            <a:pPr eaLnBrk="1" hangingPunct="1"/>
            <a:r>
              <a:rPr lang="en-US" smtClean="0"/>
              <a:t>A </a:t>
            </a:r>
            <a:r>
              <a:rPr lang="en-US" i="1" smtClean="0"/>
              <a:t>template class </a:t>
            </a:r>
            <a:r>
              <a:rPr lang="en-US" smtClean="0"/>
              <a:t>is a class that stores and processes a collection of information</a:t>
            </a:r>
          </a:p>
          <a:p>
            <a:pPr eaLnBrk="1" hangingPunct="1"/>
            <a:endParaRPr lang="en-US" smtClean="0"/>
          </a:p>
          <a:p>
            <a:pPr marL="742950" lvl="1" indent="-285750" eaLnBrk="1" hangingPunct="1">
              <a:buFont typeface="Wingdings 2" pitchFamily="18" charset="2"/>
              <a:buNone/>
            </a:pPr>
            <a:r>
              <a:rPr lang="en-US" sz="1900" smtClean="0">
                <a:latin typeface="Courier New" pitchFamily="49" charset="0"/>
                <a:cs typeface="Courier New" pitchFamily="49" charset="0"/>
              </a:rPr>
              <a:t>template&lt;typename T&gt;</a:t>
            </a:r>
          </a:p>
          <a:p>
            <a:pPr marL="742950" lvl="1" indent="-285750" eaLnBrk="1" hangingPunct="1">
              <a:buFont typeface="Wingdings 2" pitchFamily="18" charset="2"/>
              <a:buNone/>
            </a:pPr>
            <a:r>
              <a:rPr lang="en-US" sz="1900" smtClean="0">
                <a:latin typeface="Courier New" pitchFamily="49" charset="0"/>
                <a:cs typeface="Courier New" pitchFamily="49" charset="0"/>
              </a:rPr>
              <a:t>class some_container { ... }</a:t>
            </a:r>
          </a:p>
          <a:p>
            <a:pPr marL="742950" lvl="1" indent="-285750" eaLnBrk="1" hangingPunct="1">
              <a:buFont typeface="Wingdings 2" pitchFamily="18" charset="2"/>
              <a:buNone/>
            </a:pPr>
            <a:endParaRPr lang="en-US" sz="1900" smtClean="0">
              <a:latin typeface="Courier New" pitchFamily="49" charset="0"/>
              <a:cs typeface="Courier New" pitchFamily="49" charset="0"/>
            </a:endParaRPr>
          </a:p>
          <a:p>
            <a:pPr marL="742950" lvl="1" indent="-285750" eaLnBrk="1" hangingPunct="1">
              <a:buFont typeface="Wingdings 2" pitchFamily="18" charset="2"/>
              <a:buNone/>
            </a:pPr>
            <a:endParaRPr lang="en-US" sz="1900" smtClean="0">
              <a:latin typeface="Courier New" pitchFamily="49" charset="0"/>
              <a:cs typeface="Courier New" pitchFamily="49" charset="0"/>
            </a:endParaRPr>
          </a:p>
          <a:p>
            <a:pPr marL="742950" lvl="1" indent="-285750" eaLnBrk="1" hangingPunct="1">
              <a:buFont typeface="Wingdings 2" pitchFamily="18" charset="2"/>
              <a:buNone/>
            </a:pPr>
            <a:r>
              <a:rPr lang="en-US" sz="1900" smtClean="0">
                <a:latin typeface="Courier New" pitchFamily="49" charset="0"/>
                <a:cs typeface="Courier New" pitchFamily="49" charset="0"/>
              </a:rPr>
              <a:t>some_container&lt;int&gt; call_lengths;</a:t>
            </a:r>
          </a:p>
          <a:p>
            <a:pPr marL="742950" lvl="1" indent="-285750" eaLnBrk="1" hangingPunct="1">
              <a:buFont typeface="Wingdings 2" pitchFamily="18" charset="2"/>
              <a:buNone/>
            </a:pPr>
            <a:r>
              <a:rPr lang="en-US" sz="1900" smtClean="0">
                <a:latin typeface="Courier New" pitchFamily="49" charset="0"/>
                <a:cs typeface="Courier New" pitchFamily="49" charset="0"/>
              </a:rPr>
              <a:t>some_container&lt;Person&gt; people;</a:t>
            </a:r>
          </a:p>
        </p:txBody>
      </p:sp>
      <p:sp>
        <p:nvSpPr>
          <p:cNvPr id="8" name="Line Callout 1 7"/>
          <p:cNvSpPr/>
          <p:nvPr/>
        </p:nvSpPr>
        <p:spPr>
          <a:xfrm>
            <a:off x="6400800" y="3419475"/>
            <a:ext cx="2514600" cy="1295400"/>
          </a:xfrm>
          <a:prstGeom prst="borderCallout1">
            <a:avLst>
              <a:gd name="adj1" fmla="val 48267"/>
              <a:gd name="adj2" fmla="val -6757"/>
              <a:gd name="adj3" fmla="val 92106"/>
              <a:gd name="adj4" fmla="val -2839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These two lines each create instances of </a:t>
            </a:r>
            <a:r>
              <a:rPr lang="en-US" b="0" dirty="0" err="1">
                <a:latin typeface="Courier New" pitchFamily="49" charset="0"/>
                <a:cs typeface="Courier New" pitchFamily="49" charset="0"/>
              </a:rPr>
              <a:t>some_container</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a:xfrm>
            <a:off x="612775" y="228600"/>
            <a:ext cx="8153400" cy="990600"/>
          </a:xfrm>
        </p:spPr>
        <p:txBody>
          <a:bodyPr/>
          <a:lstStyle/>
          <a:p>
            <a:pPr eaLnBrk="1" hangingPunct="1"/>
            <a:r>
              <a:rPr lang="en-US" b="1" smtClean="0"/>
              <a:t>The Iterator (cont.)</a:t>
            </a:r>
          </a:p>
        </p:txBody>
      </p:sp>
      <p:sp>
        <p:nvSpPr>
          <p:cNvPr id="136194" name="Content Placeholder 2"/>
          <p:cNvSpPr>
            <a:spLocks noGrp="1"/>
          </p:cNvSpPr>
          <p:nvPr>
            <p:ph sz="quarter" idx="1"/>
          </p:nvPr>
        </p:nvSpPr>
        <p:spPr>
          <a:xfrm>
            <a:off x="612775" y="1600200"/>
            <a:ext cx="8378825" cy="4800600"/>
          </a:xfrm>
        </p:spPr>
        <p:txBody>
          <a:bodyPr/>
          <a:lstStyle/>
          <a:p>
            <a:pPr eaLnBrk="1" hangingPunct="1"/>
            <a:r>
              <a:rPr lang="en-US" sz="2400" smtClean="0"/>
              <a:t>Assume </a:t>
            </a:r>
            <a:r>
              <a:rPr lang="en-US" sz="2000" smtClean="0">
                <a:latin typeface="Courier New" pitchFamily="49" charset="0"/>
                <a:cs typeface="Courier New" pitchFamily="49" charset="0"/>
              </a:rPr>
              <a:t>iter</a:t>
            </a:r>
            <a:r>
              <a:rPr lang="en-US" sz="2400" smtClean="0"/>
              <a:t> is declared as an iterator object for </a:t>
            </a:r>
            <a:r>
              <a:rPr lang="en-US" sz="2000" smtClean="0">
                <a:latin typeface="Courier New" pitchFamily="49" charset="0"/>
                <a:cs typeface="Courier New" pitchFamily="49" charset="0"/>
              </a:rPr>
              <a:t>list</a:t>
            </a:r>
            <a:r>
              <a:rPr lang="en-US" sz="2400" smtClean="0"/>
              <a:t> </a:t>
            </a:r>
            <a:r>
              <a:rPr lang="en-US" sz="2000" smtClean="0">
                <a:latin typeface="Courier New" pitchFamily="49" charset="0"/>
                <a:cs typeface="Courier New" pitchFamily="49" charset="0"/>
              </a:rPr>
              <a:t>a_list</a:t>
            </a:r>
            <a:r>
              <a:rPr lang="en-US" sz="2400" smtClean="0"/>
              <a:t>. We can use the following fragment to process each element in </a:t>
            </a:r>
            <a:r>
              <a:rPr lang="en-US" sz="2000" smtClean="0">
                <a:latin typeface="Courier New" pitchFamily="49" charset="0"/>
                <a:cs typeface="Courier New" pitchFamily="49" charset="0"/>
              </a:rPr>
              <a:t>a_list</a:t>
            </a:r>
            <a:r>
              <a:rPr lang="en-US" sz="2400" smtClean="0"/>
              <a:t> instead of the one shown at the beginning of this section</a:t>
            </a:r>
          </a:p>
          <a:p>
            <a:pPr eaLnBrk="1" hangingPunct="1"/>
            <a:endParaRPr lang="en-US" sz="2400" smtClean="0"/>
          </a:p>
          <a:p>
            <a:pPr marL="742950" lvl="1" indent="-285750" eaLnBrk="1" hangingPunct="1">
              <a:buFont typeface="Wingdings 2" pitchFamily="18" charset="2"/>
              <a:buNone/>
            </a:pPr>
            <a:r>
              <a:rPr lang="en-US" sz="1800" smtClean="0">
                <a:latin typeface="Courier New" pitchFamily="49" charset="0"/>
                <a:cs typeface="Courier New" pitchFamily="49" charset="0"/>
              </a:rPr>
              <a:t>// </a:t>
            </a:r>
            <a:r>
              <a:rPr lang="en-US" sz="1800" i="1" smtClean="0">
                <a:latin typeface="Courier New" pitchFamily="49" charset="0"/>
                <a:cs typeface="Courier New" pitchFamily="49" charset="0"/>
              </a:rPr>
              <a:t>Access each list element and process it.</a:t>
            </a:r>
          </a:p>
          <a:p>
            <a:pPr marL="742950" lvl="1" indent="-285750" eaLnBrk="1" hangingPunct="1">
              <a:buFont typeface="Wingdings 2" pitchFamily="18" charset="2"/>
              <a:buNone/>
            </a:pPr>
            <a:r>
              <a:rPr lang="en-US" sz="1800" smtClean="0">
                <a:latin typeface="Courier New" pitchFamily="49" charset="0"/>
                <a:cs typeface="Courier New" pitchFamily="49" charset="0"/>
              </a:rPr>
              <a:t>for (list&lt;Item_Type&gt;::iterator iter = a_list.begin();</a:t>
            </a:r>
          </a:p>
          <a:p>
            <a:pPr marL="742950" lvl="1" indent="-285750" eaLnBrk="1" hangingPunct="1">
              <a:buFont typeface="Wingdings 2" pitchFamily="18" charset="2"/>
              <a:buNone/>
            </a:pPr>
            <a:r>
              <a:rPr lang="en-US" sz="1800" smtClean="0">
                <a:latin typeface="Courier New" pitchFamily="49" charset="0"/>
                <a:cs typeface="Courier New" pitchFamily="49" charset="0"/>
              </a:rPr>
              <a:t>    iter != a_list.end(); ++iter) {</a:t>
            </a:r>
          </a:p>
          <a:p>
            <a:pPr marL="742950" lvl="1" indent="-285750" eaLnBrk="1" hangingPunct="1">
              <a:buFont typeface="Wingdings 2" pitchFamily="18" charset="2"/>
              <a:buNone/>
            </a:pPr>
            <a:r>
              <a:rPr lang="en-US" sz="1800" smtClean="0">
                <a:latin typeface="Courier New" pitchFamily="49" charset="0"/>
                <a:cs typeface="Courier New" pitchFamily="49" charset="0"/>
              </a:rPr>
              <a:t>  // </a:t>
            </a:r>
            <a:r>
              <a:rPr lang="en-US" sz="1800" i="1" smtClean="0">
                <a:latin typeface="Courier New" pitchFamily="49" charset="0"/>
                <a:cs typeface="Courier New" pitchFamily="49" charset="0"/>
              </a:rPr>
              <a:t>Do something with the next element</a:t>
            </a:r>
            <a:r>
              <a:rPr lang="en-US" sz="1800" smtClean="0">
                <a:latin typeface="Courier New" pitchFamily="49" charset="0"/>
                <a:cs typeface="Courier New" pitchFamily="49" charset="0"/>
              </a:rPr>
              <a:t> (*iter)</a:t>
            </a:r>
          </a:p>
          <a:p>
            <a:pPr marL="742950" lvl="1" indent="-285750" eaLnBrk="1" hangingPunct="1">
              <a:buFont typeface="Wingdings 2" pitchFamily="18" charset="2"/>
              <a:buNone/>
            </a:pPr>
            <a:r>
              <a:rPr lang="en-US" sz="1800" smtClean="0">
                <a:latin typeface="Courier New" pitchFamily="49" charset="0"/>
                <a:cs typeface="Courier New" pitchFamily="49" charset="0"/>
              </a:rPr>
              <a:t>  Item_Type next_element = *iter;</a:t>
            </a:r>
          </a:p>
          <a:p>
            <a:pPr marL="742950" lvl="1" indent="-285750" eaLnBrk="1" hangingPunct="1">
              <a:buFont typeface="Wingdings 2" pitchFamily="18" charset="2"/>
              <a:buNone/>
            </a:pPr>
            <a:r>
              <a:rPr lang="en-US" sz="1800" smtClean="0">
                <a:latin typeface="Courier New" pitchFamily="49" charset="0"/>
                <a:cs typeface="Courier New" pitchFamily="49" charset="0"/>
              </a:rPr>
              <a:t>  ...</a:t>
            </a:r>
          </a:p>
          <a:p>
            <a:pPr eaLnBrk="1" hangingPunct="1">
              <a:buFont typeface="Wingdings" pitchFamily="2" charset="2"/>
              <a:buNone/>
            </a:pPr>
            <a:r>
              <a:rPr lang="en-US" sz="1900" smtClean="0">
                <a:latin typeface="Courier New" pitchFamily="49" charset="0"/>
                <a:cs typeface="Courier New" pitchFamily="49" charset="0"/>
              </a:rPr>
              <a:t>}</a:t>
            </a:r>
          </a:p>
        </p:txBody>
      </p:sp>
      <p:sp>
        <p:nvSpPr>
          <p:cNvPr id="2" name="Line Callout 1 1"/>
          <p:cNvSpPr/>
          <p:nvPr/>
        </p:nvSpPr>
        <p:spPr>
          <a:xfrm>
            <a:off x="3124200" y="5181600"/>
            <a:ext cx="5486400" cy="1295400"/>
          </a:xfrm>
          <a:prstGeom prst="borderCallout1">
            <a:avLst>
              <a:gd name="adj1" fmla="val -18280"/>
              <a:gd name="adj2" fmla="val 46446"/>
              <a:gd name="adj3" fmla="val -94636"/>
              <a:gd name="adj4" fmla="val 2643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The initialization parameter declares and initializes an iterator object of type </a:t>
            </a:r>
            <a:r>
              <a:rPr lang="en-US" sz="1600" dirty="0">
                <a:latin typeface="Courier New" pitchFamily="49" charset="0"/>
                <a:cs typeface="Courier New" pitchFamily="49" charset="0"/>
              </a:rPr>
              <a:t>list&lt;</a:t>
            </a:r>
            <a:r>
              <a:rPr lang="en-US" sz="1600" dirty="0" err="1">
                <a:latin typeface="Courier New" pitchFamily="49" charset="0"/>
                <a:cs typeface="Courier New" pitchFamily="49" charset="0"/>
              </a:rPr>
              <a:t>Item_Type</a:t>
            </a:r>
            <a:r>
              <a:rPr lang="en-US" sz="1600" dirty="0">
                <a:latin typeface="Courier New" pitchFamily="49" charset="0"/>
                <a:cs typeface="Courier New" pitchFamily="49" charset="0"/>
              </a:rPr>
              <a:t>&gt;::iterator</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p:nvPr>
        </p:nvSpPr>
        <p:spPr>
          <a:xfrm>
            <a:off x="612775" y="228600"/>
            <a:ext cx="8153400" cy="990600"/>
          </a:xfrm>
        </p:spPr>
        <p:txBody>
          <a:bodyPr/>
          <a:lstStyle/>
          <a:p>
            <a:pPr eaLnBrk="1" hangingPunct="1"/>
            <a:r>
              <a:rPr lang="en-US" b="1" smtClean="0"/>
              <a:t>The Iterator (cont.)</a:t>
            </a:r>
          </a:p>
        </p:txBody>
      </p:sp>
      <p:sp>
        <p:nvSpPr>
          <p:cNvPr id="137218" name="Content Placeholder 2"/>
          <p:cNvSpPr>
            <a:spLocks noGrp="1"/>
          </p:cNvSpPr>
          <p:nvPr>
            <p:ph sz="quarter" idx="1"/>
          </p:nvPr>
        </p:nvSpPr>
        <p:spPr>
          <a:xfrm>
            <a:off x="612775" y="1600200"/>
            <a:ext cx="8378825" cy="4800600"/>
          </a:xfrm>
        </p:spPr>
        <p:txBody>
          <a:bodyPr/>
          <a:lstStyle/>
          <a:p>
            <a:pPr eaLnBrk="1" hangingPunct="1"/>
            <a:r>
              <a:rPr lang="en-US" sz="2400" smtClean="0"/>
              <a:t>Assume </a:t>
            </a:r>
            <a:r>
              <a:rPr lang="en-US" sz="2000" smtClean="0">
                <a:latin typeface="Courier New" pitchFamily="49" charset="0"/>
                <a:cs typeface="Courier New" pitchFamily="49" charset="0"/>
              </a:rPr>
              <a:t>iter</a:t>
            </a:r>
            <a:r>
              <a:rPr lang="en-US" sz="2400" smtClean="0"/>
              <a:t> is declared as an iterator object for </a:t>
            </a:r>
            <a:r>
              <a:rPr lang="en-US" sz="2000" smtClean="0">
                <a:latin typeface="Courier New" pitchFamily="49" charset="0"/>
                <a:cs typeface="Courier New" pitchFamily="49" charset="0"/>
              </a:rPr>
              <a:t>list</a:t>
            </a:r>
            <a:r>
              <a:rPr lang="en-US" sz="2400" smtClean="0"/>
              <a:t> </a:t>
            </a:r>
            <a:r>
              <a:rPr lang="en-US" sz="2000" smtClean="0">
                <a:latin typeface="Courier New" pitchFamily="49" charset="0"/>
                <a:cs typeface="Courier New" pitchFamily="49" charset="0"/>
              </a:rPr>
              <a:t>a_list</a:t>
            </a:r>
            <a:r>
              <a:rPr lang="en-US" sz="2400" smtClean="0"/>
              <a:t>. We can use the following fragment to process each element in </a:t>
            </a:r>
            <a:r>
              <a:rPr lang="en-US" sz="2000" smtClean="0">
                <a:latin typeface="Courier New" pitchFamily="49" charset="0"/>
                <a:cs typeface="Courier New" pitchFamily="49" charset="0"/>
              </a:rPr>
              <a:t>a_list</a:t>
            </a:r>
            <a:r>
              <a:rPr lang="en-US" sz="2400" smtClean="0"/>
              <a:t> instead of the one shown at the beginning of this section</a:t>
            </a:r>
          </a:p>
          <a:p>
            <a:pPr eaLnBrk="1" hangingPunct="1"/>
            <a:endParaRPr lang="en-US" sz="2400" smtClean="0"/>
          </a:p>
          <a:p>
            <a:pPr marL="742950" lvl="1" indent="-285750" eaLnBrk="1" hangingPunct="1">
              <a:buFont typeface="Wingdings 2" pitchFamily="18" charset="2"/>
              <a:buNone/>
            </a:pPr>
            <a:r>
              <a:rPr lang="en-US" sz="1800" smtClean="0">
                <a:latin typeface="Courier New" pitchFamily="49" charset="0"/>
                <a:cs typeface="Courier New" pitchFamily="49" charset="0"/>
              </a:rPr>
              <a:t>// </a:t>
            </a:r>
            <a:r>
              <a:rPr lang="en-US" sz="1800" i="1" smtClean="0">
                <a:latin typeface="Courier New" pitchFamily="49" charset="0"/>
                <a:cs typeface="Courier New" pitchFamily="49" charset="0"/>
              </a:rPr>
              <a:t>Access each list element and process it.</a:t>
            </a:r>
          </a:p>
          <a:p>
            <a:pPr marL="742950" lvl="1" indent="-285750" eaLnBrk="1" hangingPunct="1">
              <a:buFont typeface="Wingdings 2" pitchFamily="18" charset="2"/>
              <a:buNone/>
            </a:pPr>
            <a:r>
              <a:rPr lang="en-US" sz="1800" smtClean="0">
                <a:latin typeface="Courier New" pitchFamily="49" charset="0"/>
                <a:cs typeface="Courier New" pitchFamily="49" charset="0"/>
              </a:rPr>
              <a:t>for (list&lt;Item_Type&gt;::iterator iter = a_list.begin();</a:t>
            </a:r>
          </a:p>
          <a:p>
            <a:pPr marL="742950" lvl="1" indent="-285750" eaLnBrk="1" hangingPunct="1">
              <a:buFont typeface="Wingdings 2" pitchFamily="18" charset="2"/>
              <a:buNone/>
            </a:pPr>
            <a:r>
              <a:rPr lang="en-US" sz="1800" smtClean="0">
                <a:latin typeface="Courier New" pitchFamily="49" charset="0"/>
                <a:cs typeface="Courier New" pitchFamily="49" charset="0"/>
              </a:rPr>
              <a:t>    iter != a_list.end(); ++iter) {</a:t>
            </a:r>
          </a:p>
          <a:p>
            <a:pPr marL="742950" lvl="1" indent="-285750" eaLnBrk="1" hangingPunct="1">
              <a:buFont typeface="Wingdings 2" pitchFamily="18" charset="2"/>
              <a:buNone/>
            </a:pPr>
            <a:r>
              <a:rPr lang="en-US" sz="1800" smtClean="0">
                <a:latin typeface="Courier New" pitchFamily="49" charset="0"/>
                <a:cs typeface="Courier New" pitchFamily="49" charset="0"/>
              </a:rPr>
              <a:t>  // </a:t>
            </a:r>
            <a:r>
              <a:rPr lang="en-US" sz="1800" i="1" smtClean="0">
                <a:latin typeface="Courier New" pitchFamily="49" charset="0"/>
                <a:cs typeface="Courier New" pitchFamily="49" charset="0"/>
              </a:rPr>
              <a:t>Do something with the next element</a:t>
            </a:r>
            <a:r>
              <a:rPr lang="en-US" sz="1800" smtClean="0">
                <a:latin typeface="Courier New" pitchFamily="49" charset="0"/>
                <a:cs typeface="Courier New" pitchFamily="49" charset="0"/>
              </a:rPr>
              <a:t> (*iter)</a:t>
            </a:r>
          </a:p>
          <a:p>
            <a:pPr marL="742950" lvl="1" indent="-285750" eaLnBrk="1" hangingPunct="1">
              <a:buFont typeface="Wingdings 2" pitchFamily="18" charset="2"/>
              <a:buNone/>
            </a:pPr>
            <a:r>
              <a:rPr lang="en-US" sz="1800" smtClean="0">
                <a:latin typeface="Courier New" pitchFamily="49" charset="0"/>
                <a:cs typeface="Courier New" pitchFamily="49" charset="0"/>
              </a:rPr>
              <a:t>  Item_Type next_element = *iter;</a:t>
            </a:r>
          </a:p>
          <a:p>
            <a:pPr marL="742950" lvl="1" indent="-285750" eaLnBrk="1" hangingPunct="1">
              <a:buFont typeface="Wingdings 2" pitchFamily="18" charset="2"/>
              <a:buNone/>
            </a:pPr>
            <a:r>
              <a:rPr lang="en-US" sz="1800" smtClean="0">
                <a:latin typeface="Courier New" pitchFamily="49" charset="0"/>
                <a:cs typeface="Courier New" pitchFamily="49" charset="0"/>
              </a:rPr>
              <a:t>  ...</a:t>
            </a:r>
          </a:p>
          <a:p>
            <a:pPr marL="742950" lvl="1" indent="-285750" eaLnBrk="1" hangingPunct="1">
              <a:buFont typeface="Wingdings 2" pitchFamily="18" charset="2"/>
              <a:buNone/>
            </a:pPr>
            <a:r>
              <a:rPr lang="en-US" sz="1800" smtClean="0">
                <a:latin typeface="Courier New" pitchFamily="49" charset="0"/>
                <a:cs typeface="Courier New" pitchFamily="49" charset="0"/>
              </a:rPr>
              <a:t>}</a:t>
            </a:r>
          </a:p>
        </p:txBody>
      </p:sp>
      <p:sp>
        <p:nvSpPr>
          <p:cNvPr id="2" name="Line Callout 1 1"/>
          <p:cNvSpPr/>
          <p:nvPr/>
        </p:nvSpPr>
        <p:spPr>
          <a:xfrm>
            <a:off x="3124200" y="5181600"/>
            <a:ext cx="4572000" cy="1295400"/>
          </a:xfrm>
          <a:prstGeom prst="borderCallout1">
            <a:avLst>
              <a:gd name="adj1" fmla="val -18280"/>
              <a:gd name="adj2" fmla="val 46446"/>
              <a:gd name="adj3" fmla="val -92321"/>
              <a:gd name="adj4" fmla="val 8501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Initially this iterator is set to point to the first list element, which is returned by </a:t>
            </a:r>
            <a:r>
              <a:rPr lang="en-US" dirty="0" err="1">
                <a:latin typeface="Courier New" pitchFamily="49" charset="0"/>
                <a:cs typeface="Courier New" pitchFamily="49" charset="0"/>
              </a:rPr>
              <a:t>a_list.begin</a:t>
            </a:r>
            <a:r>
              <a:rPr lang="en-US" dirty="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a:xfrm>
            <a:off x="612775" y="228600"/>
            <a:ext cx="8153400" cy="990600"/>
          </a:xfrm>
        </p:spPr>
        <p:txBody>
          <a:bodyPr/>
          <a:lstStyle/>
          <a:p>
            <a:pPr eaLnBrk="1" hangingPunct="1"/>
            <a:r>
              <a:rPr lang="en-US" b="1" smtClean="0"/>
              <a:t>The Iterator (cont.)</a:t>
            </a:r>
          </a:p>
        </p:txBody>
      </p:sp>
      <p:sp>
        <p:nvSpPr>
          <p:cNvPr id="138242" name="Content Placeholder 2"/>
          <p:cNvSpPr>
            <a:spLocks noGrp="1"/>
          </p:cNvSpPr>
          <p:nvPr>
            <p:ph sz="quarter" idx="1"/>
          </p:nvPr>
        </p:nvSpPr>
        <p:spPr>
          <a:xfrm>
            <a:off x="612775" y="1600200"/>
            <a:ext cx="8378825" cy="4800600"/>
          </a:xfrm>
        </p:spPr>
        <p:txBody>
          <a:bodyPr/>
          <a:lstStyle/>
          <a:p>
            <a:pPr eaLnBrk="1" hangingPunct="1"/>
            <a:r>
              <a:rPr lang="en-US" sz="2400" smtClean="0"/>
              <a:t>Assume </a:t>
            </a:r>
            <a:r>
              <a:rPr lang="en-US" sz="2000" smtClean="0">
                <a:latin typeface="Courier New" pitchFamily="49" charset="0"/>
                <a:cs typeface="Courier New" pitchFamily="49" charset="0"/>
              </a:rPr>
              <a:t>iter</a:t>
            </a:r>
            <a:r>
              <a:rPr lang="en-US" sz="2400" smtClean="0"/>
              <a:t> is declared as an iterator object for </a:t>
            </a:r>
            <a:r>
              <a:rPr lang="en-US" sz="2000" smtClean="0">
                <a:latin typeface="Courier New" pitchFamily="49" charset="0"/>
                <a:cs typeface="Courier New" pitchFamily="49" charset="0"/>
              </a:rPr>
              <a:t>list</a:t>
            </a:r>
            <a:r>
              <a:rPr lang="en-US" sz="2400" smtClean="0"/>
              <a:t> </a:t>
            </a:r>
            <a:r>
              <a:rPr lang="en-US" sz="2000" smtClean="0">
                <a:latin typeface="Courier New" pitchFamily="49" charset="0"/>
                <a:cs typeface="Courier New" pitchFamily="49" charset="0"/>
              </a:rPr>
              <a:t>a_list</a:t>
            </a:r>
            <a:r>
              <a:rPr lang="en-US" sz="2400" smtClean="0"/>
              <a:t>. We can use the following fragment to process each element in </a:t>
            </a:r>
            <a:r>
              <a:rPr lang="en-US" sz="2000" smtClean="0">
                <a:latin typeface="Courier New" pitchFamily="49" charset="0"/>
                <a:cs typeface="Courier New" pitchFamily="49" charset="0"/>
              </a:rPr>
              <a:t>a_list</a:t>
            </a:r>
            <a:r>
              <a:rPr lang="en-US" sz="2400" smtClean="0"/>
              <a:t> instead of the one shown at the beginning of this section</a:t>
            </a:r>
          </a:p>
          <a:p>
            <a:pPr eaLnBrk="1" hangingPunct="1"/>
            <a:endParaRPr lang="en-US" sz="2400" smtClean="0"/>
          </a:p>
          <a:p>
            <a:pPr marL="742950" lvl="1" indent="-285750" eaLnBrk="1" hangingPunct="1">
              <a:buFont typeface="Wingdings 2" pitchFamily="18" charset="2"/>
              <a:buNone/>
            </a:pPr>
            <a:r>
              <a:rPr lang="en-US" sz="1800" smtClean="0">
                <a:latin typeface="Courier New" pitchFamily="49" charset="0"/>
                <a:cs typeface="Courier New" pitchFamily="49" charset="0"/>
              </a:rPr>
              <a:t>// </a:t>
            </a:r>
            <a:r>
              <a:rPr lang="en-US" sz="1800" i="1" smtClean="0">
                <a:latin typeface="Courier New" pitchFamily="49" charset="0"/>
                <a:cs typeface="Courier New" pitchFamily="49" charset="0"/>
              </a:rPr>
              <a:t>Access each list element and process it.</a:t>
            </a:r>
          </a:p>
          <a:p>
            <a:pPr marL="742950" lvl="1" indent="-285750" eaLnBrk="1" hangingPunct="1">
              <a:buFont typeface="Wingdings 2" pitchFamily="18" charset="2"/>
              <a:buNone/>
            </a:pPr>
            <a:r>
              <a:rPr lang="en-US" sz="1800" smtClean="0">
                <a:latin typeface="Courier New" pitchFamily="49" charset="0"/>
                <a:cs typeface="Courier New" pitchFamily="49" charset="0"/>
              </a:rPr>
              <a:t>for (list&lt;Item_Type&gt;::iterator iter = a_list.begin();</a:t>
            </a:r>
          </a:p>
          <a:p>
            <a:pPr marL="742950" lvl="1" indent="-285750" eaLnBrk="1" hangingPunct="1">
              <a:buFont typeface="Wingdings 2" pitchFamily="18" charset="2"/>
              <a:buNone/>
            </a:pPr>
            <a:r>
              <a:rPr lang="en-US" sz="1800" smtClean="0">
                <a:latin typeface="Courier New" pitchFamily="49" charset="0"/>
                <a:cs typeface="Courier New" pitchFamily="49" charset="0"/>
              </a:rPr>
              <a:t>    iter != a_list.end(); ++iter) {</a:t>
            </a:r>
          </a:p>
          <a:p>
            <a:pPr marL="742950" lvl="1" indent="-285750" eaLnBrk="1" hangingPunct="1">
              <a:buFont typeface="Wingdings 2" pitchFamily="18" charset="2"/>
              <a:buNone/>
            </a:pPr>
            <a:r>
              <a:rPr lang="en-US" sz="1800" smtClean="0">
                <a:latin typeface="Courier New" pitchFamily="49" charset="0"/>
                <a:cs typeface="Courier New" pitchFamily="49" charset="0"/>
              </a:rPr>
              <a:t>  // </a:t>
            </a:r>
            <a:r>
              <a:rPr lang="en-US" sz="1800" i="1" smtClean="0">
                <a:latin typeface="Courier New" pitchFamily="49" charset="0"/>
                <a:cs typeface="Courier New" pitchFamily="49" charset="0"/>
              </a:rPr>
              <a:t>Do something with the next element</a:t>
            </a:r>
            <a:r>
              <a:rPr lang="en-US" sz="1800" smtClean="0">
                <a:latin typeface="Courier New" pitchFamily="49" charset="0"/>
                <a:cs typeface="Courier New" pitchFamily="49" charset="0"/>
              </a:rPr>
              <a:t> (*iter)</a:t>
            </a:r>
          </a:p>
          <a:p>
            <a:pPr marL="742950" lvl="1" indent="-285750" eaLnBrk="1" hangingPunct="1">
              <a:buFont typeface="Wingdings 2" pitchFamily="18" charset="2"/>
              <a:buNone/>
            </a:pPr>
            <a:r>
              <a:rPr lang="en-US" sz="1800" smtClean="0">
                <a:latin typeface="Courier New" pitchFamily="49" charset="0"/>
                <a:cs typeface="Courier New" pitchFamily="49" charset="0"/>
              </a:rPr>
              <a:t>  Item_Type next_element = *iter;</a:t>
            </a:r>
          </a:p>
          <a:p>
            <a:pPr marL="742950" lvl="1" indent="-285750" eaLnBrk="1" hangingPunct="1">
              <a:buFont typeface="Wingdings 2" pitchFamily="18" charset="2"/>
              <a:buNone/>
            </a:pPr>
            <a:r>
              <a:rPr lang="en-US" sz="1800" smtClean="0">
                <a:latin typeface="Courier New" pitchFamily="49" charset="0"/>
                <a:cs typeface="Courier New" pitchFamily="49" charset="0"/>
              </a:rPr>
              <a:t>  ...</a:t>
            </a:r>
          </a:p>
          <a:p>
            <a:pPr marL="742950" lvl="1" indent="-285750" eaLnBrk="1" hangingPunct="1">
              <a:buFont typeface="Wingdings 2" pitchFamily="18" charset="2"/>
              <a:buNone/>
            </a:pPr>
            <a:r>
              <a:rPr lang="en-US" sz="1800" smtClean="0">
                <a:latin typeface="Courier New" pitchFamily="49" charset="0"/>
                <a:cs typeface="Courier New" pitchFamily="49" charset="0"/>
              </a:rPr>
              <a:t>}</a:t>
            </a:r>
          </a:p>
        </p:txBody>
      </p:sp>
      <p:sp>
        <p:nvSpPr>
          <p:cNvPr id="2" name="Line Callout 1 1"/>
          <p:cNvSpPr/>
          <p:nvPr/>
        </p:nvSpPr>
        <p:spPr>
          <a:xfrm>
            <a:off x="457200" y="1981200"/>
            <a:ext cx="3962400" cy="1295400"/>
          </a:xfrm>
          <a:prstGeom prst="borderCallout1">
            <a:avLst>
              <a:gd name="adj1" fmla="val 110167"/>
              <a:gd name="adj2" fmla="val 47959"/>
              <a:gd name="adj3" fmla="val 158788"/>
              <a:gd name="adj4" fmla="val 6004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The test parameter causes loop exit when the iterator has passed the last list element</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a:xfrm>
            <a:off x="612775" y="228600"/>
            <a:ext cx="8153400" cy="990600"/>
          </a:xfrm>
        </p:spPr>
        <p:txBody>
          <a:bodyPr/>
          <a:lstStyle/>
          <a:p>
            <a:pPr eaLnBrk="1" hangingPunct="1"/>
            <a:r>
              <a:rPr lang="en-US" b="1" smtClean="0"/>
              <a:t>The Iterator (cont.)</a:t>
            </a:r>
          </a:p>
        </p:txBody>
      </p:sp>
      <p:sp>
        <p:nvSpPr>
          <p:cNvPr id="139266" name="Content Placeholder 2"/>
          <p:cNvSpPr>
            <a:spLocks noGrp="1"/>
          </p:cNvSpPr>
          <p:nvPr>
            <p:ph sz="quarter" idx="1"/>
          </p:nvPr>
        </p:nvSpPr>
        <p:spPr>
          <a:xfrm>
            <a:off x="612775" y="1600200"/>
            <a:ext cx="8378825" cy="4800600"/>
          </a:xfrm>
        </p:spPr>
        <p:txBody>
          <a:bodyPr/>
          <a:lstStyle/>
          <a:p>
            <a:pPr eaLnBrk="1" hangingPunct="1"/>
            <a:r>
              <a:rPr lang="en-US" sz="2400" smtClean="0"/>
              <a:t>Assume </a:t>
            </a:r>
            <a:r>
              <a:rPr lang="en-US" sz="2000" smtClean="0">
                <a:latin typeface="Courier New" pitchFamily="49" charset="0"/>
                <a:cs typeface="Courier New" pitchFamily="49" charset="0"/>
              </a:rPr>
              <a:t>iter</a:t>
            </a:r>
            <a:r>
              <a:rPr lang="en-US" sz="2400" smtClean="0"/>
              <a:t> is declared as an iterator object for </a:t>
            </a:r>
            <a:r>
              <a:rPr lang="en-US" sz="2000" smtClean="0">
                <a:latin typeface="Courier New" pitchFamily="49" charset="0"/>
                <a:cs typeface="Courier New" pitchFamily="49" charset="0"/>
              </a:rPr>
              <a:t>list</a:t>
            </a:r>
            <a:r>
              <a:rPr lang="en-US" sz="2400" smtClean="0"/>
              <a:t> </a:t>
            </a:r>
            <a:r>
              <a:rPr lang="en-US" sz="2000" smtClean="0">
                <a:latin typeface="Courier New" pitchFamily="49" charset="0"/>
                <a:cs typeface="Courier New" pitchFamily="49" charset="0"/>
              </a:rPr>
              <a:t>a_list</a:t>
            </a:r>
            <a:r>
              <a:rPr lang="en-US" sz="2400" smtClean="0"/>
              <a:t>. We can use the following fragment to process each element in </a:t>
            </a:r>
            <a:r>
              <a:rPr lang="en-US" sz="2000" smtClean="0">
                <a:latin typeface="Courier New" pitchFamily="49" charset="0"/>
                <a:cs typeface="Courier New" pitchFamily="49" charset="0"/>
              </a:rPr>
              <a:t>a_list</a:t>
            </a:r>
            <a:r>
              <a:rPr lang="en-US" sz="2400" smtClean="0"/>
              <a:t> instead of the one shown at the beginning of this section</a:t>
            </a:r>
          </a:p>
          <a:p>
            <a:pPr eaLnBrk="1" hangingPunct="1"/>
            <a:endParaRPr lang="en-US" sz="2400" smtClean="0"/>
          </a:p>
          <a:p>
            <a:pPr marL="742950" lvl="1" indent="-285750" eaLnBrk="1" hangingPunct="1">
              <a:buFont typeface="Wingdings 2" pitchFamily="18" charset="2"/>
              <a:buNone/>
            </a:pPr>
            <a:r>
              <a:rPr lang="en-US" sz="1800" smtClean="0">
                <a:latin typeface="Courier New" pitchFamily="49" charset="0"/>
                <a:cs typeface="Courier New" pitchFamily="49" charset="0"/>
              </a:rPr>
              <a:t>// </a:t>
            </a:r>
            <a:r>
              <a:rPr lang="en-US" sz="1800" i="1" smtClean="0">
                <a:latin typeface="Courier New" pitchFamily="49" charset="0"/>
                <a:cs typeface="Courier New" pitchFamily="49" charset="0"/>
              </a:rPr>
              <a:t>Access each list element and process it.</a:t>
            </a:r>
          </a:p>
          <a:p>
            <a:pPr marL="742950" lvl="1" indent="-285750" eaLnBrk="1" hangingPunct="1">
              <a:buFont typeface="Wingdings 2" pitchFamily="18" charset="2"/>
              <a:buNone/>
            </a:pPr>
            <a:r>
              <a:rPr lang="en-US" sz="1800" smtClean="0">
                <a:latin typeface="Courier New" pitchFamily="49" charset="0"/>
                <a:cs typeface="Courier New" pitchFamily="49" charset="0"/>
              </a:rPr>
              <a:t>for (list&lt;Item_Type&gt;::iterator iter = a_list.begin();</a:t>
            </a:r>
          </a:p>
          <a:p>
            <a:pPr marL="742950" lvl="1" indent="-285750" eaLnBrk="1" hangingPunct="1">
              <a:buFont typeface="Wingdings 2" pitchFamily="18" charset="2"/>
              <a:buNone/>
            </a:pPr>
            <a:r>
              <a:rPr lang="en-US" sz="1800" smtClean="0">
                <a:latin typeface="Courier New" pitchFamily="49" charset="0"/>
                <a:cs typeface="Courier New" pitchFamily="49" charset="0"/>
              </a:rPr>
              <a:t>    iter != a_list.end(); ++iter) {</a:t>
            </a:r>
          </a:p>
          <a:p>
            <a:pPr marL="742950" lvl="1" indent="-285750" eaLnBrk="1" hangingPunct="1">
              <a:buFont typeface="Wingdings 2" pitchFamily="18" charset="2"/>
              <a:buNone/>
            </a:pPr>
            <a:r>
              <a:rPr lang="en-US" sz="1800" smtClean="0">
                <a:latin typeface="Courier New" pitchFamily="49" charset="0"/>
                <a:cs typeface="Courier New" pitchFamily="49" charset="0"/>
              </a:rPr>
              <a:t>  // </a:t>
            </a:r>
            <a:r>
              <a:rPr lang="en-US" sz="1800" i="1" smtClean="0">
                <a:latin typeface="Courier New" pitchFamily="49" charset="0"/>
                <a:cs typeface="Courier New" pitchFamily="49" charset="0"/>
              </a:rPr>
              <a:t>Do something with the next element</a:t>
            </a:r>
            <a:r>
              <a:rPr lang="en-US" sz="1800" smtClean="0">
                <a:latin typeface="Courier New" pitchFamily="49" charset="0"/>
                <a:cs typeface="Courier New" pitchFamily="49" charset="0"/>
              </a:rPr>
              <a:t> (*iter)</a:t>
            </a:r>
          </a:p>
          <a:p>
            <a:pPr marL="742950" lvl="1" indent="-285750" eaLnBrk="1" hangingPunct="1">
              <a:buFont typeface="Wingdings 2" pitchFamily="18" charset="2"/>
              <a:buNone/>
            </a:pPr>
            <a:r>
              <a:rPr lang="en-US" sz="1800" smtClean="0">
                <a:latin typeface="Courier New" pitchFamily="49" charset="0"/>
                <a:cs typeface="Courier New" pitchFamily="49" charset="0"/>
              </a:rPr>
              <a:t>  Item_Type next_element = *iter;</a:t>
            </a:r>
          </a:p>
          <a:p>
            <a:pPr marL="742950" lvl="1" indent="-285750" eaLnBrk="1" hangingPunct="1">
              <a:buFont typeface="Wingdings 2" pitchFamily="18" charset="2"/>
              <a:buNone/>
            </a:pPr>
            <a:r>
              <a:rPr lang="en-US" sz="1800" smtClean="0">
                <a:latin typeface="Courier New" pitchFamily="49" charset="0"/>
                <a:cs typeface="Courier New" pitchFamily="49" charset="0"/>
              </a:rPr>
              <a:t>  ...</a:t>
            </a:r>
          </a:p>
          <a:p>
            <a:pPr marL="742950" lvl="1" indent="-285750" eaLnBrk="1" hangingPunct="1">
              <a:buFont typeface="Wingdings 2" pitchFamily="18" charset="2"/>
              <a:buNone/>
            </a:pPr>
            <a:r>
              <a:rPr lang="en-US" sz="1800" smtClean="0">
                <a:latin typeface="Courier New" pitchFamily="49" charset="0"/>
                <a:cs typeface="Courier New" pitchFamily="49" charset="0"/>
              </a:rPr>
              <a:t>}</a:t>
            </a:r>
          </a:p>
        </p:txBody>
      </p:sp>
      <p:sp>
        <p:nvSpPr>
          <p:cNvPr id="2" name="Line Callout 1 1"/>
          <p:cNvSpPr/>
          <p:nvPr/>
        </p:nvSpPr>
        <p:spPr>
          <a:xfrm>
            <a:off x="4572000" y="1905000"/>
            <a:ext cx="3962400" cy="914400"/>
          </a:xfrm>
          <a:prstGeom prst="borderCallout1">
            <a:avLst>
              <a:gd name="adj1" fmla="val 110167"/>
              <a:gd name="adj2" fmla="val 47959"/>
              <a:gd name="adj3" fmla="val 234680"/>
              <a:gd name="adj4" fmla="val 2675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The update parameter advances the iterator to its next position in the list</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a:xfrm>
            <a:off x="612775" y="228600"/>
            <a:ext cx="8153400" cy="990600"/>
          </a:xfrm>
        </p:spPr>
        <p:txBody>
          <a:bodyPr/>
          <a:lstStyle/>
          <a:p>
            <a:pPr eaLnBrk="1" hangingPunct="1"/>
            <a:r>
              <a:rPr lang="en-US" b="1" smtClean="0"/>
              <a:t>The Iterator (cont.)</a:t>
            </a:r>
          </a:p>
        </p:txBody>
      </p:sp>
      <p:sp>
        <p:nvSpPr>
          <p:cNvPr id="140290" name="Content Placeholder 2"/>
          <p:cNvSpPr>
            <a:spLocks noGrp="1"/>
          </p:cNvSpPr>
          <p:nvPr>
            <p:ph sz="quarter" idx="1"/>
          </p:nvPr>
        </p:nvSpPr>
        <p:spPr>
          <a:xfrm>
            <a:off x="612775" y="1600200"/>
            <a:ext cx="8153400" cy="4800600"/>
          </a:xfrm>
        </p:spPr>
        <p:txBody>
          <a:bodyPr/>
          <a:lstStyle/>
          <a:p>
            <a:pPr eaLnBrk="1" hangingPunct="1"/>
            <a:r>
              <a:rPr lang="en-US" sz="2800" smtClean="0"/>
              <a:t>An iterator is a generalization of a pointer</a:t>
            </a:r>
          </a:p>
          <a:p>
            <a:pPr eaLnBrk="1" hangingPunct="1"/>
            <a:r>
              <a:rPr lang="en-US" sz="2800" smtClean="0"/>
              <a:t>The following </a:t>
            </a:r>
            <a:r>
              <a:rPr lang="en-US" sz="2000" smtClean="0">
                <a:latin typeface="Courier New" pitchFamily="49" charset="0"/>
                <a:cs typeface="Courier New" pitchFamily="49" charset="0"/>
              </a:rPr>
              <a:t>for</a:t>
            </a:r>
            <a:r>
              <a:rPr lang="en-US" sz="2800" b="1" smtClean="0"/>
              <a:t> </a:t>
            </a:r>
            <a:r>
              <a:rPr lang="en-US" sz="2800" smtClean="0"/>
              <a:t>statement accesses each element in the array declared as </a:t>
            </a:r>
            <a:r>
              <a:rPr lang="en-US" sz="2000" smtClean="0">
                <a:latin typeface="Courier New" pitchFamily="49" charset="0"/>
                <a:cs typeface="Courier New" pitchFamily="49" charset="0"/>
              </a:rPr>
              <a:t>int an_array[SIZE]</a:t>
            </a:r>
          </a:p>
          <a:p>
            <a:pPr eaLnBrk="1" hangingPunct="1"/>
            <a:endParaRPr lang="en-US" sz="2000" smtClean="0">
              <a:latin typeface="Courier New" pitchFamily="49" charset="0"/>
              <a:cs typeface="Courier New" pitchFamily="49" charset="0"/>
            </a:endParaRPr>
          </a:p>
          <a:p>
            <a:pPr marL="742950" lvl="1" indent="-285750" eaLnBrk="1" hangingPunct="1">
              <a:buFont typeface="Wingdings 2" pitchFamily="18" charset="2"/>
              <a:buNone/>
            </a:pPr>
            <a:r>
              <a:rPr lang="en-US" sz="1500" smtClean="0">
                <a:latin typeface="Courier New" pitchFamily="49" charset="0"/>
                <a:cs typeface="Courier New" pitchFamily="49" charset="0"/>
              </a:rPr>
              <a:t>for (int* next = an_array; next != an_array + SIZE; ++next) {</a:t>
            </a:r>
          </a:p>
          <a:p>
            <a:pPr marL="742950" lvl="1" indent="-285750" eaLnBrk="1" hangingPunct="1">
              <a:buFont typeface="Wingdings 2" pitchFamily="18" charset="2"/>
              <a:buNone/>
            </a:pPr>
            <a:r>
              <a:rPr lang="en-US" sz="1500" smtClean="0">
                <a:latin typeface="Courier New" pitchFamily="49" charset="0"/>
                <a:cs typeface="Courier New" pitchFamily="49" charset="0"/>
              </a:rPr>
              <a:t>  // </a:t>
            </a:r>
            <a:r>
              <a:rPr lang="en-US" sz="1500" i="1" smtClean="0">
                <a:latin typeface="Courier New" pitchFamily="49" charset="0"/>
                <a:cs typeface="Courier New" pitchFamily="49" charset="0"/>
              </a:rPr>
              <a:t>Do something with the next element</a:t>
            </a:r>
            <a:r>
              <a:rPr lang="en-US" sz="1500" smtClean="0">
                <a:latin typeface="Courier New" pitchFamily="49" charset="0"/>
                <a:cs typeface="Courier New" pitchFamily="49" charset="0"/>
              </a:rPr>
              <a:t> (*next)</a:t>
            </a:r>
          </a:p>
          <a:p>
            <a:pPr marL="742950" lvl="1" indent="-285750" eaLnBrk="1" hangingPunct="1">
              <a:buFont typeface="Wingdings 2" pitchFamily="18" charset="2"/>
              <a:buNone/>
            </a:pPr>
            <a:r>
              <a:rPr lang="en-US" sz="1500" smtClean="0">
                <a:latin typeface="Courier New" pitchFamily="49" charset="0"/>
                <a:cs typeface="Courier New" pitchFamily="49" charset="0"/>
              </a:rPr>
              <a:t>  int next_element = *next;</a:t>
            </a:r>
          </a:p>
          <a:p>
            <a:pPr marL="742950" lvl="1" indent="-285750" eaLnBrk="1" hangingPunct="1">
              <a:buFont typeface="Wingdings 2" pitchFamily="18" charset="2"/>
              <a:buNone/>
            </a:pPr>
            <a:r>
              <a:rPr lang="en-US" sz="1500" smtClean="0">
                <a:latin typeface="Courier New" pitchFamily="49" charset="0"/>
                <a:cs typeface="Courier New" pitchFamily="49" charset="0"/>
              </a:rPr>
              <a:t>  ...</a:t>
            </a:r>
          </a:p>
          <a:p>
            <a:pPr marL="742950" lvl="1" indent="-285750" eaLnBrk="1" hangingPunct="1">
              <a:buFont typeface="Wingdings 2" pitchFamily="18" charset="2"/>
              <a:buNone/>
            </a:pPr>
            <a:r>
              <a:rPr lang="en-US" sz="1500" smtClean="0">
                <a:latin typeface="Courier New" pitchFamily="49" charset="0"/>
                <a:cs typeface="Courier New" pitchFamily="49" charset="0"/>
              </a:rPr>
              <a:t>}</a:t>
            </a:r>
          </a:p>
          <a:p>
            <a:pPr eaLnBrk="1" hangingPunct="1"/>
            <a:r>
              <a:rPr lang="en-US" sz="2800" smtClean="0"/>
              <a:t>The</a:t>
            </a:r>
            <a:r>
              <a:rPr lang="en-US" sz="2000" smtClean="0">
                <a:latin typeface="Courier New" pitchFamily="49" charset="0"/>
                <a:cs typeface="Courier New" pitchFamily="49" charset="0"/>
              </a:rPr>
              <a:t> for </a:t>
            </a:r>
            <a:r>
              <a:rPr lang="en-US" sz="2800" smtClean="0"/>
              <a:t>statements just discussed have a form different from what we are used to….</a:t>
            </a:r>
            <a:endParaRPr lang="en-US"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itle 1"/>
          <p:cNvSpPr>
            <a:spLocks noGrp="1"/>
          </p:cNvSpPr>
          <p:nvPr>
            <p:ph type="title"/>
          </p:nvPr>
        </p:nvSpPr>
        <p:spPr>
          <a:xfrm>
            <a:off x="612775" y="228600"/>
            <a:ext cx="8153400" cy="990600"/>
          </a:xfrm>
        </p:spPr>
        <p:txBody>
          <a:bodyPr/>
          <a:lstStyle/>
          <a:p>
            <a:pPr eaLnBrk="1" hangingPunct="1"/>
            <a:r>
              <a:rPr lang="en-US" b="1" smtClean="0"/>
              <a:t>Testing for More List Nodes</a:t>
            </a:r>
          </a:p>
        </p:txBody>
      </p:sp>
      <p:sp>
        <p:nvSpPr>
          <p:cNvPr id="3" name="Content Placeholder 2"/>
          <p:cNvSpPr>
            <a:spLocks noGrp="1"/>
          </p:cNvSpPr>
          <p:nvPr>
            <p:ph sz="quarter" idx="1"/>
          </p:nvPr>
        </p:nvSpPr>
        <p:spPr>
          <a:xfrm>
            <a:off x="612775" y="1600200"/>
            <a:ext cx="8153400" cy="4800600"/>
          </a:xfrm>
        </p:spPr>
        <p:txBody>
          <a:bodyPr>
            <a:normAutofit/>
          </a:bodyPr>
          <a:lstStyle/>
          <a:p>
            <a:pPr eaLnBrk="1" hangingPunct="1">
              <a:defRPr/>
            </a:pPr>
            <a:r>
              <a:rPr lang="en-US" sz="2800" dirty="0" smtClean="0"/>
              <a:t>To test for more nodes in a list, compare the current iterator position (</a:t>
            </a:r>
            <a:r>
              <a:rPr lang="en-US" sz="2000" dirty="0" err="1" smtClean="0">
                <a:latin typeface="Courier New" pitchFamily="49" charset="0"/>
                <a:cs typeface="Courier New" pitchFamily="49" charset="0"/>
              </a:rPr>
              <a:t>iter</a:t>
            </a:r>
            <a:r>
              <a:rPr lang="en-US" sz="2800" dirty="0" smtClean="0"/>
              <a:t>) with </a:t>
            </a:r>
            <a:r>
              <a:rPr lang="en-US" sz="2000" dirty="0" err="1" smtClean="0">
                <a:latin typeface="Courier New" pitchFamily="49" charset="0"/>
                <a:cs typeface="Courier New" pitchFamily="49" charset="0"/>
              </a:rPr>
              <a:t>a_list.end</a:t>
            </a:r>
            <a:r>
              <a:rPr lang="en-US" sz="2000" dirty="0" smtClean="0">
                <a:latin typeface="Courier New" pitchFamily="49" charset="0"/>
                <a:cs typeface="Courier New" pitchFamily="49" charset="0"/>
              </a:rPr>
              <a:t>(),</a:t>
            </a:r>
            <a:r>
              <a:rPr lang="en-US" sz="2800" dirty="0"/>
              <a:t> the iterator position just beyond the end of the </a:t>
            </a:r>
            <a:r>
              <a:rPr lang="en-US" sz="2800" dirty="0" smtClean="0"/>
              <a:t>list</a:t>
            </a:r>
          </a:p>
          <a:p>
            <a:pPr marL="0" indent="0" eaLnBrk="1" hangingPunct="1">
              <a:buFont typeface="Wingdings" pitchFamily="2" charset="2"/>
              <a:buNone/>
              <a:defRPr/>
            </a:pPr>
            <a:r>
              <a:rPr lang="en-US" sz="2800" dirty="0"/>
              <a:t>	</a:t>
            </a:r>
            <a:r>
              <a:rPr lang="en-US" sz="2000" dirty="0" err="1">
                <a:latin typeface="Courier New" pitchFamily="49" charset="0"/>
                <a:cs typeface="Courier New" pitchFamily="49" charset="0"/>
              </a:rPr>
              <a:t>iter</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a_list.end</a:t>
            </a:r>
            <a:r>
              <a:rPr lang="en-US" sz="2000" dirty="0">
                <a:latin typeface="Courier New" pitchFamily="49" charset="0"/>
                <a:cs typeface="Courier New" pitchFamily="49" charset="0"/>
              </a:rPr>
              <a:t>()</a:t>
            </a:r>
          </a:p>
          <a:p>
            <a:pPr eaLnBrk="1" hangingPunct="1">
              <a:defRPr/>
            </a:pPr>
            <a:r>
              <a:rPr lang="en-US" sz="2800" dirty="0" smtClean="0"/>
              <a:t>Use prefix increment (</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iter</a:t>
            </a:r>
            <a:r>
              <a:rPr lang="en-US" sz="2800" dirty="0" smtClean="0"/>
              <a:t>) rather than postfix increment, for more efficient code</a:t>
            </a:r>
            <a:endParaRPr lang="en-US" sz="2800"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hangingPunct="1">
              <a:defRPr/>
            </a:pPr>
            <a:r>
              <a:rPr lang="en-US" b="1" dirty="0"/>
              <a:t>Common Requirements for Iterators</a:t>
            </a:r>
            <a:endParaRPr lang="en-US" dirty="0"/>
          </a:p>
        </p:txBody>
      </p:sp>
      <p:sp>
        <p:nvSpPr>
          <p:cNvPr id="142338" name="Content Placeholder 2"/>
          <p:cNvSpPr>
            <a:spLocks noGrp="1"/>
          </p:cNvSpPr>
          <p:nvPr>
            <p:ph sz="quarter" idx="1"/>
          </p:nvPr>
        </p:nvSpPr>
        <p:spPr>
          <a:xfrm>
            <a:off x="612775" y="1600200"/>
            <a:ext cx="8153400" cy="4876800"/>
          </a:xfrm>
        </p:spPr>
        <p:txBody>
          <a:bodyPr/>
          <a:lstStyle/>
          <a:p>
            <a:pPr eaLnBrk="1" hangingPunct="1"/>
            <a:r>
              <a:rPr lang="en-US" smtClean="0"/>
              <a:t>Each container in the Standard Template Library (STL) must provide both an </a:t>
            </a:r>
            <a:r>
              <a:rPr lang="en-US" sz="2400" smtClean="0">
                <a:latin typeface="Courier New" pitchFamily="49" charset="0"/>
                <a:cs typeface="Courier New" pitchFamily="49" charset="0"/>
              </a:rPr>
              <a:t>iterator</a:t>
            </a:r>
            <a:r>
              <a:rPr lang="en-US" smtClean="0"/>
              <a:t> and a </a:t>
            </a:r>
            <a:r>
              <a:rPr lang="en-US" sz="2400" smtClean="0">
                <a:latin typeface="Courier New" pitchFamily="49" charset="0"/>
                <a:cs typeface="Courier New" pitchFamily="49" charset="0"/>
              </a:rPr>
              <a:t>const_iterator</a:t>
            </a:r>
            <a:r>
              <a:rPr lang="en-US" smtClean="0"/>
              <a:t> type</a:t>
            </a:r>
          </a:p>
          <a:p>
            <a:pPr eaLnBrk="1" hangingPunct="1"/>
            <a:r>
              <a:rPr lang="en-US" smtClean="0"/>
              <a:t>The only difference between the </a:t>
            </a:r>
            <a:r>
              <a:rPr lang="en-US" sz="2400" smtClean="0">
                <a:latin typeface="Courier New" pitchFamily="49" charset="0"/>
                <a:cs typeface="Courier New" pitchFamily="49" charset="0"/>
              </a:rPr>
              <a:t>iterator</a:t>
            </a:r>
            <a:r>
              <a:rPr lang="en-US" smtClean="0"/>
              <a:t> and the </a:t>
            </a:r>
            <a:r>
              <a:rPr lang="en-US" sz="2400" smtClean="0">
                <a:latin typeface="Courier New" pitchFamily="49" charset="0"/>
                <a:cs typeface="Courier New" pitchFamily="49" charset="0"/>
              </a:rPr>
              <a:t>const_iterator </a:t>
            </a:r>
            <a:r>
              <a:rPr lang="en-US" smtClean="0"/>
              <a:t>is the return type of the pointer dereferencing operator (</a:t>
            </a:r>
            <a:r>
              <a:rPr lang="en-US" sz="2400" smtClean="0">
                <a:latin typeface="Courier New" pitchFamily="49" charset="0"/>
                <a:cs typeface="Courier New" pitchFamily="49" charset="0"/>
              </a:rPr>
              <a:t>operator*</a:t>
            </a:r>
            <a:r>
              <a:rPr lang="en-US" smtClean="0"/>
              <a:t>) </a:t>
            </a:r>
          </a:p>
          <a:p>
            <a:pPr lvl="1" eaLnBrk="1" hangingPunct="1"/>
            <a:r>
              <a:rPr lang="en-US" smtClean="0"/>
              <a:t>The </a:t>
            </a:r>
            <a:r>
              <a:rPr lang="en-US" sz="2100" smtClean="0">
                <a:latin typeface="Courier New" pitchFamily="49" charset="0"/>
                <a:cs typeface="Courier New" pitchFamily="49" charset="0"/>
              </a:rPr>
              <a:t>iterator </a:t>
            </a:r>
            <a:r>
              <a:rPr lang="en-US" smtClean="0"/>
              <a:t>returns a reference</a:t>
            </a:r>
          </a:p>
          <a:p>
            <a:pPr lvl="1" eaLnBrk="1" hangingPunct="1"/>
            <a:r>
              <a:rPr lang="en-US" smtClean="0"/>
              <a:t>The </a:t>
            </a:r>
            <a:r>
              <a:rPr lang="en-US" sz="2100" smtClean="0">
                <a:latin typeface="Courier New" pitchFamily="49" charset="0"/>
                <a:cs typeface="Courier New" pitchFamily="49" charset="0"/>
              </a:rPr>
              <a:t>const_iterator</a:t>
            </a:r>
            <a:r>
              <a:rPr lang="en-US" smtClean="0"/>
              <a:t> returns a </a:t>
            </a:r>
            <a:r>
              <a:rPr lang="en-US" sz="2100" smtClean="0">
                <a:latin typeface="Courier New" pitchFamily="49" charset="0"/>
                <a:cs typeface="Courier New" pitchFamily="49" charset="0"/>
              </a:rPr>
              <a:t>const</a:t>
            </a:r>
            <a:r>
              <a:rPr lang="en-US" b="1" smtClean="0"/>
              <a:t> </a:t>
            </a:r>
            <a:r>
              <a:rPr lang="en-US" smtClean="0"/>
              <a:t>reference</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hangingPunct="1">
              <a:defRPr/>
            </a:pPr>
            <a:r>
              <a:rPr lang="en-US" b="1" dirty="0"/>
              <a:t>Common Requirements for </a:t>
            </a:r>
            <a:r>
              <a:rPr lang="en-US" b="1" dirty="0" smtClean="0"/>
              <a:t>Iterators (cont.)</a:t>
            </a:r>
            <a:endParaRPr lang="en-US" dirty="0"/>
          </a:p>
        </p:txBody>
      </p:sp>
      <p:pic>
        <p:nvPicPr>
          <p:cNvPr id="143362" name="Picture 2"/>
          <p:cNvPicPr>
            <a:picLocks noChangeAspect="1" noChangeArrowheads="1"/>
          </p:cNvPicPr>
          <p:nvPr/>
        </p:nvPicPr>
        <p:blipFill>
          <a:blip r:embed="rId2"/>
          <a:srcRect/>
          <a:stretch>
            <a:fillRect/>
          </a:stretch>
        </p:blipFill>
        <p:spPr bwMode="auto">
          <a:xfrm>
            <a:off x="1543050" y="1566863"/>
            <a:ext cx="6092825" cy="2606675"/>
          </a:xfrm>
          <a:prstGeom prst="rect">
            <a:avLst/>
          </a:prstGeom>
          <a:noFill/>
          <a:ln w="9525">
            <a:noFill/>
            <a:miter lim="800000"/>
            <a:headEnd/>
            <a:tailEnd/>
          </a:ln>
        </p:spPr>
      </p:pic>
      <p:pic>
        <p:nvPicPr>
          <p:cNvPr id="143363" name="Picture 3"/>
          <p:cNvPicPr>
            <a:picLocks noChangeAspect="1" noChangeArrowheads="1"/>
          </p:cNvPicPr>
          <p:nvPr/>
        </p:nvPicPr>
        <p:blipFill>
          <a:blip r:embed="rId3"/>
          <a:srcRect/>
          <a:stretch>
            <a:fillRect/>
          </a:stretch>
        </p:blipFill>
        <p:spPr bwMode="auto">
          <a:xfrm>
            <a:off x="1555750" y="4173538"/>
            <a:ext cx="6080125" cy="2500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hangingPunct="1">
              <a:defRPr/>
            </a:pPr>
            <a:r>
              <a:rPr lang="en-US" b="1" dirty="0"/>
              <a:t>Common Requirements for </a:t>
            </a:r>
            <a:r>
              <a:rPr lang="en-US" b="1" dirty="0" smtClean="0"/>
              <a:t>Iterators (cont.)</a:t>
            </a:r>
            <a:endParaRPr lang="en-US" dirty="0"/>
          </a:p>
        </p:txBody>
      </p:sp>
      <p:sp>
        <p:nvSpPr>
          <p:cNvPr id="144386" name="Content Placeholder 2"/>
          <p:cNvSpPr>
            <a:spLocks noGrp="1"/>
          </p:cNvSpPr>
          <p:nvPr>
            <p:ph sz="quarter" idx="1"/>
          </p:nvPr>
        </p:nvSpPr>
        <p:spPr>
          <a:xfrm>
            <a:off x="612775" y="1600200"/>
            <a:ext cx="8153400" cy="4876800"/>
          </a:xfrm>
        </p:spPr>
        <p:txBody>
          <a:bodyPr/>
          <a:lstStyle/>
          <a:p>
            <a:pPr eaLnBrk="1" hangingPunct="1"/>
            <a:r>
              <a:rPr lang="en-US" smtClean="0"/>
              <a:t>In the following UML diagram, each of the iterator types represents what is called a </a:t>
            </a:r>
            <a:r>
              <a:rPr lang="en-US" i="1" smtClean="0"/>
              <a:t>concept</a:t>
            </a:r>
            <a:r>
              <a:rPr lang="en-US" smtClean="0"/>
              <a:t>  </a:t>
            </a:r>
          </a:p>
          <a:p>
            <a:pPr eaLnBrk="1" hangingPunct="1"/>
            <a:r>
              <a:rPr lang="en-US" smtClean="0"/>
              <a:t>A concept represents a common interface that a generic class must meet </a:t>
            </a:r>
          </a:p>
        </p:txBody>
      </p:sp>
      <p:pic>
        <p:nvPicPr>
          <p:cNvPr id="144387" name="Picture 2"/>
          <p:cNvPicPr>
            <a:picLocks noChangeAspect="1" noChangeArrowheads="1"/>
          </p:cNvPicPr>
          <p:nvPr/>
        </p:nvPicPr>
        <p:blipFill>
          <a:blip r:embed="rId2"/>
          <a:srcRect/>
          <a:stretch>
            <a:fillRect/>
          </a:stretch>
        </p:blipFill>
        <p:spPr bwMode="auto">
          <a:xfrm>
            <a:off x="2514600" y="3448050"/>
            <a:ext cx="4371975" cy="3324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p:nvPr>
        </p:nvSpPr>
        <p:spPr>
          <a:xfrm>
            <a:off x="612775" y="228600"/>
            <a:ext cx="8153400" cy="990600"/>
          </a:xfrm>
        </p:spPr>
        <p:txBody>
          <a:bodyPr/>
          <a:lstStyle/>
          <a:p>
            <a:pPr eaLnBrk="1" hangingPunct="1"/>
            <a:r>
              <a:rPr lang="en-US" b="1" smtClean="0"/>
              <a:t>Removing Elements from a List</a:t>
            </a:r>
          </a:p>
        </p:txBody>
      </p:sp>
      <p:sp>
        <p:nvSpPr>
          <p:cNvPr id="238595" name="Rectangle 3"/>
          <p:cNvSpPr>
            <a:spLocks noGrp="1" noChangeArrowheads="1"/>
          </p:cNvSpPr>
          <p:nvPr>
            <p:ph sz="quarter" idx="1"/>
          </p:nvPr>
        </p:nvSpPr>
        <p:spPr>
          <a:xfrm>
            <a:off x="612775" y="1600200"/>
            <a:ext cx="8153400" cy="4495800"/>
          </a:xfrm>
        </p:spPr>
        <p:txBody>
          <a:bodyPr>
            <a:normAutofit fontScale="85000" lnSpcReduction="10000"/>
          </a:bodyPr>
          <a:lstStyle/>
          <a:p>
            <a:pPr marL="320040" indent="-320040" eaLnBrk="1" fontAlgn="auto" hangingPunct="1">
              <a:spcAft>
                <a:spcPts val="0"/>
              </a:spcAft>
              <a:buFont typeface="Wingdings"/>
              <a:buChar char=""/>
              <a:defRPr/>
            </a:pPr>
            <a:r>
              <a:rPr lang="en-US" dirty="0" smtClean="0"/>
              <a:t>You can use an </a:t>
            </a:r>
            <a:r>
              <a:rPr lang="en-US" sz="2800" dirty="0" smtClean="0">
                <a:latin typeface="Courier New" pitchFamily="49" charset="0"/>
                <a:cs typeface="Courier New" pitchFamily="49" charset="0"/>
              </a:rPr>
              <a:t>iterator</a:t>
            </a:r>
            <a:r>
              <a:rPr lang="en-US" sz="2800" dirty="0" smtClean="0"/>
              <a:t> </a:t>
            </a:r>
            <a:r>
              <a:rPr lang="en-US" dirty="0" smtClean="0"/>
              <a:t>to remove an element from a list as you access it</a:t>
            </a:r>
            <a:endParaRPr lang="en-US" dirty="0"/>
          </a:p>
          <a:p>
            <a:pPr eaLnBrk="1" hangingPunct="1">
              <a:defRPr/>
            </a:pPr>
            <a:r>
              <a:rPr lang="en-US" sz="3200" dirty="0"/>
              <a:t>You </a:t>
            </a:r>
            <a:r>
              <a:rPr lang="en-US" sz="3200" dirty="0" smtClean="0"/>
              <a:t>use the </a:t>
            </a:r>
            <a:r>
              <a:rPr lang="en-US" sz="2400" dirty="0">
                <a:latin typeface="Courier New" pitchFamily="49" charset="0"/>
                <a:cs typeface="Courier New" pitchFamily="49" charset="0"/>
              </a:rPr>
              <a:t>iterator</a:t>
            </a:r>
            <a:r>
              <a:rPr lang="en-US" sz="3200" dirty="0"/>
              <a:t> that refers to the item you want to remove as an argument to </a:t>
            </a:r>
            <a:r>
              <a:rPr lang="en-US" sz="3200" dirty="0" smtClean="0"/>
              <a:t>the </a:t>
            </a:r>
            <a:r>
              <a:rPr lang="en-US" sz="2400" dirty="0" smtClean="0">
                <a:latin typeface="Courier New" pitchFamily="49" charset="0"/>
                <a:cs typeface="Courier New" pitchFamily="49" charset="0"/>
              </a:rPr>
              <a:t>list&lt;</a:t>
            </a:r>
            <a:r>
              <a:rPr lang="en-US" sz="2400" dirty="0" err="1" smtClean="0">
                <a:latin typeface="Courier New" pitchFamily="49" charset="0"/>
                <a:cs typeface="Courier New" pitchFamily="49" charset="0"/>
              </a:rPr>
              <a:t>Item_Type</a:t>
            </a:r>
            <a:r>
              <a:rPr lang="en-US" sz="2400" dirty="0">
                <a:latin typeface="Courier New" pitchFamily="49" charset="0"/>
                <a:cs typeface="Courier New" pitchFamily="49" charset="0"/>
              </a:rPr>
              <a:t>&gt;.erase </a:t>
            </a:r>
            <a:r>
              <a:rPr lang="en-US" sz="3200" dirty="0" smtClean="0"/>
              <a:t>function </a:t>
            </a:r>
          </a:p>
          <a:p>
            <a:pPr eaLnBrk="1" hangingPunct="1">
              <a:defRPr/>
            </a:pPr>
            <a:r>
              <a:rPr lang="en-US" sz="3200" dirty="0" smtClean="0"/>
              <a:t>The </a:t>
            </a:r>
            <a:r>
              <a:rPr lang="en-US" sz="2400" dirty="0">
                <a:latin typeface="Courier New" pitchFamily="49" charset="0"/>
                <a:cs typeface="Courier New" pitchFamily="49" charset="0"/>
              </a:rPr>
              <a:t>erase</a:t>
            </a:r>
            <a:r>
              <a:rPr lang="en-US" sz="3200" dirty="0"/>
              <a:t> </a:t>
            </a:r>
            <a:r>
              <a:rPr lang="en-US" sz="3200" dirty="0" smtClean="0"/>
              <a:t>function returns </a:t>
            </a:r>
            <a:r>
              <a:rPr lang="en-US" sz="3200" dirty="0"/>
              <a:t>an </a:t>
            </a:r>
            <a:r>
              <a:rPr lang="en-US" sz="2400" dirty="0">
                <a:latin typeface="Courier New" pitchFamily="49" charset="0"/>
                <a:cs typeface="Courier New" pitchFamily="49" charset="0"/>
              </a:rPr>
              <a:t>iterator</a:t>
            </a:r>
            <a:r>
              <a:rPr lang="en-US" sz="3200" dirty="0"/>
              <a:t> </a:t>
            </a:r>
            <a:r>
              <a:rPr lang="en-US" sz="3200" dirty="0" smtClean="0"/>
              <a:t>that refers </a:t>
            </a:r>
            <a:r>
              <a:rPr lang="en-US" sz="3200" dirty="0"/>
              <a:t>to the item after the one </a:t>
            </a:r>
            <a:r>
              <a:rPr lang="en-US" sz="3200" dirty="0" smtClean="0"/>
              <a:t>removed </a:t>
            </a:r>
          </a:p>
          <a:p>
            <a:pPr eaLnBrk="1" hangingPunct="1">
              <a:defRPr/>
            </a:pPr>
            <a:r>
              <a:rPr lang="en-US" sz="3200" dirty="0" smtClean="0"/>
              <a:t>You </a:t>
            </a:r>
            <a:r>
              <a:rPr lang="en-US" sz="3200" dirty="0"/>
              <a:t>use this returned value to continue </a:t>
            </a:r>
            <a:r>
              <a:rPr lang="en-US" sz="3200" dirty="0" smtClean="0"/>
              <a:t>traversing the list</a:t>
            </a:r>
          </a:p>
          <a:p>
            <a:pPr eaLnBrk="1" hangingPunct="1">
              <a:defRPr/>
            </a:pPr>
            <a:r>
              <a:rPr lang="en-US" sz="3200" dirty="0" smtClean="0"/>
              <a:t>You </a:t>
            </a:r>
            <a:r>
              <a:rPr lang="en-US" sz="3200" dirty="0"/>
              <a:t>should not attempt to increment the </a:t>
            </a:r>
            <a:r>
              <a:rPr lang="en-US" sz="2400" dirty="0">
                <a:latin typeface="Courier New" pitchFamily="49" charset="0"/>
                <a:cs typeface="Courier New" pitchFamily="49" charset="0"/>
              </a:rPr>
              <a:t>iterator</a:t>
            </a:r>
            <a:r>
              <a:rPr lang="en-US" sz="3200" dirty="0"/>
              <a:t> that was used </a:t>
            </a:r>
            <a:r>
              <a:rPr lang="en-US" sz="3200" dirty="0" smtClean="0"/>
              <a:t>in the </a:t>
            </a:r>
            <a:r>
              <a:rPr lang="en-US" sz="3200" dirty="0"/>
              <a:t>call to </a:t>
            </a:r>
            <a:r>
              <a:rPr lang="en-US" sz="2400" dirty="0">
                <a:latin typeface="Courier New" pitchFamily="49" charset="0"/>
                <a:cs typeface="Courier New" pitchFamily="49" charset="0"/>
              </a:rPr>
              <a:t>erase</a:t>
            </a:r>
            <a:r>
              <a:rPr lang="en-US" sz="3200" dirty="0"/>
              <a:t>, since it no longer refers to a valid list </a:t>
            </a:r>
            <a:r>
              <a:rPr lang="en-US" sz="2400" dirty="0" err="1">
                <a:latin typeface="Courier New" pitchFamily="49" charset="0"/>
                <a:cs typeface="Courier New" pitchFamily="49" charset="0"/>
              </a:rPr>
              <a:t>DNode</a:t>
            </a:r>
            <a:endParaRPr lang="en-US" sz="2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2775" y="228600"/>
            <a:ext cx="8153400" cy="990600"/>
          </a:xfrm>
        </p:spPr>
        <p:txBody>
          <a:bodyPr>
            <a:normAutofit fontScale="90000"/>
          </a:bodyPr>
          <a:lstStyle/>
          <a:p>
            <a:pPr eaLnBrk="1" hangingPunct="1">
              <a:defRPr/>
            </a:pPr>
            <a:r>
              <a:rPr lang="en-US" b="1" dirty="0"/>
              <a:t>Template Classes and the </a:t>
            </a:r>
            <a:r>
              <a:rPr lang="en-US" b="1" dirty="0" smtClean="0"/>
              <a:t>Vector (cont.)</a:t>
            </a:r>
            <a:endParaRPr lang="en-US" dirty="0"/>
          </a:p>
        </p:txBody>
      </p:sp>
      <p:sp>
        <p:nvSpPr>
          <p:cNvPr id="26626" name="Content Placeholder 6"/>
          <p:cNvSpPr>
            <a:spLocks noGrp="1"/>
          </p:cNvSpPr>
          <p:nvPr>
            <p:ph sz="quarter" idx="1"/>
          </p:nvPr>
        </p:nvSpPr>
        <p:spPr>
          <a:xfrm>
            <a:off x="612775" y="1600200"/>
            <a:ext cx="8153400" cy="4876800"/>
          </a:xfrm>
        </p:spPr>
        <p:txBody>
          <a:bodyPr/>
          <a:lstStyle/>
          <a:p>
            <a:pPr eaLnBrk="1" hangingPunct="1"/>
            <a:r>
              <a:rPr lang="en-US" smtClean="0"/>
              <a:t>A </a:t>
            </a:r>
            <a:r>
              <a:rPr lang="en-US" i="1" smtClean="0"/>
              <a:t>template class </a:t>
            </a:r>
            <a:r>
              <a:rPr lang="en-US" smtClean="0"/>
              <a:t>is a class that stores and processes a collection of information</a:t>
            </a:r>
          </a:p>
          <a:p>
            <a:pPr eaLnBrk="1" hangingPunct="1"/>
            <a:endParaRPr lang="en-US" smtClean="0"/>
          </a:p>
          <a:p>
            <a:pPr marL="742950" lvl="1" indent="-285750" eaLnBrk="1" hangingPunct="1">
              <a:buFont typeface="Wingdings 2" pitchFamily="18" charset="2"/>
              <a:buNone/>
            </a:pPr>
            <a:r>
              <a:rPr lang="en-US" sz="1900" smtClean="0">
                <a:latin typeface="Courier New" pitchFamily="49" charset="0"/>
                <a:cs typeface="Courier New" pitchFamily="49" charset="0"/>
              </a:rPr>
              <a:t>template&lt;typename T&gt;</a:t>
            </a:r>
          </a:p>
          <a:p>
            <a:pPr marL="742950" lvl="1" indent="-285750" eaLnBrk="1" hangingPunct="1">
              <a:buFont typeface="Wingdings 2" pitchFamily="18" charset="2"/>
              <a:buNone/>
            </a:pPr>
            <a:r>
              <a:rPr lang="en-US" sz="1900" smtClean="0">
                <a:latin typeface="Courier New" pitchFamily="49" charset="0"/>
                <a:cs typeface="Courier New" pitchFamily="49" charset="0"/>
              </a:rPr>
              <a:t>class some_container { ... }</a:t>
            </a:r>
          </a:p>
          <a:p>
            <a:pPr marL="742950" lvl="1" indent="-285750" eaLnBrk="1" hangingPunct="1">
              <a:buFont typeface="Wingdings 2" pitchFamily="18" charset="2"/>
              <a:buNone/>
            </a:pPr>
            <a:endParaRPr lang="en-US" sz="1900" smtClean="0">
              <a:latin typeface="Courier New" pitchFamily="49" charset="0"/>
              <a:cs typeface="Courier New" pitchFamily="49" charset="0"/>
            </a:endParaRPr>
          </a:p>
          <a:p>
            <a:pPr marL="742950" lvl="1" indent="-285750" eaLnBrk="1" hangingPunct="1">
              <a:buFont typeface="Wingdings 2" pitchFamily="18" charset="2"/>
              <a:buNone/>
            </a:pPr>
            <a:endParaRPr lang="en-US" sz="1900" smtClean="0">
              <a:latin typeface="Courier New" pitchFamily="49" charset="0"/>
              <a:cs typeface="Courier New" pitchFamily="49" charset="0"/>
            </a:endParaRPr>
          </a:p>
          <a:p>
            <a:pPr marL="742950" lvl="1" indent="-285750" eaLnBrk="1" hangingPunct="1">
              <a:buFont typeface="Wingdings 2" pitchFamily="18" charset="2"/>
              <a:buNone/>
            </a:pPr>
            <a:r>
              <a:rPr lang="en-US" sz="1900" smtClean="0">
                <a:latin typeface="Courier New" pitchFamily="49" charset="0"/>
                <a:cs typeface="Courier New" pitchFamily="49" charset="0"/>
              </a:rPr>
              <a:t>some_container&lt;int&gt; call_lengths;</a:t>
            </a:r>
          </a:p>
          <a:p>
            <a:pPr marL="742950" lvl="1" indent="-285750" eaLnBrk="1" hangingPunct="1">
              <a:buFont typeface="Wingdings 2" pitchFamily="18" charset="2"/>
              <a:buNone/>
            </a:pPr>
            <a:r>
              <a:rPr lang="en-US" sz="1900" smtClean="0">
                <a:latin typeface="Courier New" pitchFamily="49" charset="0"/>
                <a:cs typeface="Courier New" pitchFamily="49" charset="0"/>
              </a:rPr>
              <a:t>some_container&lt;Person&gt; people;</a:t>
            </a:r>
          </a:p>
        </p:txBody>
      </p:sp>
      <p:sp>
        <p:nvSpPr>
          <p:cNvPr id="8" name="Line Callout 1 7"/>
          <p:cNvSpPr/>
          <p:nvPr/>
        </p:nvSpPr>
        <p:spPr>
          <a:xfrm>
            <a:off x="4114800" y="3886200"/>
            <a:ext cx="4343400" cy="661988"/>
          </a:xfrm>
          <a:prstGeom prst="borderCallout1">
            <a:avLst>
              <a:gd name="adj1" fmla="val 109399"/>
              <a:gd name="adj2" fmla="val 65374"/>
              <a:gd name="adj3" fmla="val 135125"/>
              <a:gd name="adj4" fmla="val 5788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err="1">
                <a:latin typeface="Courier New" pitchFamily="49" charset="0"/>
                <a:cs typeface="Courier New" pitchFamily="49" charset="0"/>
              </a:rPr>
              <a:t>call_lengths</a:t>
            </a:r>
            <a:r>
              <a:rPr lang="en-US" b="0" dirty="0"/>
              <a:t> stores a collection of </a:t>
            </a:r>
            <a:r>
              <a:rPr lang="en-US" b="0" dirty="0" err="1">
                <a:latin typeface="Courier New" pitchFamily="49" charset="0"/>
                <a:cs typeface="Courier New" pitchFamily="49" charset="0"/>
              </a:rPr>
              <a:t>int</a:t>
            </a:r>
            <a:r>
              <a:rPr lang="en-US" dirty="0"/>
              <a:t> </a:t>
            </a:r>
            <a:r>
              <a:rPr lang="en-US" b="0" dirty="0"/>
              <a:t>values</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a:xfrm>
            <a:off x="612775" y="228600"/>
            <a:ext cx="8153400" cy="990600"/>
          </a:xfrm>
        </p:spPr>
        <p:txBody>
          <a:bodyPr>
            <a:normAutofit fontScale="90000"/>
          </a:bodyPr>
          <a:lstStyle/>
          <a:p>
            <a:pPr eaLnBrk="1" hangingPunct="1">
              <a:defRPr/>
            </a:pPr>
            <a:r>
              <a:rPr lang="en-US" b="1" dirty="0"/>
              <a:t>Removing Elements from a </a:t>
            </a:r>
            <a:r>
              <a:rPr lang="en-US" b="1" dirty="0" smtClean="0"/>
              <a:t>List (cont.)</a:t>
            </a:r>
          </a:p>
        </p:txBody>
      </p:sp>
      <p:sp>
        <p:nvSpPr>
          <p:cNvPr id="146434" name="Rectangle 3"/>
          <p:cNvSpPr>
            <a:spLocks noGrp="1" noChangeArrowheads="1"/>
          </p:cNvSpPr>
          <p:nvPr>
            <p:ph sz="quarter" idx="1"/>
          </p:nvPr>
        </p:nvSpPr>
        <p:spPr>
          <a:xfrm>
            <a:off x="381000" y="1600200"/>
            <a:ext cx="8610600" cy="4495800"/>
          </a:xfrm>
        </p:spPr>
        <p:txBody>
          <a:bodyPr/>
          <a:lstStyle/>
          <a:p>
            <a:pPr eaLnBrk="1" hangingPunct="1">
              <a:lnSpc>
                <a:spcPct val="80000"/>
              </a:lnSpc>
            </a:pPr>
            <a:r>
              <a:rPr lang="en-US" sz="2700" smtClean="0"/>
              <a:t>Assume a list of </a:t>
            </a:r>
            <a:r>
              <a:rPr lang="en-US" sz="2700" b="1" smtClean="0">
                <a:latin typeface="Courier New" pitchFamily="49" charset="0"/>
                <a:cs typeface="Courier New" pitchFamily="49" charset="0"/>
              </a:rPr>
              <a:t>int</a:t>
            </a:r>
            <a:r>
              <a:rPr lang="en-US" sz="2700" b="1" smtClean="0"/>
              <a:t> </a:t>
            </a:r>
            <a:r>
              <a:rPr lang="en-US" sz="2700" smtClean="0"/>
              <a:t>values. To remove all elements that are divisible by a particular value:</a:t>
            </a:r>
          </a:p>
          <a:p>
            <a:pPr eaLnBrk="1" hangingPunct="1">
              <a:lnSpc>
                <a:spcPct val="80000"/>
              </a:lnSpc>
            </a:pPr>
            <a:endParaRPr lang="en-US" sz="2700" smtClean="0"/>
          </a:p>
          <a:p>
            <a:pPr eaLnBrk="1" hangingPunct="1">
              <a:lnSpc>
                <a:spcPct val="80000"/>
              </a:lnSpc>
              <a:buFont typeface="Wingdings" pitchFamily="2" charset="2"/>
              <a:buNone/>
            </a:pPr>
            <a:r>
              <a:rPr lang="en-US" sz="2000" smtClean="0">
                <a:latin typeface="Courier New" pitchFamily="49" charset="0"/>
                <a:cs typeface="Courier New" pitchFamily="49" charset="0"/>
              </a:rPr>
              <a:t>void remove_divisible_by(list&lt;int&gt;&amp; a_list, int div) {</a:t>
            </a:r>
          </a:p>
          <a:p>
            <a:pPr eaLnBrk="1" hangingPunct="1">
              <a:lnSpc>
                <a:spcPct val="80000"/>
              </a:lnSpc>
              <a:buFont typeface="Wingdings" pitchFamily="2" charset="2"/>
              <a:buNone/>
            </a:pPr>
            <a:r>
              <a:rPr lang="en-US" sz="2000" smtClean="0">
                <a:latin typeface="Courier New" pitchFamily="49" charset="0"/>
                <a:cs typeface="Courier New" pitchFamily="49" charset="0"/>
              </a:rPr>
              <a:t>  list&lt;int&gt;::iterator iter = a_list.begin();</a:t>
            </a:r>
          </a:p>
          <a:p>
            <a:pPr eaLnBrk="1" hangingPunct="1">
              <a:lnSpc>
                <a:spcPct val="80000"/>
              </a:lnSpc>
              <a:buFont typeface="Wingdings" pitchFamily="2" charset="2"/>
              <a:buNone/>
            </a:pPr>
            <a:r>
              <a:rPr lang="en-US" sz="2000" smtClean="0">
                <a:latin typeface="Courier New" pitchFamily="49" charset="0"/>
                <a:cs typeface="Courier New" pitchFamily="49" charset="0"/>
              </a:rPr>
              <a:t>  while (iter != a_list.end()) {</a:t>
            </a:r>
          </a:p>
          <a:p>
            <a:pPr eaLnBrk="1" hangingPunct="1">
              <a:lnSpc>
                <a:spcPct val="80000"/>
              </a:lnSpc>
              <a:buFont typeface="Wingdings" pitchFamily="2" charset="2"/>
              <a:buNone/>
            </a:pPr>
            <a:r>
              <a:rPr lang="en-US" sz="2000" smtClean="0">
                <a:latin typeface="Courier New" pitchFamily="49" charset="0"/>
                <a:cs typeface="Courier New" pitchFamily="49" charset="0"/>
              </a:rPr>
              <a:t>    if (*iter % div == 0) {</a:t>
            </a:r>
          </a:p>
          <a:p>
            <a:pPr eaLnBrk="1" hangingPunct="1">
              <a:lnSpc>
                <a:spcPct val="80000"/>
              </a:lnSpc>
              <a:buFont typeface="Wingdings" pitchFamily="2" charset="2"/>
              <a:buNone/>
            </a:pPr>
            <a:r>
              <a:rPr lang="en-US" sz="2000" smtClean="0">
                <a:latin typeface="Courier New" pitchFamily="49" charset="0"/>
                <a:cs typeface="Courier New" pitchFamily="49" charset="0"/>
              </a:rPr>
              <a:t>      iter = a_list.erase(iter);</a:t>
            </a:r>
          </a:p>
          <a:p>
            <a:pPr eaLnBrk="1" hangingPunct="1">
              <a:lnSpc>
                <a:spcPct val="80000"/>
              </a:lnSpc>
              <a:buFont typeface="Wingdings" pitchFamily="2" charset="2"/>
              <a:buNone/>
            </a:pPr>
            <a:r>
              <a:rPr lang="en-US" sz="2000" smtClean="0">
                <a:latin typeface="Courier New" pitchFamily="49" charset="0"/>
                <a:cs typeface="Courier New" pitchFamily="49" charset="0"/>
              </a:rPr>
              <a:t>    } else {</a:t>
            </a:r>
          </a:p>
          <a:p>
            <a:pPr eaLnBrk="1" hangingPunct="1">
              <a:lnSpc>
                <a:spcPct val="80000"/>
              </a:lnSpc>
              <a:buFont typeface="Wingdings" pitchFamily="2" charset="2"/>
              <a:buNone/>
            </a:pPr>
            <a:r>
              <a:rPr lang="en-US" sz="2000" smtClean="0">
                <a:latin typeface="Courier New" pitchFamily="49" charset="0"/>
                <a:cs typeface="Courier New" pitchFamily="49" charset="0"/>
              </a:rPr>
              <a:t>      ++iter;</a:t>
            </a:r>
          </a:p>
          <a:p>
            <a:pPr eaLnBrk="1" hangingPunct="1">
              <a:lnSpc>
                <a:spcPct val="80000"/>
              </a:lnSpc>
              <a:buFont typeface="Wingdings" pitchFamily="2" charset="2"/>
              <a:buNone/>
            </a:pPr>
            <a:r>
              <a:rPr lang="en-US" sz="2000" smtClean="0">
                <a:latin typeface="Courier New" pitchFamily="49" charset="0"/>
                <a:cs typeface="Courier New" pitchFamily="49" charset="0"/>
              </a:rPr>
              <a:t>    }</a:t>
            </a:r>
          </a:p>
          <a:p>
            <a:pPr eaLnBrk="1" hangingPunct="1">
              <a:lnSpc>
                <a:spcPct val="80000"/>
              </a:lnSpc>
              <a:buFont typeface="Wingdings" pitchFamily="2" charset="2"/>
              <a:buNone/>
            </a:pPr>
            <a:r>
              <a:rPr lang="en-US" sz="2000" smtClean="0">
                <a:latin typeface="Courier New" pitchFamily="49" charset="0"/>
                <a:cs typeface="Courier New" pitchFamily="49" charset="0"/>
              </a:rPr>
              <a:t>  }</a:t>
            </a:r>
          </a:p>
          <a:p>
            <a:pPr eaLnBrk="1" hangingPunct="1">
              <a:lnSpc>
                <a:spcPct val="80000"/>
              </a:lnSpc>
              <a:buFont typeface="Wingdings" pitchFamily="2" charset="2"/>
              <a:buNone/>
            </a:pPr>
            <a:r>
              <a:rPr lang="en-US" sz="2000" smtClean="0">
                <a:latin typeface="Courier New" pitchFamily="49" charset="0"/>
                <a:cs typeface="Courier New" pitchFamily="49" charset="0"/>
              </a:rPr>
              <a:t>}</a:t>
            </a:r>
            <a:endParaRPr lang="en-US" sz="180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a:xfrm>
            <a:off x="612775" y="228600"/>
            <a:ext cx="8153400" cy="990600"/>
          </a:xfrm>
        </p:spPr>
        <p:txBody>
          <a:bodyPr>
            <a:normAutofit fontScale="90000"/>
          </a:bodyPr>
          <a:lstStyle/>
          <a:p>
            <a:pPr eaLnBrk="1" hangingPunct="1">
              <a:defRPr/>
            </a:pPr>
            <a:r>
              <a:rPr lang="en-US" b="1" dirty="0"/>
              <a:t>Removing Elements from a </a:t>
            </a:r>
            <a:r>
              <a:rPr lang="en-US" b="1" dirty="0" smtClean="0"/>
              <a:t>List (cont.)</a:t>
            </a:r>
          </a:p>
        </p:txBody>
      </p:sp>
      <p:sp>
        <p:nvSpPr>
          <p:cNvPr id="147458" name="Rectangle 3"/>
          <p:cNvSpPr>
            <a:spLocks noGrp="1" noChangeArrowheads="1"/>
          </p:cNvSpPr>
          <p:nvPr>
            <p:ph sz="quarter" idx="1"/>
          </p:nvPr>
        </p:nvSpPr>
        <p:spPr>
          <a:xfrm>
            <a:off x="381000" y="1600200"/>
            <a:ext cx="8610600" cy="4953000"/>
          </a:xfrm>
        </p:spPr>
        <p:txBody>
          <a:bodyPr/>
          <a:lstStyle/>
          <a:p>
            <a:pPr eaLnBrk="1" hangingPunct="1">
              <a:lnSpc>
                <a:spcPct val="90000"/>
              </a:lnSpc>
            </a:pPr>
            <a:r>
              <a:rPr lang="en-US" sz="2700" smtClean="0"/>
              <a:t>Assume a list of </a:t>
            </a:r>
            <a:r>
              <a:rPr lang="en-US" sz="2700" b="1" smtClean="0">
                <a:latin typeface="Courier New" pitchFamily="49" charset="0"/>
                <a:cs typeface="Courier New" pitchFamily="49" charset="0"/>
              </a:rPr>
              <a:t>int</a:t>
            </a:r>
            <a:r>
              <a:rPr lang="en-US" sz="2700" b="1" smtClean="0"/>
              <a:t> </a:t>
            </a:r>
            <a:r>
              <a:rPr lang="en-US" sz="2700" smtClean="0"/>
              <a:t>values. To remove all elements that are divisible by a particular value:</a:t>
            </a:r>
          </a:p>
          <a:p>
            <a:pPr eaLnBrk="1" hangingPunct="1">
              <a:lnSpc>
                <a:spcPct val="90000"/>
              </a:lnSpc>
            </a:pPr>
            <a:endParaRPr lang="en-US" sz="2700" smtClean="0"/>
          </a:p>
          <a:p>
            <a:pPr eaLnBrk="1" hangingPunct="1">
              <a:lnSpc>
                <a:spcPct val="90000"/>
              </a:lnSpc>
              <a:buFont typeface="Wingdings" pitchFamily="2" charset="2"/>
              <a:buNone/>
            </a:pPr>
            <a:r>
              <a:rPr lang="en-US" sz="2000" smtClean="0">
                <a:latin typeface="Courier New" pitchFamily="49" charset="0"/>
                <a:cs typeface="Courier New" pitchFamily="49" charset="0"/>
              </a:rPr>
              <a:t>void remove_divisible_by(list&lt;int&gt;&amp; a_list, int div) {</a:t>
            </a:r>
          </a:p>
          <a:p>
            <a:pPr eaLnBrk="1" hangingPunct="1">
              <a:lnSpc>
                <a:spcPct val="90000"/>
              </a:lnSpc>
              <a:buFont typeface="Wingdings" pitchFamily="2" charset="2"/>
              <a:buNone/>
            </a:pPr>
            <a:r>
              <a:rPr lang="en-US" sz="2000" smtClean="0">
                <a:latin typeface="Courier New" pitchFamily="49" charset="0"/>
                <a:cs typeface="Courier New" pitchFamily="49" charset="0"/>
              </a:rPr>
              <a:t>  list&lt;int&gt;::iterator iter = a_list.begin();</a:t>
            </a:r>
          </a:p>
          <a:p>
            <a:pPr eaLnBrk="1" hangingPunct="1">
              <a:lnSpc>
                <a:spcPct val="90000"/>
              </a:lnSpc>
              <a:buFont typeface="Wingdings" pitchFamily="2" charset="2"/>
              <a:buNone/>
            </a:pPr>
            <a:r>
              <a:rPr lang="en-US" sz="2000" smtClean="0">
                <a:latin typeface="Courier New" pitchFamily="49" charset="0"/>
                <a:cs typeface="Courier New" pitchFamily="49" charset="0"/>
              </a:rPr>
              <a:t>  while (iter != a_list.end()) {</a:t>
            </a:r>
          </a:p>
          <a:p>
            <a:pPr eaLnBrk="1" hangingPunct="1">
              <a:lnSpc>
                <a:spcPct val="90000"/>
              </a:lnSpc>
              <a:buFont typeface="Wingdings" pitchFamily="2" charset="2"/>
              <a:buNone/>
            </a:pPr>
            <a:r>
              <a:rPr lang="en-US" sz="2000" smtClean="0">
                <a:latin typeface="Courier New" pitchFamily="49" charset="0"/>
                <a:cs typeface="Courier New" pitchFamily="49" charset="0"/>
              </a:rPr>
              <a:t>    if (*iter % div == 0) {</a:t>
            </a:r>
          </a:p>
          <a:p>
            <a:pPr eaLnBrk="1" hangingPunct="1">
              <a:lnSpc>
                <a:spcPct val="90000"/>
              </a:lnSpc>
              <a:buFont typeface="Wingdings" pitchFamily="2" charset="2"/>
              <a:buNone/>
            </a:pPr>
            <a:r>
              <a:rPr lang="en-US" sz="2000" smtClean="0">
                <a:latin typeface="Courier New" pitchFamily="49" charset="0"/>
                <a:cs typeface="Courier New" pitchFamily="49" charset="0"/>
              </a:rPr>
              <a:t>      iter = a_list.erase(iter);</a:t>
            </a:r>
          </a:p>
          <a:p>
            <a:pPr eaLnBrk="1" hangingPunct="1">
              <a:lnSpc>
                <a:spcPct val="90000"/>
              </a:lnSpc>
              <a:buFont typeface="Wingdings" pitchFamily="2" charset="2"/>
              <a:buNone/>
            </a:pPr>
            <a:r>
              <a:rPr lang="en-US" sz="2000" smtClean="0">
                <a:latin typeface="Courier New" pitchFamily="49" charset="0"/>
                <a:cs typeface="Courier New" pitchFamily="49" charset="0"/>
              </a:rPr>
              <a:t>    } else {</a:t>
            </a:r>
          </a:p>
          <a:p>
            <a:pPr eaLnBrk="1" hangingPunct="1">
              <a:lnSpc>
                <a:spcPct val="90000"/>
              </a:lnSpc>
              <a:buFont typeface="Wingdings" pitchFamily="2" charset="2"/>
              <a:buNone/>
            </a:pPr>
            <a:r>
              <a:rPr lang="en-US" sz="2000" smtClean="0">
                <a:latin typeface="Courier New" pitchFamily="49" charset="0"/>
                <a:cs typeface="Courier New" pitchFamily="49" charset="0"/>
              </a:rPr>
              <a:t>      ++iter;</a:t>
            </a:r>
          </a:p>
          <a:p>
            <a:pPr eaLnBrk="1" hangingPunct="1">
              <a:lnSpc>
                <a:spcPct val="90000"/>
              </a:lnSpc>
              <a:buFont typeface="Wingdings" pitchFamily="2" charset="2"/>
              <a:buNone/>
            </a:pPr>
            <a:r>
              <a:rPr lang="en-US" sz="2000" smtClean="0">
                <a:latin typeface="Courier New" pitchFamily="49" charset="0"/>
                <a:cs typeface="Courier New" pitchFamily="49" charset="0"/>
              </a:rPr>
              <a:t>    }</a:t>
            </a:r>
          </a:p>
          <a:p>
            <a:pPr eaLnBrk="1" hangingPunct="1">
              <a:lnSpc>
                <a:spcPct val="90000"/>
              </a:lnSpc>
              <a:buFont typeface="Wingdings" pitchFamily="2" charset="2"/>
              <a:buNone/>
            </a:pPr>
            <a:r>
              <a:rPr lang="en-US" sz="2000" smtClean="0">
                <a:latin typeface="Courier New" pitchFamily="49" charset="0"/>
                <a:cs typeface="Courier New" pitchFamily="49" charset="0"/>
              </a:rPr>
              <a:t>  }</a:t>
            </a:r>
          </a:p>
          <a:p>
            <a:pPr eaLnBrk="1" hangingPunct="1">
              <a:lnSpc>
                <a:spcPct val="90000"/>
              </a:lnSpc>
              <a:buFont typeface="Wingdings" pitchFamily="2" charset="2"/>
              <a:buNone/>
            </a:pPr>
            <a:r>
              <a:rPr lang="en-US" sz="2000" smtClean="0">
                <a:latin typeface="Courier New" pitchFamily="49" charset="0"/>
                <a:cs typeface="Courier New" pitchFamily="49" charset="0"/>
              </a:rPr>
              <a:t>}</a:t>
            </a:r>
            <a:endParaRPr lang="en-US" sz="1800" smtClean="0">
              <a:latin typeface="Courier New" pitchFamily="49" charset="0"/>
              <a:cs typeface="Courier New" pitchFamily="49" charset="0"/>
            </a:endParaRPr>
          </a:p>
        </p:txBody>
      </p:sp>
      <p:sp>
        <p:nvSpPr>
          <p:cNvPr id="2" name="Line Callout 1 1"/>
          <p:cNvSpPr/>
          <p:nvPr/>
        </p:nvSpPr>
        <p:spPr>
          <a:xfrm>
            <a:off x="3886200" y="4876800"/>
            <a:ext cx="3048000" cy="1295400"/>
          </a:xfrm>
          <a:prstGeom prst="borderCallout1">
            <a:avLst>
              <a:gd name="adj1" fmla="val 18750"/>
              <a:gd name="adj2" fmla="val -8333"/>
              <a:gd name="adj3" fmla="val -43719"/>
              <a:gd name="adj4" fmla="val -4784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0" dirty="0"/>
              <a:t>The expression </a:t>
            </a:r>
            <a:r>
              <a:rPr lang="en-US" sz="1600" b="0" dirty="0">
                <a:latin typeface="Courier New" pitchFamily="49" charset="0"/>
                <a:cs typeface="Courier New" pitchFamily="49" charset="0"/>
              </a:rPr>
              <a:t>*</a:t>
            </a:r>
            <a:r>
              <a:rPr lang="en-US" sz="1600" b="0" dirty="0" err="1">
                <a:latin typeface="Courier New" pitchFamily="49" charset="0"/>
                <a:cs typeface="Courier New" pitchFamily="49" charset="0"/>
              </a:rPr>
              <a:t>iter</a:t>
            </a:r>
            <a:r>
              <a:rPr lang="en-US" sz="1600" b="0" dirty="0">
                <a:latin typeface="Courier New" pitchFamily="49" charset="0"/>
                <a:cs typeface="Courier New" pitchFamily="49" charset="0"/>
              </a:rPr>
              <a:t> </a:t>
            </a:r>
            <a:r>
              <a:rPr lang="en-US" b="0" dirty="0"/>
              <a:t>has the value of the current </a:t>
            </a:r>
            <a:r>
              <a:rPr lang="en-US" sz="1600" b="0" dirty="0" err="1">
                <a:latin typeface="Courier New" pitchFamily="49" charset="0"/>
                <a:cs typeface="Courier New" pitchFamily="49" charset="0"/>
              </a:rPr>
              <a:t>int</a:t>
            </a:r>
            <a:r>
              <a:rPr lang="en-US" dirty="0"/>
              <a:t> </a:t>
            </a:r>
            <a:r>
              <a:rPr lang="en-US" b="0" dirty="0"/>
              <a:t>value referenced by the </a:t>
            </a:r>
            <a:r>
              <a:rPr lang="en-US" sz="1600" b="0" dirty="0">
                <a:latin typeface="Courier New" pitchFamily="49" charset="0"/>
                <a:cs typeface="Courier New" pitchFamily="49" charset="0"/>
              </a:rPr>
              <a:t>iterator</a:t>
            </a: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a:xfrm>
            <a:off x="612775" y="228600"/>
            <a:ext cx="8153400" cy="990600"/>
          </a:xfrm>
        </p:spPr>
        <p:txBody>
          <a:bodyPr>
            <a:normAutofit fontScale="90000"/>
          </a:bodyPr>
          <a:lstStyle/>
          <a:p>
            <a:pPr eaLnBrk="1" hangingPunct="1">
              <a:defRPr/>
            </a:pPr>
            <a:r>
              <a:rPr lang="en-US" b="1" dirty="0"/>
              <a:t>Removing Elements from a </a:t>
            </a:r>
            <a:r>
              <a:rPr lang="en-US" b="1" dirty="0" smtClean="0"/>
              <a:t>List (cont.)</a:t>
            </a:r>
          </a:p>
        </p:txBody>
      </p:sp>
      <p:sp>
        <p:nvSpPr>
          <p:cNvPr id="148482" name="Rectangle 3"/>
          <p:cNvSpPr>
            <a:spLocks noGrp="1" noChangeArrowheads="1"/>
          </p:cNvSpPr>
          <p:nvPr>
            <p:ph sz="quarter" idx="1"/>
          </p:nvPr>
        </p:nvSpPr>
        <p:spPr>
          <a:xfrm>
            <a:off x="381000" y="1600200"/>
            <a:ext cx="8610600" cy="4953000"/>
          </a:xfrm>
        </p:spPr>
        <p:txBody>
          <a:bodyPr/>
          <a:lstStyle/>
          <a:p>
            <a:pPr eaLnBrk="1" hangingPunct="1">
              <a:lnSpc>
                <a:spcPct val="90000"/>
              </a:lnSpc>
            </a:pPr>
            <a:r>
              <a:rPr lang="en-US" sz="2700" smtClean="0"/>
              <a:t>Assume a list of </a:t>
            </a:r>
            <a:r>
              <a:rPr lang="en-US" sz="2700" b="1" smtClean="0">
                <a:latin typeface="Courier New" pitchFamily="49" charset="0"/>
                <a:cs typeface="Courier New" pitchFamily="49" charset="0"/>
              </a:rPr>
              <a:t>int</a:t>
            </a:r>
            <a:r>
              <a:rPr lang="en-US" sz="2700" b="1" smtClean="0"/>
              <a:t> </a:t>
            </a:r>
            <a:r>
              <a:rPr lang="en-US" sz="2700" smtClean="0"/>
              <a:t>values. To remove all elements that are divisible by a particular value:</a:t>
            </a:r>
          </a:p>
          <a:p>
            <a:pPr eaLnBrk="1" hangingPunct="1">
              <a:lnSpc>
                <a:spcPct val="90000"/>
              </a:lnSpc>
            </a:pPr>
            <a:endParaRPr lang="en-US" sz="2700" smtClean="0"/>
          </a:p>
          <a:p>
            <a:pPr eaLnBrk="1" hangingPunct="1">
              <a:lnSpc>
                <a:spcPct val="90000"/>
              </a:lnSpc>
              <a:buFont typeface="Wingdings" pitchFamily="2" charset="2"/>
              <a:buNone/>
            </a:pPr>
            <a:r>
              <a:rPr lang="en-US" sz="2000" smtClean="0">
                <a:latin typeface="Courier New" pitchFamily="49" charset="0"/>
                <a:cs typeface="Courier New" pitchFamily="49" charset="0"/>
              </a:rPr>
              <a:t>void remove_divisible_by(list&lt;int&gt;&amp; a_list, int div) {</a:t>
            </a:r>
          </a:p>
          <a:p>
            <a:pPr eaLnBrk="1" hangingPunct="1">
              <a:lnSpc>
                <a:spcPct val="90000"/>
              </a:lnSpc>
              <a:buFont typeface="Wingdings" pitchFamily="2" charset="2"/>
              <a:buNone/>
            </a:pPr>
            <a:r>
              <a:rPr lang="en-US" sz="2000" smtClean="0">
                <a:latin typeface="Courier New" pitchFamily="49" charset="0"/>
                <a:cs typeface="Courier New" pitchFamily="49" charset="0"/>
              </a:rPr>
              <a:t>  list&lt;int&gt;::iterator iter = a_list.begin();</a:t>
            </a:r>
          </a:p>
          <a:p>
            <a:pPr eaLnBrk="1" hangingPunct="1">
              <a:lnSpc>
                <a:spcPct val="90000"/>
              </a:lnSpc>
              <a:buFont typeface="Wingdings" pitchFamily="2" charset="2"/>
              <a:buNone/>
            </a:pPr>
            <a:r>
              <a:rPr lang="en-US" sz="2000" smtClean="0">
                <a:latin typeface="Courier New" pitchFamily="49" charset="0"/>
                <a:cs typeface="Courier New" pitchFamily="49" charset="0"/>
              </a:rPr>
              <a:t>  while (iter != a_list.end()) {</a:t>
            </a:r>
          </a:p>
          <a:p>
            <a:pPr eaLnBrk="1" hangingPunct="1">
              <a:lnSpc>
                <a:spcPct val="90000"/>
              </a:lnSpc>
              <a:buFont typeface="Wingdings" pitchFamily="2" charset="2"/>
              <a:buNone/>
            </a:pPr>
            <a:r>
              <a:rPr lang="en-US" sz="2000" smtClean="0">
                <a:latin typeface="Courier New" pitchFamily="49" charset="0"/>
                <a:cs typeface="Courier New" pitchFamily="49" charset="0"/>
              </a:rPr>
              <a:t>    if (*iter % div == 0) {</a:t>
            </a:r>
          </a:p>
          <a:p>
            <a:pPr eaLnBrk="1" hangingPunct="1">
              <a:lnSpc>
                <a:spcPct val="90000"/>
              </a:lnSpc>
              <a:buFont typeface="Wingdings" pitchFamily="2" charset="2"/>
              <a:buNone/>
            </a:pPr>
            <a:r>
              <a:rPr lang="en-US" sz="2000" smtClean="0">
                <a:latin typeface="Courier New" pitchFamily="49" charset="0"/>
                <a:cs typeface="Courier New" pitchFamily="49" charset="0"/>
              </a:rPr>
              <a:t>      iter = a_list.erase(iter);</a:t>
            </a:r>
          </a:p>
          <a:p>
            <a:pPr eaLnBrk="1" hangingPunct="1">
              <a:lnSpc>
                <a:spcPct val="90000"/>
              </a:lnSpc>
              <a:buFont typeface="Wingdings" pitchFamily="2" charset="2"/>
              <a:buNone/>
            </a:pPr>
            <a:r>
              <a:rPr lang="en-US" sz="2000" smtClean="0">
                <a:latin typeface="Courier New" pitchFamily="49" charset="0"/>
                <a:cs typeface="Courier New" pitchFamily="49" charset="0"/>
              </a:rPr>
              <a:t>    } else {</a:t>
            </a:r>
          </a:p>
          <a:p>
            <a:pPr eaLnBrk="1" hangingPunct="1">
              <a:lnSpc>
                <a:spcPct val="90000"/>
              </a:lnSpc>
              <a:buFont typeface="Wingdings" pitchFamily="2" charset="2"/>
              <a:buNone/>
            </a:pPr>
            <a:r>
              <a:rPr lang="en-US" sz="2000" smtClean="0">
                <a:latin typeface="Courier New" pitchFamily="49" charset="0"/>
                <a:cs typeface="Courier New" pitchFamily="49" charset="0"/>
              </a:rPr>
              <a:t>      ++iter;</a:t>
            </a:r>
          </a:p>
          <a:p>
            <a:pPr eaLnBrk="1" hangingPunct="1">
              <a:lnSpc>
                <a:spcPct val="90000"/>
              </a:lnSpc>
              <a:buFont typeface="Wingdings" pitchFamily="2" charset="2"/>
              <a:buNone/>
            </a:pPr>
            <a:r>
              <a:rPr lang="en-US" sz="2000" smtClean="0">
                <a:latin typeface="Courier New" pitchFamily="49" charset="0"/>
                <a:cs typeface="Courier New" pitchFamily="49" charset="0"/>
              </a:rPr>
              <a:t>    }</a:t>
            </a:r>
          </a:p>
          <a:p>
            <a:pPr eaLnBrk="1" hangingPunct="1">
              <a:lnSpc>
                <a:spcPct val="90000"/>
              </a:lnSpc>
              <a:buFont typeface="Wingdings" pitchFamily="2" charset="2"/>
              <a:buNone/>
            </a:pPr>
            <a:r>
              <a:rPr lang="en-US" sz="2000" smtClean="0">
                <a:latin typeface="Courier New" pitchFamily="49" charset="0"/>
                <a:cs typeface="Courier New" pitchFamily="49" charset="0"/>
              </a:rPr>
              <a:t>  }</a:t>
            </a:r>
          </a:p>
          <a:p>
            <a:pPr eaLnBrk="1" hangingPunct="1">
              <a:lnSpc>
                <a:spcPct val="90000"/>
              </a:lnSpc>
              <a:buFont typeface="Wingdings" pitchFamily="2" charset="2"/>
              <a:buNone/>
            </a:pPr>
            <a:r>
              <a:rPr lang="en-US" sz="2000" smtClean="0">
                <a:latin typeface="Courier New" pitchFamily="49" charset="0"/>
                <a:cs typeface="Courier New" pitchFamily="49" charset="0"/>
              </a:rPr>
              <a:t>}</a:t>
            </a:r>
            <a:endParaRPr lang="en-US" sz="1800" smtClean="0">
              <a:latin typeface="Courier New" pitchFamily="49" charset="0"/>
              <a:cs typeface="Courier New" pitchFamily="49" charset="0"/>
            </a:endParaRPr>
          </a:p>
        </p:txBody>
      </p:sp>
      <p:sp>
        <p:nvSpPr>
          <p:cNvPr id="2" name="Line Callout 1 1"/>
          <p:cNvSpPr/>
          <p:nvPr/>
        </p:nvSpPr>
        <p:spPr>
          <a:xfrm>
            <a:off x="3886200" y="4876800"/>
            <a:ext cx="4800600" cy="1524000"/>
          </a:xfrm>
          <a:prstGeom prst="borderCallout1">
            <a:avLst>
              <a:gd name="adj1" fmla="val 18750"/>
              <a:gd name="adj2" fmla="val -8333"/>
              <a:gd name="adj3" fmla="val -8542"/>
              <a:gd name="adj4" fmla="val -2040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The function call in this statement removes the element referenced by </a:t>
            </a:r>
            <a:r>
              <a:rPr lang="en-US" sz="1600" b="0" dirty="0" err="1">
                <a:latin typeface="Courier New" pitchFamily="49" charset="0"/>
                <a:cs typeface="Courier New" pitchFamily="49" charset="0"/>
              </a:rPr>
              <a:t>iter</a:t>
            </a:r>
            <a:r>
              <a:rPr lang="en-US" b="0" dirty="0"/>
              <a:t> and then returns an </a:t>
            </a:r>
            <a:r>
              <a:rPr lang="en-US" sz="1600" b="0" dirty="0">
                <a:latin typeface="Courier New" pitchFamily="49" charset="0"/>
                <a:cs typeface="Courier New" pitchFamily="49" charset="0"/>
              </a:rPr>
              <a:t>iterator</a:t>
            </a:r>
            <a:r>
              <a:rPr lang="en-US" b="0" dirty="0"/>
              <a:t> that references the next element</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a:xfrm>
            <a:off x="612775" y="228600"/>
            <a:ext cx="8153400" cy="990600"/>
          </a:xfrm>
        </p:spPr>
        <p:txBody>
          <a:bodyPr>
            <a:normAutofit fontScale="90000"/>
          </a:bodyPr>
          <a:lstStyle/>
          <a:p>
            <a:pPr eaLnBrk="1" hangingPunct="1">
              <a:defRPr/>
            </a:pPr>
            <a:r>
              <a:rPr lang="en-US" b="1" dirty="0"/>
              <a:t>Removing Elements from a </a:t>
            </a:r>
            <a:r>
              <a:rPr lang="en-US" b="1" dirty="0" smtClean="0"/>
              <a:t>List (cont.)</a:t>
            </a:r>
          </a:p>
        </p:txBody>
      </p:sp>
      <p:sp>
        <p:nvSpPr>
          <p:cNvPr id="149506" name="Rectangle 3"/>
          <p:cNvSpPr>
            <a:spLocks noGrp="1" noChangeArrowheads="1"/>
          </p:cNvSpPr>
          <p:nvPr>
            <p:ph sz="quarter" idx="1"/>
          </p:nvPr>
        </p:nvSpPr>
        <p:spPr>
          <a:xfrm>
            <a:off x="381000" y="1600200"/>
            <a:ext cx="8610600" cy="4953000"/>
          </a:xfrm>
        </p:spPr>
        <p:txBody>
          <a:bodyPr/>
          <a:lstStyle/>
          <a:p>
            <a:pPr eaLnBrk="1" hangingPunct="1">
              <a:lnSpc>
                <a:spcPct val="90000"/>
              </a:lnSpc>
            </a:pPr>
            <a:r>
              <a:rPr lang="en-US" sz="2700" smtClean="0"/>
              <a:t>Assume a list of </a:t>
            </a:r>
            <a:r>
              <a:rPr lang="en-US" sz="2700" b="1" smtClean="0">
                <a:latin typeface="Courier New" pitchFamily="49" charset="0"/>
                <a:cs typeface="Courier New" pitchFamily="49" charset="0"/>
              </a:rPr>
              <a:t>int</a:t>
            </a:r>
            <a:r>
              <a:rPr lang="en-US" sz="2700" b="1" smtClean="0"/>
              <a:t> </a:t>
            </a:r>
            <a:r>
              <a:rPr lang="en-US" sz="2700" smtClean="0"/>
              <a:t>values. To remove all elements that are divisible by a particular value:</a:t>
            </a:r>
          </a:p>
          <a:p>
            <a:pPr eaLnBrk="1" hangingPunct="1">
              <a:lnSpc>
                <a:spcPct val="90000"/>
              </a:lnSpc>
            </a:pPr>
            <a:endParaRPr lang="en-US" sz="2700" smtClean="0"/>
          </a:p>
          <a:p>
            <a:pPr eaLnBrk="1" hangingPunct="1">
              <a:lnSpc>
                <a:spcPct val="90000"/>
              </a:lnSpc>
              <a:buFont typeface="Wingdings" pitchFamily="2" charset="2"/>
              <a:buNone/>
            </a:pPr>
            <a:r>
              <a:rPr lang="en-US" sz="2000" smtClean="0">
                <a:latin typeface="Courier New" pitchFamily="49" charset="0"/>
                <a:cs typeface="Courier New" pitchFamily="49" charset="0"/>
              </a:rPr>
              <a:t>void remove_divisible_by(list&lt;int&gt;&amp; a_list, int div) {</a:t>
            </a:r>
          </a:p>
          <a:p>
            <a:pPr eaLnBrk="1" hangingPunct="1">
              <a:lnSpc>
                <a:spcPct val="90000"/>
              </a:lnSpc>
              <a:buFont typeface="Wingdings" pitchFamily="2" charset="2"/>
              <a:buNone/>
            </a:pPr>
            <a:r>
              <a:rPr lang="en-US" sz="2000" smtClean="0">
                <a:latin typeface="Courier New" pitchFamily="49" charset="0"/>
                <a:cs typeface="Courier New" pitchFamily="49" charset="0"/>
              </a:rPr>
              <a:t>  list&lt;int&gt;::iterator iter = a_list.begin();</a:t>
            </a:r>
          </a:p>
          <a:p>
            <a:pPr eaLnBrk="1" hangingPunct="1">
              <a:lnSpc>
                <a:spcPct val="90000"/>
              </a:lnSpc>
              <a:buFont typeface="Wingdings" pitchFamily="2" charset="2"/>
              <a:buNone/>
            </a:pPr>
            <a:r>
              <a:rPr lang="en-US" sz="2000" smtClean="0">
                <a:latin typeface="Courier New" pitchFamily="49" charset="0"/>
                <a:cs typeface="Courier New" pitchFamily="49" charset="0"/>
              </a:rPr>
              <a:t>  while (iter != a_list.end()) {</a:t>
            </a:r>
          </a:p>
          <a:p>
            <a:pPr eaLnBrk="1" hangingPunct="1">
              <a:lnSpc>
                <a:spcPct val="90000"/>
              </a:lnSpc>
              <a:buFont typeface="Wingdings" pitchFamily="2" charset="2"/>
              <a:buNone/>
            </a:pPr>
            <a:r>
              <a:rPr lang="en-US" sz="2000" smtClean="0">
                <a:latin typeface="Courier New" pitchFamily="49" charset="0"/>
                <a:cs typeface="Courier New" pitchFamily="49" charset="0"/>
              </a:rPr>
              <a:t>    if (*iter % div == 0) {</a:t>
            </a:r>
          </a:p>
          <a:p>
            <a:pPr eaLnBrk="1" hangingPunct="1">
              <a:lnSpc>
                <a:spcPct val="90000"/>
              </a:lnSpc>
              <a:buFont typeface="Wingdings" pitchFamily="2" charset="2"/>
              <a:buNone/>
            </a:pPr>
            <a:r>
              <a:rPr lang="en-US" sz="2000" smtClean="0">
                <a:latin typeface="Courier New" pitchFamily="49" charset="0"/>
                <a:cs typeface="Courier New" pitchFamily="49" charset="0"/>
              </a:rPr>
              <a:t>      iter = a_list.erase(iter);</a:t>
            </a:r>
          </a:p>
          <a:p>
            <a:pPr eaLnBrk="1" hangingPunct="1">
              <a:lnSpc>
                <a:spcPct val="90000"/>
              </a:lnSpc>
              <a:buFont typeface="Wingdings" pitchFamily="2" charset="2"/>
              <a:buNone/>
            </a:pPr>
            <a:r>
              <a:rPr lang="en-US" sz="2000" smtClean="0">
                <a:latin typeface="Courier New" pitchFamily="49" charset="0"/>
                <a:cs typeface="Courier New" pitchFamily="49" charset="0"/>
              </a:rPr>
              <a:t>    } else {</a:t>
            </a:r>
          </a:p>
          <a:p>
            <a:pPr eaLnBrk="1" hangingPunct="1">
              <a:lnSpc>
                <a:spcPct val="90000"/>
              </a:lnSpc>
              <a:buFont typeface="Wingdings" pitchFamily="2" charset="2"/>
              <a:buNone/>
            </a:pPr>
            <a:r>
              <a:rPr lang="en-US" sz="2000" smtClean="0">
                <a:latin typeface="Courier New" pitchFamily="49" charset="0"/>
                <a:cs typeface="Courier New" pitchFamily="49" charset="0"/>
              </a:rPr>
              <a:t>      ++iter;</a:t>
            </a:r>
          </a:p>
          <a:p>
            <a:pPr eaLnBrk="1" hangingPunct="1">
              <a:lnSpc>
                <a:spcPct val="90000"/>
              </a:lnSpc>
              <a:buFont typeface="Wingdings" pitchFamily="2" charset="2"/>
              <a:buNone/>
            </a:pPr>
            <a:r>
              <a:rPr lang="en-US" sz="2000" smtClean="0">
                <a:latin typeface="Courier New" pitchFamily="49" charset="0"/>
                <a:cs typeface="Courier New" pitchFamily="49" charset="0"/>
              </a:rPr>
              <a:t>    }</a:t>
            </a:r>
          </a:p>
          <a:p>
            <a:pPr eaLnBrk="1" hangingPunct="1">
              <a:lnSpc>
                <a:spcPct val="90000"/>
              </a:lnSpc>
              <a:buFont typeface="Wingdings" pitchFamily="2" charset="2"/>
              <a:buNone/>
            </a:pPr>
            <a:r>
              <a:rPr lang="en-US" sz="2000" smtClean="0">
                <a:latin typeface="Courier New" pitchFamily="49" charset="0"/>
                <a:cs typeface="Courier New" pitchFamily="49" charset="0"/>
              </a:rPr>
              <a:t>  }</a:t>
            </a:r>
          </a:p>
          <a:p>
            <a:pPr eaLnBrk="1" hangingPunct="1">
              <a:lnSpc>
                <a:spcPct val="90000"/>
              </a:lnSpc>
              <a:buFont typeface="Wingdings" pitchFamily="2" charset="2"/>
              <a:buNone/>
            </a:pPr>
            <a:r>
              <a:rPr lang="en-US" sz="2000" smtClean="0">
                <a:latin typeface="Courier New" pitchFamily="49" charset="0"/>
                <a:cs typeface="Courier New" pitchFamily="49" charset="0"/>
              </a:rPr>
              <a:t>}</a:t>
            </a:r>
            <a:endParaRPr lang="en-US" sz="1800" smtClean="0">
              <a:latin typeface="Courier New" pitchFamily="49" charset="0"/>
              <a:cs typeface="Courier New" pitchFamily="49" charset="0"/>
            </a:endParaRPr>
          </a:p>
        </p:txBody>
      </p:sp>
      <p:sp>
        <p:nvSpPr>
          <p:cNvPr id="2" name="Line Callout 1 1"/>
          <p:cNvSpPr/>
          <p:nvPr/>
        </p:nvSpPr>
        <p:spPr>
          <a:xfrm>
            <a:off x="3886200" y="4876800"/>
            <a:ext cx="3581400" cy="1524000"/>
          </a:xfrm>
          <a:prstGeom prst="borderCallout1">
            <a:avLst>
              <a:gd name="adj1" fmla="val 18750"/>
              <a:gd name="adj2" fmla="val -8333"/>
              <a:gd name="adj3" fmla="val 24900"/>
              <a:gd name="adj4" fmla="val -3689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We use the prefix increment operator because we do not need a copy of the iterator prior to incrementing it</a:t>
            </a:r>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hangingPunct="1">
              <a:defRPr/>
            </a:pPr>
            <a:r>
              <a:rPr lang="en-US" b="1" dirty="0"/>
              <a:t>Removing Elements from a List (cont.)</a:t>
            </a:r>
            <a:endParaRPr lang="en-US" dirty="0"/>
          </a:p>
        </p:txBody>
      </p:sp>
      <p:sp>
        <p:nvSpPr>
          <p:cNvPr id="150530" name="Content Placeholder 2"/>
          <p:cNvSpPr>
            <a:spLocks noGrp="1"/>
          </p:cNvSpPr>
          <p:nvPr>
            <p:ph sz="quarter" idx="1"/>
          </p:nvPr>
        </p:nvSpPr>
        <p:spPr>
          <a:xfrm>
            <a:off x="612775" y="1600200"/>
            <a:ext cx="8153400" cy="4876800"/>
          </a:xfrm>
        </p:spPr>
        <p:txBody>
          <a:bodyPr/>
          <a:lstStyle/>
          <a:p>
            <a:pPr eaLnBrk="1" hangingPunct="1">
              <a:lnSpc>
                <a:spcPct val="80000"/>
              </a:lnSpc>
            </a:pPr>
            <a:r>
              <a:rPr lang="en-US" sz="1800" smtClean="0"/>
              <a:t>Assume that we have a </a:t>
            </a:r>
            <a:r>
              <a:rPr lang="en-US" sz="1800" smtClean="0">
                <a:latin typeface="Courier New" pitchFamily="49" charset="0"/>
                <a:cs typeface="Courier New" pitchFamily="49" charset="0"/>
              </a:rPr>
              <a:t>list</a:t>
            </a:r>
            <a:r>
              <a:rPr lang="en-US" sz="1800" smtClean="0"/>
              <a:t> of </a:t>
            </a:r>
            <a:r>
              <a:rPr lang="en-US" sz="1800" smtClean="0">
                <a:latin typeface="Courier New" pitchFamily="49" charset="0"/>
                <a:cs typeface="Courier New" pitchFamily="49" charset="0"/>
              </a:rPr>
              <a:t>string</a:t>
            </a:r>
            <a:r>
              <a:rPr lang="en-US" sz="1800" smtClean="0"/>
              <a:t> values. To locate the first occurrence of a string </a:t>
            </a:r>
            <a:r>
              <a:rPr lang="en-US" sz="1800" smtClean="0">
                <a:latin typeface="Courier New" pitchFamily="49" charset="0"/>
                <a:cs typeface="Courier New" pitchFamily="49" charset="0"/>
              </a:rPr>
              <a:t>target</a:t>
            </a:r>
            <a:r>
              <a:rPr lang="en-US" sz="1800" smtClean="0"/>
              <a:t> and replace it with the string </a:t>
            </a:r>
            <a:r>
              <a:rPr lang="en-US" sz="1800" smtClean="0">
                <a:latin typeface="Courier New" pitchFamily="49" charset="0"/>
                <a:cs typeface="Courier New" pitchFamily="49" charset="0"/>
              </a:rPr>
              <a:t>new_value</a:t>
            </a:r>
            <a:r>
              <a:rPr lang="en-US" sz="1800" smtClean="0"/>
              <a:t>:</a:t>
            </a:r>
          </a:p>
          <a:p>
            <a:pPr eaLnBrk="1" hangingPunct="1">
              <a:lnSpc>
                <a:spcPct val="80000"/>
              </a:lnSpc>
              <a:buFont typeface="Wingdings" pitchFamily="2" charset="2"/>
              <a:buNone/>
            </a:pPr>
            <a:endParaRPr lang="en-US" sz="1600" smtClean="0"/>
          </a:p>
          <a:p>
            <a:pPr eaLnBrk="1" hangingPunct="1">
              <a:lnSpc>
                <a:spcPct val="80000"/>
              </a:lnSpc>
              <a:buFont typeface="Wingdings" pitchFamily="2" charset="2"/>
              <a:buNone/>
            </a:pPr>
            <a:r>
              <a:rPr lang="en-US" sz="1600" smtClean="0">
                <a:latin typeface="Courier New" pitchFamily="49" charset="0"/>
                <a:cs typeface="Courier New" pitchFamily="49" charset="0"/>
              </a:rPr>
              <a:t>void find_and_replace(list&lt;string&gt;&amp; a_list,</a:t>
            </a:r>
          </a:p>
          <a:p>
            <a:pPr eaLnBrk="1" hangingPunct="1">
              <a:lnSpc>
                <a:spcPct val="80000"/>
              </a:lnSpc>
              <a:buFont typeface="Wingdings" pitchFamily="2" charset="2"/>
              <a:buNone/>
            </a:pPr>
            <a:r>
              <a:rPr lang="en-US" sz="1600" smtClean="0">
                <a:latin typeface="Courier New" pitchFamily="49" charset="0"/>
                <a:cs typeface="Courier New" pitchFamily="49" charset="0"/>
              </a:rPr>
              <a:t>  				const string&amp; target,</a:t>
            </a:r>
          </a:p>
          <a:p>
            <a:pPr eaLnBrk="1" hangingPunct="1">
              <a:lnSpc>
                <a:spcPct val="80000"/>
              </a:lnSpc>
              <a:buFont typeface="Wingdings" pitchFamily="2" charset="2"/>
              <a:buNone/>
            </a:pPr>
            <a:r>
              <a:rPr lang="en-US" sz="1600" smtClean="0">
                <a:latin typeface="Courier New" pitchFamily="49" charset="0"/>
                <a:cs typeface="Courier New" pitchFamily="49" charset="0"/>
              </a:rPr>
              <a:t>  				const string&amp; new_value) {</a:t>
            </a:r>
          </a:p>
          <a:p>
            <a:pPr eaLnBrk="1" hangingPunct="1">
              <a:lnSpc>
                <a:spcPct val="80000"/>
              </a:lnSpc>
              <a:buFont typeface="Wingdings" pitchFamily="2" charset="2"/>
              <a:buNone/>
            </a:pPr>
            <a:r>
              <a:rPr lang="en-US" sz="1600" smtClean="0">
                <a:latin typeface="Courier New" pitchFamily="49" charset="0"/>
                <a:cs typeface="Courier New" pitchFamily="49" charset="0"/>
              </a:rPr>
              <a:t>  list&lt;string&gt;::iterator iter = a_list.begin();</a:t>
            </a:r>
          </a:p>
          <a:p>
            <a:pPr eaLnBrk="1" hangingPunct="1">
              <a:lnSpc>
                <a:spcPct val="80000"/>
              </a:lnSpc>
              <a:buFont typeface="Wingdings" pitchFamily="2" charset="2"/>
              <a:buNone/>
            </a:pPr>
            <a:r>
              <a:rPr lang="en-US" sz="1600" smtClean="0">
                <a:latin typeface="Courier New" pitchFamily="49" charset="0"/>
                <a:cs typeface="Courier New" pitchFamily="49" charset="0"/>
              </a:rPr>
              <a:t>  while (iter != a_list.end()) {</a:t>
            </a:r>
          </a:p>
          <a:p>
            <a:pPr eaLnBrk="1" hangingPunct="1">
              <a:lnSpc>
                <a:spcPct val="80000"/>
              </a:lnSpc>
              <a:buFont typeface="Wingdings" pitchFamily="2" charset="2"/>
              <a:buNone/>
            </a:pPr>
            <a:r>
              <a:rPr lang="en-US" sz="1600" smtClean="0">
                <a:latin typeface="Courier New" pitchFamily="49" charset="0"/>
                <a:cs typeface="Courier New" pitchFamily="49" charset="0"/>
              </a:rPr>
              <a:t>    if (*iter == target) {</a:t>
            </a:r>
          </a:p>
          <a:p>
            <a:pPr eaLnBrk="1" hangingPunct="1">
              <a:lnSpc>
                <a:spcPct val="80000"/>
              </a:lnSpc>
              <a:buFont typeface="Wingdings" pitchFamily="2" charset="2"/>
              <a:buNone/>
            </a:pPr>
            <a:r>
              <a:rPr lang="en-US" sz="1600" smtClean="0">
                <a:latin typeface="Courier New" pitchFamily="49" charset="0"/>
                <a:cs typeface="Courier New" pitchFamily="49" charset="0"/>
              </a:rPr>
              <a:t>      *iter = new_value;</a:t>
            </a:r>
          </a:p>
          <a:p>
            <a:pPr eaLnBrk="1" hangingPunct="1">
              <a:lnSpc>
                <a:spcPct val="80000"/>
              </a:lnSpc>
              <a:buFont typeface="Wingdings" pitchFamily="2" charset="2"/>
              <a:buNone/>
            </a:pPr>
            <a:r>
              <a:rPr lang="en-US" sz="1600" smtClean="0">
                <a:latin typeface="Courier New" pitchFamily="49" charset="0"/>
                <a:cs typeface="Courier New" pitchFamily="49" charset="0"/>
              </a:rPr>
              <a:t>	   break; // </a:t>
            </a:r>
            <a:r>
              <a:rPr lang="en-US" sz="1600" i="1" smtClean="0">
                <a:latin typeface="Courier New" pitchFamily="49" charset="0"/>
                <a:cs typeface="Courier New" pitchFamily="49" charset="0"/>
              </a:rPr>
              <a:t>Exit the loop</a:t>
            </a:r>
            <a:r>
              <a:rPr lang="en-US" sz="1600" smtClean="0">
                <a:latin typeface="Courier New" pitchFamily="49" charset="0"/>
                <a:cs typeface="Courier New" pitchFamily="49" charset="0"/>
              </a:rPr>
              <a:t>.</a:t>
            </a:r>
          </a:p>
          <a:p>
            <a:pPr eaLnBrk="1" hangingPunct="1">
              <a:lnSpc>
                <a:spcPct val="80000"/>
              </a:lnSpc>
              <a:buFont typeface="Wingdings" pitchFamily="2" charset="2"/>
              <a:buNone/>
            </a:pPr>
            <a:r>
              <a:rPr lang="en-US" sz="1600" smtClean="0">
                <a:latin typeface="Courier New" pitchFamily="49" charset="0"/>
                <a:cs typeface="Courier New" pitchFamily="49" charset="0"/>
              </a:rPr>
              <a:t>    }</a:t>
            </a:r>
          </a:p>
          <a:p>
            <a:pPr eaLnBrk="1" hangingPunct="1">
              <a:lnSpc>
                <a:spcPct val="80000"/>
              </a:lnSpc>
              <a:buFont typeface="Wingdings" pitchFamily="2" charset="2"/>
              <a:buNone/>
            </a:pPr>
            <a:r>
              <a:rPr lang="en-US" sz="1600" smtClean="0">
                <a:latin typeface="Courier New" pitchFamily="49" charset="0"/>
                <a:cs typeface="Courier New" pitchFamily="49" charset="0"/>
              </a:rPr>
              <a:t>    else {</a:t>
            </a:r>
          </a:p>
          <a:p>
            <a:pPr eaLnBrk="1" hangingPunct="1">
              <a:lnSpc>
                <a:spcPct val="80000"/>
              </a:lnSpc>
              <a:buFont typeface="Wingdings" pitchFamily="2" charset="2"/>
              <a:buNone/>
            </a:pPr>
            <a:r>
              <a:rPr lang="en-US" sz="1600" smtClean="0">
                <a:latin typeface="Courier New" pitchFamily="49" charset="0"/>
                <a:cs typeface="Courier New" pitchFamily="49" charset="0"/>
              </a:rPr>
              <a:t>      ++iter;</a:t>
            </a:r>
          </a:p>
          <a:p>
            <a:pPr eaLnBrk="1" hangingPunct="1">
              <a:lnSpc>
                <a:spcPct val="80000"/>
              </a:lnSpc>
              <a:buFont typeface="Wingdings" pitchFamily="2" charset="2"/>
              <a:buNone/>
            </a:pPr>
            <a:r>
              <a:rPr lang="en-US" sz="1600" smtClean="0">
                <a:latin typeface="Courier New" pitchFamily="49" charset="0"/>
                <a:cs typeface="Courier New" pitchFamily="49" charset="0"/>
              </a:rPr>
              <a:t>    }</a:t>
            </a:r>
          </a:p>
          <a:p>
            <a:pPr eaLnBrk="1" hangingPunct="1">
              <a:lnSpc>
                <a:spcPct val="80000"/>
              </a:lnSpc>
              <a:buFont typeface="Wingdings" pitchFamily="2" charset="2"/>
              <a:buNone/>
            </a:pPr>
            <a:r>
              <a:rPr lang="en-US" sz="1600" smtClean="0">
                <a:latin typeface="Courier New" pitchFamily="49" charset="0"/>
                <a:cs typeface="Courier New" pitchFamily="49" charset="0"/>
              </a:rPr>
              <a:t>  }</a:t>
            </a:r>
          </a:p>
          <a:p>
            <a:pPr eaLnBrk="1" hangingPunct="1">
              <a:lnSpc>
                <a:spcPct val="80000"/>
              </a:lnSpc>
              <a:buFont typeface="Wingdings" pitchFamily="2" charset="2"/>
              <a:buNone/>
            </a:pPr>
            <a:r>
              <a:rPr lang="en-US" sz="16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ext Placeholder 4"/>
          <p:cNvSpPr>
            <a:spLocks noGrp="1"/>
          </p:cNvSpPr>
          <p:nvPr>
            <p:ph type="body" idx="1"/>
          </p:nvPr>
        </p:nvSpPr>
        <p:spPr/>
        <p:txBody>
          <a:bodyPr/>
          <a:lstStyle/>
          <a:p>
            <a:pPr eaLnBrk="1" hangingPunct="1"/>
            <a:r>
              <a:rPr lang="en-US" smtClean="0"/>
              <a:t>Section 4.7</a:t>
            </a:r>
          </a:p>
        </p:txBody>
      </p:sp>
      <p:sp>
        <p:nvSpPr>
          <p:cNvPr id="144386" name="Title 3"/>
          <p:cNvSpPr>
            <a:spLocks noGrp="1"/>
          </p:cNvSpPr>
          <p:nvPr>
            <p:ph type="title"/>
          </p:nvPr>
        </p:nvSpPr>
        <p:spPr/>
        <p:txBody>
          <a:bodyPr>
            <a:normAutofit fontScale="90000"/>
          </a:bodyPr>
          <a:lstStyle/>
          <a:p>
            <a:pPr eaLnBrk="1" hangingPunct="1">
              <a:defRPr/>
            </a:pPr>
            <a:r>
              <a:rPr lang="en-US" sz="3800" smtClean="0"/>
              <a:t>Implementation of a Double-Linked List Class</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itle 3"/>
          <p:cNvSpPr>
            <a:spLocks noGrp="1"/>
          </p:cNvSpPr>
          <p:nvPr>
            <p:ph type="title"/>
          </p:nvPr>
        </p:nvSpPr>
        <p:spPr>
          <a:xfrm>
            <a:off x="612775" y="228600"/>
            <a:ext cx="8153400" cy="990600"/>
          </a:xfrm>
        </p:spPr>
        <p:txBody>
          <a:bodyPr>
            <a:normAutofit fontScale="90000"/>
          </a:bodyPr>
          <a:lstStyle/>
          <a:p>
            <a:pPr eaLnBrk="1" hangingPunct="1">
              <a:defRPr/>
            </a:pPr>
            <a:r>
              <a:rPr lang="en-US" b="1" dirty="0"/>
              <a:t>Implementation of a Double-Linked List Class</a:t>
            </a:r>
            <a:endParaRPr lang="en-US" dirty="0" smtClean="0">
              <a:latin typeface="Courier New" pitchFamily="49" charset="0"/>
              <a:cs typeface="Courier New" pitchFamily="49" charset="0"/>
            </a:endParaRPr>
          </a:p>
        </p:txBody>
      </p:sp>
      <p:sp>
        <p:nvSpPr>
          <p:cNvPr id="152578" name="Content Placeholder 4"/>
          <p:cNvSpPr>
            <a:spLocks noGrp="1"/>
          </p:cNvSpPr>
          <p:nvPr>
            <p:ph sz="quarter" idx="1"/>
          </p:nvPr>
        </p:nvSpPr>
        <p:spPr>
          <a:xfrm>
            <a:off x="457200" y="1600200"/>
            <a:ext cx="8229600" cy="4724400"/>
          </a:xfrm>
        </p:spPr>
        <p:txBody>
          <a:bodyPr/>
          <a:lstStyle/>
          <a:p>
            <a:pPr eaLnBrk="1" hangingPunct="1"/>
            <a:r>
              <a:rPr lang="en-US" sz="2400" smtClean="0"/>
              <a:t>We will implement a simplified version of the </a:t>
            </a:r>
            <a:r>
              <a:rPr lang="en-US" sz="1800" smtClean="0">
                <a:latin typeface="Courier New" pitchFamily="49" charset="0"/>
                <a:cs typeface="Courier New" pitchFamily="49" charset="0"/>
              </a:rPr>
              <a:t>list</a:t>
            </a:r>
            <a:r>
              <a:rPr lang="en-US" sz="2400" smtClean="0"/>
              <a:t> class,  </a:t>
            </a:r>
            <a:r>
              <a:rPr lang="en-US" sz="1800" smtClean="0">
                <a:latin typeface="Courier New" pitchFamily="49" charset="0"/>
                <a:cs typeface="Courier New" pitchFamily="49" charset="0"/>
              </a:rPr>
              <a:t>KW::list</a:t>
            </a:r>
            <a:r>
              <a:rPr lang="en-US" sz="1800" smtClean="0"/>
              <a:t> </a:t>
            </a:r>
          </a:p>
          <a:p>
            <a:pPr eaLnBrk="1" hangingPunct="1"/>
            <a:r>
              <a:rPr lang="en-US" sz="2400" smtClean="0"/>
              <a:t>The </a:t>
            </a:r>
            <a:r>
              <a:rPr lang="en-US" sz="1800" smtClean="0">
                <a:latin typeface="Courier New" pitchFamily="49" charset="0"/>
                <a:cs typeface="Courier New" pitchFamily="49" charset="0"/>
              </a:rPr>
              <a:t>KW::list</a:t>
            </a:r>
            <a:r>
              <a:rPr lang="en-US" sz="1800" smtClean="0"/>
              <a:t> </a:t>
            </a:r>
            <a:r>
              <a:rPr lang="en-US" sz="2400" smtClean="0"/>
              <a:t>class is for demonstration purposes only; in your programs you should use the standard  </a:t>
            </a:r>
            <a:r>
              <a:rPr lang="en-US" sz="1800" smtClean="0">
                <a:latin typeface="Courier New" pitchFamily="49" charset="0"/>
                <a:cs typeface="Courier New" pitchFamily="49" charset="0"/>
              </a:rPr>
              <a:t>list</a:t>
            </a:r>
            <a:r>
              <a:rPr lang="en-US" sz="2400" smtClean="0"/>
              <a:t> class provided in the C++ standard library in header </a:t>
            </a:r>
            <a:r>
              <a:rPr lang="en-US" sz="1800" smtClean="0">
                <a:latin typeface="Courier New" pitchFamily="49" charset="0"/>
                <a:cs typeface="Courier New" pitchFamily="49" charset="0"/>
              </a:rPr>
              <a:t>&lt;list&gt;</a:t>
            </a:r>
            <a:endParaRPr lang="en-US" sz="2400" smtClean="0"/>
          </a:p>
          <a:p>
            <a:pPr eaLnBrk="1" hangingPunct="1"/>
            <a:endParaRPr lang="en-US" smtClean="0"/>
          </a:p>
          <a:p>
            <a:pPr eaLnBrk="1" hangingPunct="1"/>
            <a:endParaRPr lang="en-US" smtClean="0"/>
          </a:p>
          <a:p>
            <a:pPr eaLnBrk="1" hangingPunct="1"/>
            <a:endParaRPr lang="en-US" smtClean="0"/>
          </a:p>
        </p:txBody>
      </p:sp>
      <p:pic>
        <p:nvPicPr>
          <p:cNvPr id="152579" name="Picture 2"/>
          <p:cNvPicPr>
            <a:picLocks noChangeAspect="1" noChangeArrowheads="1"/>
          </p:cNvPicPr>
          <p:nvPr/>
        </p:nvPicPr>
        <p:blipFill>
          <a:blip r:embed="rId2"/>
          <a:srcRect/>
          <a:stretch>
            <a:fillRect/>
          </a:stretch>
        </p:blipFill>
        <p:spPr bwMode="auto">
          <a:xfrm>
            <a:off x="1295400" y="4267200"/>
            <a:ext cx="6858000" cy="1381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itle 3"/>
          <p:cNvSpPr>
            <a:spLocks noGrp="1"/>
          </p:cNvSpPr>
          <p:nvPr>
            <p:ph type="title"/>
          </p:nvPr>
        </p:nvSpPr>
        <p:spPr>
          <a:xfrm>
            <a:off x="612775" y="228600"/>
            <a:ext cx="8153400" cy="990600"/>
          </a:xfrm>
        </p:spPr>
        <p:txBody>
          <a:bodyPr>
            <a:normAutofit fontScale="90000"/>
          </a:bodyPr>
          <a:lstStyle/>
          <a:p>
            <a:pPr eaLnBrk="1" hangingPunct="1">
              <a:defRPr/>
            </a:pPr>
            <a:r>
              <a:rPr lang="en-US" b="1" dirty="0"/>
              <a:t>Implementing the </a:t>
            </a:r>
            <a:r>
              <a:rPr lang="en-US" sz="4000" b="1" dirty="0">
                <a:latin typeface="Courier New" pitchFamily="49" charset="0"/>
                <a:cs typeface="Courier New" pitchFamily="49" charset="0"/>
              </a:rPr>
              <a:t>KW::list </a:t>
            </a:r>
            <a:r>
              <a:rPr lang="en-US" b="1" dirty="0"/>
              <a:t>Functions</a:t>
            </a:r>
            <a:endParaRPr lang="en-US" dirty="0" smtClean="0">
              <a:latin typeface="Courier New" pitchFamily="49" charset="0"/>
              <a:cs typeface="Courier New" pitchFamily="49" charset="0"/>
            </a:endParaRPr>
          </a:p>
        </p:txBody>
      </p:sp>
      <p:sp>
        <p:nvSpPr>
          <p:cNvPr id="153602" name="Content Placeholder 4"/>
          <p:cNvSpPr>
            <a:spLocks noGrp="1"/>
          </p:cNvSpPr>
          <p:nvPr>
            <p:ph sz="quarter" idx="1"/>
          </p:nvPr>
        </p:nvSpPr>
        <p:spPr>
          <a:xfrm>
            <a:off x="612775" y="1600200"/>
            <a:ext cx="8153400" cy="4953000"/>
          </a:xfrm>
        </p:spPr>
        <p:txBody>
          <a:bodyPr/>
          <a:lstStyle/>
          <a:p>
            <a:pPr marL="0" indent="0" eaLnBrk="1" hangingPunct="1">
              <a:lnSpc>
                <a:spcPct val="80000"/>
              </a:lnSpc>
              <a:buFont typeface="Wingdings" pitchFamily="2" charset="2"/>
              <a:buNone/>
            </a:pPr>
            <a:r>
              <a:rPr lang="en-US" sz="1600" smtClean="0">
                <a:latin typeface="Courier New" pitchFamily="49" charset="0"/>
                <a:cs typeface="Courier New" pitchFamily="49" charset="0"/>
              </a:rPr>
              <a:t>namespace KW {</a:t>
            </a:r>
          </a:p>
          <a:p>
            <a:pPr marL="0" indent="0" eaLnBrk="1" hangingPunct="1">
              <a:lnSpc>
                <a:spcPct val="80000"/>
              </a:lnSpc>
              <a:buFont typeface="Wingdings" pitchFamily="2" charset="2"/>
              <a:buNone/>
            </a:pPr>
            <a:endParaRPr lang="en-US" sz="1600" smtClean="0">
              <a:latin typeface="Courier New" pitchFamily="49" charset="0"/>
              <a:cs typeface="Courier New" pitchFamily="49" charset="0"/>
            </a:endParaRP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template&lt;typename Item_Type&gt;</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class list {</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private:</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#include "DNode.h“</a:t>
            </a:r>
          </a:p>
          <a:p>
            <a:pPr marL="0" indent="0" eaLnBrk="1" hangingPunct="1">
              <a:lnSpc>
                <a:spcPct val="80000"/>
              </a:lnSpc>
              <a:buFont typeface="Wingdings" pitchFamily="2" charset="2"/>
              <a:buNone/>
            </a:pPr>
            <a:endParaRPr lang="en-US" sz="1600" smtClean="0">
              <a:latin typeface="Courier New" pitchFamily="49" charset="0"/>
              <a:cs typeface="Courier New" pitchFamily="49" charset="0"/>
            </a:endParaRP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public:</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#include "list_iterator.h"</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friend class iterator;</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#include "list_const_iterator.h"</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friend class const_iterator;</a:t>
            </a:r>
          </a:p>
          <a:p>
            <a:pPr marL="0" indent="0" eaLnBrk="1" hangingPunct="1">
              <a:lnSpc>
                <a:spcPct val="80000"/>
              </a:lnSpc>
              <a:buFont typeface="Wingdings" pitchFamily="2" charset="2"/>
              <a:buNone/>
            </a:pPr>
            <a:endParaRPr lang="en-US" sz="1600" smtClean="0">
              <a:latin typeface="Courier New" pitchFamily="49" charset="0"/>
              <a:cs typeface="Courier New" pitchFamily="49" charset="0"/>
            </a:endParaRP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private:</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DNode* head;</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DNode* tail;</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int num_items;</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itle 3"/>
          <p:cNvSpPr>
            <a:spLocks noGrp="1"/>
          </p:cNvSpPr>
          <p:nvPr>
            <p:ph type="title"/>
          </p:nvPr>
        </p:nvSpPr>
        <p:spPr>
          <a:xfrm>
            <a:off x="612775" y="228600"/>
            <a:ext cx="8153400" cy="990600"/>
          </a:xfrm>
        </p:spPr>
        <p:txBody>
          <a:bodyPr>
            <a:normAutofit fontScale="90000"/>
          </a:bodyPr>
          <a:lstStyle/>
          <a:p>
            <a:pPr eaLnBrk="1" hangingPunct="1">
              <a:defRPr/>
            </a:pPr>
            <a:r>
              <a:rPr lang="en-US" b="1" dirty="0"/>
              <a:t>Implementing the </a:t>
            </a:r>
            <a:r>
              <a:rPr lang="en-US" sz="4000" b="1" dirty="0">
                <a:latin typeface="Courier New" pitchFamily="49" charset="0"/>
                <a:cs typeface="Courier New" pitchFamily="49" charset="0"/>
              </a:rPr>
              <a:t>KW::list </a:t>
            </a:r>
            <a:r>
              <a:rPr lang="en-US" b="1" dirty="0" smtClean="0"/>
              <a:t>Functions (cont.)</a:t>
            </a:r>
            <a:endParaRPr lang="en-US" dirty="0" smtClean="0">
              <a:latin typeface="Courier New" pitchFamily="49" charset="0"/>
              <a:cs typeface="Courier New" pitchFamily="49" charset="0"/>
            </a:endParaRPr>
          </a:p>
        </p:txBody>
      </p:sp>
      <p:sp>
        <p:nvSpPr>
          <p:cNvPr id="154626" name="Content Placeholder 4"/>
          <p:cNvSpPr>
            <a:spLocks noGrp="1"/>
          </p:cNvSpPr>
          <p:nvPr>
            <p:ph sz="quarter" idx="1"/>
          </p:nvPr>
        </p:nvSpPr>
        <p:spPr>
          <a:xfrm>
            <a:off x="612775" y="1600200"/>
            <a:ext cx="8153400" cy="4953000"/>
          </a:xfrm>
        </p:spPr>
        <p:txBody>
          <a:bodyPr/>
          <a:lstStyle/>
          <a:p>
            <a:pPr marL="0" indent="0" eaLnBrk="1" hangingPunct="1">
              <a:lnSpc>
                <a:spcPct val="80000"/>
              </a:lnSpc>
              <a:buFont typeface="Wingdings" pitchFamily="2" charset="2"/>
              <a:buNone/>
            </a:pPr>
            <a:r>
              <a:rPr lang="en-US" sz="1600" smtClean="0">
                <a:latin typeface="Courier New" pitchFamily="49" charset="0"/>
                <a:cs typeface="Courier New" pitchFamily="49" charset="0"/>
              </a:rPr>
              <a:t>namespace KW {</a:t>
            </a:r>
          </a:p>
          <a:p>
            <a:pPr marL="0" indent="0" eaLnBrk="1" hangingPunct="1">
              <a:lnSpc>
                <a:spcPct val="80000"/>
              </a:lnSpc>
              <a:buFont typeface="Wingdings" pitchFamily="2" charset="2"/>
              <a:buNone/>
            </a:pPr>
            <a:endParaRPr lang="en-US" sz="1600" smtClean="0">
              <a:latin typeface="Courier New" pitchFamily="49" charset="0"/>
              <a:cs typeface="Courier New" pitchFamily="49" charset="0"/>
            </a:endParaRP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template&lt;typename Item_Type&gt;</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class list {</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private:</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#include "DNode.h“</a:t>
            </a:r>
          </a:p>
          <a:p>
            <a:pPr marL="0" indent="0" eaLnBrk="1" hangingPunct="1">
              <a:lnSpc>
                <a:spcPct val="80000"/>
              </a:lnSpc>
              <a:buFont typeface="Wingdings" pitchFamily="2" charset="2"/>
              <a:buNone/>
            </a:pPr>
            <a:endParaRPr lang="en-US" sz="1600" smtClean="0">
              <a:latin typeface="Courier New" pitchFamily="49" charset="0"/>
              <a:cs typeface="Courier New" pitchFamily="49" charset="0"/>
            </a:endParaRP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public:</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#include "list_iterator.h"</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friend class iterator;</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#include "list_const_iterator.h"</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friend class const_iterator;</a:t>
            </a:r>
          </a:p>
          <a:p>
            <a:pPr marL="0" indent="0" eaLnBrk="1" hangingPunct="1">
              <a:lnSpc>
                <a:spcPct val="80000"/>
              </a:lnSpc>
              <a:buFont typeface="Wingdings" pitchFamily="2" charset="2"/>
              <a:buNone/>
            </a:pPr>
            <a:endParaRPr lang="en-US" sz="1600" smtClean="0">
              <a:latin typeface="Courier New" pitchFamily="49" charset="0"/>
              <a:cs typeface="Courier New" pitchFamily="49" charset="0"/>
            </a:endParaRP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private:</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DNode* head;</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DNode* tail;</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int num_items;</a:t>
            </a:r>
          </a:p>
        </p:txBody>
      </p:sp>
      <p:sp>
        <p:nvSpPr>
          <p:cNvPr id="2" name="Line Callout 1 1"/>
          <p:cNvSpPr/>
          <p:nvPr/>
        </p:nvSpPr>
        <p:spPr>
          <a:xfrm>
            <a:off x="6019800" y="2438400"/>
            <a:ext cx="1981200" cy="1066800"/>
          </a:xfrm>
          <a:prstGeom prst="borderCallout1">
            <a:avLst>
              <a:gd name="adj1" fmla="val 18750"/>
              <a:gd name="adj2" fmla="val -8333"/>
              <a:gd name="adj3" fmla="val 60978"/>
              <a:gd name="adj4" fmla="val -10264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The </a:t>
            </a:r>
            <a:r>
              <a:rPr lang="en-US" dirty="0" err="1">
                <a:latin typeface="Courier New" pitchFamily="49" charset="0"/>
                <a:cs typeface="Courier New" pitchFamily="49" charset="0"/>
              </a:rPr>
              <a:t>DNode</a:t>
            </a:r>
            <a:r>
              <a:rPr lang="en-US" dirty="0"/>
              <a:t> is private…</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itle 3"/>
          <p:cNvSpPr>
            <a:spLocks noGrp="1"/>
          </p:cNvSpPr>
          <p:nvPr>
            <p:ph type="title"/>
          </p:nvPr>
        </p:nvSpPr>
        <p:spPr>
          <a:xfrm>
            <a:off x="612775" y="228600"/>
            <a:ext cx="8153400" cy="990600"/>
          </a:xfrm>
        </p:spPr>
        <p:txBody>
          <a:bodyPr>
            <a:normAutofit fontScale="90000"/>
          </a:bodyPr>
          <a:lstStyle/>
          <a:p>
            <a:pPr eaLnBrk="1" hangingPunct="1">
              <a:defRPr/>
            </a:pPr>
            <a:r>
              <a:rPr lang="en-US" b="1" dirty="0"/>
              <a:t>Implementing the </a:t>
            </a:r>
            <a:r>
              <a:rPr lang="en-US" sz="4000" b="1" dirty="0">
                <a:latin typeface="Courier New" pitchFamily="49" charset="0"/>
                <a:cs typeface="Courier New" pitchFamily="49" charset="0"/>
              </a:rPr>
              <a:t>KW::list </a:t>
            </a:r>
            <a:r>
              <a:rPr lang="en-US" b="1" dirty="0" smtClean="0"/>
              <a:t>Functions (cont.)</a:t>
            </a:r>
            <a:endParaRPr lang="en-US" dirty="0" smtClean="0">
              <a:latin typeface="Courier New" pitchFamily="49" charset="0"/>
              <a:cs typeface="Courier New" pitchFamily="49" charset="0"/>
            </a:endParaRPr>
          </a:p>
        </p:txBody>
      </p:sp>
      <p:sp>
        <p:nvSpPr>
          <p:cNvPr id="155650" name="Content Placeholder 4"/>
          <p:cNvSpPr>
            <a:spLocks noGrp="1"/>
          </p:cNvSpPr>
          <p:nvPr>
            <p:ph sz="quarter" idx="1"/>
          </p:nvPr>
        </p:nvSpPr>
        <p:spPr>
          <a:xfrm>
            <a:off x="612775" y="1600200"/>
            <a:ext cx="8153400" cy="4953000"/>
          </a:xfrm>
        </p:spPr>
        <p:txBody>
          <a:bodyPr/>
          <a:lstStyle/>
          <a:p>
            <a:pPr marL="0" indent="0" eaLnBrk="1" hangingPunct="1">
              <a:lnSpc>
                <a:spcPct val="80000"/>
              </a:lnSpc>
              <a:buFont typeface="Wingdings" pitchFamily="2" charset="2"/>
              <a:buNone/>
            </a:pPr>
            <a:r>
              <a:rPr lang="en-US" sz="1600" smtClean="0">
                <a:latin typeface="Courier New" pitchFamily="49" charset="0"/>
                <a:cs typeface="Courier New" pitchFamily="49" charset="0"/>
              </a:rPr>
              <a:t>namespace KW {</a:t>
            </a:r>
          </a:p>
          <a:p>
            <a:pPr marL="0" indent="0" eaLnBrk="1" hangingPunct="1">
              <a:lnSpc>
                <a:spcPct val="80000"/>
              </a:lnSpc>
              <a:buFont typeface="Wingdings" pitchFamily="2" charset="2"/>
              <a:buNone/>
            </a:pPr>
            <a:endParaRPr lang="en-US" sz="1600" smtClean="0">
              <a:latin typeface="Courier New" pitchFamily="49" charset="0"/>
              <a:cs typeface="Courier New" pitchFamily="49" charset="0"/>
            </a:endParaRP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template&lt;typename Item_Type&gt;</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class list {</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private:</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#include "DNode.h“</a:t>
            </a:r>
          </a:p>
          <a:p>
            <a:pPr marL="0" indent="0" eaLnBrk="1" hangingPunct="1">
              <a:lnSpc>
                <a:spcPct val="80000"/>
              </a:lnSpc>
              <a:buFont typeface="Wingdings" pitchFamily="2" charset="2"/>
              <a:buNone/>
            </a:pPr>
            <a:endParaRPr lang="en-US" sz="1600" smtClean="0">
              <a:latin typeface="Courier New" pitchFamily="49" charset="0"/>
              <a:cs typeface="Courier New" pitchFamily="49" charset="0"/>
            </a:endParaRP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public:</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#include "list_iterator.h"</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friend class iterator;</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#include "list_const_iterator.h"</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friend class const_iterator;</a:t>
            </a:r>
          </a:p>
          <a:p>
            <a:pPr marL="0" indent="0" eaLnBrk="1" hangingPunct="1">
              <a:lnSpc>
                <a:spcPct val="80000"/>
              </a:lnSpc>
              <a:buFont typeface="Wingdings" pitchFamily="2" charset="2"/>
              <a:buNone/>
            </a:pPr>
            <a:endParaRPr lang="en-US" sz="1600" smtClean="0">
              <a:latin typeface="Courier New" pitchFamily="49" charset="0"/>
              <a:cs typeface="Courier New" pitchFamily="49" charset="0"/>
            </a:endParaRP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private:</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DNode* head;</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DNode* tail;</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int num_items;</a:t>
            </a:r>
          </a:p>
        </p:txBody>
      </p:sp>
      <p:sp>
        <p:nvSpPr>
          <p:cNvPr id="2" name="Line Callout 1 1"/>
          <p:cNvSpPr/>
          <p:nvPr/>
        </p:nvSpPr>
        <p:spPr>
          <a:xfrm>
            <a:off x="6019800" y="2438400"/>
            <a:ext cx="1981200" cy="1066800"/>
          </a:xfrm>
          <a:prstGeom prst="borderCallout1">
            <a:avLst>
              <a:gd name="adj1" fmla="val 18750"/>
              <a:gd name="adj2" fmla="val -8333"/>
              <a:gd name="adj3" fmla="val 129830"/>
              <a:gd name="adj4" fmla="val -9054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but the </a:t>
            </a:r>
            <a:r>
              <a:rPr lang="en-US" dirty="0">
                <a:latin typeface="Courier New" pitchFamily="49" charset="0"/>
                <a:cs typeface="Courier New" pitchFamily="49" charset="0"/>
              </a:rPr>
              <a:t>iterator</a:t>
            </a:r>
            <a:r>
              <a:rPr lang="en-US" dirty="0"/>
              <a:t> is public</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2775" y="228600"/>
            <a:ext cx="8153400" cy="990600"/>
          </a:xfrm>
        </p:spPr>
        <p:txBody>
          <a:bodyPr>
            <a:normAutofit fontScale="90000"/>
          </a:bodyPr>
          <a:lstStyle/>
          <a:p>
            <a:pPr eaLnBrk="1" hangingPunct="1">
              <a:defRPr/>
            </a:pPr>
            <a:r>
              <a:rPr lang="en-US" b="1" dirty="0"/>
              <a:t>Template Classes and the </a:t>
            </a:r>
            <a:r>
              <a:rPr lang="en-US" b="1" dirty="0" smtClean="0"/>
              <a:t>Vector (cont.)</a:t>
            </a:r>
            <a:endParaRPr lang="en-US" dirty="0"/>
          </a:p>
        </p:txBody>
      </p:sp>
      <p:sp>
        <p:nvSpPr>
          <p:cNvPr id="27650" name="Content Placeholder 6"/>
          <p:cNvSpPr>
            <a:spLocks noGrp="1"/>
          </p:cNvSpPr>
          <p:nvPr>
            <p:ph sz="quarter" idx="1"/>
          </p:nvPr>
        </p:nvSpPr>
        <p:spPr>
          <a:xfrm>
            <a:off x="685800" y="1600200"/>
            <a:ext cx="8153400" cy="4876800"/>
          </a:xfrm>
        </p:spPr>
        <p:txBody>
          <a:bodyPr/>
          <a:lstStyle/>
          <a:p>
            <a:pPr eaLnBrk="1" hangingPunct="1"/>
            <a:r>
              <a:rPr lang="en-US" smtClean="0"/>
              <a:t>A </a:t>
            </a:r>
            <a:r>
              <a:rPr lang="en-US" i="1" smtClean="0"/>
              <a:t>template class </a:t>
            </a:r>
            <a:r>
              <a:rPr lang="en-US" smtClean="0"/>
              <a:t>is a class that stores and processes a collection of information</a:t>
            </a:r>
          </a:p>
          <a:p>
            <a:pPr eaLnBrk="1" hangingPunct="1"/>
            <a:endParaRPr lang="en-US" smtClean="0"/>
          </a:p>
          <a:p>
            <a:pPr marL="742950" lvl="1" indent="-285750" eaLnBrk="1" hangingPunct="1">
              <a:buFont typeface="Wingdings 2" pitchFamily="18" charset="2"/>
              <a:buNone/>
            </a:pPr>
            <a:r>
              <a:rPr lang="en-US" sz="1900" smtClean="0">
                <a:latin typeface="Courier New" pitchFamily="49" charset="0"/>
                <a:cs typeface="Courier New" pitchFamily="49" charset="0"/>
              </a:rPr>
              <a:t>template&lt;typename T&gt;</a:t>
            </a:r>
          </a:p>
          <a:p>
            <a:pPr marL="742950" lvl="1" indent="-285750" eaLnBrk="1" hangingPunct="1">
              <a:buFont typeface="Wingdings 2" pitchFamily="18" charset="2"/>
              <a:buNone/>
            </a:pPr>
            <a:r>
              <a:rPr lang="en-US" sz="1900" smtClean="0">
                <a:latin typeface="Courier New" pitchFamily="49" charset="0"/>
                <a:cs typeface="Courier New" pitchFamily="49" charset="0"/>
              </a:rPr>
              <a:t>class some_container { ... }</a:t>
            </a:r>
          </a:p>
          <a:p>
            <a:pPr marL="742950" lvl="1" indent="-285750" eaLnBrk="1" hangingPunct="1">
              <a:buFont typeface="Wingdings 2" pitchFamily="18" charset="2"/>
              <a:buNone/>
            </a:pPr>
            <a:endParaRPr lang="en-US" sz="1900" smtClean="0">
              <a:latin typeface="Courier New" pitchFamily="49" charset="0"/>
              <a:cs typeface="Courier New" pitchFamily="49" charset="0"/>
            </a:endParaRPr>
          </a:p>
          <a:p>
            <a:pPr marL="742950" lvl="1" indent="-285750" eaLnBrk="1" hangingPunct="1">
              <a:buFont typeface="Wingdings 2" pitchFamily="18" charset="2"/>
              <a:buNone/>
            </a:pPr>
            <a:endParaRPr lang="en-US" sz="1900" smtClean="0">
              <a:latin typeface="Courier New" pitchFamily="49" charset="0"/>
              <a:cs typeface="Courier New" pitchFamily="49" charset="0"/>
            </a:endParaRPr>
          </a:p>
          <a:p>
            <a:pPr marL="742950" lvl="1" indent="-285750" eaLnBrk="1" hangingPunct="1">
              <a:buFont typeface="Wingdings 2" pitchFamily="18" charset="2"/>
              <a:buNone/>
            </a:pPr>
            <a:r>
              <a:rPr lang="en-US" sz="1900" smtClean="0">
                <a:latin typeface="Courier New" pitchFamily="49" charset="0"/>
                <a:cs typeface="Courier New" pitchFamily="49" charset="0"/>
              </a:rPr>
              <a:t>some_container&lt;int&gt; call_lengths;</a:t>
            </a:r>
          </a:p>
          <a:p>
            <a:pPr marL="742950" lvl="1" indent="-285750" eaLnBrk="1" hangingPunct="1">
              <a:buFont typeface="Wingdings 2" pitchFamily="18" charset="2"/>
              <a:buNone/>
            </a:pPr>
            <a:r>
              <a:rPr lang="en-US" sz="1900" smtClean="0">
                <a:latin typeface="Courier New" pitchFamily="49" charset="0"/>
                <a:cs typeface="Courier New" pitchFamily="49" charset="0"/>
              </a:rPr>
              <a:t>some_container&lt;Person&gt; people;</a:t>
            </a:r>
          </a:p>
        </p:txBody>
      </p:sp>
      <p:sp>
        <p:nvSpPr>
          <p:cNvPr id="8" name="Line Callout 1 7"/>
          <p:cNvSpPr/>
          <p:nvPr/>
        </p:nvSpPr>
        <p:spPr>
          <a:xfrm>
            <a:off x="2590800" y="5867400"/>
            <a:ext cx="4343400" cy="661988"/>
          </a:xfrm>
          <a:prstGeom prst="borderCallout1">
            <a:avLst>
              <a:gd name="adj1" fmla="val -17393"/>
              <a:gd name="adj2" fmla="val 52949"/>
              <a:gd name="adj3" fmla="val -61856"/>
              <a:gd name="adj4" fmla="val 6167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latin typeface="Courier New" pitchFamily="49" charset="0"/>
                <a:cs typeface="Courier New" pitchFamily="49" charset="0"/>
              </a:rPr>
              <a:t>people</a:t>
            </a:r>
            <a:r>
              <a:rPr lang="en-US" b="0" dirty="0"/>
              <a:t> stores a collection of </a:t>
            </a:r>
            <a:r>
              <a:rPr lang="en-US" b="0" dirty="0">
                <a:latin typeface="Courier New" pitchFamily="49" charset="0"/>
                <a:cs typeface="Courier New" pitchFamily="49" charset="0"/>
              </a:rPr>
              <a:t>Person</a:t>
            </a:r>
            <a:r>
              <a:rPr lang="en-US" b="0" dirty="0"/>
              <a:t> objects</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itle 3"/>
          <p:cNvSpPr>
            <a:spLocks noGrp="1"/>
          </p:cNvSpPr>
          <p:nvPr>
            <p:ph type="title"/>
          </p:nvPr>
        </p:nvSpPr>
        <p:spPr>
          <a:xfrm>
            <a:off x="612775" y="228600"/>
            <a:ext cx="8153400" cy="990600"/>
          </a:xfrm>
        </p:spPr>
        <p:txBody>
          <a:bodyPr>
            <a:normAutofit fontScale="90000"/>
          </a:bodyPr>
          <a:lstStyle/>
          <a:p>
            <a:pPr eaLnBrk="1" hangingPunct="1">
              <a:defRPr/>
            </a:pPr>
            <a:r>
              <a:rPr lang="en-US" b="1" dirty="0"/>
              <a:t>Implementing the </a:t>
            </a:r>
            <a:r>
              <a:rPr lang="en-US" sz="4000" b="1" dirty="0">
                <a:latin typeface="Courier New" pitchFamily="49" charset="0"/>
                <a:cs typeface="Courier New" pitchFamily="49" charset="0"/>
              </a:rPr>
              <a:t>KW::list </a:t>
            </a:r>
            <a:r>
              <a:rPr lang="en-US" b="1" dirty="0" smtClean="0"/>
              <a:t>Functions (cont.)</a:t>
            </a:r>
            <a:endParaRPr lang="en-US" dirty="0" smtClean="0">
              <a:latin typeface="Courier New" pitchFamily="49" charset="0"/>
              <a:cs typeface="Courier New" pitchFamily="49" charset="0"/>
            </a:endParaRPr>
          </a:p>
        </p:txBody>
      </p:sp>
      <p:sp>
        <p:nvSpPr>
          <p:cNvPr id="156674" name="Content Placeholder 4"/>
          <p:cNvSpPr>
            <a:spLocks noGrp="1"/>
          </p:cNvSpPr>
          <p:nvPr>
            <p:ph sz="quarter" idx="1"/>
          </p:nvPr>
        </p:nvSpPr>
        <p:spPr>
          <a:xfrm>
            <a:off x="612775" y="1600200"/>
            <a:ext cx="8153400" cy="4953000"/>
          </a:xfrm>
        </p:spPr>
        <p:txBody>
          <a:bodyPr/>
          <a:lstStyle/>
          <a:p>
            <a:pPr marL="0" indent="0" eaLnBrk="1" hangingPunct="1">
              <a:lnSpc>
                <a:spcPct val="80000"/>
              </a:lnSpc>
              <a:buFont typeface="Wingdings" pitchFamily="2" charset="2"/>
              <a:buNone/>
            </a:pPr>
            <a:r>
              <a:rPr lang="en-US" sz="1600" smtClean="0">
                <a:latin typeface="Courier New" pitchFamily="49" charset="0"/>
                <a:cs typeface="Courier New" pitchFamily="49" charset="0"/>
              </a:rPr>
              <a:t>namespace KW {</a:t>
            </a:r>
          </a:p>
          <a:p>
            <a:pPr marL="0" indent="0" eaLnBrk="1" hangingPunct="1">
              <a:lnSpc>
                <a:spcPct val="80000"/>
              </a:lnSpc>
              <a:buFont typeface="Wingdings" pitchFamily="2" charset="2"/>
              <a:buNone/>
            </a:pPr>
            <a:endParaRPr lang="en-US" sz="1600" smtClean="0">
              <a:latin typeface="Courier New" pitchFamily="49" charset="0"/>
              <a:cs typeface="Courier New" pitchFamily="49" charset="0"/>
            </a:endParaRP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template&lt;typename Item_Type&gt;</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class list {</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private:</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#include "DNode.h“</a:t>
            </a:r>
          </a:p>
          <a:p>
            <a:pPr marL="0" indent="0" eaLnBrk="1" hangingPunct="1">
              <a:lnSpc>
                <a:spcPct val="80000"/>
              </a:lnSpc>
              <a:buFont typeface="Wingdings" pitchFamily="2" charset="2"/>
              <a:buNone/>
            </a:pPr>
            <a:endParaRPr lang="en-US" sz="1600" smtClean="0">
              <a:latin typeface="Courier New" pitchFamily="49" charset="0"/>
              <a:cs typeface="Courier New" pitchFamily="49" charset="0"/>
            </a:endParaRP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public:</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#include "list_iterator.h"</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friend class iterator;</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#include "list_const_iterator.h"</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friend class const_iterator;</a:t>
            </a:r>
          </a:p>
          <a:p>
            <a:pPr marL="0" indent="0" eaLnBrk="1" hangingPunct="1">
              <a:lnSpc>
                <a:spcPct val="80000"/>
              </a:lnSpc>
              <a:buFont typeface="Wingdings" pitchFamily="2" charset="2"/>
              <a:buNone/>
            </a:pPr>
            <a:endParaRPr lang="en-US" sz="1600" smtClean="0">
              <a:latin typeface="Courier New" pitchFamily="49" charset="0"/>
              <a:cs typeface="Courier New" pitchFamily="49" charset="0"/>
            </a:endParaRP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private:</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DNode* head;</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DNode* tail;</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int num_items;</a:t>
            </a:r>
          </a:p>
        </p:txBody>
      </p:sp>
      <p:sp>
        <p:nvSpPr>
          <p:cNvPr id="2" name="Line Callout 1 1"/>
          <p:cNvSpPr/>
          <p:nvPr/>
        </p:nvSpPr>
        <p:spPr>
          <a:xfrm>
            <a:off x="6400800" y="3200400"/>
            <a:ext cx="2286000" cy="2057400"/>
          </a:xfrm>
          <a:prstGeom prst="borderCallout1">
            <a:avLst>
              <a:gd name="adj1" fmla="val 37979"/>
              <a:gd name="adj2" fmla="val -9190"/>
              <a:gd name="adj3" fmla="val 54480"/>
              <a:gd name="adj4" fmla="val -8600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We declare these objects as friends because both need to access and modify the private members of the </a:t>
            </a:r>
            <a:r>
              <a:rPr lang="en-US" dirty="0">
                <a:latin typeface="Courier New" pitchFamily="49" charset="0"/>
                <a:cs typeface="Courier New" pitchFamily="49" charset="0"/>
              </a:rPr>
              <a:t>list</a:t>
            </a:r>
            <a:r>
              <a:rPr lang="en-US" dirty="0"/>
              <a:t> class.</a:t>
            </a:r>
          </a:p>
        </p:txBody>
      </p:sp>
      <p:cxnSp>
        <p:nvCxnSpPr>
          <p:cNvPr id="4" name="Straight Connector 3"/>
          <p:cNvCxnSpPr/>
          <p:nvPr/>
        </p:nvCxnSpPr>
        <p:spPr>
          <a:xfrm flipH="1">
            <a:off x="5181600" y="4038600"/>
            <a:ext cx="990600" cy="838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1"/>
          <p:cNvSpPr>
            <a:spLocks noGrp="1"/>
          </p:cNvSpPr>
          <p:nvPr>
            <p:ph type="title"/>
          </p:nvPr>
        </p:nvSpPr>
        <p:spPr>
          <a:xfrm>
            <a:off x="612775" y="228600"/>
            <a:ext cx="8153400" cy="990600"/>
          </a:xfrm>
        </p:spPr>
        <p:txBody>
          <a:bodyPr/>
          <a:lstStyle/>
          <a:p>
            <a:pPr eaLnBrk="1" hangingPunct="1"/>
            <a:r>
              <a:rPr lang="en-US" b="1" smtClean="0"/>
              <a:t>The Default Constructor</a:t>
            </a:r>
          </a:p>
        </p:txBody>
      </p:sp>
      <p:sp>
        <p:nvSpPr>
          <p:cNvPr id="157698" name="Content Placeholder 2"/>
          <p:cNvSpPr>
            <a:spLocks noGrp="1"/>
          </p:cNvSpPr>
          <p:nvPr>
            <p:ph sz="quarter" idx="1"/>
          </p:nvPr>
        </p:nvSpPr>
        <p:spPr>
          <a:xfrm>
            <a:off x="612775" y="1600200"/>
            <a:ext cx="8153400" cy="4876800"/>
          </a:xfrm>
        </p:spPr>
        <p:txBody>
          <a:bodyPr/>
          <a:lstStyle/>
          <a:p>
            <a:pPr marL="0" indent="0" eaLnBrk="1" hangingPunct="1">
              <a:buFont typeface="Wingdings" pitchFamily="2" charset="2"/>
              <a:buNone/>
            </a:pPr>
            <a:endParaRPr lang="en-US" sz="2800" smtClean="0">
              <a:latin typeface="Courier New" pitchFamily="49" charset="0"/>
              <a:cs typeface="Courier New" pitchFamily="49" charset="0"/>
            </a:endParaRPr>
          </a:p>
          <a:p>
            <a:pPr marL="0" indent="0" eaLnBrk="1" hangingPunct="1">
              <a:buFont typeface="Wingdings" pitchFamily="2" charset="2"/>
              <a:buNone/>
            </a:pPr>
            <a:r>
              <a:rPr lang="en-US" sz="2800" smtClean="0">
                <a:latin typeface="Courier New" pitchFamily="49" charset="0"/>
                <a:cs typeface="Courier New" pitchFamily="49" charset="0"/>
              </a:rPr>
              <a:t>/** </a:t>
            </a:r>
            <a:r>
              <a:rPr lang="en-US" sz="2800" i="1" smtClean="0">
                <a:latin typeface="Courier New" pitchFamily="49" charset="0"/>
                <a:cs typeface="Courier New" pitchFamily="49" charset="0"/>
              </a:rPr>
              <a:t>Construct an empty list.</a:t>
            </a:r>
            <a:r>
              <a:rPr lang="en-US" sz="2800" smtClean="0">
                <a:latin typeface="Courier New" pitchFamily="49" charset="0"/>
                <a:cs typeface="Courier New" pitchFamily="49" charset="0"/>
              </a:rPr>
              <a:t> */</a:t>
            </a:r>
          </a:p>
          <a:p>
            <a:pPr marL="0" indent="0" eaLnBrk="1" hangingPunct="1">
              <a:buFont typeface="Wingdings" pitchFamily="2" charset="2"/>
              <a:buNone/>
            </a:pPr>
            <a:r>
              <a:rPr lang="en-US" sz="2800" smtClean="0">
                <a:latin typeface="Courier New" pitchFamily="49" charset="0"/>
                <a:cs typeface="Courier New" pitchFamily="49" charset="0"/>
              </a:rPr>
              <a:t>list() {</a:t>
            </a:r>
          </a:p>
          <a:p>
            <a:pPr marL="0" indent="0" eaLnBrk="1" hangingPunct="1">
              <a:buFont typeface="Wingdings" pitchFamily="2" charset="2"/>
              <a:buNone/>
            </a:pPr>
            <a:r>
              <a:rPr lang="en-US" sz="2800" smtClean="0">
                <a:latin typeface="Courier New" pitchFamily="49" charset="0"/>
                <a:cs typeface="Courier New" pitchFamily="49" charset="0"/>
              </a:rPr>
              <a:t>head = NULL;</a:t>
            </a:r>
          </a:p>
          <a:p>
            <a:pPr marL="0" indent="0" eaLnBrk="1" hangingPunct="1">
              <a:buFont typeface="Wingdings" pitchFamily="2" charset="2"/>
              <a:buNone/>
            </a:pPr>
            <a:r>
              <a:rPr lang="en-US" sz="2800" smtClean="0">
                <a:latin typeface="Courier New" pitchFamily="49" charset="0"/>
                <a:cs typeface="Courier New" pitchFamily="49" charset="0"/>
              </a:rPr>
              <a:t>tail = NULL;</a:t>
            </a:r>
          </a:p>
          <a:p>
            <a:pPr marL="0" indent="0" eaLnBrk="1" hangingPunct="1">
              <a:buFont typeface="Wingdings" pitchFamily="2" charset="2"/>
              <a:buNone/>
            </a:pPr>
            <a:r>
              <a:rPr lang="en-US" sz="2800" smtClean="0">
                <a:latin typeface="Courier New" pitchFamily="49" charset="0"/>
                <a:cs typeface="Courier New" pitchFamily="49" charset="0"/>
              </a:rPr>
              <a:t>num_items = 0;</a:t>
            </a:r>
          </a:p>
          <a:p>
            <a:pPr marL="0" indent="0" eaLnBrk="1" hangingPunct="1">
              <a:buFont typeface="Wingdings" pitchFamily="2" charset="2"/>
              <a:buNone/>
            </a:pPr>
            <a:r>
              <a:rPr lang="en-US" sz="2800" smtClean="0">
                <a:latin typeface="Courier New" pitchFamily="49" charset="0"/>
                <a:cs typeface="Courier New" pitchFamily="49" charset="0"/>
              </a:rPr>
              <a:t>}</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le 1"/>
          <p:cNvSpPr>
            <a:spLocks noGrp="1"/>
          </p:cNvSpPr>
          <p:nvPr>
            <p:ph type="title"/>
          </p:nvPr>
        </p:nvSpPr>
        <p:spPr>
          <a:xfrm>
            <a:off x="612775" y="228600"/>
            <a:ext cx="8153400" cy="990600"/>
          </a:xfrm>
        </p:spPr>
        <p:txBody>
          <a:bodyPr/>
          <a:lstStyle/>
          <a:p>
            <a:pPr eaLnBrk="1" hangingPunct="1"/>
            <a:r>
              <a:rPr lang="en-US" b="1" smtClean="0"/>
              <a:t>The Copy Constructor</a:t>
            </a:r>
          </a:p>
        </p:txBody>
      </p:sp>
      <p:sp>
        <p:nvSpPr>
          <p:cNvPr id="158722" name="Content Placeholder 2"/>
          <p:cNvSpPr>
            <a:spLocks noGrp="1"/>
          </p:cNvSpPr>
          <p:nvPr>
            <p:ph sz="quarter" idx="1"/>
          </p:nvPr>
        </p:nvSpPr>
        <p:spPr>
          <a:xfrm>
            <a:off x="612775" y="1600200"/>
            <a:ext cx="8153400" cy="4876800"/>
          </a:xfrm>
        </p:spPr>
        <p:txBody>
          <a:bodyPr/>
          <a:lstStyle/>
          <a:p>
            <a:pPr marL="0" indent="0" eaLnBrk="1" hangingPunct="1">
              <a:buFont typeface="Wingdings" pitchFamily="2" charset="2"/>
              <a:buNone/>
            </a:pPr>
            <a:r>
              <a:rPr lang="en-US" sz="2400" smtClean="0">
                <a:latin typeface="Courier New" pitchFamily="49" charset="0"/>
                <a:cs typeface="Courier New" pitchFamily="49" charset="0"/>
              </a:rPr>
              <a:t>/** </a:t>
            </a:r>
            <a:r>
              <a:rPr lang="en-US" sz="2400" i="1" smtClean="0">
                <a:latin typeface="Courier New" pitchFamily="49" charset="0"/>
                <a:cs typeface="Courier New" pitchFamily="49" charset="0"/>
              </a:rPr>
              <a:t>Construct a copy of a list.</a:t>
            </a:r>
            <a:r>
              <a:rPr lang="en-US" sz="2400" smtClean="0">
                <a:latin typeface="Courier New" pitchFamily="49" charset="0"/>
                <a:cs typeface="Courier New" pitchFamily="49" charset="0"/>
              </a:rPr>
              <a:t> */</a:t>
            </a:r>
          </a:p>
          <a:p>
            <a:pPr marL="0" indent="0" eaLnBrk="1" hangingPunct="1">
              <a:buFont typeface="Wingdings" pitchFamily="2" charset="2"/>
              <a:buNone/>
            </a:pPr>
            <a:r>
              <a:rPr lang="en-US" sz="2400" smtClean="0">
                <a:latin typeface="Courier New" pitchFamily="49" charset="0"/>
                <a:cs typeface="Courier New" pitchFamily="49" charset="0"/>
              </a:rPr>
              <a:t>list(const list&lt;Item_Type&gt;&amp; other) {</a:t>
            </a:r>
          </a:p>
          <a:p>
            <a:pPr marL="0" indent="0" eaLnBrk="1" hangingPunct="1">
              <a:buFont typeface="Wingdings" pitchFamily="2" charset="2"/>
              <a:buNone/>
            </a:pPr>
            <a:r>
              <a:rPr lang="en-US" sz="2400" smtClean="0">
                <a:latin typeface="Courier New" pitchFamily="49" charset="0"/>
                <a:cs typeface="Courier New" pitchFamily="49" charset="0"/>
              </a:rPr>
              <a:t>head = NULL;</a:t>
            </a:r>
          </a:p>
          <a:p>
            <a:pPr marL="0" indent="0" eaLnBrk="1" hangingPunct="1">
              <a:buFont typeface="Wingdings" pitchFamily="2" charset="2"/>
              <a:buNone/>
            </a:pPr>
            <a:r>
              <a:rPr lang="en-US" sz="2400" smtClean="0">
                <a:latin typeface="Courier New" pitchFamily="49" charset="0"/>
                <a:cs typeface="Courier New" pitchFamily="49" charset="0"/>
              </a:rPr>
              <a:t>tail = NULL;</a:t>
            </a:r>
          </a:p>
          <a:p>
            <a:pPr marL="0" indent="0" eaLnBrk="1" hangingPunct="1">
              <a:buFont typeface="Wingdings" pitchFamily="2" charset="2"/>
              <a:buNone/>
            </a:pPr>
            <a:r>
              <a:rPr lang="en-US" sz="2400" smtClean="0">
                <a:latin typeface="Courier New" pitchFamily="49" charset="0"/>
                <a:cs typeface="Courier New" pitchFamily="49" charset="0"/>
              </a:rPr>
              <a:t>num_items = 0;</a:t>
            </a:r>
          </a:p>
          <a:p>
            <a:pPr marL="0" indent="0" eaLnBrk="1" hangingPunct="1">
              <a:buFont typeface="Wingdings" pitchFamily="2" charset="2"/>
              <a:buNone/>
            </a:pPr>
            <a:r>
              <a:rPr lang="en-US" sz="2400" smtClean="0">
                <a:latin typeface="Courier New" pitchFamily="49" charset="0"/>
                <a:cs typeface="Courier New" pitchFamily="49" charset="0"/>
              </a:rPr>
              <a:t>for (const_iterator itr = other.begin(); </a:t>
            </a:r>
          </a:p>
          <a:p>
            <a:pPr marL="0" indent="0" eaLnBrk="1" hangingPunct="1">
              <a:buFont typeface="Wingdings" pitchFamily="2" charset="2"/>
              <a:buNone/>
            </a:pPr>
            <a:r>
              <a:rPr lang="en-US" sz="2400" smtClean="0">
                <a:latin typeface="Courier New" pitchFamily="49" charset="0"/>
                <a:cs typeface="Courier New" pitchFamily="49" charset="0"/>
              </a:rPr>
              <a:t>  itr != other.end(); ++itr) {</a:t>
            </a:r>
          </a:p>
          <a:p>
            <a:pPr marL="0" indent="0" eaLnBrk="1" hangingPunct="1">
              <a:buFont typeface="Wingdings" pitchFamily="2" charset="2"/>
              <a:buNone/>
            </a:pPr>
            <a:r>
              <a:rPr lang="en-US" sz="2400" smtClean="0">
                <a:latin typeface="Courier New" pitchFamily="49" charset="0"/>
                <a:cs typeface="Courier New" pitchFamily="49" charset="0"/>
              </a:rPr>
              <a:t>  push_back(*itr);</a:t>
            </a:r>
          </a:p>
          <a:p>
            <a:pPr marL="0" indent="0" eaLnBrk="1" hangingPunct="1">
              <a:buFont typeface="Wingdings" pitchFamily="2" charset="2"/>
              <a:buNone/>
            </a:pPr>
            <a:r>
              <a:rPr lang="en-US" sz="2400" smtClean="0">
                <a:latin typeface="Courier New" pitchFamily="49" charset="0"/>
                <a:cs typeface="Courier New" pitchFamily="49" charset="0"/>
              </a:rPr>
              <a:t>  }</a:t>
            </a:r>
          </a:p>
          <a:p>
            <a:pPr marL="0" indent="0" eaLnBrk="1" hangingPunct="1">
              <a:buFont typeface="Wingdings" pitchFamily="2" charset="2"/>
              <a:buNone/>
            </a:pPr>
            <a:r>
              <a:rPr lang="en-US" sz="2400" smtClean="0">
                <a:latin typeface="Courier New" pitchFamily="49" charset="0"/>
                <a:cs typeface="Courier New" pitchFamily="49" charset="0"/>
              </a:rPr>
              <a:t>}</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le 1"/>
          <p:cNvSpPr>
            <a:spLocks noGrp="1"/>
          </p:cNvSpPr>
          <p:nvPr>
            <p:ph type="title"/>
          </p:nvPr>
        </p:nvSpPr>
        <p:spPr>
          <a:xfrm>
            <a:off x="612775" y="228600"/>
            <a:ext cx="8153400" cy="990600"/>
          </a:xfrm>
        </p:spPr>
        <p:txBody>
          <a:bodyPr/>
          <a:lstStyle/>
          <a:p>
            <a:pPr eaLnBrk="1" hangingPunct="1"/>
            <a:r>
              <a:rPr lang="en-US" b="1" smtClean="0"/>
              <a:t>The Destructor</a:t>
            </a:r>
          </a:p>
        </p:txBody>
      </p:sp>
      <p:sp>
        <p:nvSpPr>
          <p:cNvPr id="159746" name="Content Placeholder 2"/>
          <p:cNvSpPr>
            <a:spLocks noGrp="1"/>
          </p:cNvSpPr>
          <p:nvPr>
            <p:ph sz="quarter" idx="1"/>
          </p:nvPr>
        </p:nvSpPr>
        <p:spPr>
          <a:xfrm>
            <a:off x="612775" y="1600200"/>
            <a:ext cx="8153400" cy="4876800"/>
          </a:xfrm>
        </p:spPr>
        <p:txBody>
          <a:bodyPr/>
          <a:lstStyle/>
          <a:p>
            <a:pPr marL="0" indent="0" eaLnBrk="1" hangingPunct="1">
              <a:lnSpc>
                <a:spcPct val="90000"/>
              </a:lnSpc>
              <a:buFont typeface="Wingdings" pitchFamily="2" charset="2"/>
              <a:buNone/>
            </a:pPr>
            <a:r>
              <a:rPr lang="en-US" sz="2700" smtClean="0">
                <a:latin typeface="Courier New" pitchFamily="49" charset="0"/>
                <a:cs typeface="Courier New" pitchFamily="49" charset="0"/>
              </a:rPr>
              <a:t>/** </a:t>
            </a:r>
            <a:r>
              <a:rPr lang="en-US" sz="2700" i="1" smtClean="0">
                <a:latin typeface="Courier New" pitchFamily="49" charset="0"/>
                <a:cs typeface="Courier New" pitchFamily="49" charset="0"/>
              </a:rPr>
              <a:t>Destroy a list.</a:t>
            </a:r>
            <a:r>
              <a:rPr lang="en-US" sz="2700" smtClean="0">
                <a:latin typeface="Courier New" pitchFamily="49" charset="0"/>
                <a:cs typeface="Courier New" pitchFamily="49" charset="0"/>
              </a:rPr>
              <a:t> */</a:t>
            </a:r>
          </a:p>
          <a:p>
            <a:pPr marL="0" indent="0" eaLnBrk="1" hangingPunct="1">
              <a:lnSpc>
                <a:spcPct val="90000"/>
              </a:lnSpc>
              <a:buFont typeface="Wingdings" pitchFamily="2" charset="2"/>
              <a:buNone/>
            </a:pPr>
            <a:r>
              <a:rPr lang="en-US" sz="2700" smtClean="0">
                <a:latin typeface="Courier New" pitchFamily="49" charset="0"/>
                <a:cs typeface="Courier New" pitchFamily="49" charset="0"/>
              </a:rPr>
              <a:t>~list() {</a:t>
            </a:r>
          </a:p>
          <a:p>
            <a:pPr marL="0" indent="0" eaLnBrk="1" hangingPunct="1">
              <a:lnSpc>
                <a:spcPct val="90000"/>
              </a:lnSpc>
              <a:buFont typeface="Wingdings" pitchFamily="2" charset="2"/>
              <a:buNone/>
            </a:pPr>
            <a:r>
              <a:rPr lang="en-US" sz="2700" smtClean="0">
                <a:latin typeface="Courier New" pitchFamily="49" charset="0"/>
                <a:cs typeface="Courier New" pitchFamily="49" charset="0"/>
              </a:rPr>
              <a:t>while (head != NULL) {</a:t>
            </a:r>
          </a:p>
          <a:p>
            <a:pPr marL="0" indent="0" eaLnBrk="1" hangingPunct="1">
              <a:lnSpc>
                <a:spcPct val="90000"/>
              </a:lnSpc>
              <a:buFont typeface="Wingdings" pitchFamily="2" charset="2"/>
              <a:buNone/>
            </a:pPr>
            <a:r>
              <a:rPr lang="en-US" sz="2700" smtClean="0">
                <a:latin typeface="Courier New" pitchFamily="49" charset="0"/>
                <a:cs typeface="Courier New" pitchFamily="49" charset="0"/>
              </a:rPr>
              <a:t>  DNode* current = head;</a:t>
            </a:r>
          </a:p>
          <a:p>
            <a:pPr marL="0" indent="0" eaLnBrk="1" hangingPunct="1">
              <a:lnSpc>
                <a:spcPct val="90000"/>
              </a:lnSpc>
              <a:buFont typeface="Wingdings" pitchFamily="2" charset="2"/>
              <a:buNone/>
            </a:pPr>
            <a:r>
              <a:rPr lang="en-US" sz="2700" smtClean="0">
                <a:latin typeface="Courier New" pitchFamily="49" charset="0"/>
                <a:cs typeface="Courier New" pitchFamily="49" charset="0"/>
              </a:rPr>
              <a:t>  head = head-&gt;next;</a:t>
            </a:r>
          </a:p>
          <a:p>
            <a:pPr marL="0" indent="0" eaLnBrk="1" hangingPunct="1">
              <a:lnSpc>
                <a:spcPct val="90000"/>
              </a:lnSpc>
              <a:buFont typeface="Wingdings" pitchFamily="2" charset="2"/>
              <a:buNone/>
            </a:pPr>
            <a:r>
              <a:rPr lang="en-US" sz="2700" smtClean="0">
                <a:latin typeface="Courier New" pitchFamily="49" charset="0"/>
                <a:cs typeface="Courier New" pitchFamily="49" charset="0"/>
              </a:rPr>
              <a:t>  delete current;</a:t>
            </a:r>
          </a:p>
          <a:p>
            <a:pPr marL="0" indent="0" eaLnBrk="1" hangingPunct="1">
              <a:lnSpc>
                <a:spcPct val="90000"/>
              </a:lnSpc>
              <a:buFont typeface="Wingdings" pitchFamily="2" charset="2"/>
              <a:buNone/>
            </a:pPr>
            <a:r>
              <a:rPr lang="en-US" sz="2700" smtClean="0">
                <a:latin typeface="Courier New" pitchFamily="49" charset="0"/>
                <a:cs typeface="Courier New" pitchFamily="49" charset="0"/>
              </a:rPr>
              <a:t>}</a:t>
            </a:r>
          </a:p>
          <a:p>
            <a:pPr marL="0" indent="0" eaLnBrk="1" hangingPunct="1">
              <a:lnSpc>
                <a:spcPct val="90000"/>
              </a:lnSpc>
              <a:buFont typeface="Wingdings" pitchFamily="2" charset="2"/>
              <a:buNone/>
            </a:pPr>
            <a:r>
              <a:rPr lang="en-US" sz="2700" smtClean="0">
                <a:latin typeface="Courier New" pitchFamily="49" charset="0"/>
                <a:cs typeface="Courier New" pitchFamily="49" charset="0"/>
              </a:rPr>
              <a:t>tail = NULL;</a:t>
            </a:r>
          </a:p>
          <a:p>
            <a:pPr marL="0" indent="0" eaLnBrk="1" hangingPunct="1">
              <a:lnSpc>
                <a:spcPct val="90000"/>
              </a:lnSpc>
              <a:buFont typeface="Wingdings" pitchFamily="2" charset="2"/>
              <a:buNone/>
            </a:pPr>
            <a:r>
              <a:rPr lang="en-US" sz="2700" smtClean="0">
                <a:latin typeface="Courier New" pitchFamily="49" charset="0"/>
                <a:cs typeface="Courier New" pitchFamily="49" charset="0"/>
              </a:rPr>
              <a:t>num_items = 0;</a:t>
            </a:r>
          </a:p>
          <a:p>
            <a:pPr marL="0" indent="0" eaLnBrk="1" hangingPunct="1">
              <a:lnSpc>
                <a:spcPct val="90000"/>
              </a:lnSpc>
              <a:buFont typeface="Wingdings" pitchFamily="2" charset="2"/>
              <a:buNone/>
            </a:pPr>
            <a:r>
              <a:rPr lang="en-US" sz="2700" smtClean="0">
                <a:latin typeface="Courier New" pitchFamily="49" charset="0"/>
                <a:cs typeface="Courier New" pitchFamily="49" charset="0"/>
              </a:rPr>
              <a: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Title 1"/>
          <p:cNvSpPr>
            <a:spLocks noGrp="1"/>
          </p:cNvSpPr>
          <p:nvPr>
            <p:ph type="title"/>
          </p:nvPr>
        </p:nvSpPr>
        <p:spPr>
          <a:xfrm>
            <a:off x="612775" y="228600"/>
            <a:ext cx="8153400" cy="990600"/>
          </a:xfrm>
        </p:spPr>
        <p:txBody>
          <a:bodyPr/>
          <a:lstStyle/>
          <a:p>
            <a:pPr eaLnBrk="1" hangingPunct="1"/>
            <a:r>
              <a:rPr lang="en-US" b="1" smtClean="0"/>
              <a:t>The Assignment Operator</a:t>
            </a:r>
          </a:p>
        </p:txBody>
      </p:sp>
      <p:sp>
        <p:nvSpPr>
          <p:cNvPr id="160770" name="Content Placeholder 2"/>
          <p:cNvSpPr>
            <a:spLocks noGrp="1"/>
          </p:cNvSpPr>
          <p:nvPr>
            <p:ph sz="quarter" idx="1"/>
          </p:nvPr>
        </p:nvSpPr>
        <p:spPr>
          <a:xfrm>
            <a:off x="533400" y="1600200"/>
            <a:ext cx="8382000" cy="4876800"/>
          </a:xfrm>
        </p:spPr>
        <p:txBody>
          <a:bodyPr/>
          <a:lstStyle/>
          <a:p>
            <a:pPr marL="0" indent="0" eaLnBrk="1" hangingPunct="1">
              <a:buFont typeface="Wingdings" pitchFamily="2" charset="2"/>
              <a:buNone/>
            </a:pPr>
            <a:endParaRPr lang="en-US" sz="1800" smtClean="0">
              <a:latin typeface="Courier New" pitchFamily="49" charset="0"/>
              <a:cs typeface="Courier New" pitchFamily="49" charset="0"/>
            </a:endParaRPr>
          </a:p>
          <a:p>
            <a:pPr marL="0" indent="0" eaLnBrk="1" hangingPunct="1">
              <a:buFont typeface="Wingdings" pitchFamily="2" charset="2"/>
              <a:buNone/>
            </a:pPr>
            <a:r>
              <a:rPr lang="en-US" sz="1800" smtClean="0">
                <a:latin typeface="Courier New" pitchFamily="49" charset="0"/>
                <a:cs typeface="Courier New" pitchFamily="49" charset="0"/>
              </a:rPr>
              <a:t>/** Assign the contents of one list to another. */</a:t>
            </a:r>
          </a:p>
          <a:p>
            <a:pPr marL="0" indent="0" eaLnBrk="1" hangingPunct="1">
              <a:buFont typeface="Wingdings" pitchFamily="2" charset="2"/>
              <a:buNone/>
            </a:pPr>
            <a:r>
              <a:rPr lang="en-US" sz="1800" smtClean="0">
                <a:latin typeface="Courier New" pitchFamily="49" charset="0"/>
                <a:cs typeface="Courier New" pitchFamily="49" charset="0"/>
              </a:rPr>
              <a:t>list&lt;Item_Type&gt;&amp; operator=(const list&lt;Item_Type&gt;&amp; other) {</a:t>
            </a:r>
          </a:p>
          <a:p>
            <a:pPr marL="0" indent="0" eaLnBrk="1" hangingPunct="1">
              <a:buFont typeface="Wingdings" pitchFamily="2" charset="2"/>
              <a:buNone/>
            </a:pPr>
            <a:r>
              <a:rPr lang="en-US" sz="1800" smtClean="0">
                <a:latin typeface="Courier New" pitchFamily="49" charset="0"/>
                <a:cs typeface="Courier New" pitchFamily="49" charset="0"/>
              </a:rPr>
              <a:t>  // </a:t>
            </a:r>
            <a:r>
              <a:rPr lang="en-US" sz="1800" i="1" smtClean="0">
                <a:latin typeface="Courier New" pitchFamily="49" charset="0"/>
                <a:cs typeface="Courier New" pitchFamily="49" charset="0"/>
              </a:rPr>
              <a:t>Make a copy of the other list.</a:t>
            </a:r>
          </a:p>
          <a:p>
            <a:pPr marL="0" indent="0" eaLnBrk="1" hangingPunct="1">
              <a:buFont typeface="Wingdings" pitchFamily="2" charset="2"/>
              <a:buNone/>
            </a:pPr>
            <a:r>
              <a:rPr lang="en-US" sz="1800" smtClean="0">
                <a:latin typeface="Courier New" pitchFamily="49" charset="0"/>
                <a:cs typeface="Courier New" pitchFamily="49" charset="0"/>
              </a:rPr>
              <a:t>  list&lt;Item_Type&gt; temp_copy(other);</a:t>
            </a:r>
          </a:p>
          <a:p>
            <a:pPr marL="0" indent="0" eaLnBrk="1" hangingPunct="1">
              <a:buFont typeface="Wingdings" pitchFamily="2" charset="2"/>
              <a:buNone/>
            </a:pPr>
            <a:r>
              <a:rPr lang="en-US" sz="1800" smtClean="0">
                <a:latin typeface="Courier New" pitchFamily="49" charset="0"/>
                <a:cs typeface="Courier New" pitchFamily="49" charset="0"/>
              </a:rPr>
              <a:t>  // </a:t>
            </a:r>
            <a:r>
              <a:rPr lang="en-US" sz="1800" i="1" smtClean="0">
                <a:latin typeface="Courier New" pitchFamily="49" charset="0"/>
                <a:cs typeface="Courier New" pitchFamily="49" charset="0"/>
              </a:rPr>
              <a:t>Swap contents of self with the copy</a:t>
            </a:r>
            <a:r>
              <a:rPr lang="en-US" sz="1800" smtClean="0">
                <a:latin typeface="Courier New" pitchFamily="49" charset="0"/>
                <a:cs typeface="Courier New" pitchFamily="49" charset="0"/>
              </a:rPr>
              <a:t>.</a:t>
            </a:r>
          </a:p>
          <a:p>
            <a:pPr marL="0" indent="0" eaLnBrk="1" hangingPunct="1">
              <a:buFont typeface="Wingdings" pitchFamily="2" charset="2"/>
              <a:buNone/>
            </a:pPr>
            <a:r>
              <a:rPr lang="en-US" sz="1800" smtClean="0">
                <a:latin typeface="Courier New" pitchFamily="49" charset="0"/>
                <a:cs typeface="Courier New" pitchFamily="49" charset="0"/>
              </a:rPr>
              <a:t>  swap(temp_copy);</a:t>
            </a:r>
          </a:p>
          <a:p>
            <a:pPr marL="0" indent="0" eaLnBrk="1" hangingPunct="1">
              <a:buFont typeface="Wingdings" pitchFamily="2" charset="2"/>
              <a:buNone/>
            </a:pPr>
            <a:r>
              <a:rPr lang="en-US" sz="1800" smtClean="0">
                <a:latin typeface="Courier New" pitchFamily="49" charset="0"/>
                <a:cs typeface="Courier New" pitchFamily="49" charset="0"/>
              </a:rPr>
              <a:t>  // </a:t>
            </a:r>
            <a:r>
              <a:rPr lang="en-US" sz="1800" i="1" smtClean="0">
                <a:latin typeface="Courier New" pitchFamily="49" charset="0"/>
                <a:cs typeface="Courier New" pitchFamily="49" charset="0"/>
              </a:rPr>
              <a:t>Return -- upon return the copy will be destroyed.</a:t>
            </a:r>
          </a:p>
          <a:p>
            <a:pPr marL="0" indent="0" eaLnBrk="1" hangingPunct="1">
              <a:buFont typeface="Wingdings" pitchFamily="2" charset="2"/>
              <a:buNone/>
            </a:pPr>
            <a:r>
              <a:rPr lang="en-US" sz="1800" smtClean="0">
                <a:latin typeface="Courier New" pitchFamily="49" charset="0"/>
                <a:cs typeface="Courier New" pitchFamily="49" charset="0"/>
              </a:rPr>
              <a:t>  return *this;</a:t>
            </a:r>
          </a:p>
          <a:p>
            <a:pPr marL="0" indent="0" eaLnBrk="1" hangingPunct="1">
              <a:buFont typeface="Wingdings" pitchFamily="2" charset="2"/>
              <a:buNone/>
            </a:pPr>
            <a:r>
              <a:rPr lang="en-US" sz="1800" smtClean="0">
                <a:latin typeface="Courier New" pitchFamily="49" charset="0"/>
                <a:cs typeface="Courier New" pitchFamily="49" charset="0"/>
              </a:rPr>
              <a:t>}</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le 1"/>
          <p:cNvSpPr>
            <a:spLocks noGrp="1"/>
          </p:cNvSpPr>
          <p:nvPr>
            <p:ph type="title"/>
          </p:nvPr>
        </p:nvSpPr>
        <p:spPr>
          <a:xfrm>
            <a:off x="609600" y="304800"/>
            <a:ext cx="8153400" cy="914400"/>
          </a:xfrm>
        </p:spPr>
        <p:txBody>
          <a:bodyPr/>
          <a:lstStyle/>
          <a:p>
            <a:pPr eaLnBrk="1" hangingPunct="1"/>
            <a:r>
              <a:rPr lang="en-US" sz="4000" b="1" smtClean="0"/>
              <a:t> </a:t>
            </a:r>
            <a:r>
              <a:rPr lang="en-US" sz="3600" b="1" smtClean="0"/>
              <a:t>The </a:t>
            </a:r>
            <a:r>
              <a:rPr lang="en-US" sz="3600" b="1" smtClean="0">
                <a:latin typeface="Courier New" pitchFamily="49" charset="0"/>
                <a:cs typeface="Courier New" pitchFamily="49" charset="0"/>
              </a:rPr>
              <a:t>push_front</a:t>
            </a:r>
            <a:r>
              <a:rPr lang="en-US" sz="3600" b="1" smtClean="0"/>
              <a:t> Function</a:t>
            </a:r>
            <a:endParaRPr lang="en-US" sz="3500" b="1" smtClean="0"/>
          </a:p>
        </p:txBody>
      </p:sp>
      <p:grpSp>
        <p:nvGrpSpPr>
          <p:cNvPr id="161794" name="Group 10"/>
          <p:cNvGrpSpPr>
            <a:grpSpLocks/>
          </p:cNvGrpSpPr>
          <p:nvPr/>
        </p:nvGrpSpPr>
        <p:grpSpPr bwMode="auto">
          <a:xfrm>
            <a:off x="2895600" y="2030413"/>
            <a:ext cx="1752600" cy="1371600"/>
            <a:chOff x="762000" y="1981200"/>
            <a:chExt cx="1752600" cy="1371600"/>
          </a:xfrm>
        </p:grpSpPr>
        <p:sp>
          <p:nvSpPr>
            <p:cNvPr id="12" name="Rectangle 11"/>
            <p:cNvSpPr/>
            <p:nvPr/>
          </p:nvSpPr>
          <p:spPr>
            <a:xfrm>
              <a:off x="762000" y="19812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err="1">
                  <a:solidFill>
                    <a:schemeClr val="accent2"/>
                  </a:solidFill>
                  <a:latin typeface="Courier New" pitchFamily="49" charset="0"/>
                  <a:cs typeface="Courier New" pitchFamily="49" charset="0"/>
                </a:rPr>
                <a:t>DNode</a:t>
              </a:r>
              <a:endParaRPr lang="en-US" u="sng" dirty="0">
                <a:solidFill>
                  <a:schemeClr val="accent2"/>
                </a:solidFill>
                <a:latin typeface="Courier New" pitchFamily="49" charset="0"/>
                <a:cs typeface="Courier New" pitchFamily="49" charset="0"/>
              </a:endParaRPr>
            </a:p>
          </p:txBody>
        </p:sp>
        <p:sp>
          <p:nvSpPr>
            <p:cNvPr id="13" name="Rectangle 12"/>
            <p:cNvSpPr/>
            <p:nvPr/>
          </p:nvSpPr>
          <p:spPr>
            <a:xfrm>
              <a:off x="762000" y="23622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a:t>
              </a:r>
            </a:p>
            <a:p>
              <a:pPr>
                <a:defRPr/>
              </a:pPr>
              <a:r>
                <a:rPr lang="en-US" sz="1600" dirty="0">
                  <a:solidFill>
                    <a:schemeClr val="tx1"/>
                  </a:solidFill>
                  <a:latin typeface="Courier New" pitchFamily="49" charset="0"/>
                  <a:cs typeface="Courier New" pitchFamily="49" charset="0"/>
                </a:rPr>
                <a:t>null = prev</a:t>
              </a:r>
            </a:p>
            <a:p>
              <a:pPr>
                <a:defRPr/>
              </a:pPr>
              <a:r>
                <a:rPr lang="en-US" sz="1600" dirty="0">
                  <a:solidFill>
                    <a:schemeClr val="tx1"/>
                  </a:solidFill>
                  <a:latin typeface="Courier New" pitchFamily="49" charset="0"/>
                  <a:cs typeface="Courier New" pitchFamily="49" charset="0"/>
                </a:rPr>
                <a:t>data = "Tom"</a:t>
              </a:r>
            </a:p>
          </p:txBody>
        </p:sp>
        <p:sp>
          <p:nvSpPr>
            <p:cNvPr id="14" name="Rectangle 13"/>
            <p:cNvSpPr/>
            <p:nvPr/>
          </p:nvSpPr>
          <p:spPr>
            <a:xfrm>
              <a:off x="1752600" y="2552700"/>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21" name="TextBox 20"/>
          <p:cNvSpPr txBox="1">
            <a:spLocks noChangeArrowheads="1"/>
          </p:cNvSpPr>
          <p:nvPr/>
        </p:nvSpPr>
        <p:spPr bwMode="auto">
          <a:xfrm>
            <a:off x="4648200" y="3805238"/>
            <a:ext cx="4533900" cy="1816100"/>
          </a:xfrm>
          <a:prstGeom prst="rect">
            <a:avLst/>
          </a:prstGeom>
          <a:noFill/>
          <a:ln w="9525">
            <a:noFill/>
            <a:miter lim="800000"/>
            <a:headEnd/>
            <a:tailEnd/>
          </a:ln>
        </p:spPr>
        <p:txBody>
          <a:bodyPr>
            <a:spAutoFit/>
          </a:bodyPr>
          <a:lstStyle/>
          <a:p>
            <a:r>
              <a:rPr lang="en-US" sz="1400" b="0">
                <a:latin typeface="Courier New" pitchFamily="49" charset="0"/>
                <a:cs typeface="Courier New" pitchFamily="49" charset="0"/>
              </a:rPr>
              <a:t>void push_front(const Item_Type&amp; item) {</a:t>
            </a:r>
          </a:p>
          <a:p>
            <a:r>
              <a:rPr lang="en-US" sz="1400" b="0">
                <a:latin typeface="Courier New" pitchFamily="49" charset="0"/>
                <a:cs typeface="Courier New" pitchFamily="49" charset="0"/>
              </a:rPr>
              <a:t>  head = new DNode(item, NULL, head);</a:t>
            </a:r>
          </a:p>
          <a:p>
            <a:r>
              <a:rPr lang="en-US" sz="1400" b="0">
                <a:latin typeface="Courier New" pitchFamily="49" charset="0"/>
                <a:cs typeface="Courier New" pitchFamily="49" charset="0"/>
              </a:rPr>
              <a:t>  if (head-&gt;next != NULL)</a:t>
            </a:r>
          </a:p>
          <a:p>
            <a:r>
              <a:rPr lang="en-US" sz="1400" b="0">
                <a:latin typeface="Courier New" pitchFamily="49" charset="0"/>
                <a:cs typeface="Courier New" pitchFamily="49" charset="0"/>
              </a:rPr>
              <a:t>     head-&gt;next-&gt;prev = head;</a:t>
            </a:r>
          </a:p>
          <a:p>
            <a:r>
              <a:rPr lang="en-US" sz="1400" b="0">
                <a:latin typeface="Courier New" pitchFamily="49" charset="0"/>
                <a:cs typeface="Courier New" pitchFamily="49" charset="0"/>
              </a:rPr>
              <a:t>  if (tail == NULL)</a:t>
            </a:r>
          </a:p>
          <a:p>
            <a:r>
              <a:rPr lang="en-US" sz="1400" b="0">
                <a:latin typeface="Courier New" pitchFamily="49" charset="0"/>
                <a:cs typeface="Courier New" pitchFamily="49" charset="0"/>
              </a:rPr>
              <a:t>     tail = head;</a:t>
            </a:r>
          </a:p>
          <a:p>
            <a:r>
              <a:rPr lang="en-US" sz="1400" b="0">
                <a:latin typeface="Courier New" pitchFamily="49" charset="0"/>
                <a:cs typeface="Courier New" pitchFamily="49" charset="0"/>
              </a:rPr>
              <a:t>  num_items++;</a:t>
            </a:r>
          </a:p>
          <a:p>
            <a:r>
              <a:rPr lang="en-US" sz="1400" b="0">
                <a:latin typeface="Courier New" pitchFamily="49" charset="0"/>
                <a:cs typeface="Courier New" pitchFamily="49" charset="0"/>
              </a:rPr>
              <a:t>}</a:t>
            </a:r>
          </a:p>
        </p:txBody>
      </p:sp>
      <p:sp>
        <p:nvSpPr>
          <p:cNvPr id="5" name="Rectangle 4"/>
          <p:cNvSpPr/>
          <p:nvPr/>
        </p:nvSpPr>
        <p:spPr>
          <a:xfrm>
            <a:off x="441325" y="2620963"/>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err="1">
                <a:solidFill>
                  <a:schemeClr val="accent2"/>
                </a:solidFill>
                <a:latin typeface="Courier New" pitchFamily="49" charset="0"/>
                <a:cs typeface="Courier New" pitchFamily="49" charset="0"/>
              </a:rPr>
              <a:t>KW:list</a:t>
            </a:r>
            <a:endParaRPr lang="en-US" u="sng" dirty="0">
              <a:solidFill>
                <a:schemeClr val="accent2"/>
              </a:solidFill>
              <a:latin typeface="Courier New" pitchFamily="49" charset="0"/>
              <a:cs typeface="Courier New" pitchFamily="49" charset="0"/>
            </a:endParaRPr>
          </a:p>
        </p:txBody>
      </p:sp>
      <p:sp>
        <p:nvSpPr>
          <p:cNvPr id="6" name="Rectangle 5"/>
          <p:cNvSpPr/>
          <p:nvPr/>
        </p:nvSpPr>
        <p:spPr>
          <a:xfrm>
            <a:off x="441325" y="3001963"/>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head = null</a:t>
            </a:r>
          </a:p>
          <a:p>
            <a:pPr>
              <a:defRPr/>
            </a:pPr>
            <a:r>
              <a:rPr lang="en-US" sz="1600" dirty="0">
                <a:solidFill>
                  <a:schemeClr val="tx1"/>
                </a:solidFill>
                <a:latin typeface="Courier New" pitchFamily="49" charset="0"/>
                <a:cs typeface="Courier New" pitchFamily="49" charset="0"/>
              </a:rPr>
              <a:t>tail = null</a:t>
            </a:r>
          </a:p>
          <a:p>
            <a:pPr>
              <a:defRPr/>
            </a:pPr>
            <a:r>
              <a:rPr lang="en-US" sz="1100" dirty="0" err="1">
                <a:solidFill>
                  <a:schemeClr val="tx1"/>
                </a:solidFill>
                <a:latin typeface="Courier New" pitchFamily="49" charset="0"/>
                <a:cs typeface="Courier New" pitchFamily="49" charset="0"/>
              </a:rPr>
              <a:t>num_items</a:t>
            </a:r>
            <a:r>
              <a:rPr lang="en-US" sz="1100" dirty="0">
                <a:solidFill>
                  <a:schemeClr val="tx1"/>
                </a:solidFill>
                <a:latin typeface="Courier New" pitchFamily="49" charset="0"/>
                <a:cs typeface="Courier New" pitchFamily="49" charset="0"/>
              </a:rPr>
              <a:t> </a:t>
            </a:r>
            <a:r>
              <a:rPr lang="en-US" sz="1600" dirty="0">
                <a:solidFill>
                  <a:schemeClr val="tx1"/>
                </a:solidFill>
                <a:latin typeface="Courier New" pitchFamily="49" charset="0"/>
                <a:cs typeface="Courier New" pitchFamily="49" charset="0"/>
              </a:rPr>
              <a:t>= 3</a:t>
            </a:r>
          </a:p>
        </p:txBody>
      </p:sp>
      <p:sp>
        <p:nvSpPr>
          <p:cNvPr id="7" name="Rectangle 6"/>
          <p:cNvSpPr/>
          <p:nvPr/>
        </p:nvSpPr>
        <p:spPr>
          <a:xfrm>
            <a:off x="1317625" y="3192463"/>
            <a:ext cx="566738"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1317625" y="3421063"/>
            <a:ext cx="566738"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0" name="Rectangle 19"/>
          <p:cNvSpPr/>
          <p:nvPr/>
        </p:nvSpPr>
        <p:spPr>
          <a:xfrm>
            <a:off x="4953000" y="2030413"/>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err="1">
                <a:solidFill>
                  <a:schemeClr val="accent2"/>
                </a:solidFill>
                <a:latin typeface="Courier New" pitchFamily="49" charset="0"/>
                <a:cs typeface="Courier New" pitchFamily="49" charset="0"/>
              </a:rPr>
              <a:t>DNode</a:t>
            </a:r>
            <a:endParaRPr lang="en-US" u="sng" dirty="0">
              <a:solidFill>
                <a:schemeClr val="accent2"/>
              </a:solidFill>
              <a:latin typeface="Courier New" pitchFamily="49" charset="0"/>
              <a:cs typeface="Courier New" pitchFamily="49" charset="0"/>
            </a:endParaRPr>
          </a:p>
        </p:txBody>
      </p:sp>
      <p:sp>
        <p:nvSpPr>
          <p:cNvPr id="22" name="Rectangle 21"/>
          <p:cNvSpPr/>
          <p:nvPr/>
        </p:nvSpPr>
        <p:spPr>
          <a:xfrm>
            <a:off x="4953000" y="2411413"/>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a:t>
            </a:r>
          </a:p>
          <a:p>
            <a:pPr>
              <a:defRPr/>
            </a:pPr>
            <a:r>
              <a:rPr lang="en-US" sz="1600" dirty="0">
                <a:solidFill>
                  <a:schemeClr val="tx1"/>
                </a:solidFill>
                <a:latin typeface="Courier New" pitchFamily="49" charset="0"/>
                <a:cs typeface="Courier New" pitchFamily="49" charset="0"/>
              </a:rPr>
              <a:t>     = prev</a:t>
            </a:r>
          </a:p>
          <a:p>
            <a:pPr>
              <a:defRPr/>
            </a:pPr>
            <a:r>
              <a:rPr lang="en-US" sz="1400" dirty="0">
                <a:solidFill>
                  <a:schemeClr val="tx1"/>
                </a:solidFill>
                <a:latin typeface="Courier New" pitchFamily="49" charset="0"/>
                <a:cs typeface="Courier New" pitchFamily="49" charset="0"/>
              </a:rPr>
              <a:t>data = "Harry"</a:t>
            </a:r>
          </a:p>
        </p:txBody>
      </p:sp>
      <p:sp>
        <p:nvSpPr>
          <p:cNvPr id="24" name="Rectangle 23"/>
          <p:cNvSpPr/>
          <p:nvPr/>
        </p:nvSpPr>
        <p:spPr>
          <a:xfrm>
            <a:off x="5943600" y="2601913"/>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7" name="Rectangle 26"/>
          <p:cNvSpPr/>
          <p:nvPr/>
        </p:nvSpPr>
        <p:spPr>
          <a:xfrm>
            <a:off x="5067300" y="2830513"/>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161804" name="Group 27"/>
          <p:cNvGrpSpPr>
            <a:grpSpLocks/>
          </p:cNvGrpSpPr>
          <p:nvPr/>
        </p:nvGrpSpPr>
        <p:grpSpPr bwMode="auto">
          <a:xfrm>
            <a:off x="7010400" y="2030413"/>
            <a:ext cx="1752600" cy="1371600"/>
            <a:chOff x="762000" y="1981200"/>
            <a:chExt cx="1752600" cy="1371600"/>
          </a:xfrm>
        </p:grpSpPr>
        <p:sp>
          <p:nvSpPr>
            <p:cNvPr id="29" name="Rectangle 28"/>
            <p:cNvSpPr/>
            <p:nvPr/>
          </p:nvSpPr>
          <p:spPr>
            <a:xfrm>
              <a:off x="762000" y="19812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err="1">
                  <a:solidFill>
                    <a:schemeClr val="accent2"/>
                  </a:solidFill>
                  <a:latin typeface="Courier New" pitchFamily="49" charset="0"/>
                  <a:cs typeface="Courier New" pitchFamily="49" charset="0"/>
                </a:rPr>
                <a:t>DNode</a:t>
              </a:r>
              <a:endParaRPr lang="en-US" u="sng" dirty="0">
                <a:solidFill>
                  <a:schemeClr val="accent2"/>
                </a:solidFill>
                <a:latin typeface="Courier New" pitchFamily="49" charset="0"/>
                <a:cs typeface="Courier New" pitchFamily="49" charset="0"/>
              </a:endParaRPr>
            </a:p>
          </p:txBody>
        </p:sp>
        <p:sp>
          <p:nvSpPr>
            <p:cNvPr id="30" name="Rectangle 29"/>
            <p:cNvSpPr/>
            <p:nvPr/>
          </p:nvSpPr>
          <p:spPr>
            <a:xfrm>
              <a:off x="762000" y="23622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 NULL</a:t>
              </a:r>
            </a:p>
            <a:p>
              <a:pPr>
                <a:defRPr/>
              </a:pPr>
              <a:r>
                <a:rPr lang="en-US" sz="1600" dirty="0">
                  <a:solidFill>
                    <a:schemeClr val="tx1"/>
                  </a:solidFill>
                  <a:latin typeface="Courier New" pitchFamily="49" charset="0"/>
                  <a:cs typeface="Courier New" pitchFamily="49" charset="0"/>
                </a:rPr>
                <a:t>     = prev</a:t>
              </a:r>
            </a:p>
            <a:p>
              <a:pPr>
                <a:defRPr/>
              </a:pPr>
              <a:r>
                <a:rPr lang="en-US" sz="1600" dirty="0">
                  <a:solidFill>
                    <a:schemeClr val="tx1"/>
                  </a:solidFill>
                  <a:latin typeface="Courier New" pitchFamily="49" charset="0"/>
                  <a:cs typeface="Courier New" pitchFamily="49" charset="0"/>
                </a:rPr>
                <a:t>data = "Sam"</a:t>
              </a:r>
            </a:p>
          </p:txBody>
        </p:sp>
        <p:sp>
          <p:nvSpPr>
            <p:cNvPr id="32" name="Rectangle 31"/>
            <p:cNvSpPr/>
            <p:nvPr/>
          </p:nvSpPr>
          <p:spPr>
            <a:xfrm>
              <a:off x="838200" y="2801937"/>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cxnSp>
        <p:nvCxnSpPr>
          <p:cNvPr id="23" name="Curved Connector 22"/>
          <p:cNvCxnSpPr>
            <a:stCxn id="7" idx="3"/>
            <a:endCxn id="13" idx="1"/>
          </p:cNvCxnSpPr>
          <p:nvPr/>
        </p:nvCxnSpPr>
        <p:spPr>
          <a:xfrm flipV="1">
            <a:off x="1884363" y="2906713"/>
            <a:ext cx="1011237" cy="36195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49" name="Curved Connector 48"/>
          <p:cNvCxnSpPr>
            <a:stCxn id="27" idx="1"/>
          </p:cNvCxnSpPr>
          <p:nvPr/>
        </p:nvCxnSpPr>
        <p:spPr>
          <a:xfrm rot="10800000">
            <a:off x="4648200" y="2906713"/>
            <a:ext cx="419100" cy="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4" name="Straight Arrow Connector 53"/>
          <p:cNvCxnSpPr>
            <a:endCxn id="22" idx="3"/>
          </p:cNvCxnSpPr>
          <p:nvPr/>
        </p:nvCxnSpPr>
        <p:spPr>
          <a:xfrm flipH="1" flipV="1">
            <a:off x="6705600" y="2906713"/>
            <a:ext cx="381000" cy="19050"/>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9" name="Curved Connector 58"/>
          <p:cNvCxnSpPr>
            <a:endCxn id="20" idx="1"/>
          </p:cNvCxnSpPr>
          <p:nvPr/>
        </p:nvCxnSpPr>
        <p:spPr>
          <a:xfrm flipV="1">
            <a:off x="4343400" y="2220913"/>
            <a:ext cx="609600" cy="45720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61" name="Curved Connector 60"/>
          <p:cNvCxnSpPr>
            <a:stCxn id="24" idx="3"/>
          </p:cNvCxnSpPr>
          <p:nvPr/>
        </p:nvCxnSpPr>
        <p:spPr>
          <a:xfrm flipV="1">
            <a:off x="6400800" y="2220913"/>
            <a:ext cx="609600" cy="45720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72" name="Rectangle 71"/>
          <p:cNvSpPr/>
          <p:nvPr/>
        </p:nvSpPr>
        <p:spPr>
          <a:xfrm>
            <a:off x="1509713" y="3648075"/>
            <a:ext cx="381000"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4</a:t>
            </a:r>
          </a:p>
        </p:txBody>
      </p:sp>
      <p:cxnSp>
        <p:nvCxnSpPr>
          <p:cNvPr id="91" name="Curved Connector 90"/>
          <p:cNvCxnSpPr>
            <a:stCxn id="8" idx="3"/>
            <a:endCxn id="30" idx="2"/>
          </p:cNvCxnSpPr>
          <p:nvPr/>
        </p:nvCxnSpPr>
        <p:spPr>
          <a:xfrm flipV="1">
            <a:off x="1884363" y="3402013"/>
            <a:ext cx="6002337" cy="95250"/>
          </a:xfrm>
          <a:prstGeom prst="curvedConnector2">
            <a:avLst/>
          </a:prstGeom>
          <a:ln w="12700">
            <a:tailEnd type="triangle" w="lg" len="lg"/>
          </a:ln>
        </p:spPr>
        <p:style>
          <a:lnRef idx="1">
            <a:schemeClr val="dk1"/>
          </a:lnRef>
          <a:fillRef idx="0">
            <a:schemeClr val="dk1"/>
          </a:fillRef>
          <a:effectRef idx="0">
            <a:schemeClr val="dk1"/>
          </a:effectRef>
          <a:fontRef idx="minor">
            <a:schemeClr val="tx1"/>
          </a:fontRef>
        </p:style>
      </p:cxnSp>
      <p:grpSp>
        <p:nvGrpSpPr>
          <p:cNvPr id="98" name="Group 97"/>
          <p:cNvGrpSpPr>
            <a:grpSpLocks/>
          </p:cNvGrpSpPr>
          <p:nvPr/>
        </p:nvGrpSpPr>
        <p:grpSpPr bwMode="auto">
          <a:xfrm>
            <a:off x="2447925" y="4325938"/>
            <a:ext cx="1752600" cy="1377950"/>
            <a:chOff x="2461465" y="3992610"/>
            <a:chExt cx="1752611" cy="1377841"/>
          </a:xfrm>
        </p:grpSpPr>
        <p:sp>
          <p:nvSpPr>
            <p:cNvPr id="74" name="Rectangle 73"/>
            <p:cNvSpPr/>
            <p:nvPr/>
          </p:nvSpPr>
          <p:spPr>
            <a:xfrm>
              <a:off x="2461465" y="4379929"/>
              <a:ext cx="1752611" cy="990522"/>
            </a:xfrm>
            <a:prstGeom prst="rect">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 </a:t>
              </a:r>
            </a:p>
            <a:p>
              <a:pPr>
                <a:defRPr/>
              </a:pPr>
              <a:r>
                <a:rPr lang="en-US" sz="1600" dirty="0">
                  <a:solidFill>
                    <a:schemeClr val="tx1"/>
                  </a:solidFill>
                  <a:latin typeface="Courier New" pitchFamily="49" charset="0"/>
                  <a:cs typeface="Courier New" pitchFamily="49" charset="0"/>
                </a:rPr>
                <a:t>null = </a:t>
              </a:r>
              <a:r>
                <a:rPr lang="en-US" sz="1600" dirty="0" err="1">
                  <a:solidFill>
                    <a:schemeClr val="tx1"/>
                  </a:solidFill>
                  <a:latin typeface="Courier New" pitchFamily="49" charset="0"/>
                  <a:cs typeface="Courier New" pitchFamily="49" charset="0"/>
                </a:rPr>
                <a:t>prev</a:t>
              </a:r>
              <a:endParaRPr lang="en-US" sz="1600" dirty="0">
                <a:solidFill>
                  <a:schemeClr val="tx1"/>
                </a:solidFill>
                <a:latin typeface="Courier New" pitchFamily="49" charset="0"/>
                <a:cs typeface="Courier New" pitchFamily="49" charset="0"/>
              </a:endParaRPr>
            </a:p>
            <a:p>
              <a:pPr>
                <a:defRPr/>
              </a:pPr>
              <a:r>
                <a:rPr lang="en-US" sz="1600" dirty="0">
                  <a:solidFill>
                    <a:schemeClr val="tx1"/>
                  </a:solidFill>
                  <a:latin typeface="Courier New" pitchFamily="49" charset="0"/>
                  <a:cs typeface="Courier New" pitchFamily="49" charset="0"/>
                </a:rPr>
                <a:t>data = "Ann"</a:t>
              </a:r>
            </a:p>
          </p:txBody>
        </p:sp>
        <p:sp>
          <p:nvSpPr>
            <p:cNvPr id="73" name="Rectangle 72"/>
            <p:cNvSpPr/>
            <p:nvPr/>
          </p:nvSpPr>
          <p:spPr>
            <a:xfrm>
              <a:off x="2461465" y="3992610"/>
              <a:ext cx="1752611" cy="38097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err="1">
                  <a:solidFill>
                    <a:schemeClr val="accent2"/>
                  </a:solidFill>
                  <a:latin typeface="Courier New" pitchFamily="49" charset="0"/>
                  <a:cs typeface="Courier New" pitchFamily="49" charset="0"/>
                </a:rPr>
                <a:t>DNode</a:t>
              </a:r>
              <a:endParaRPr lang="en-US" u="sng" dirty="0">
                <a:solidFill>
                  <a:schemeClr val="accent2"/>
                </a:solidFill>
                <a:latin typeface="Courier New" pitchFamily="49" charset="0"/>
                <a:cs typeface="Courier New" pitchFamily="49" charset="0"/>
              </a:endParaRPr>
            </a:p>
          </p:txBody>
        </p:sp>
      </p:grpSp>
      <p:sp>
        <p:nvSpPr>
          <p:cNvPr id="75" name="Rectangle 74"/>
          <p:cNvSpPr/>
          <p:nvPr/>
        </p:nvSpPr>
        <p:spPr>
          <a:xfrm>
            <a:off x="3417888" y="4876800"/>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00" name="Curved Connector 99"/>
          <p:cNvCxnSpPr>
            <a:stCxn id="75" idx="3"/>
            <a:endCxn id="13" idx="1"/>
          </p:cNvCxnSpPr>
          <p:nvPr/>
        </p:nvCxnSpPr>
        <p:spPr>
          <a:xfrm flipH="1" flipV="1">
            <a:off x="2895600" y="2906713"/>
            <a:ext cx="979488" cy="2046287"/>
          </a:xfrm>
          <a:prstGeom prst="curvedConnector5">
            <a:avLst>
              <a:gd name="adj1" fmla="val -23338"/>
              <a:gd name="adj2" fmla="val 39759"/>
              <a:gd name="adj3" fmla="val 123338"/>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103" name="Rectangle 102"/>
          <p:cNvSpPr/>
          <p:nvPr/>
        </p:nvSpPr>
        <p:spPr>
          <a:xfrm>
            <a:off x="3013075" y="2830513"/>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05" name="Curved Connector 104"/>
          <p:cNvCxnSpPr>
            <a:endCxn id="73" idx="1"/>
          </p:cNvCxnSpPr>
          <p:nvPr/>
        </p:nvCxnSpPr>
        <p:spPr>
          <a:xfrm rot="5400000">
            <a:off x="1963737" y="3467101"/>
            <a:ext cx="1533525" cy="565150"/>
          </a:xfrm>
          <a:prstGeom prst="curvedConnector4">
            <a:avLst>
              <a:gd name="adj1" fmla="val 43789"/>
              <a:gd name="adj2" fmla="val 140449"/>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108" name="Curved Connector 107"/>
          <p:cNvCxnSpPr>
            <a:stCxn id="7" idx="3"/>
            <a:endCxn id="74" idx="1"/>
          </p:cNvCxnSpPr>
          <p:nvPr/>
        </p:nvCxnSpPr>
        <p:spPr>
          <a:xfrm>
            <a:off x="1884363" y="3268663"/>
            <a:ext cx="563562" cy="1939925"/>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nodeType="withEffect">
                                  <p:stCondLst>
                                    <p:cond delay="0"/>
                                  </p:stCondLst>
                                  <p:childTnLst>
                                    <p:set>
                                      <p:cBhvr>
                                        <p:cTn id="14" dur="1" fill="hold">
                                          <p:stCondLst>
                                            <p:cond delay="0"/>
                                          </p:stCondLst>
                                        </p:cTn>
                                        <p:tgtEl>
                                          <p:spTgt spid="108"/>
                                        </p:tgtEl>
                                        <p:attrNameLst>
                                          <p:attrName>style.visibility</p:attrName>
                                        </p:attrNameLst>
                                      </p:cBhvr>
                                      <p:to>
                                        <p:strVal val="visible"/>
                                      </p:to>
                                    </p:set>
                                    <p:animEffect transition="in" filter="fade">
                                      <p:cBhvr>
                                        <p:cTn id="15" dur="500"/>
                                        <p:tgtEl>
                                          <p:spTgt spid="10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5"/>
                                        </p:tgtEl>
                                        <p:attrNameLst>
                                          <p:attrName>style.visibility</p:attrName>
                                        </p:attrNameLst>
                                      </p:cBhvr>
                                      <p:to>
                                        <p:strVal val="visible"/>
                                      </p:to>
                                    </p:set>
                                    <p:animEffect transition="in" filter="fade">
                                      <p:cBhvr>
                                        <p:cTn id="18" dur="500"/>
                                        <p:tgtEl>
                                          <p:spTgt spid="75"/>
                                        </p:tgtEl>
                                      </p:cBhvr>
                                    </p:animEffect>
                                  </p:childTnLst>
                                </p:cTn>
                              </p:par>
                              <p:par>
                                <p:cTn id="19" presetID="10" presetClass="entr" presetSubtype="0" fill="hold" nodeType="with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500"/>
                                        <p:tgtEl>
                                          <p:spTgt spid="100"/>
                                        </p:tgtEl>
                                      </p:cBhvr>
                                    </p:animEffect>
                                  </p:childTnLst>
                                </p:cTn>
                              </p:par>
                              <p:par>
                                <p:cTn id="22" presetID="10" presetClass="exit" presetSubtype="0" fill="hold" nodeType="withEffect">
                                  <p:stCondLst>
                                    <p:cond delay="0"/>
                                  </p:stCondLst>
                                  <p:childTnLst>
                                    <p:animEffect transition="out" filter="fade">
                                      <p:cBhvr>
                                        <p:cTn id="23" dur="500"/>
                                        <p:tgtEl>
                                          <p:spTgt spid="23"/>
                                        </p:tgtEl>
                                      </p:cBhvr>
                                    </p:animEffect>
                                    <p:set>
                                      <p:cBhvr>
                                        <p:cTn id="24" dur="1" fill="hold">
                                          <p:stCondLst>
                                            <p:cond delay="499"/>
                                          </p:stCondLst>
                                        </p:cTn>
                                        <p:tgtEl>
                                          <p:spTgt spid="2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1">
                                            <p:txEl>
                                              <p:pRg st="2" end="2"/>
                                            </p:txEl>
                                          </p:spTgt>
                                        </p:tgtEl>
                                        <p:attrNameLst>
                                          <p:attrName>style.visibility</p:attrName>
                                        </p:attrNameLst>
                                      </p:cBhvr>
                                      <p:to>
                                        <p:strVal val="visible"/>
                                      </p:to>
                                    </p:set>
                                    <p:animEffect transition="in" filter="fade">
                                      <p:cBhvr>
                                        <p:cTn id="29" dur="500"/>
                                        <p:tgtEl>
                                          <p:spTgt spid="21">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1">
                                            <p:txEl>
                                              <p:pRg st="3" end="3"/>
                                            </p:txEl>
                                          </p:spTgt>
                                        </p:tgtEl>
                                        <p:attrNameLst>
                                          <p:attrName>style.visibility</p:attrName>
                                        </p:attrNameLst>
                                      </p:cBhvr>
                                      <p:to>
                                        <p:strVal val="visible"/>
                                      </p:to>
                                    </p:set>
                                    <p:animEffect transition="in" filter="fade">
                                      <p:cBhvr>
                                        <p:cTn id="34" dur="500"/>
                                        <p:tgtEl>
                                          <p:spTgt spid="21">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3"/>
                                        </p:tgtEl>
                                        <p:attrNameLst>
                                          <p:attrName>style.visibility</p:attrName>
                                        </p:attrNameLst>
                                      </p:cBhvr>
                                      <p:to>
                                        <p:strVal val="visible"/>
                                      </p:to>
                                    </p:set>
                                    <p:animEffect transition="in" filter="fade">
                                      <p:cBhvr>
                                        <p:cTn id="39" dur="500"/>
                                        <p:tgtEl>
                                          <p:spTgt spid="103"/>
                                        </p:tgtEl>
                                      </p:cBhvr>
                                    </p:animEffect>
                                  </p:childTnLst>
                                </p:cTn>
                              </p:par>
                              <p:par>
                                <p:cTn id="40" presetID="10" presetClass="entr" presetSubtype="0" fill="hold" nodeType="with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fade">
                                      <p:cBhvr>
                                        <p:cTn id="42" dur="500"/>
                                        <p:tgtEl>
                                          <p:spTgt spid="10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
                                            <p:txEl>
                                              <p:pRg st="4" end="4"/>
                                            </p:txEl>
                                          </p:spTgt>
                                        </p:tgtEl>
                                        <p:attrNameLst>
                                          <p:attrName>style.visibility</p:attrName>
                                        </p:attrNameLst>
                                      </p:cBhvr>
                                      <p:to>
                                        <p:strVal val="visible"/>
                                      </p:to>
                                    </p:set>
                                    <p:animEffect transition="in" filter="fade">
                                      <p:cBhvr>
                                        <p:cTn id="47" dur="500"/>
                                        <p:tgtEl>
                                          <p:spTgt spid="21">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
                                            <p:txEl>
                                              <p:pRg st="5" end="5"/>
                                            </p:txEl>
                                          </p:spTgt>
                                        </p:tgtEl>
                                        <p:attrNameLst>
                                          <p:attrName>style.visibility</p:attrName>
                                        </p:attrNameLst>
                                      </p:cBhvr>
                                      <p:to>
                                        <p:strVal val="visible"/>
                                      </p:to>
                                    </p:set>
                                    <p:animEffect transition="in" filter="fade">
                                      <p:cBhvr>
                                        <p:cTn id="52" dur="500"/>
                                        <p:tgtEl>
                                          <p:spTgt spid="21">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1">
                                            <p:txEl>
                                              <p:pRg st="6" end="6"/>
                                            </p:txEl>
                                          </p:spTgt>
                                        </p:tgtEl>
                                        <p:attrNameLst>
                                          <p:attrName>style.visibility</p:attrName>
                                        </p:attrNameLst>
                                      </p:cBhvr>
                                      <p:to>
                                        <p:strVal val="visible"/>
                                      </p:to>
                                    </p:set>
                                    <p:animEffect transition="in" filter="fade">
                                      <p:cBhvr>
                                        <p:cTn id="57" dur="500"/>
                                        <p:tgtEl>
                                          <p:spTgt spid="21">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2"/>
                                        </p:tgtEl>
                                        <p:attrNameLst>
                                          <p:attrName>style.visibility</p:attrName>
                                        </p:attrNameLst>
                                      </p:cBhvr>
                                      <p:to>
                                        <p:strVal val="visible"/>
                                      </p:to>
                                    </p:set>
                                    <p:animEffect transition="in" filter="fade">
                                      <p:cBhvr>
                                        <p:cTn id="62" dur="500"/>
                                        <p:tgtEl>
                                          <p:spTgt spid="72"/>
                                        </p:tgtEl>
                                      </p:cBhvr>
                                    </p:animEffect>
                                  </p:childTnLst>
                                </p:cTn>
                              </p:par>
                              <p:par>
                                <p:cTn id="63" presetID="10" presetClass="entr" presetSubtype="0" fill="hold" nodeType="withEffect">
                                  <p:stCondLst>
                                    <p:cond delay="0"/>
                                  </p:stCondLst>
                                  <p:childTnLst>
                                    <p:set>
                                      <p:cBhvr>
                                        <p:cTn id="64" dur="1" fill="hold">
                                          <p:stCondLst>
                                            <p:cond delay="0"/>
                                          </p:stCondLst>
                                        </p:cTn>
                                        <p:tgtEl>
                                          <p:spTgt spid="21">
                                            <p:txEl>
                                              <p:pRg st="7" end="7"/>
                                            </p:txEl>
                                          </p:spTgt>
                                        </p:tgtEl>
                                        <p:attrNameLst>
                                          <p:attrName>style.visibility</p:attrName>
                                        </p:attrNameLst>
                                      </p:cBhvr>
                                      <p:to>
                                        <p:strVal val="visible"/>
                                      </p:to>
                                    </p:set>
                                    <p:animEffect transition="in" filter="fade">
                                      <p:cBhvr>
                                        <p:cTn id="65"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5" grpId="0" animBg="1"/>
      <p:bldP spid="103"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Title 1"/>
          <p:cNvSpPr>
            <a:spLocks noGrp="1"/>
          </p:cNvSpPr>
          <p:nvPr>
            <p:ph type="title"/>
          </p:nvPr>
        </p:nvSpPr>
        <p:spPr>
          <a:xfrm>
            <a:off x="609600" y="0"/>
            <a:ext cx="8077200" cy="1417638"/>
          </a:xfrm>
        </p:spPr>
        <p:txBody>
          <a:bodyPr/>
          <a:lstStyle/>
          <a:p>
            <a:pPr eaLnBrk="1" hangingPunct="1"/>
            <a:r>
              <a:rPr lang="en-US" b="1" smtClean="0"/>
              <a:t>The </a:t>
            </a:r>
            <a:r>
              <a:rPr lang="en-US" sz="4000" b="1" smtClean="0">
                <a:latin typeface="Courier New" pitchFamily="49" charset="0"/>
                <a:cs typeface="Courier New" pitchFamily="49" charset="0"/>
              </a:rPr>
              <a:t>push_back</a:t>
            </a:r>
            <a:r>
              <a:rPr lang="en-US" b="1" smtClean="0"/>
              <a:t> Function</a:t>
            </a:r>
          </a:p>
        </p:txBody>
      </p:sp>
      <p:grpSp>
        <p:nvGrpSpPr>
          <p:cNvPr id="162818" name="Group 10"/>
          <p:cNvGrpSpPr>
            <a:grpSpLocks/>
          </p:cNvGrpSpPr>
          <p:nvPr/>
        </p:nvGrpSpPr>
        <p:grpSpPr bwMode="auto">
          <a:xfrm>
            <a:off x="2978150" y="1557338"/>
            <a:ext cx="1752600" cy="1371600"/>
            <a:chOff x="762000" y="1981200"/>
            <a:chExt cx="1752600" cy="1371600"/>
          </a:xfrm>
        </p:grpSpPr>
        <p:sp>
          <p:nvSpPr>
            <p:cNvPr id="12" name="Rectangle 11"/>
            <p:cNvSpPr/>
            <p:nvPr/>
          </p:nvSpPr>
          <p:spPr>
            <a:xfrm>
              <a:off x="762000" y="19812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err="1">
                  <a:solidFill>
                    <a:schemeClr val="accent2"/>
                  </a:solidFill>
                  <a:latin typeface="Courier New" pitchFamily="49" charset="0"/>
                  <a:cs typeface="Courier New" pitchFamily="49" charset="0"/>
                </a:rPr>
                <a:t>DNode</a:t>
              </a:r>
              <a:endParaRPr lang="en-US" u="sng" dirty="0">
                <a:solidFill>
                  <a:schemeClr val="accent2"/>
                </a:solidFill>
                <a:latin typeface="Courier New" pitchFamily="49" charset="0"/>
                <a:cs typeface="Courier New" pitchFamily="49" charset="0"/>
              </a:endParaRPr>
            </a:p>
          </p:txBody>
        </p:sp>
        <p:sp>
          <p:nvSpPr>
            <p:cNvPr id="13" name="Rectangle 12"/>
            <p:cNvSpPr/>
            <p:nvPr/>
          </p:nvSpPr>
          <p:spPr>
            <a:xfrm>
              <a:off x="762000" y="23622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a:t>
              </a:r>
            </a:p>
            <a:p>
              <a:pPr>
                <a:defRPr/>
              </a:pPr>
              <a:r>
                <a:rPr lang="en-US" sz="1600" dirty="0">
                  <a:solidFill>
                    <a:schemeClr val="tx1"/>
                  </a:solidFill>
                  <a:latin typeface="Courier New" pitchFamily="49" charset="0"/>
                  <a:cs typeface="Courier New" pitchFamily="49" charset="0"/>
                </a:rPr>
                <a:t>prev = NULL</a:t>
              </a:r>
            </a:p>
            <a:p>
              <a:pPr>
                <a:defRPr/>
              </a:pPr>
              <a:r>
                <a:rPr lang="en-US" sz="1600" dirty="0">
                  <a:solidFill>
                    <a:schemeClr val="tx1"/>
                  </a:solidFill>
                  <a:latin typeface="Courier New" pitchFamily="49" charset="0"/>
                  <a:cs typeface="Courier New" pitchFamily="49" charset="0"/>
                </a:rPr>
                <a:t>data = "Tom"</a:t>
              </a:r>
            </a:p>
          </p:txBody>
        </p:sp>
        <p:sp>
          <p:nvSpPr>
            <p:cNvPr id="14" name="Rectangle 13"/>
            <p:cNvSpPr/>
            <p:nvPr/>
          </p:nvSpPr>
          <p:spPr>
            <a:xfrm>
              <a:off x="1752600" y="2552700"/>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21" name="TextBox 20"/>
          <p:cNvSpPr txBox="1">
            <a:spLocks noChangeArrowheads="1"/>
          </p:cNvSpPr>
          <p:nvPr/>
        </p:nvSpPr>
        <p:spPr bwMode="auto">
          <a:xfrm>
            <a:off x="390525" y="3810000"/>
            <a:ext cx="5781675" cy="2308225"/>
          </a:xfrm>
          <a:prstGeom prst="rect">
            <a:avLst/>
          </a:prstGeom>
          <a:noFill/>
          <a:ln w="9525">
            <a:noFill/>
            <a:miter lim="800000"/>
            <a:headEnd/>
            <a:tailEnd/>
          </a:ln>
        </p:spPr>
        <p:txBody>
          <a:bodyPr>
            <a:spAutoFit/>
          </a:bodyPr>
          <a:lstStyle/>
          <a:p>
            <a:r>
              <a:rPr lang="en-US" sz="1600">
                <a:latin typeface="Courier New" pitchFamily="49" charset="0"/>
                <a:cs typeface="Courier New" pitchFamily="49" charset="0"/>
              </a:rPr>
              <a:t>void push_back(const Item_Type&amp; item) {</a:t>
            </a:r>
          </a:p>
          <a:p>
            <a:r>
              <a:rPr lang="en-US" sz="1600">
                <a:latin typeface="Courier New" pitchFamily="49" charset="0"/>
                <a:cs typeface="Courier New" pitchFamily="49" charset="0"/>
              </a:rPr>
              <a:t>  if (tail != NULL) {</a:t>
            </a:r>
          </a:p>
          <a:p>
            <a:r>
              <a:rPr lang="en-US" sz="1600">
                <a:latin typeface="Courier New" pitchFamily="49" charset="0"/>
                <a:cs typeface="Courier New" pitchFamily="49" charset="0"/>
              </a:rPr>
              <a:t>    tail-&gt;next = new DNode(item, tail, NULL);</a:t>
            </a:r>
          </a:p>
          <a:p>
            <a:r>
              <a:rPr lang="en-US" sz="1600">
                <a:latin typeface="Courier New" pitchFamily="49" charset="0"/>
                <a:cs typeface="Courier New" pitchFamily="49" charset="0"/>
              </a:rPr>
              <a:t>    tail = tail-&gt;next;</a:t>
            </a:r>
          </a:p>
          <a:p>
            <a:r>
              <a:rPr lang="en-US" sz="1600">
                <a:latin typeface="Courier New" pitchFamily="49" charset="0"/>
                <a:cs typeface="Courier New" pitchFamily="49" charset="0"/>
              </a:rPr>
              <a:t>    num_items++</a:t>
            </a:r>
          </a:p>
          <a:p>
            <a:r>
              <a:rPr lang="en-US" sz="1600">
                <a:latin typeface="Courier New" pitchFamily="49" charset="0"/>
                <a:cs typeface="Courier New" pitchFamily="49" charset="0"/>
              </a:rPr>
              <a:t>  } else {          // </a:t>
            </a:r>
            <a:r>
              <a:rPr lang="en-US" sz="1600" i="1">
                <a:latin typeface="Courier New" pitchFamily="49" charset="0"/>
                <a:cs typeface="Courier New" pitchFamily="49" charset="0"/>
              </a:rPr>
              <a:t>List was empty.</a:t>
            </a:r>
          </a:p>
          <a:p>
            <a:r>
              <a:rPr lang="en-US" sz="1600">
                <a:latin typeface="Courier New" pitchFamily="49" charset="0"/>
                <a:cs typeface="Courier New" pitchFamily="49" charset="0"/>
              </a:rPr>
              <a:t>    push_front(item);</a:t>
            </a:r>
          </a:p>
          <a:p>
            <a:r>
              <a:rPr lang="en-US" sz="1600">
                <a:latin typeface="Courier New" pitchFamily="49" charset="0"/>
                <a:cs typeface="Courier New" pitchFamily="49" charset="0"/>
              </a:rPr>
              <a:t>  }</a:t>
            </a:r>
          </a:p>
          <a:p>
            <a:r>
              <a:rPr lang="en-US" sz="1600">
                <a:latin typeface="Courier New" pitchFamily="49" charset="0"/>
                <a:cs typeface="Courier New" pitchFamily="49" charset="0"/>
              </a:rPr>
              <a:t>}</a:t>
            </a:r>
          </a:p>
        </p:txBody>
      </p:sp>
      <p:sp>
        <p:nvSpPr>
          <p:cNvPr id="5" name="Rectangle 4"/>
          <p:cNvSpPr/>
          <p:nvPr/>
        </p:nvSpPr>
        <p:spPr>
          <a:xfrm>
            <a:off x="390525" y="233045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KW::list</a:t>
            </a:r>
            <a:endParaRPr lang="en-US" u="sng" dirty="0">
              <a:solidFill>
                <a:schemeClr val="accent2"/>
              </a:solidFill>
              <a:latin typeface="Courier New" pitchFamily="49" charset="0"/>
              <a:cs typeface="Courier New" pitchFamily="49" charset="0"/>
            </a:endParaRPr>
          </a:p>
        </p:txBody>
      </p:sp>
      <p:sp>
        <p:nvSpPr>
          <p:cNvPr id="6" name="Rectangle 5"/>
          <p:cNvSpPr/>
          <p:nvPr/>
        </p:nvSpPr>
        <p:spPr>
          <a:xfrm>
            <a:off x="390525" y="271145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head = null</a:t>
            </a:r>
          </a:p>
          <a:p>
            <a:pPr>
              <a:defRPr/>
            </a:pPr>
            <a:r>
              <a:rPr lang="en-US" sz="1600" dirty="0">
                <a:solidFill>
                  <a:schemeClr val="tx1"/>
                </a:solidFill>
                <a:latin typeface="Courier New" pitchFamily="49" charset="0"/>
                <a:cs typeface="Courier New" pitchFamily="49" charset="0"/>
              </a:rPr>
              <a:t>tail = null</a:t>
            </a:r>
          </a:p>
          <a:p>
            <a:pPr>
              <a:defRPr/>
            </a:pPr>
            <a:r>
              <a:rPr lang="en-US" sz="1600" dirty="0">
                <a:solidFill>
                  <a:schemeClr val="tx1"/>
                </a:solidFill>
                <a:latin typeface="Courier New" pitchFamily="49" charset="0"/>
                <a:cs typeface="Courier New" pitchFamily="49" charset="0"/>
              </a:rPr>
              <a:t>size = 3</a:t>
            </a:r>
          </a:p>
        </p:txBody>
      </p:sp>
      <p:sp>
        <p:nvSpPr>
          <p:cNvPr id="7" name="Rectangle 6"/>
          <p:cNvSpPr/>
          <p:nvPr/>
        </p:nvSpPr>
        <p:spPr>
          <a:xfrm>
            <a:off x="1266825" y="2901950"/>
            <a:ext cx="568325"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1266825" y="3132138"/>
            <a:ext cx="568325"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0" name="Rectangle 19"/>
          <p:cNvSpPr/>
          <p:nvPr/>
        </p:nvSpPr>
        <p:spPr>
          <a:xfrm>
            <a:off x="5035550" y="1557338"/>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err="1">
                <a:solidFill>
                  <a:schemeClr val="accent2"/>
                </a:solidFill>
                <a:latin typeface="Courier New" pitchFamily="49" charset="0"/>
                <a:cs typeface="Courier New" pitchFamily="49" charset="0"/>
              </a:rPr>
              <a:t>DNode</a:t>
            </a:r>
            <a:endParaRPr lang="en-US" u="sng" dirty="0">
              <a:solidFill>
                <a:schemeClr val="accent2"/>
              </a:solidFill>
              <a:latin typeface="Courier New" pitchFamily="49" charset="0"/>
              <a:cs typeface="Courier New" pitchFamily="49" charset="0"/>
            </a:endParaRPr>
          </a:p>
        </p:txBody>
      </p:sp>
      <p:sp>
        <p:nvSpPr>
          <p:cNvPr id="22" name="Rectangle 21"/>
          <p:cNvSpPr/>
          <p:nvPr/>
        </p:nvSpPr>
        <p:spPr>
          <a:xfrm>
            <a:off x="5035550" y="1938338"/>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a:t>
            </a:r>
          </a:p>
          <a:p>
            <a:pPr>
              <a:defRPr/>
            </a:pPr>
            <a:r>
              <a:rPr lang="en-US" sz="1600" dirty="0">
                <a:solidFill>
                  <a:schemeClr val="tx1"/>
                </a:solidFill>
                <a:latin typeface="Courier New" pitchFamily="49" charset="0"/>
                <a:cs typeface="Courier New" pitchFamily="49" charset="0"/>
              </a:rPr>
              <a:t>     = prev</a:t>
            </a:r>
          </a:p>
          <a:p>
            <a:pPr>
              <a:defRPr/>
            </a:pPr>
            <a:r>
              <a:rPr lang="en-US" sz="1600" dirty="0">
                <a:solidFill>
                  <a:schemeClr val="tx1"/>
                </a:solidFill>
                <a:latin typeface="Courier New" pitchFamily="49" charset="0"/>
                <a:cs typeface="Courier New" pitchFamily="49" charset="0"/>
              </a:rPr>
              <a:t>data = “Ann"</a:t>
            </a:r>
          </a:p>
        </p:txBody>
      </p:sp>
      <p:sp>
        <p:nvSpPr>
          <p:cNvPr id="24" name="Rectangle 23"/>
          <p:cNvSpPr/>
          <p:nvPr/>
        </p:nvSpPr>
        <p:spPr>
          <a:xfrm>
            <a:off x="6026150" y="2128838"/>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7" name="Rectangle 26"/>
          <p:cNvSpPr/>
          <p:nvPr/>
        </p:nvSpPr>
        <p:spPr>
          <a:xfrm>
            <a:off x="5149850" y="2359025"/>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162828" name="Group 27"/>
          <p:cNvGrpSpPr>
            <a:grpSpLocks/>
          </p:cNvGrpSpPr>
          <p:nvPr/>
        </p:nvGrpSpPr>
        <p:grpSpPr bwMode="auto">
          <a:xfrm>
            <a:off x="7092950" y="1557338"/>
            <a:ext cx="1752600" cy="1371600"/>
            <a:chOff x="762000" y="1981200"/>
            <a:chExt cx="1752600" cy="1371600"/>
          </a:xfrm>
        </p:grpSpPr>
        <p:sp>
          <p:nvSpPr>
            <p:cNvPr id="29" name="Rectangle 28"/>
            <p:cNvSpPr/>
            <p:nvPr/>
          </p:nvSpPr>
          <p:spPr>
            <a:xfrm>
              <a:off x="762000" y="19812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err="1">
                  <a:solidFill>
                    <a:schemeClr val="accent2"/>
                  </a:solidFill>
                  <a:latin typeface="Courier New" pitchFamily="49" charset="0"/>
                  <a:cs typeface="Courier New" pitchFamily="49" charset="0"/>
                </a:rPr>
                <a:t>DNode</a:t>
              </a:r>
              <a:endParaRPr lang="en-US" u="sng" dirty="0">
                <a:solidFill>
                  <a:schemeClr val="accent2"/>
                </a:solidFill>
                <a:latin typeface="Courier New" pitchFamily="49" charset="0"/>
                <a:cs typeface="Courier New" pitchFamily="49" charset="0"/>
              </a:endParaRPr>
            </a:p>
          </p:txBody>
        </p:sp>
        <p:sp>
          <p:nvSpPr>
            <p:cNvPr id="30" name="Rectangle 29"/>
            <p:cNvSpPr/>
            <p:nvPr/>
          </p:nvSpPr>
          <p:spPr>
            <a:xfrm>
              <a:off x="762000" y="23622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 NULL</a:t>
              </a:r>
            </a:p>
            <a:p>
              <a:pPr>
                <a:defRPr/>
              </a:pPr>
              <a:r>
                <a:rPr lang="en-US" sz="1600" dirty="0">
                  <a:solidFill>
                    <a:schemeClr val="tx1"/>
                  </a:solidFill>
                  <a:latin typeface="Courier New" pitchFamily="49" charset="0"/>
                  <a:cs typeface="Courier New" pitchFamily="49" charset="0"/>
                </a:rPr>
                <a:t>     = prev</a:t>
              </a:r>
            </a:p>
            <a:p>
              <a:pPr>
                <a:defRPr/>
              </a:pPr>
              <a:r>
                <a:rPr lang="en-US" sz="1600" dirty="0">
                  <a:solidFill>
                    <a:schemeClr val="tx1"/>
                  </a:solidFill>
                  <a:latin typeface="Courier New" pitchFamily="49" charset="0"/>
                  <a:cs typeface="Courier New" pitchFamily="49" charset="0"/>
                </a:rPr>
                <a:t>data = "Sam"</a:t>
              </a:r>
            </a:p>
          </p:txBody>
        </p:sp>
        <p:sp>
          <p:nvSpPr>
            <p:cNvPr id="32" name="Rectangle 31"/>
            <p:cNvSpPr/>
            <p:nvPr/>
          </p:nvSpPr>
          <p:spPr>
            <a:xfrm>
              <a:off x="838200" y="2801937"/>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cxnSp>
        <p:nvCxnSpPr>
          <p:cNvPr id="23" name="Curved Connector 22"/>
          <p:cNvCxnSpPr>
            <a:stCxn id="7" idx="3"/>
            <a:endCxn id="12" idx="1"/>
          </p:cNvCxnSpPr>
          <p:nvPr/>
        </p:nvCxnSpPr>
        <p:spPr>
          <a:xfrm flipV="1">
            <a:off x="1835150" y="1747838"/>
            <a:ext cx="1143000" cy="1230312"/>
          </a:xfrm>
          <a:prstGeom prst="curvedConnector3">
            <a:avLst>
              <a:gd name="adj1" fmla="val 50000"/>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25" name="Curved Connector 24"/>
          <p:cNvCxnSpPr>
            <a:stCxn id="8" idx="3"/>
            <a:endCxn id="30" idx="2"/>
          </p:cNvCxnSpPr>
          <p:nvPr/>
        </p:nvCxnSpPr>
        <p:spPr>
          <a:xfrm flipV="1">
            <a:off x="1835150" y="2928938"/>
            <a:ext cx="6134100" cy="279400"/>
          </a:xfrm>
          <a:prstGeom prst="curvedConnector2">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49" name="Curved Connector 48"/>
          <p:cNvCxnSpPr>
            <a:stCxn id="27" idx="1"/>
          </p:cNvCxnSpPr>
          <p:nvPr/>
        </p:nvCxnSpPr>
        <p:spPr>
          <a:xfrm rot="10800000">
            <a:off x="4730750" y="2433638"/>
            <a:ext cx="419100" cy="1587"/>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4" name="Straight Arrow Connector 53"/>
          <p:cNvCxnSpPr>
            <a:endCxn id="22" idx="3"/>
          </p:cNvCxnSpPr>
          <p:nvPr/>
        </p:nvCxnSpPr>
        <p:spPr>
          <a:xfrm flipH="1" flipV="1">
            <a:off x="6788150" y="2433638"/>
            <a:ext cx="381000" cy="20637"/>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9" name="Curved Connector 58"/>
          <p:cNvCxnSpPr>
            <a:endCxn id="20" idx="1"/>
          </p:cNvCxnSpPr>
          <p:nvPr/>
        </p:nvCxnSpPr>
        <p:spPr>
          <a:xfrm flipV="1">
            <a:off x="4425950" y="1747838"/>
            <a:ext cx="609600" cy="45720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61" name="Curved Connector 60"/>
          <p:cNvCxnSpPr>
            <a:stCxn id="24" idx="3"/>
          </p:cNvCxnSpPr>
          <p:nvPr/>
        </p:nvCxnSpPr>
        <p:spPr>
          <a:xfrm flipV="1">
            <a:off x="6483350" y="1747838"/>
            <a:ext cx="609600" cy="45720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1247775" y="3284538"/>
            <a:ext cx="381000" cy="300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Courier New" pitchFamily="49" charset="0"/>
                <a:cs typeface="Courier New" pitchFamily="49" charset="0"/>
              </a:rPr>
              <a:t>4</a:t>
            </a:r>
          </a:p>
        </p:txBody>
      </p:sp>
      <p:grpSp>
        <p:nvGrpSpPr>
          <p:cNvPr id="45" name="Group 44"/>
          <p:cNvGrpSpPr>
            <a:grpSpLocks/>
          </p:cNvGrpSpPr>
          <p:nvPr/>
        </p:nvGrpSpPr>
        <p:grpSpPr bwMode="auto">
          <a:xfrm>
            <a:off x="6618288" y="3827463"/>
            <a:ext cx="1752600" cy="1371600"/>
            <a:chOff x="2461465" y="3992610"/>
            <a:chExt cx="1752611" cy="1371600"/>
          </a:xfrm>
        </p:grpSpPr>
        <p:sp>
          <p:nvSpPr>
            <p:cNvPr id="46" name="Rectangle 45"/>
            <p:cNvSpPr/>
            <p:nvPr/>
          </p:nvSpPr>
          <p:spPr>
            <a:xfrm>
              <a:off x="2461465" y="4373610"/>
              <a:ext cx="1752611" cy="990600"/>
            </a:xfrm>
            <a:prstGeom prst="rect">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 NULL</a:t>
              </a:r>
            </a:p>
            <a:p>
              <a:pPr>
                <a:defRPr/>
              </a:pPr>
              <a:r>
                <a:rPr lang="en-US" sz="1600" dirty="0">
                  <a:solidFill>
                    <a:schemeClr val="tx1"/>
                  </a:solidFill>
                  <a:latin typeface="Courier New" pitchFamily="49" charset="0"/>
                  <a:cs typeface="Courier New" pitchFamily="49" charset="0"/>
                </a:rPr>
                <a:t>     = prev</a:t>
              </a:r>
            </a:p>
            <a:p>
              <a:pPr>
                <a:defRPr/>
              </a:pPr>
              <a:r>
                <a:rPr lang="en-US" sz="1600" dirty="0">
                  <a:solidFill>
                    <a:schemeClr val="tx1"/>
                  </a:solidFill>
                  <a:latin typeface="Courier New" pitchFamily="49" charset="0"/>
                  <a:cs typeface="Courier New" pitchFamily="49" charset="0"/>
                </a:rPr>
                <a:t>data = “Zoe"</a:t>
              </a:r>
            </a:p>
          </p:txBody>
        </p:sp>
        <p:sp>
          <p:nvSpPr>
            <p:cNvPr id="47" name="Rectangle 46"/>
            <p:cNvSpPr/>
            <p:nvPr/>
          </p:nvSpPr>
          <p:spPr>
            <a:xfrm>
              <a:off x="2461465" y="3992610"/>
              <a:ext cx="1752611"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Node</a:t>
              </a:r>
              <a:endParaRPr lang="en-US" u="sng" dirty="0">
                <a:solidFill>
                  <a:schemeClr val="accent2"/>
                </a:solidFill>
                <a:latin typeface="Courier New" pitchFamily="49" charset="0"/>
                <a:cs typeface="Courier New" pitchFamily="49" charset="0"/>
              </a:endParaRPr>
            </a:p>
          </p:txBody>
        </p:sp>
      </p:grpSp>
      <p:sp>
        <p:nvSpPr>
          <p:cNvPr id="51" name="Rectangle 50"/>
          <p:cNvSpPr/>
          <p:nvPr/>
        </p:nvSpPr>
        <p:spPr>
          <a:xfrm>
            <a:off x="6711950" y="4627563"/>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2" name="Rectangle 51"/>
          <p:cNvSpPr/>
          <p:nvPr/>
        </p:nvSpPr>
        <p:spPr>
          <a:xfrm>
            <a:off x="8034338" y="2128838"/>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53" name="Curved Connector 52"/>
          <p:cNvCxnSpPr>
            <a:stCxn id="52" idx="3"/>
            <a:endCxn id="47" idx="0"/>
          </p:cNvCxnSpPr>
          <p:nvPr/>
        </p:nvCxnSpPr>
        <p:spPr>
          <a:xfrm flipH="1">
            <a:off x="7494588" y="2205038"/>
            <a:ext cx="996950" cy="1622425"/>
          </a:xfrm>
          <a:prstGeom prst="curvedConnector4">
            <a:avLst>
              <a:gd name="adj1" fmla="val -22930"/>
              <a:gd name="adj2" fmla="val 52348"/>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6" name="Curved Connector 55"/>
          <p:cNvCxnSpPr>
            <a:stCxn id="51" idx="1"/>
          </p:cNvCxnSpPr>
          <p:nvPr/>
        </p:nvCxnSpPr>
        <p:spPr>
          <a:xfrm rot="10800000" flipH="1">
            <a:off x="6711950" y="2952750"/>
            <a:ext cx="658813" cy="1751013"/>
          </a:xfrm>
          <a:prstGeom prst="curvedConnector4">
            <a:avLst>
              <a:gd name="adj1" fmla="val -34699"/>
              <a:gd name="adj2" fmla="val 52176"/>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64" name="Curved Connector 63"/>
          <p:cNvCxnSpPr>
            <a:stCxn id="8" idx="3"/>
            <a:endCxn id="47" idx="1"/>
          </p:cNvCxnSpPr>
          <p:nvPr/>
        </p:nvCxnSpPr>
        <p:spPr>
          <a:xfrm>
            <a:off x="1835150" y="3208338"/>
            <a:ext cx="4783138" cy="809625"/>
          </a:xfrm>
          <a:prstGeom prst="curvedConnector3">
            <a:avLst>
              <a:gd name="adj1" fmla="val 50000"/>
            </a:avLst>
          </a:prstGeom>
          <a:ln w="12700">
            <a:tailEnd type="triangle" w="lg"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500"/>
                                        <p:tgtEl>
                                          <p:spTgt spid="52"/>
                                        </p:tgtEl>
                                      </p:cBhvr>
                                    </p:animEffect>
                                  </p:childTnLst>
                                </p:cTn>
                              </p:par>
                              <p:par>
                                <p:cTn id="27" presetID="10"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fade">
                                      <p:cBhvr>
                                        <p:cTn id="29" dur="500"/>
                                        <p:tgtEl>
                                          <p:spTgt spid="56"/>
                                        </p:tgtEl>
                                      </p:cBhvr>
                                    </p:animEffect>
                                  </p:childTnLst>
                                </p:cTn>
                              </p:par>
                              <p:par>
                                <p:cTn id="30" presetID="10" presetClass="entr" presetSubtype="0" fill="hold"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500"/>
                                        <p:tgtEl>
                                          <p:spTgt spid="5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xEl>
                                              <p:pRg st="3" end="3"/>
                                            </p:txEl>
                                          </p:spTgt>
                                        </p:tgtEl>
                                        <p:attrNameLst>
                                          <p:attrName>style.visibility</p:attrName>
                                        </p:attrNameLst>
                                      </p:cBhvr>
                                      <p:to>
                                        <p:strVal val="visible"/>
                                      </p:to>
                                    </p:set>
                                    <p:animEffect transition="in" filter="fade">
                                      <p:cBhvr>
                                        <p:cTn id="37" dur="500"/>
                                        <p:tgtEl>
                                          <p:spTgt spid="21">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25"/>
                                        </p:tgtEl>
                                      </p:cBhvr>
                                    </p:animEffect>
                                    <p:set>
                                      <p:cBhvr>
                                        <p:cTn id="42" dur="1" fill="hold">
                                          <p:stCondLst>
                                            <p:cond delay="499"/>
                                          </p:stCondLst>
                                        </p:cTn>
                                        <p:tgtEl>
                                          <p:spTgt spid="25"/>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500"/>
                                        <p:tgtEl>
                                          <p:spTgt spid="6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1">
                                            <p:txEl>
                                              <p:pRg st="4" end="4"/>
                                            </p:txEl>
                                          </p:spTgt>
                                        </p:tgtEl>
                                        <p:attrNameLst>
                                          <p:attrName>style.visibility</p:attrName>
                                        </p:attrNameLst>
                                      </p:cBhvr>
                                      <p:to>
                                        <p:strVal val="visible"/>
                                      </p:to>
                                    </p:set>
                                    <p:animEffect transition="in" filter="fade">
                                      <p:cBhvr>
                                        <p:cTn id="51" dur="500"/>
                                        <p:tgtEl>
                                          <p:spTgt spid="21">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500"/>
                                        <p:tgtEl>
                                          <p:spTgt spid="38"/>
                                        </p:tgtEl>
                                      </p:cBhvr>
                                    </p:animEffect>
                                  </p:childTnLst>
                                </p:cTn>
                              </p:par>
                              <p:par>
                                <p:cTn id="57" presetID="1" presetClass="entr" presetSubtype="0" fill="hold" nodeType="withEffect">
                                  <p:stCondLst>
                                    <p:cond delay="0"/>
                                  </p:stCondLst>
                                  <p:childTnLst>
                                    <p:set>
                                      <p:cBhvr>
                                        <p:cTn id="58" dur="1" fill="hold">
                                          <p:stCondLst>
                                            <p:cond delay="0"/>
                                          </p:stCondLst>
                                        </p:cTn>
                                        <p:tgtEl>
                                          <p:spTgt spid="21">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
                                            <p:txEl>
                                              <p:pRg st="5" end="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xEl>
                                              <p:pRg st="6" end="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1">
                                            <p:txEl>
                                              <p:pRg st="7" end="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xEl>
                                              <p:pRg st="1" end="1"/>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
                                            <p:txEl>
                                              <p:pRg st="2" end="2"/>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
                                            <p:txEl>
                                              <p:pRg st="4" end="4"/>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1">
                                            <p:txEl>
                                              <p:pRg st="5" end="5"/>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xEl>
                                              <p:pRg st="6" end="6"/>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1">
                                            <p:txEl>
                                              <p:pRg st="7" end="7"/>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allAtOnce"/>
      <p:bldP spid="38" grpId="0" animBg="1"/>
      <p:bldP spid="51" grpId="0" animBg="1"/>
      <p:bldP spid="52"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p:cNvSpPr>
            <a:spLocks noGrp="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insert</a:t>
            </a:r>
            <a:r>
              <a:rPr lang="en-US" b="1" smtClean="0"/>
              <a:t> Function</a:t>
            </a:r>
          </a:p>
        </p:txBody>
      </p:sp>
      <p:sp>
        <p:nvSpPr>
          <p:cNvPr id="163842" name="Content Placeholder 2"/>
          <p:cNvSpPr>
            <a:spLocks noGrp="1"/>
          </p:cNvSpPr>
          <p:nvPr>
            <p:ph sz="quarter" idx="1"/>
          </p:nvPr>
        </p:nvSpPr>
        <p:spPr>
          <a:xfrm>
            <a:off x="612775" y="1600200"/>
            <a:ext cx="8153400" cy="4876800"/>
          </a:xfrm>
        </p:spPr>
        <p:txBody>
          <a:bodyPr/>
          <a:lstStyle/>
          <a:p>
            <a:pPr marL="0" indent="0" eaLnBrk="1" hangingPunct="1">
              <a:lnSpc>
                <a:spcPct val="90000"/>
              </a:lnSpc>
              <a:buFont typeface="Wingdings" pitchFamily="2" charset="2"/>
              <a:buNone/>
            </a:pPr>
            <a:r>
              <a:rPr lang="en-US" sz="1800" smtClean="0">
                <a:latin typeface="Courier New" pitchFamily="49" charset="0"/>
                <a:cs typeface="Courier New" pitchFamily="49" charset="0"/>
              </a:rPr>
              <a:t>iterator insert(iterator pos, const Item_Type&amp; item) {</a:t>
            </a:r>
          </a:p>
          <a:p>
            <a:pPr marL="0" indent="0" eaLnBrk="1" hangingPunct="1">
              <a:lnSpc>
                <a:spcPct val="90000"/>
              </a:lnSpc>
              <a:buFont typeface="Wingdings" pitchFamily="2" charset="2"/>
              <a:buNone/>
            </a:pPr>
            <a:endParaRPr lang="en-US" sz="1800" smtClean="0">
              <a:latin typeface="Courier New" pitchFamily="49" charset="0"/>
              <a:cs typeface="Courier New" pitchFamily="49" charset="0"/>
            </a:endParaRPr>
          </a:p>
          <a:p>
            <a:pPr marL="0" indent="0" eaLnBrk="1" hangingPunct="1">
              <a:lnSpc>
                <a:spcPct val="90000"/>
              </a:lnSpc>
              <a:buFont typeface="Wingdings" pitchFamily="2" charset="2"/>
              <a:buNone/>
            </a:pPr>
            <a:r>
              <a:rPr lang="en-US" sz="1800" smtClean="0">
                <a:latin typeface="Courier New" pitchFamily="49" charset="0"/>
                <a:cs typeface="Courier New" pitchFamily="49" charset="0"/>
              </a:rPr>
              <a:t>// </a:t>
            </a:r>
            <a:r>
              <a:rPr lang="en-US" sz="1800" i="1" smtClean="0">
                <a:latin typeface="Courier New" pitchFamily="49" charset="0"/>
                <a:cs typeface="Courier New" pitchFamily="49" charset="0"/>
              </a:rPr>
              <a:t>Check for special cases</a:t>
            </a:r>
          </a:p>
          <a:p>
            <a:pPr marL="0" indent="0" eaLnBrk="1" hangingPunct="1">
              <a:lnSpc>
                <a:spcPct val="90000"/>
              </a:lnSpc>
              <a:buFont typeface="Wingdings" pitchFamily="2" charset="2"/>
              <a:buNone/>
            </a:pPr>
            <a:r>
              <a:rPr lang="en-US" sz="1800" smtClean="0">
                <a:latin typeface="Courier New" pitchFamily="49" charset="0"/>
                <a:cs typeface="Courier New" pitchFamily="49" charset="0"/>
              </a:rPr>
              <a:t>if (pos.current == head) {</a:t>
            </a:r>
          </a:p>
          <a:p>
            <a:pPr marL="0" indent="0" eaLnBrk="1" hangingPunct="1">
              <a:lnSpc>
                <a:spcPct val="90000"/>
              </a:lnSpc>
              <a:buFont typeface="Wingdings" pitchFamily="2" charset="2"/>
              <a:buNone/>
            </a:pPr>
            <a:r>
              <a:rPr lang="en-US" sz="1800" smtClean="0">
                <a:latin typeface="Courier New" pitchFamily="49" charset="0"/>
                <a:cs typeface="Courier New" pitchFamily="49" charset="0"/>
              </a:rPr>
              <a:t>  push_front(item);</a:t>
            </a:r>
          </a:p>
          <a:p>
            <a:pPr marL="0" indent="0" eaLnBrk="1" hangingPunct="1">
              <a:lnSpc>
                <a:spcPct val="90000"/>
              </a:lnSpc>
              <a:buFont typeface="Wingdings" pitchFamily="2" charset="2"/>
              <a:buNone/>
            </a:pPr>
            <a:r>
              <a:rPr lang="en-US" sz="1800" smtClean="0">
                <a:latin typeface="Courier New" pitchFamily="49" charset="0"/>
                <a:cs typeface="Courier New" pitchFamily="49" charset="0"/>
              </a:rPr>
              <a:t>  return begin();</a:t>
            </a:r>
          </a:p>
          <a:p>
            <a:pPr marL="0" indent="0" eaLnBrk="1" hangingPunct="1">
              <a:lnSpc>
                <a:spcPct val="90000"/>
              </a:lnSpc>
              <a:buFont typeface="Wingdings" pitchFamily="2" charset="2"/>
              <a:buNone/>
            </a:pPr>
            <a:r>
              <a:rPr lang="en-US" sz="1800" smtClean="0">
                <a:latin typeface="Courier New" pitchFamily="49" charset="0"/>
                <a:cs typeface="Courier New" pitchFamily="49" charset="0"/>
              </a:rPr>
              <a:t>} else if (pos.current == NULL) { // </a:t>
            </a:r>
            <a:r>
              <a:rPr lang="en-US" sz="1800" i="1" smtClean="0">
                <a:latin typeface="Courier New" pitchFamily="49" charset="0"/>
                <a:cs typeface="Courier New" pitchFamily="49" charset="0"/>
              </a:rPr>
              <a:t>Past the last node.</a:t>
            </a:r>
          </a:p>
          <a:p>
            <a:pPr marL="0" indent="0" eaLnBrk="1" hangingPunct="1">
              <a:lnSpc>
                <a:spcPct val="90000"/>
              </a:lnSpc>
              <a:buFont typeface="Wingdings" pitchFamily="2" charset="2"/>
              <a:buNone/>
            </a:pPr>
            <a:r>
              <a:rPr lang="en-US" sz="1800" smtClean="0">
                <a:latin typeface="Courier New" pitchFamily="49" charset="0"/>
                <a:cs typeface="Courier New" pitchFamily="49" charset="0"/>
              </a:rPr>
              <a:t>  push_back(item);</a:t>
            </a:r>
          </a:p>
          <a:p>
            <a:pPr marL="0" indent="0" eaLnBrk="1" hangingPunct="1">
              <a:lnSpc>
                <a:spcPct val="90000"/>
              </a:lnSpc>
              <a:buFont typeface="Wingdings" pitchFamily="2" charset="2"/>
              <a:buNone/>
            </a:pPr>
            <a:r>
              <a:rPr lang="en-US" sz="1800" smtClean="0">
                <a:latin typeface="Courier New" pitchFamily="49" charset="0"/>
                <a:cs typeface="Courier New" pitchFamily="49" charset="0"/>
              </a:rPr>
              <a:t>  return iterator(this, tail);</a:t>
            </a:r>
          </a:p>
          <a:p>
            <a:pPr marL="0" indent="0" eaLnBrk="1" hangingPunct="1">
              <a:lnSpc>
                <a:spcPct val="90000"/>
              </a:lnSpc>
              <a:buFont typeface="Wingdings" pitchFamily="2" charset="2"/>
              <a:buNone/>
            </a:pPr>
            <a:r>
              <a:rPr lang="en-US" sz="1800" smtClean="0">
                <a:latin typeface="Courier New" pitchFamily="49" charset="0"/>
                <a:cs typeface="Courier New" pitchFamily="49" charset="0"/>
              </a:rPr>
              <a:t>}</a:t>
            </a:r>
          </a:p>
          <a:p>
            <a:pPr marL="0" indent="0" eaLnBrk="1" hangingPunct="1">
              <a:lnSpc>
                <a:spcPct val="90000"/>
              </a:lnSpc>
              <a:buFont typeface="Wingdings" pitchFamily="2" charset="2"/>
              <a:buNone/>
            </a:pPr>
            <a:r>
              <a:rPr lang="en-US" sz="1800" smtClean="0">
                <a:latin typeface="Courier New" pitchFamily="49" charset="0"/>
                <a:cs typeface="Courier New" pitchFamily="49" charset="0"/>
              </a:rPr>
              <a:t>. . .</a:t>
            </a:r>
          </a:p>
          <a:p>
            <a:pPr marL="0" indent="0" eaLnBrk="1" hangingPunct="1">
              <a:lnSpc>
                <a:spcPct val="90000"/>
              </a:lnSpc>
              <a:buFont typeface="Wingdings" pitchFamily="2" charset="2"/>
              <a:buNone/>
            </a:pPr>
            <a:endParaRPr lang="en-US" sz="1800" smtClean="0">
              <a:latin typeface="Courier New" pitchFamily="49" charset="0"/>
              <a:cs typeface="Courier New" pitchFamily="49" charset="0"/>
            </a:endParaRPr>
          </a:p>
          <a:p>
            <a:pPr marL="0" indent="0" eaLnBrk="1" hangingPunct="1">
              <a:lnSpc>
                <a:spcPct val="90000"/>
              </a:lnSpc>
              <a:buFont typeface="Wingdings" pitchFamily="2" charset="2"/>
              <a:buNone/>
            </a:pPr>
            <a:r>
              <a:rPr lang="en-US" i="1" smtClean="0"/>
              <a:t>(non-special cases continued on next slide...)</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le 1"/>
          <p:cNvSpPr>
            <a:spLocks noGrp="1"/>
          </p:cNvSpPr>
          <p:nvPr>
            <p:ph type="title"/>
          </p:nvPr>
        </p:nvSpPr>
        <p:spPr>
          <a:xfrm>
            <a:off x="3124200" y="304800"/>
            <a:ext cx="5715000" cy="847725"/>
          </a:xfrm>
        </p:spPr>
        <p:txBody>
          <a:bodyPr>
            <a:normAutofit fontScale="90000"/>
          </a:bodyPr>
          <a:lstStyle/>
          <a:p>
            <a:pPr eaLnBrk="1" hangingPunct="1">
              <a:defRPr/>
            </a:pPr>
            <a:r>
              <a:rPr lang="en-US" sz="4000" b="1" dirty="0" smtClean="0"/>
              <a:t>The </a:t>
            </a:r>
            <a:r>
              <a:rPr lang="en-US" sz="3600" b="1" dirty="0" smtClean="0">
                <a:latin typeface="Courier New" pitchFamily="49" charset="0"/>
                <a:cs typeface="Courier New" pitchFamily="49" charset="0"/>
              </a:rPr>
              <a:t>insert</a:t>
            </a:r>
            <a:r>
              <a:rPr lang="en-US" sz="3600" b="1" dirty="0" smtClean="0"/>
              <a:t> </a:t>
            </a:r>
            <a:r>
              <a:rPr lang="en-US" sz="4000" b="1" dirty="0" smtClean="0"/>
              <a:t>Function (cont.)</a:t>
            </a:r>
          </a:p>
        </p:txBody>
      </p:sp>
      <p:grpSp>
        <p:nvGrpSpPr>
          <p:cNvPr id="164866" name="Group 10"/>
          <p:cNvGrpSpPr>
            <a:grpSpLocks/>
          </p:cNvGrpSpPr>
          <p:nvPr/>
        </p:nvGrpSpPr>
        <p:grpSpPr bwMode="auto">
          <a:xfrm>
            <a:off x="3244850" y="1806575"/>
            <a:ext cx="1752600" cy="1371600"/>
            <a:chOff x="762000" y="1981200"/>
            <a:chExt cx="1752600" cy="1371600"/>
          </a:xfrm>
        </p:grpSpPr>
        <p:sp>
          <p:nvSpPr>
            <p:cNvPr id="12" name="Rectangle 11"/>
            <p:cNvSpPr/>
            <p:nvPr/>
          </p:nvSpPr>
          <p:spPr>
            <a:xfrm>
              <a:off x="762000" y="19812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err="1">
                  <a:solidFill>
                    <a:schemeClr val="accent2"/>
                  </a:solidFill>
                  <a:latin typeface="Courier New" pitchFamily="49" charset="0"/>
                  <a:cs typeface="Courier New" pitchFamily="49" charset="0"/>
                </a:rPr>
                <a:t>DNode</a:t>
              </a:r>
              <a:endParaRPr lang="en-US" u="sng" dirty="0">
                <a:solidFill>
                  <a:schemeClr val="accent2"/>
                </a:solidFill>
                <a:latin typeface="Courier New" pitchFamily="49" charset="0"/>
                <a:cs typeface="Courier New" pitchFamily="49" charset="0"/>
              </a:endParaRPr>
            </a:p>
          </p:txBody>
        </p:sp>
        <p:sp>
          <p:nvSpPr>
            <p:cNvPr id="13" name="Rectangle 12"/>
            <p:cNvSpPr/>
            <p:nvPr/>
          </p:nvSpPr>
          <p:spPr>
            <a:xfrm>
              <a:off x="762000" y="23622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a:t>
              </a:r>
            </a:p>
            <a:p>
              <a:pPr>
                <a:defRPr/>
              </a:pPr>
              <a:r>
                <a:rPr lang="en-US" sz="1600" dirty="0">
                  <a:solidFill>
                    <a:schemeClr val="tx1"/>
                  </a:solidFill>
                  <a:latin typeface="Courier New" pitchFamily="49" charset="0"/>
                  <a:cs typeface="Courier New" pitchFamily="49" charset="0"/>
                </a:rPr>
                <a:t>prev = NULL</a:t>
              </a:r>
            </a:p>
            <a:p>
              <a:pPr>
                <a:defRPr/>
              </a:pPr>
              <a:r>
                <a:rPr lang="en-US" sz="1600" dirty="0">
                  <a:solidFill>
                    <a:schemeClr val="tx1"/>
                  </a:solidFill>
                  <a:latin typeface="Courier New" pitchFamily="49" charset="0"/>
                  <a:cs typeface="Courier New" pitchFamily="49" charset="0"/>
                </a:rPr>
                <a:t>data = "Tom"</a:t>
              </a:r>
            </a:p>
          </p:txBody>
        </p:sp>
        <p:sp>
          <p:nvSpPr>
            <p:cNvPr id="14" name="Rectangle 13"/>
            <p:cNvSpPr/>
            <p:nvPr/>
          </p:nvSpPr>
          <p:spPr>
            <a:xfrm>
              <a:off x="1752600" y="2552700"/>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17" name="Rectangle 16"/>
          <p:cNvSpPr/>
          <p:nvPr/>
        </p:nvSpPr>
        <p:spPr>
          <a:xfrm>
            <a:off x="346075" y="973138"/>
            <a:ext cx="2693988" cy="542925"/>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err="1">
                <a:solidFill>
                  <a:schemeClr val="accent2"/>
                </a:solidFill>
                <a:latin typeface="Courier New" pitchFamily="49" charset="0"/>
                <a:cs typeface="Courier New" pitchFamily="49" charset="0"/>
              </a:rPr>
              <a:t>KW:list</a:t>
            </a:r>
            <a:r>
              <a:rPr lang="en-US" sz="1600" u="sng" dirty="0">
                <a:solidFill>
                  <a:schemeClr val="accent2"/>
                </a:solidFill>
                <a:latin typeface="Courier New" pitchFamily="49" charset="0"/>
                <a:cs typeface="Courier New" pitchFamily="49" charset="0"/>
              </a:rPr>
              <a:t>::iterator </a:t>
            </a:r>
            <a:r>
              <a:rPr lang="en-US" sz="1600" u="sng" dirty="0" err="1">
                <a:solidFill>
                  <a:schemeClr val="accent2"/>
                </a:solidFill>
                <a:latin typeface="Courier New" pitchFamily="49" charset="0"/>
                <a:cs typeface="Courier New" pitchFamily="49" charset="0"/>
              </a:rPr>
              <a:t>iter</a:t>
            </a:r>
            <a:endParaRPr lang="en-US" u="sng" dirty="0">
              <a:solidFill>
                <a:schemeClr val="accent2"/>
              </a:solidFill>
              <a:latin typeface="Courier New" pitchFamily="49" charset="0"/>
              <a:cs typeface="Courier New" pitchFamily="49" charset="0"/>
            </a:endParaRPr>
          </a:p>
        </p:txBody>
      </p:sp>
      <p:sp>
        <p:nvSpPr>
          <p:cNvPr id="18" name="Rectangle 17"/>
          <p:cNvSpPr/>
          <p:nvPr/>
        </p:nvSpPr>
        <p:spPr>
          <a:xfrm>
            <a:off x="349250" y="1531938"/>
            <a:ext cx="2693988" cy="714375"/>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Courier New" pitchFamily="49" charset="0"/>
                <a:cs typeface="Courier New" pitchFamily="49" charset="0"/>
              </a:rPr>
              <a:t>         current =</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          parent =</a:t>
            </a:r>
          </a:p>
        </p:txBody>
      </p:sp>
      <p:sp>
        <p:nvSpPr>
          <p:cNvPr id="21" name="TextBox 20"/>
          <p:cNvSpPr txBox="1">
            <a:spLocks noChangeArrowheads="1"/>
          </p:cNvSpPr>
          <p:nvPr/>
        </p:nvSpPr>
        <p:spPr bwMode="auto">
          <a:xfrm>
            <a:off x="228600" y="4067175"/>
            <a:ext cx="5913438" cy="2060575"/>
          </a:xfrm>
          <a:prstGeom prst="rect">
            <a:avLst/>
          </a:prstGeom>
          <a:noFill/>
          <a:ln w="9525">
            <a:noFill/>
            <a:miter lim="800000"/>
            <a:headEnd/>
            <a:tailEnd/>
          </a:ln>
        </p:spPr>
        <p:txBody>
          <a:bodyPr>
            <a:spAutoFit/>
          </a:bodyPr>
          <a:lstStyle/>
          <a:p>
            <a:r>
              <a:rPr lang="en-US" sz="1600">
                <a:latin typeface="Courier New" pitchFamily="49" charset="0"/>
                <a:cs typeface="Courier New" pitchFamily="49" charset="0"/>
              </a:rPr>
              <a:t>  DNode* new_node = new DNode(item,</a:t>
            </a:r>
          </a:p>
          <a:p>
            <a:r>
              <a:rPr lang="en-US" sz="1600">
                <a:latin typeface="Courier New" pitchFamily="49" charset="0"/>
                <a:cs typeface="Courier New" pitchFamily="49" charset="0"/>
              </a:rPr>
              <a:t>                            pos.current-&gt;prev,</a:t>
            </a:r>
          </a:p>
          <a:p>
            <a:r>
              <a:rPr lang="en-US" sz="1600">
                <a:latin typeface="Courier New" pitchFamily="49" charset="0"/>
                <a:cs typeface="Courier New" pitchFamily="49" charset="0"/>
              </a:rPr>
              <a:t>                            pos.current);</a:t>
            </a:r>
          </a:p>
          <a:p>
            <a:r>
              <a:rPr lang="en-US" sz="1600">
                <a:latin typeface="Courier New" pitchFamily="49" charset="0"/>
                <a:cs typeface="Courier New" pitchFamily="49" charset="0"/>
              </a:rPr>
              <a:t>  pos.current-&gt;prev-&gt;next = new_node;</a:t>
            </a:r>
          </a:p>
          <a:p>
            <a:r>
              <a:rPr lang="en-US" sz="1600">
                <a:latin typeface="Courier New" pitchFamily="49" charset="0"/>
                <a:cs typeface="Courier New" pitchFamily="49" charset="0"/>
              </a:rPr>
              <a:t>  pos.current-&gt;prev = new_node;</a:t>
            </a:r>
          </a:p>
          <a:p>
            <a:r>
              <a:rPr lang="en-US" sz="1600">
                <a:latin typeface="Courier New" pitchFamily="49" charset="0"/>
                <a:cs typeface="Courier New" pitchFamily="49" charset="0"/>
              </a:rPr>
              <a:t>  num_items++;</a:t>
            </a:r>
          </a:p>
          <a:p>
            <a:r>
              <a:rPr lang="en-US" sz="1600">
                <a:latin typeface="Courier New" pitchFamily="49" charset="0"/>
                <a:cs typeface="Courier New" pitchFamily="49" charset="0"/>
              </a:rPr>
              <a:t>  return iterator(this, new_node);</a:t>
            </a:r>
          </a:p>
          <a:p>
            <a:r>
              <a:rPr lang="en-US" sz="1600">
                <a:latin typeface="Courier New" pitchFamily="49" charset="0"/>
                <a:cs typeface="Courier New" pitchFamily="49" charset="0"/>
              </a:rPr>
              <a:t>}</a:t>
            </a:r>
          </a:p>
        </p:txBody>
      </p:sp>
      <p:sp>
        <p:nvSpPr>
          <p:cNvPr id="5" name="Rectangle 4"/>
          <p:cNvSpPr/>
          <p:nvPr/>
        </p:nvSpPr>
        <p:spPr>
          <a:xfrm>
            <a:off x="657225" y="2513013"/>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a:solidFill>
                  <a:schemeClr val="accent2"/>
                </a:solidFill>
                <a:latin typeface="Courier New" pitchFamily="49" charset="0"/>
                <a:cs typeface="Courier New" pitchFamily="49" charset="0"/>
              </a:rPr>
              <a:t>KW::list</a:t>
            </a:r>
            <a:endParaRPr lang="en-US" u="sng" dirty="0">
              <a:solidFill>
                <a:schemeClr val="accent2"/>
              </a:solidFill>
              <a:latin typeface="Courier New" pitchFamily="49" charset="0"/>
              <a:cs typeface="Courier New" pitchFamily="49" charset="0"/>
            </a:endParaRPr>
          </a:p>
        </p:txBody>
      </p:sp>
      <p:sp>
        <p:nvSpPr>
          <p:cNvPr id="6" name="Rectangle 5"/>
          <p:cNvSpPr/>
          <p:nvPr/>
        </p:nvSpPr>
        <p:spPr>
          <a:xfrm>
            <a:off x="657225" y="2894013"/>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head = null</a:t>
            </a:r>
          </a:p>
          <a:p>
            <a:pPr>
              <a:defRPr/>
            </a:pPr>
            <a:r>
              <a:rPr lang="en-US" sz="1600" dirty="0">
                <a:solidFill>
                  <a:schemeClr val="tx1"/>
                </a:solidFill>
                <a:latin typeface="Courier New" pitchFamily="49" charset="0"/>
                <a:cs typeface="Courier New" pitchFamily="49" charset="0"/>
              </a:rPr>
              <a:t>tail = null</a:t>
            </a:r>
          </a:p>
          <a:p>
            <a:pPr>
              <a:defRPr/>
            </a:pPr>
            <a:r>
              <a:rPr lang="en-US" sz="1200" dirty="0" err="1">
                <a:solidFill>
                  <a:schemeClr val="tx1"/>
                </a:solidFill>
                <a:latin typeface="Courier New" pitchFamily="49" charset="0"/>
                <a:cs typeface="Courier New" pitchFamily="49" charset="0"/>
              </a:rPr>
              <a:t>num_items</a:t>
            </a:r>
            <a:r>
              <a:rPr lang="en-US" sz="1600" dirty="0">
                <a:solidFill>
                  <a:schemeClr val="tx1"/>
                </a:solidFill>
                <a:latin typeface="Courier New" pitchFamily="49" charset="0"/>
                <a:cs typeface="Courier New" pitchFamily="49" charset="0"/>
              </a:rPr>
              <a:t> = 3</a:t>
            </a:r>
          </a:p>
        </p:txBody>
      </p:sp>
      <p:sp>
        <p:nvSpPr>
          <p:cNvPr id="7" name="Rectangle 6"/>
          <p:cNvSpPr/>
          <p:nvPr/>
        </p:nvSpPr>
        <p:spPr>
          <a:xfrm>
            <a:off x="1533525" y="3084513"/>
            <a:ext cx="568325"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1533525" y="3314700"/>
            <a:ext cx="568325"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0" name="Rectangle 19"/>
          <p:cNvSpPr/>
          <p:nvPr/>
        </p:nvSpPr>
        <p:spPr>
          <a:xfrm>
            <a:off x="5302250" y="1806575"/>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err="1">
                <a:solidFill>
                  <a:schemeClr val="accent2"/>
                </a:solidFill>
                <a:latin typeface="Courier New" pitchFamily="49" charset="0"/>
                <a:cs typeface="Courier New" pitchFamily="49" charset="0"/>
              </a:rPr>
              <a:t>DNode</a:t>
            </a:r>
            <a:endParaRPr lang="en-US" u="sng" dirty="0">
              <a:solidFill>
                <a:schemeClr val="accent2"/>
              </a:solidFill>
              <a:latin typeface="Courier New" pitchFamily="49" charset="0"/>
              <a:cs typeface="Courier New" pitchFamily="49" charset="0"/>
            </a:endParaRPr>
          </a:p>
        </p:txBody>
      </p:sp>
      <p:sp>
        <p:nvSpPr>
          <p:cNvPr id="22" name="Rectangle 21"/>
          <p:cNvSpPr/>
          <p:nvPr/>
        </p:nvSpPr>
        <p:spPr>
          <a:xfrm>
            <a:off x="5302250" y="2187575"/>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a:t>
            </a:r>
          </a:p>
          <a:p>
            <a:pPr>
              <a:defRPr/>
            </a:pPr>
            <a:r>
              <a:rPr lang="en-US" sz="1600" dirty="0">
                <a:solidFill>
                  <a:schemeClr val="tx1"/>
                </a:solidFill>
                <a:latin typeface="Courier New" pitchFamily="49" charset="0"/>
                <a:cs typeface="Courier New" pitchFamily="49" charset="0"/>
              </a:rPr>
              <a:t>     = prev</a:t>
            </a:r>
          </a:p>
          <a:p>
            <a:pPr>
              <a:defRPr/>
            </a:pPr>
            <a:r>
              <a:rPr lang="en-US" sz="1600" dirty="0">
                <a:solidFill>
                  <a:schemeClr val="tx1"/>
                </a:solidFill>
                <a:latin typeface="Courier New" pitchFamily="49" charset="0"/>
                <a:cs typeface="Courier New" pitchFamily="49" charset="0"/>
              </a:rPr>
              <a:t>data = "Ann"</a:t>
            </a:r>
          </a:p>
        </p:txBody>
      </p:sp>
      <p:sp>
        <p:nvSpPr>
          <p:cNvPr id="24" name="Rectangle 23"/>
          <p:cNvSpPr/>
          <p:nvPr/>
        </p:nvSpPr>
        <p:spPr>
          <a:xfrm>
            <a:off x="6292850" y="2378075"/>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7" name="Rectangle 26"/>
          <p:cNvSpPr/>
          <p:nvPr/>
        </p:nvSpPr>
        <p:spPr>
          <a:xfrm>
            <a:off x="5416550" y="2608263"/>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164878" name="Group 27"/>
          <p:cNvGrpSpPr>
            <a:grpSpLocks/>
          </p:cNvGrpSpPr>
          <p:nvPr/>
        </p:nvGrpSpPr>
        <p:grpSpPr bwMode="auto">
          <a:xfrm>
            <a:off x="7359650" y="1806575"/>
            <a:ext cx="1752600" cy="1371600"/>
            <a:chOff x="762000" y="1981200"/>
            <a:chExt cx="1752600" cy="1371600"/>
          </a:xfrm>
        </p:grpSpPr>
        <p:sp>
          <p:nvSpPr>
            <p:cNvPr id="29" name="Rectangle 28"/>
            <p:cNvSpPr/>
            <p:nvPr/>
          </p:nvSpPr>
          <p:spPr>
            <a:xfrm>
              <a:off x="762000" y="1981200"/>
              <a:ext cx="1752600" cy="381000"/>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err="1">
                  <a:solidFill>
                    <a:schemeClr val="accent2"/>
                  </a:solidFill>
                  <a:latin typeface="Courier New" pitchFamily="49" charset="0"/>
                  <a:cs typeface="Courier New" pitchFamily="49" charset="0"/>
                </a:rPr>
                <a:t>DNode</a:t>
              </a:r>
              <a:endParaRPr lang="en-US" u="sng" dirty="0">
                <a:solidFill>
                  <a:schemeClr val="accent2"/>
                </a:solidFill>
                <a:latin typeface="Courier New" pitchFamily="49" charset="0"/>
                <a:cs typeface="Courier New" pitchFamily="49" charset="0"/>
              </a:endParaRPr>
            </a:p>
          </p:txBody>
        </p:sp>
        <p:sp>
          <p:nvSpPr>
            <p:cNvPr id="30" name="Rectangle 29"/>
            <p:cNvSpPr/>
            <p:nvPr/>
          </p:nvSpPr>
          <p:spPr>
            <a:xfrm>
              <a:off x="762000" y="2362200"/>
              <a:ext cx="1752600" cy="9906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 NULL</a:t>
              </a:r>
            </a:p>
            <a:p>
              <a:pPr>
                <a:defRPr/>
              </a:pPr>
              <a:r>
                <a:rPr lang="en-US" sz="1600" dirty="0">
                  <a:solidFill>
                    <a:schemeClr val="tx1"/>
                  </a:solidFill>
                  <a:latin typeface="Courier New" pitchFamily="49" charset="0"/>
                  <a:cs typeface="Courier New" pitchFamily="49" charset="0"/>
                </a:rPr>
                <a:t>     = prev</a:t>
              </a:r>
            </a:p>
            <a:p>
              <a:pPr>
                <a:defRPr/>
              </a:pPr>
              <a:r>
                <a:rPr lang="en-US" sz="1600" dirty="0">
                  <a:solidFill>
                    <a:schemeClr val="tx1"/>
                  </a:solidFill>
                  <a:latin typeface="Courier New" pitchFamily="49" charset="0"/>
                  <a:cs typeface="Courier New" pitchFamily="49" charset="0"/>
                </a:rPr>
                <a:t>data = "Sam"</a:t>
              </a:r>
            </a:p>
          </p:txBody>
        </p:sp>
        <p:sp>
          <p:nvSpPr>
            <p:cNvPr id="32" name="Rectangle 31"/>
            <p:cNvSpPr/>
            <p:nvPr/>
          </p:nvSpPr>
          <p:spPr>
            <a:xfrm>
              <a:off x="838200" y="2801938"/>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cxnSp>
        <p:nvCxnSpPr>
          <p:cNvPr id="23" name="Curved Connector 22"/>
          <p:cNvCxnSpPr>
            <a:stCxn id="7" idx="3"/>
            <a:endCxn id="13" idx="1"/>
          </p:cNvCxnSpPr>
          <p:nvPr/>
        </p:nvCxnSpPr>
        <p:spPr>
          <a:xfrm flipV="1">
            <a:off x="2101850" y="2682875"/>
            <a:ext cx="1143000" cy="477838"/>
          </a:xfrm>
          <a:prstGeom prst="curvedConnector3">
            <a:avLst>
              <a:gd name="adj1" fmla="val 50000"/>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25" name="Curved Connector 24"/>
          <p:cNvCxnSpPr>
            <a:stCxn id="8" idx="3"/>
            <a:endCxn id="30" idx="2"/>
          </p:cNvCxnSpPr>
          <p:nvPr/>
        </p:nvCxnSpPr>
        <p:spPr>
          <a:xfrm flipV="1">
            <a:off x="2101850" y="3178175"/>
            <a:ext cx="6134100" cy="212725"/>
          </a:xfrm>
          <a:prstGeom prst="curvedConnector2">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49" name="Curved Connector 48"/>
          <p:cNvCxnSpPr>
            <a:stCxn id="27" idx="1"/>
          </p:cNvCxnSpPr>
          <p:nvPr/>
        </p:nvCxnSpPr>
        <p:spPr>
          <a:xfrm rot="10800000">
            <a:off x="4997450" y="2682875"/>
            <a:ext cx="419100" cy="1588"/>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4" name="Straight Arrow Connector 53"/>
          <p:cNvCxnSpPr>
            <a:endCxn id="22" idx="3"/>
          </p:cNvCxnSpPr>
          <p:nvPr/>
        </p:nvCxnSpPr>
        <p:spPr>
          <a:xfrm flipH="1" flipV="1">
            <a:off x="7054850" y="2682875"/>
            <a:ext cx="381000" cy="20638"/>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59" name="Curved Connector 58"/>
          <p:cNvCxnSpPr>
            <a:endCxn id="20" idx="1"/>
          </p:cNvCxnSpPr>
          <p:nvPr/>
        </p:nvCxnSpPr>
        <p:spPr>
          <a:xfrm flipV="1">
            <a:off x="4692650" y="1997075"/>
            <a:ext cx="609600" cy="45720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61" name="Curved Connector 60"/>
          <p:cNvCxnSpPr>
            <a:stCxn id="24" idx="3"/>
          </p:cNvCxnSpPr>
          <p:nvPr/>
        </p:nvCxnSpPr>
        <p:spPr>
          <a:xfrm flipV="1">
            <a:off x="6750050" y="1997075"/>
            <a:ext cx="609600" cy="457200"/>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1817688" y="3481388"/>
            <a:ext cx="381000" cy="300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4</a:t>
            </a:r>
          </a:p>
        </p:txBody>
      </p:sp>
      <p:grpSp>
        <p:nvGrpSpPr>
          <p:cNvPr id="15" name="Group 14"/>
          <p:cNvGrpSpPr>
            <a:grpSpLocks/>
          </p:cNvGrpSpPr>
          <p:nvPr/>
        </p:nvGrpSpPr>
        <p:grpSpPr bwMode="auto">
          <a:xfrm>
            <a:off x="6313488" y="4067175"/>
            <a:ext cx="2244725" cy="1371600"/>
            <a:chOff x="5142963" y="3592562"/>
            <a:chExt cx="1752143" cy="1371341"/>
          </a:xfrm>
        </p:grpSpPr>
        <p:sp>
          <p:nvSpPr>
            <p:cNvPr id="46" name="Rectangle 45"/>
            <p:cNvSpPr/>
            <p:nvPr/>
          </p:nvSpPr>
          <p:spPr>
            <a:xfrm>
              <a:off x="5142963" y="3973490"/>
              <a:ext cx="1752143" cy="990413"/>
            </a:xfrm>
            <a:prstGeom prst="rect">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Courier New" pitchFamily="49" charset="0"/>
                  <a:cs typeface="Courier New" pitchFamily="49" charset="0"/>
                </a:rPr>
                <a:t>next = </a:t>
              </a:r>
            </a:p>
            <a:p>
              <a:pPr>
                <a:defRPr/>
              </a:pPr>
              <a:r>
                <a:rPr lang="en-US" sz="1600" dirty="0">
                  <a:solidFill>
                    <a:schemeClr val="tx1"/>
                  </a:solidFill>
                  <a:latin typeface="Courier New" pitchFamily="49" charset="0"/>
                  <a:cs typeface="Courier New" pitchFamily="49" charset="0"/>
                </a:rPr>
                <a:t>     = prev</a:t>
              </a:r>
            </a:p>
            <a:p>
              <a:pPr>
                <a:defRPr/>
              </a:pPr>
              <a:r>
                <a:rPr lang="en-US" sz="1600" dirty="0">
                  <a:solidFill>
                    <a:schemeClr val="tx1"/>
                  </a:solidFill>
                  <a:latin typeface="Courier New" pitchFamily="49" charset="0"/>
                  <a:cs typeface="Courier New" pitchFamily="49" charset="0"/>
                </a:rPr>
                <a:t>data = “Sharon"</a:t>
              </a:r>
            </a:p>
          </p:txBody>
        </p:sp>
        <p:sp>
          <p:nvSpPr>
            <p:cNvPr id="47" name="Rectangle 46"/>
            <p:cNvSpPr/>
            <p:nvPr/>
          </p:nvSpPr>
          <p:spPr>
            <a:xfrm>
              <a:off x="5142963" y="3592562"/>
              <a:ext cx="1752143" cy="380928"/>
            </a:xfrm>
            <a:prstGeom prst="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u="sng" dirty="0" err="1">
                  <a:solidFill>
                    <a:schemeClr val="accent2"/>
                  </a:solidFill>
                  <a:latin typeface="Courier New" pitchFamily="49" charset="0"/>
                  <a:cs typeface="Courier New" pitchFamily="49" charset="0"/>
                </a:rPr>
                <a:t>DNode</a:t>
              </a:r>
              <a:endParaRPr lang="en-US" u="sng" dirty="0">
                <a:solidFill>
                  <a:schemeClr val="accent2"/>
                </a:solidFill>
                <a:latin typeface="Courier New" pitchFamily="49" charset="0"/>
                <a:cs typeface="Courier New" pitchFamily="49" charset="0"/>
              </a:endParaRPr>
            </a:p>
          </p:txBody>
        </p:sp>
      </p:grpSp>
      <p:grpSp>
        <p:nvGrpSpPr>
          <p:cNvPr id="10" name="Group 9"/>
          <p:cNvGrpSpPr>
            <a:grpSpLocks/>
          </p:cNvGrpSpPr>
          <p:nvPr/>
        </p:nvGrpSpPr>
        <p:grpSpPr bwMode="auto">
          <a:xfrm>
            <a:off x="4121150" y="3178175"/>
            <a:ext cx="2746375" cy="1824038"/>
            <a:chOff x="6599482" y="2845158"/>
            <a:chExt cx="2745379" cy="1823627"/>
          </a:xfrm>
        </p:grpSpPr>
        <p:sp>
          <p:nvSpPr>
            <p:cNvPr id="51" name="Rectangle 50"/>
            <p:cNvSpPr/>
            <p:nvPr/>
          </p:nvSpPr>
          <p:spPr>
            <a:xfrm>
              <a:off x="8865610" y="4500548"/>
              <a:ext cx="479251" cy="1682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56" name="Curved Connector 55"/>
            <p:cNvCxnSpPr>
              <a:stCxn id="51" idx="1"/>
              <a:endCxn id="13" idx="2"/>
            </p:cNvCxnSpPr>
            <p:nvPr/>
          </p:nvCxnSpPr>
          <p:spPr>
            <a:xfrm rot="10800000">
              <a:off x="6599482" y="2845158"/>
              <a:ext cx="2266128" cy="1739508"/>
            </a:xfrm>
            <a:prstGeom prst="curvedConnector2">
              <a:avLst/>
            </a:prstGeom>
            <a:ln w="12700">
              <a:tailEnd type="triangle" w="lg" len="lg"/>
            </a:ln>
          </p:spPr>
          <p:style>
            <a:lnRef idx="1">
              <a:schemeClr val="dk1"/>
            </a:lnRef>
            <a:fillRef idx="0">
              <a:schemeClr val="dk1"/>
            </a:fillRef>
            <a:effectRef idx="0">
              <a:schemeClr val="dk1"/>
            </a:effectRef>
            <a:fontRef idx="minor">
              <a:schemeClr val="tx1"/>
            </a:fontRef>
          </p:style>
        </p:cxnSp>
      </p:grpSp>
      <p:sp>
        <p:nvSpPr>
          <p:cNvPr id="57" name="Rectangle 56"/>
          <p:cNvSpPr/>
          <p:nvPr/>
        </p:nvSpPr>
        <p:spPr>
          <a:xfrm>
            <a:off x="2462213" y="1654175"/>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58" name="Curved Connector 57"/>
          <p:cNvCxnSpPr>
            <a:stCxn id="57" idx="3"/>
            <a:endCxn id="20" idx="0"/>
          </p:cNvCxnSpPr>
          <p:nvPr/>
        </p:nvCxnSpPr>
        <p:spPr>
          <a:xfrm>
            <a:off x="2919413" y="1730375"/>
            <a:ext cx="3259137" cy="76200"/>
          </a:xfrm>
          <a:prstGeom prst="curvedConnector2">
            <a:avLst/>
          </a:prstGeom>
          <a:ln w="12700">
            <a:tailEnd type="triangle" w="lg" len="lg"/>
          </a:ln>
        </p:spPr>
        <p:style>
          <a:lnRef idx="1">
            <a:schemeClr val="dk1"/>
          </a:lnRef>
          <a:fillRef idx="0">
            <a:schemeClr val="dk1"/>
          </a:fillRef>
          <a:effectRef idx="0">
            <a:schemeClr val="dk1"/>
          </a:effectRef>
          <a:fontRef idx="minor">
            <a:schemeClr val="tx1"/>
          </a:fontRef>
        </p:style>
      </p:cxnSp>
      <p:grpSp>
        <p:nvGrpSpPr>
          <p:cNvPr id="62" name="Group 61"/>
          <p:cNvGrpSpPr>
            <a:grpSpLocks/>
          </p:cNvGrpSpPr>
          <p:nvPr/>
        </p:nvGrpSpPr>
        <p:grpSpPr bwMode="auto">
          <a:xfrm>
            <a:off x="6178550" y="3178175"/>
            <a:ext cx="1584325" cy="1595438"/>
            <a:chOff x="7429021" y="2952613"/>
            <a:chExt cx="1584174" cy="1595741"/>
          </a:xfrm>
        </p:grpSpPr>
        <p:sp>
          <p:nvSpPr>
            <p:cNvPr id="63" name="Rectangle 62"/>
            <p:cNvSpPr/>
            <p:nvPr/>
          </p:nvSpPr>
          <p:spPr>
            <a:xfrm>
              <a:off x="8556039" y="4395925"/>
              <a:ext cx="457156" cy="1524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65" name="Curved Connector 64"/>
            <p:cNvCxnSpPr>
              <a:stCxn id="63" idx="3"/>
              <a:endCxn id="22" idx="2"/>
            </p:cNvCxnSpPr>
            <p:nvPr/>
          </p:nvCxnSpPr>
          <p:spPr>
            <a:xfrm flipH="1" flipV="1">
              <a:off x="7429021" y="2952613"/>
              <a:ext cx="1584174" cy="1519527"/>
            </a:xfrm>
            <a:prstGeom prst="curvedConnector4">
              <a:avLst>
                <a:gd name="adj1" fmla="val -14420"/>
                <a:gd name="adj2" fmla="val 52507"/>
              </a:avLst>
            </a:prstGeom>
            <a:ln w="12700">
              <a:tailEnd type="triangle" w="lg" len="lg"/>
            </a:ln>
          </p:spPr>
          <p:style>
            <a:lnRef idx="1">
              <a:schemeClr val="dk1"/>
            </a:lnRef>
            <a:fillRef idx="0">
              <a:schemeClr val="dk1"/>
            </a:fillRef>
            <a:effectRef idx="0">
              <a:schemeClr val="dk1"/>
            </a:effectRef>
            <a:fontRef idx="minor">
              <a:schemeClr val="tx1"/>
            </a:fontRef>
          </p:style>
        </p:cxnSp>
      </p:grpSp>
      <p:cxnSp>
        <p:nvCxnSpPr>
          <p:cNvPr id="66" name="Curved Connector 65"/>
          <p:cNvCxnSpPr>
            <a:endCxn id="46" idx="1"/>
          </p:cNvCxnSpPr>
          <p:nvPr/>
        </p:nvCxnSpPr>
        <p:spPr>
          <a:xfrm rot="16200000" flipH="1">
            <a:off x="4224338" y="2854325"/>
            <a:ext cx="2413000" cy="1765300"/>
          </a:xfrm>
          <a:prstGeom prst="curvedConnector2">
            <a:avLst/>
          </a:prstGeom>
          <a:ln w="12700">
            <a:tailEnd type="triangle" w="lg" len="lg"/>
          </a:ln>
        </p:spPr>
        <p:style>
          <a:lnRef idx="1">
            <a:schemeClr val="dk1"/>
          </a:lnRef>
          <a:fillRef idx="0">
            <a:schemeClr val="dk1"/>
          </a:fillRef>
          <a:effectRef idx="0">
            <a:schemeClr val="dk1"/>
          </a:effectRef>
          <a:fontRef idx="minor">
            <a:schemeClr val="tx1"/>
          </a:fontRef>
        </p:style>
      </p:cxnSp>
      <p:cxnSp>
        <p:nvCxnSpPr>
          <p:cNvPr id="73" name="Curved Connector 72"/>
          <p:cNvCxnSpPr>
            <a:stCxn id="27" idx="1"/>
          </p:cNvCxnSpPr>
          <p:nvPr/>
        </p:nvCxnSpPr>
        <p:spPr>
          <a:xfrm rot="10800000" flipH="1" flipV="1">
            <a:off x="5416550" y="2684463"/>
            <a:ext cx="1009650" cy="1382712"/>
          </a:xfrm>
          <a:prstGeom prst="curvedConnector4">
            <a:avLst>
              <a:gd name="adj1" fmla="val -22642"/>
              <a:gd name="adj2" fmla="val 52758"/>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52" name="Rectangle 51"/>
          <p:cNvSpPr/>
          <p:nvPr/>
        </p:nvSpPr>
        <p:spPr bwMode="auto">
          <a:xfrm>
            <a:off x="6554788" y="6057900"/>
            <a:ext cx="1162050" cy="381000"/>
          </a:xfrm>
          <a:prstGeom prst="rect">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err="1">
                <a:solidFill>
                  <a:schemeClr val="tx1"/>
                </a:solidFill>
                <a:latin typeface="Courier New" pitchFamily="49" charset="0"/>
                <a:cs typeface="Courier New" pitchFamily="49" charset="0"/>
              </a:rPr>
              <a:t>new_node</a:t>
            </a:r>
            <a:endParaRPr lang="en-US" sz="1600" dirty="0">
              <a:solidFill>
                <a:schemeClr val="tx1"/>
              </a:solidFill>
              <a:latin typeface="Courier New" pitchFamily="49" charset="0"/>
              <a:cs typeface="Courier New" pitchFamily="49" charset="0"/>
            </a:endParaRPr>
          </a:p>
        </p:txBody>
      </p:sp>
      <p:cxnSp>
        <p:nvCxnSpPr>
          <p:cNvPr id="33" name="Curved Connector 32"/>
          <p:cNvCxnSpPr>
            <a:stCxn id="52" idx="0"/>
            <a:endCxn id="46" idx="2"/>
          </p:cNvCxnSpPr>
          <p:nvPr/>
        </p:nvCxnSpPr>
        <p:spPr>
          <a:xfrm rot="5400000" flipH="1" flipV="1">
            <a:off x="6976269" y="5598319"/>
            <a:ext cx="619125" cy="300037"/>
          </a:xfrm>
          <a:prstGeom prst="curvedConnector3">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55" name="Rectangle 54"/>
          <p:cNvSpPr/>
          <p:nvPr/>
        </p:nvSpPr>
        <p:spPr>
          <a:xfrm>
            <a:off x="2462213" y="1936750"/>
            <a:ext cx="4572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35" name="Curved Connector 34"/>
          <p:cNvCxnSpPr>
            <a:stCxn id="55" idx="2"/>
            <a:endCxn id="5" idx="0"/>
          </p:cNvCxnSpPr>
          <p:nvPr/>
        </p:nvCxnSpPr>
        <p:spPr>
          <a:xfrm rot="5400000">
            <a:off x="1900237" y="1722438"/>
            <a:ext cx="423863" cy="1157288"/>
          </a:xfrm>
          <a:prstGeom prst="curvedConnector3">
            <a:avLst>
              <a:gd name="adj1" fmla="val 50000"/>
            </a:avLst>
          </a:prstGeom>
          <a:ln w="12700">
            <a:tailEnd type="triangle" w="lg"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par>
                                <p:cTn id="24" presetID="1" presetClass="entr" presetSubtype="0"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59"/>
                                        </p:tgtEl>
                                      </p:cBhvr>
                                    </p:animEffect>
                                    <p:set>
                                      <p:cBhvr>
                                        <p:cTn id="34" dur="1" fill="hold">
                                          <p:stCondLst>
                                            <p:cond delay="499"/>
                                          </p:stCondLst>
                                        </p:cTn>
                                        <p:tgtEl>
                                          <p:spTgt spid="59"/>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49"/>
                                        </p:tgtEl>
                                      </p:cBhvr>
                                    </p:animEffect>
                                    <p:set>
                                      <p:cBhvr>
                                        <p:cTn id="46" dur="1" fill="hold">
                                          <p:stCondLst>
                                            <p:cond delay="499"/>
                                          </p:stCondLst>
                                        </p:cTn>
                                        <p:tgtEl>
                                          <p:spTgt spid="49"/>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fade">
                                      <p:cBhvr>
                                        <p:cTn id="49" dur="500"/>
                                        <p:tgtEl>
                                          <p:spTgt spid="7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par>
                                <p:cTn id="59" presetID="1" presetClass="entr" presetSubtype="0" fill="hold" nodeType="withEffect">
                                  <p:stCondLst>
                                    <p:cond delay="0"/>
                                  </p:stCondLst>
                                  <p:childTnLst>
                                    <p:set>
                                      <p:cBhvr>
                                        <p:cTn id="60" dur="1" fill="hold">
                                          <p:stCondLst>
                                            <p:cond delay="0"/>
                                          </p:stCondLst>
                                        </p:cTn>
                                        <p:tgtEl>
                                          <p:spTgt spid="21">
                                            <p:txEl>
                                              <p:pRg st="6" end="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52"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p:nvPr>
        </p:nvSpPr>
        <p:spPr>
          <a:xfrm>
            <a:off x="612775" y="228600"/>
            <a:ext cx="8153400" cy="990600"/>
          </a:xfrm>
        </p:spPr>
        <p:txBody>
          <a:bodyPr/>
          <a:lstStyle/>
          <a:p>
            <a:pPr eaLnBrk="1" hangingPunct="1"/>
            <a:r>
              <a:rPr lang="en-US" b="1" smtClean="0"/>
              <a:t>The </a:t>
            </a:r>
            <a:r>
              <a:rPr lang="en-US" sz="3600" b="1" smtClean="0">
                <a:latin typeface="Courier New" pitchFamily="49" charset="0"/>
                <a:cs typeface="Courier New" pitchFamily="49" charset="0"/>
              </a:rPr>
              <a:t>pop_front</a:t>
            </a:r>
            <a:r>
              <a:rPr lang="en-US" sz="3600" b="1" smtClean="0"/>
              <a:t> </a:t>
            </a:r>
            <a:r>
              <a:rPr lang="en-US" b="1" smtClean="0"/>
              <a:t>Function</a:t>
            </a:r>
          </a:p>
        </p:txBody>
      </p:sp>
      <p:sp>
        <p:nvSpPr>
          <p:cNvPr id="165890" name="Content Placeholder 2"/>
          <p:cNvSpPr>
            <a:spLocks noGrp="1"/>
          </p:cNvSpPr>
          <p:nvPr>
            <p:ph sz="quarter" idx="1"/>
          </p:nvPr>
        </p:nvSpPr>
        <p:spPr>
          <a:xfrm>
            <a:off x="612775" y="1600200"/>
            <a:ext cx="8153400" cy="4876800"/>
          </a:xfrm>
        </p:spPr>
        <p:txBody>
          <a:bodyPr/>
          <a:lstStyle/>
          <a:p>
            <a:pPr marL="0" indent="0" eaLnBrk="1" hangingPunct="1">
              <a:buFont typeface="Wingdings" pitchFamily="2" charset="2"/>
              <a:buNone/>
            </a:pPr>
            <a:r>
              <a:rPr lang="en-US" sz="1800" smtClean="0">
                <a:latin typeface="Courier New" pitchFamily="49" charset="0"/>
                <a:cs typeface="Courier New" pitchFamily="49" charset="0"/>
              </a:rPr>
              <a:t>void pop_front() {</a:t>
            </a:r>
          </a:p>
          <a:p>
            <a:pPr marL="0" indent="0" eaLnBrk="1" hangingPunct="1">
              <a:buFont typeface="Wingdings" pitchFamily="2" charset="2"/>
              <a:buNone/>
            </a:pPr>
            <a:r>
              <a:rPr lang="en-US" sz="1800" smtClean="0">
                <a:latin typeface="Courier New" pitchFamily="49" charset="0"/>
                <a:cs typeface="Courier New" pitchFamily="49" charset="0"/>
              </a:rPr>
              <a:t>  if (head == NULL)</a:t>
            </a:r>
          </a:p>
          <a:p>
            <a:pPr marL="0" indent="0" eaLnBrk="1" hangingPunct="1">
              <a:buFont typeface="Wingdings" pitchFamily="2" charset="2"/>
              <a:buNone/>
            </a:pPr>
            <a:r>
              <a:rPr lang="en-US" sz="1800" smtClean="0">
                <a:latin typeface="Courier New" pitchFamily="49" charset="0"/>
                <a:cs typeface="Courier New" pitchFamily="49" charset="0"/>
              </a:rPr>
              <a:t>    throw std::invalid_argument</a:t>
            </a:r>
          </a:p>
          <a:p>
            <a:pPr marL="0" indent="0" eaLnBrk="1" hangingPunct="1">
              <a:buFont typeface="Wingdings" pitchFamily="2" charset="2"/>
              <a:buNone/>
            </a:pPr>
            <a:r>
              <a:rPr lang="en-US" sz="1800" smtClean="0">
                <a:latin typeface="Courier New" pitchFamily="49" charset="0"/>
                <a:cs typeface="Courier New" pitchFamily="49" charset="0"/>
              </a:rPr>
              <a:t>      ("Attempt to call pop_front() on an empty list");</a:t>
            </a:r>
          </a:p>
          <a:p>
            <a:pPr marL="0" indent="0" eaLnBrk="1" hangingPunct="1">
              <a:buFont typeface="Wingdings" pitchFamily="2" charset="2"/>
              <a:buNone/>
            </a:pPr>
            <a:r>
              <a:rPr lang="en-US" sz="1800" smtClean="0">
                <a:latin typeface="Courier New" pitchFamily="49" charset="0"/>
                <a:cs typeface="Courier New" pitchFamily="49" charset="0"/>
              </a:rPr>
              <a:t>  DNode* removed_node = head;</a:t>
            </a:r>
          </a:p>
          <a:p>
            <a:pPr marL="0" indent="0" eaLnBrk="1" hangingPunct="1">
              <a:buFont typeface="Wingdings" pitchFamily="2" charset="2"/>
              <a:buNone/>
            </a:pPr>
            <a:r>
              <a:rPr lang="en-US" sz="1800" smtClean="0">
                <a:latin typeface="Courier New" pitchFamily="49" charset="0"/>
                <a:cs typeface="Courier New" pitchFamily="49" charset="0"/>
              </a:rPr>
              <a:t>  head = head-&gt;next;</a:t>
            </a:r>
          </a:p>
          <a:p>
            <a:pPr marL="0" indent="0" eaLnBrk="1" hangingPunct="1">
              <a:buFont typeface="Wingdings" pitchFamily="2" charset="2"/>
              <a:buNone/>
            </a:pPr>
            <a:r>
              <a:rPr lang="en-US" sz="1800" smtClean="0">
                <a:latin typeface="Courier New" pitchFamily="49" charset="0"/>
                <a:cs typeface="Courier New" pitchFamily="49" charset="0"/>
              </a:rPr>
              <a:t>  delete removed_node;</a:t>
            </a:r>
          </a:p>
          <a:p>
            <a:pPr marL="0" indent="0" eaLnBrk="1" hangingPunct="1">
              <a:buFont typeface="Wingdings" pitchFamily="2" charset="2"/>
              <a:buNone/>
            </a:pPr>
            <a:r>
              <a:rPr lang="en-US" sz="1800" smtClean="0">
                <a:latin typeface="Courier New" pitchFamily="49" charset="0"/>
                <a:cs typeface="Courier New" pitchFamily="49" charset="0"/>
              </a:rPr>
              <a:t>  if (head != NULL)</a:t>
            </a:r>
          </a:p>
          <a:p>
            <a:pPr marL="0" indent="0" eaLnBrk="1" hangingPunct="1">
              <a:buFont typeface="Wingdings" pitchFamily="2" charset="2"/>
              <a:buNone/>
            </a:pPr>
            <a:r>
              <a:rPr lang="en-US" sz="1800" smtClean="0">
                <a:latin typeface="Courier New" pitchFamily="49" charset="0"/>
                <a:cs typeface="Courier New" pitchFamily="49" charset="0"/>
              </a:rPr>
              <a:t>    head-&gt;prev = NULL;</a:t>
            </a:r>
          </a:p>
          <a:p>
            <a:pPr marL="0" indent="0" eaLnBrk="1" hangingPunct="1">
              <a:buFont typeface="Wingdings" pitchFamily="2" charset="2"/>
              <a:buNone/>
            </a:pPr>
            <a:r>
              <a:rPr lang="en-US" sz="1800" smtClean="0">
                <a:latin typeface="Courier New" pitchFamily="49" charset="0"/>
                <a:cs typeface="Courier New" pitchFamily="49" charset="0"/>
              </a:rPr>
              <a:t>  else</a:t>
            </a:r>
          </a:p>
          <a:p>
            <a:pPr marL="0" indent="0" eaLnBrk="1" hangingPunct="1">
              <a:buFont typeface="Wingdings" pitchFamily="2" charset="2"/>
              <a:buNone/>
            </a:pPr>
            <a:r>
              <a:rPr lang="en-US" sz="1800" smtClean="0">
                <a:latin typeface="Courier New" pitchFamily="49" charset="0"/>
                <a:cs typeface="Courier New" pitchFamily="49" charset="0"/>
              </a:rPr>
              <a:t>    tail = NULL;</a:t>
            </a:r>
          </a:p>
          <a:p>
            <a:pPr marL="0" indent="0" eaLnBrk="1" hangingPunct="1">
              <a:buFont typeface="Wingdings" pitchFamily="2" charset="2"/>
              <a:buNone/>
            </a:pPr>
            <a:r>
              <a:rPr lang="en-US" sz="1800" smtClean="0">
                <a:latin typeface="Courier New" pitchFamily="49" charset="0"/>
                <a:cs typeface="Courier New" pitchFamily="49" charset="0"/>
              </a:rPr>
              <a:t>  num_items--;</a:t>
            </a:r>
          </a:p>
          <a:p>
            <a:pPr marL="0" indent="0" eaLnBrk="1" hangingPunct="1">
              <a:buFont typeface="Wingdings" pitchFamily="2" charset="2"/>
              <a:buNone/>
            </a:pPr>
            <a:r>
              <a:rPr lang="en-US" sz="18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2775" y="228600"/>
            <a:ext cx="8153400" cy="990600"/>
          </a:xfrm>
        </p:spPr>
        <p:txBody>
          <a:bodyPr>
            <a:normAutofit fontScale="90000"/>
          </a:bodyPr>
          <a:lstStyle/>
          <a:p>
            <a:pPr eaLnBrk="1" hangingPunct="1">
              <a:defRPr/>
            </a:pPr>
            <a:r>
              <a:rPr lang="en-US" b="1" dirty="0"/>
              <a:t>Template Classes and the </a:t>
            </a:r>
            <a:r>
              <a:rPr lang="en-US" b="1" dirty="0" smtClean="0"/>
              <a:t>Vector (cont.)</a:t>
            </a:r>
            <a:endParaRPr lang="en-US" dirty="0"/>
          </a:p>
        </p:txBody>
      </p:sp>
      <p:sp>
        <p:nvSpPr>
          <p:cNvPr id="28674" name="Content Placeholder 6"/>
          <p:cNvSpPr>
            <a:spLocks noGrp="1"/>
          </p:cNvSpPr>
          <p:nvPr>
            <p:ph sz="quarter" idx="1"/>
          </p:nvPr>
        </p:nvSpPr>
        <p:spPr>
          <a:xfrm>
            <a:off x="612775" y="1600200"/>
            <a:ext cx="8153400" cy="4876800"/>
          </a:xfrm>
        </p:spPr>
        <p:txBody>
          <a:bodyPr/>
          <a:lstStyle/>
          <a:p>
            <a:pPr eaLnBrk="1" hangingPunct="1"/>
            <a:r>
              <a:rPr lang="en-US" smtClean="0"/>
              <a:t>A </a:t>
            </a:r>
            <a:r>
              <a:rPr lang="en-US" i="1" smtClean="0"/>
              <a:t>template class </a:t>
            </a:r>
            <a:r>
              <a:rPr lang="en-US" smtClean="0"/>
              <a:t>is a class that stores and processes a collection of information</a:t>
            </a:r>
          </a:p>
          <a:p>
            <a:pPr eaLnBrk="1" hangingPunct="1"/>
            <a:endParaRPr lang="en-US" smtClean="0"/>
          </a:p>
          <a:p>
            <a:pPr marL="742950" lvl="1" indent="-285750" eaLnBrk="1" hangingPunct="1">
              <a:buFont typeface="Wingdings 2" pitchFamily="18" charset="2"/>
              <a:buNone/>
            </a:pPr>
            <a:r>
              <a:rPr lang="en-US" sz="1900" smtClean="0">
                <a:latin typeface="Courier New" pitchFamily="49" charset="0"/>
                <a:cs typeface="Courier New" pitchFamily="49" charset="0"/>
              </a:rPr>
              <a:t>template&lt;typename T&gt;</a:t>
            </a:r>
          </a:p>
          <a:p>
            <a:pPr marL="742950" lvl="1" indent="-285750" eaLnBrk="1" hangingPunct="1">
              <a:buFont typeface="Wingdings 2" pitchFamily="18" charset="2"/>
              <a:buNone/>
            </a:pPr>
            <a:r>
              <a:rPr lang="en-US" sz="1900" smtClean="0">
                <a:latin typeface="Courier New" pitchFamily="49" charset="0"/>
                <a:cs typeface="Courier New" pitchFamily="49" charset="0"/>
              </a:rPr>
              <a:t>class some_container { ... }</a:t>
            </a:r>
          </a:p>
          <a:p>
            <a:pPr marL="742950" lvl="1" indent="-285750" eaLnBrk="1" hangingPunct="1">
              <a:buFont typeface="Wingdings 2" pitchFamily="18" charset="2"/>
              <a:buNone/>
            </a:pPr>
            <a:endParaRPr lang="en-US" sz="1900" smtClean="0">
              <a:latin typeface="Courier New" pitchFamily="49" charset="0"/>
              <a:cs typeface="Courier New" pitchFamily="49" charset="0"/>
            </a:endParaRPr>
          </a:p>
          <a:p>
            <a:pPr marL="742950" lvl="1" indent="-285750" eaLnBrk="1" hangingPunct="1">
              <a:buFont typeface="Wingdings 2" pitchFamily="18" charset="2"/>
              <a:buNone/>
            </a:pPr>
            <a:endParaRPr lang="en-US" sz="1900" smtClean="0">
              <a:latin typeface="Courier New" pitchFamily="49" charset="0"/>
              <a:cs typeface="Courier New" pitchFamily="49" charset="0"/>
            </a:endParaRPr>
          </a:p>
          <a:p>
            <a:pPr marL="742950" lvl="1" indent="-285750" eaLnBrk="1" hangingPunct="1">
              <a:buFont typeface="Wingdings 2" pitchFamily="18" charset="2"/>
              <a:buNone/>
            </a:pPr>
            <a:r>
              <a:rPr lang="en-US" sz="1900" smtClean="0">
                <a:latin typeface="Courier New" pitchFamily="49" charset="0"/>
                <a:cs typeface="Courier New" pitchFamily="49" charset="0"/>
              </a:rPr>
              <a:t>some_container&lt;int&gt; call_lengths;</a:t>
            </a:r>
          </a:p>
          <a:p>
            <a:pPr marL="742950" lvl="1" indent="-285750" eaLnBrk="1" hangingPunct="1">
              <a:buFont typeface="Wingdings 2" pitchFamily="18" charset="2"/>
              <a:buNone/>
            </a:pPr>
            <a:r>
              <a:rPr lang="en-US" sz="1900" smtClean="0">
                <a:latin typeface="Courier New" pitchFamily="49" charset="0"/>
                <a:cs typeface="Courier New" pitchFamily="49" charset="0"/>
              </a:rPr>
              <a:t>some_container&lt;Person&gt; people;</a:t>
            </a:r>
          </a:p>
        </p:txBody>
      </p:sp>
      <p:sp>
        <p:nvSpPr>
          <p:cNvPr id="2" name="Rectangle 1"/>
          <p:cNvSpPr/>
          <p:nvPr/>
        </p:nvSpPr>
        <p:spPr>
          <a:xfrm>
            <a:off x="6781800" y="2528888"/>
            <a:ext cx="2209800" cy="3414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The same operations can be performed on both instances.  At compile time, the actual data type is substituted for the parameter </a:t>
            </a:r>
            <a:r>
              <a:rPr lang="en-US" b="0" dirty="0">
                <a:latin typeface="Courier New" pitchFamily="49" charset="0"/>
                <a:cs typeface="Courier New" pitchFamily="49" charset="0"/>
              </a:rPr>
              <a:t>T</a:t>
            </a:r>
            <a:r>
              <a:rPr lang="en-US" b="0" dirty="0"/>
              <a:t> to create the desired instantiation of </a:t>
            </a:r>
            <a:r>
              <a:rPr lang="en-US" b="0" dirty="0" err="1">
                <a:latin typeface="Courier New" pitchFamily="49" charset="0"/>
                <a:cs typeface="Courier New" pitchFamily="49" charset="0"/>
              </a:rPr>
              <a:t>some_container</a:t>
            </a:r>
            <a:r>
              <a:rPr lang="en-US" b="0" dirty="0"/>
              <a:t>.</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le 1"/>
          <p:cNvSpPr>
            <a:spLocks noGrp="1"/>
          </p:cNvSpPr>
          <p:nvPr>
            <p:ph type="title"/>
          </p:nvPr>
        </p:nvSpPr>
        <p:spPr>
          <a:xfrm>
            <a:off x="612775" y="228600"/>
            <a:ext cx="8153400" cy="990600"/>
          </a:xfrm>
        </p:spPr>
        <p:txBody>
          <a:bodyPr/>
          <a:lstStyle/>
          <a:p>
            <a:pPr eaLnBrk="1" hangingPunct="1"/>
            <a:r>
              <a:rPr lang="en-US" b="1" smtClean="0"/>
              <a:t>The </a:t>
            </a:r>
            <a:r>
              <a:rPr lang="en-US" sz="3600" b="1" smtClean="0">
                <a:latin typeface="Courier New" pitchFamily="49" charset="0"/>
                <a:cs typeface="Courier New" pitchFamily="49" charset="0"/>
              </a:rPr>
              <a:t>pop_back</a:t>
            </a:r>
            <a:r>
              <a:rPr lang="en-US" sz="3600" b="1" smtClean="0"/>
              <a:t> </a:t>
            </a:r>
            <a:r>
              <a:rPr lang="en-US" b="1" smtClean="0"/>
              <a:t>Function</a:t>
            </a:r>
          </a:p>
        </p:txBody>
      </p:sp>
      <p:sp>
        <p:nvSpPr>
          <p:cNvPr id="166914" name="Content Placeholder 2"/>
          <p:cNvSpPr>
            <a:spLocks noGrp="1"/>
          </p:cNvSpPr>
          <p:nvPr>
            <p:ph sz="quarter" idx="1"/>
          </p:nvPr>
        </p:nvSpPr>
        <p:spPr>
          <a:xfrm>
            <a:off x="612775" y="1600200"/>
            <a:ext cx="8153400" cy="4876800"/>
          </a:xfrm>
        </p:spPr>
        <p:txBody>
          <a:bodyPr/>
          <a:lstStyle/>
          <a:p>
            <a:pPr marL="0" indent="0" eaLnBrk="1" hangingPunct="1">
              <a:buFont typeface="Wingdings" pitchFamily="2" charset="2"/>
              <a:buNone/>
            </a:pPr>
            <a:r>
              <a:rPr lang="en-US" sz="1800" smtClean="0">
                <a:latin typeface="Courier New" pitchFamily="49" charset="0"/>
                <a:cs typeface="Courier New" pitchFamily="49" charset="0"/>
              </a:rPr>
              <a:t>void pop_back() {</a:t>
            </a:r>
          </a:p>
          <a:p>
            <a:pPr marL="0" indent="0" eaLnBrk="1" hangingPunct="1">
              <a:buFont typeface="Wingdings" pitchFamily="2" charset="2"/>
              <a:buNone/>
            </a:pPr>
            <a:r>
              <a:rPr lang="en-US" sz="1800" smtClean="0">
                <a:latin typeface="Courier New" pitchFamily="49" charset="0"/>
                <a:cs typeface="Courier New" pitchFamily="49" charset="0"/>
              </a:rPr>
              <a:t>  if (tail == NULL)</a:t>
            </a:r>
          </a:p>
          <a:p>
            <a:pPr marL="0" indent="0" eaLnBrk="1" hangingPunct="1">
              <a:buFont typeface="Wingdings" pitchFamily="2" charset="2"/>
              <a:buNone/>
            </a:pPr>
            <a:r>
              <a:rPr lang="en-US" sz="1800" smtClean="0">
                <a:latin typeface="Courier New" pitchFamily="49" charset="0"/>
                <a:cs typeface="Courier New" pitchFamily="49" charset="0"/>
              </a:rPr>
              <a:t>  throw std::invalid_argument</a:t>
            </a:r>
          </a:p>
          <a:p>
            <a:pPr marL="0" indent="0" eaLnBrk="1" hangingPunct="1">
              <a:buFont typeface="Wingdings" pitchFamily="2" charset="2"/>
              <a:buNone/>
            </a:pPr>
            <a:r>
              <a:rPr lang="en-US" sz="1800" smtClean="0">
                <a:latin typeface="Courier New" pitchFamily="49" charset="0"/>
                <a:cs typeface="Courier New" pitchFamily="49" charset="0"/>
              </a:rPr>
              <a:t>    ("Attempt to call pop_back() on an empty list");</a:t>
            </a:r>
          </a:p>
          <a:p>
            <a:pPr marL="0" indent="0" eaLnBrk="1" hangingPunct="1">
              <a:buFont typeface="Wingdings" pitchFamily="2" charset="2"/>
              <a:buNone/>
            </a:pPr>
            <a:r>
              <a:rPr lang="en-US" sz="1800" smtClean="0">
                <a:latin typeface="Courier New" pitchFamily="49" charset="0"/>
                <a:cs typeface="Courier New" pitchFamily="49" charset="0"/>
              </a:rPr>
              <a:t>  DNode* removed_node = tail;</a:t>
            </a:r>
          </a:p>
          <a:p>
            <a:pPr marL="0" indent="0" eaLnBrk="1" hangingPunct="1">
              <a:buFont typeface="Wingdings" pitchFamily="2" charset="2"/>
              <a:buNone/>
            </a:pPr>
            <a:r>
              <a:rPr lang="en-US" sz="1800" smtClean="0">
                <a:latin typeface="Courier New" pitchFamily="49" charset="0"/>
                <a:cs typeface="Courier New" pitchFamily="49" charset="0"/>
              </a:rPr>
              <a:t>  tail = tail-&gt;prev;</a:t>
            </a:r>
          </a:p>
          <a:p>
            <a:pPr marL="0" indent="0" eaLnBrk="1" hangingPunct="1">
              <a:buFont typeface="Wingdings" pitchFamily="2" charset="2"/>
              <a:buNone/>
            </a:pPr>
            <a:r>
              <a:rPr lang="en-US" sz="1800" smtClean="0">
                <a:latin typeface="Courier New" pitchFamily="49" charset="0"/>
                <a:cs typeface="Courier New" pitchFamily="49" charset="0"/>
              </a:rPr>
              <a:t>  delete removed_node;</a:t>
            </a:r>
          </a:p>
          <a:p>
            <a:pPr marL="0" indent="0" eaLnBrk="1" hangingPunct="1">
              <a:buFont typeface="Wingdings" pitchFamily="2" charset="2"/>
              <a:buNone/>
            </a:pPr>
            <a:r>
              <a:rPr lang="en-US" sz="1800" smtClean="0">
                <a:latin typeface="Courier New" pitchFamily="49" charset="0"/>
                <a:cs typeface="Courier New" pitchFamily="49" charset="0"/>
              </a:rPr>
              <a:t>  if (tail != NULL)</a:t>
            </a:r>
          </a:p>
          <a:p>
            <a:pPr marL="0" indent="0" eaLnBrk="1" hangingPunct="1">
              <a:buFont typeface="Wingdings" pitchFamily="2" charset="2"/>
              <a:buNone/>
            </a:pPr>
            <a:r>
              <a:rPr lang="en-US" sz="1800" smtClean="0">
                <a:latin typeface="Courier New" pitchFamily="49" charset="0"/>
                <a:cs typeface="Courier New" pitchFamily="49" charset="0"/>
              </a:rPr>
              <a:t>    tail-&gt;next = NULL;</a:t>
            </a:r>
          </a:p>
          <a:p>
            <a:pPr marL="0" indent="0" eaLnBrk="1" hangingPunct="1">
              <a:buFont typeface="Wingdings" pitchFamily="2" charset="2"/>
              <a:buNone/>
            </a:pPr>
            <a:r>
              <a:rPr lang="en-US" sz="1800" smtClean="0">
                <a:latin typeface="Courier New" pitchFamily="49" charset="0"/>
                <a:cs typeface="Courier New" pitchFamily="49" charset="0"/>
              </a:rPr>
              <a:t>  else</a:t>
            </a:r>
          </a:p>
          <a:p>
            <a:pPr marL="0" indent="0" eaLnBrk="1" hangingPunct="1">
              <a:buFont typeface="Wingdings" pitchFamily="2" charset="2"/>
              <a:buNone/>
            </a:pPr>
            <a:r>
              <a:rPr lang="en-US" sz="1800" smtClean="0">
                <a:latin typeface="Courier New" pitchFamily="49" charset="0"/>
                <a:cs typeface="Courier New" pitchFamily="49" charset="0"/>
              </a:rPr>
              <a:t>    head = NULL;</a:t>
            </a:r>
          </a:p>
          <a:p>
            <a:pPr marL="0" indent="0" eaLnBrk="1" hangingPunct="1">
              <a:buFont typeface="Wingdings" pitchFamily="2" charset="2"/>
              <a:buNone/>
            </a:pPr>
            <a:r>
              <a:rPr lang="en-US" sz="1800" smtClean="0">
                <a:latin typeface="Courier New" pitchFamily="49" charset="0"/>
                <a:cs typeface="Courier New" pitchFamily="49" charset="0"/>
              </a:rPr>
              <a:t>  num_items--;</a:t>
            </a:r>
          </a:p>
          <a:p>
            <a:pPr marL="0" indent="0" eaLnBrk="1" hangingPunct="1">
              <a:buFont typeface="Wingdings" pitchFamily="2" charset="2"/>
              <a:buNone/>
            </a:pPr>
            <a:r>
              <a:rPr lang="en-US" sz="18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le 1"/>
          <p:cNvSpPr>
            <a:spLocks noGrp="1"/>
          </p:cNvSpPr>
          <p:nvPr>
            <p:ph type="title"/>
          </p:nvPr>
        </p:nvSpPr>
        <p:spPr>
          <a:xfrm>
            <a:off x="612775" y="228600"/>
            <a:ext cx="8153400" cy="990600"/>
          </a:xfrm>
        </p:spPr>
        <p:txBody>
          <a:bodyPr/>
          <a:lstStyle/>
          <a:p>
            <a:pPr eaLnBrk="1" hangingPunct="1"/>
            <a:r>
              <a:rPr lang="en-US" b="1" smtClean="0"/>
              <a:t>The </a:t>
            </a:r>
            <a:r>
              <a:rPr lang="en-US" sz="3600" b="1" smtClean="0">
                <a:latin typeface="Courier New" pitchFamily="49" charset="0"/>
                <a:cs typeface="Courier New" pitchFamily="49" charset="0"/>
              </a:rPr>
              <a:t>erase</a:t>
            </a:r>
            <a:r>
              <a:rPr lang="en-US" sz="3600" b="1" smtClean="0"/>
              <a:t> </a:t>
            </a:r>
            <a:r>
              <a:rPr lang="en-US" b="1" smtClean="0"/>
              <a:t>Function</a:t>
            </a:r>
          </a:p>
        </p:txBody>
      </p:sp>
      <p:sp>
        <p:nvSpPr>
          <p:cNvPr id="167938" name="Content Placeholder 2"/>
          <p:cNvSpPr>
            <a:spLocks noGrp="1"/>
          </p:cNvSpPr>
          <p:nvPr>
            <p:ph sz="quarter" idx="1"/>
          </p:nvPr>
        </p:nvSpPr>
        <p:spPr>
          <a:xfrm>
            <a:off x="612775" y="1600200"/>
            <a:ext cx="8153400" cy="5105400"/>
          </a:xfrm>
        </p:spPr>
        <p:txBody>
          <a:bodyPr/>
          <a:lstStyle/>
          <a:p>
            <a:pPr marL="0" indent="0" eaLnBrk="1" hangingPunct="1">
              <a:buFont typeface="Wingdings" pitchFamily="2" charset="2"/>
              <a:buNone/>
            </a:pPr>
            <a:r>
              <a:rPr lang="en-US" sz="1000" smtClean="0">
                <a:latin typeface="Courier New" pitchFamily="49" charset="0"/>
                <a:cs typeface="Courier New" pitchFamily="49" charset="0"/>
              </a:rPr>
              <a:t>iterator erase(iterator pos) {</a:t>
            </a:r>
          </a:p>
          <a:p>
            <a:pPr marL="0" indent="0" eaLnBrk="1" hangingPunct="1">
              <a:buFont typeface="Wingdings" pitchFamily="2" charset="2"/>
              <a:buNone/>
            </a:pPr>
            <a:r>
              <a:rPr lang="en-US" sz="1000" smtClean="0">
                <a:latin typeface="Courier New" pitchFamily="49" charset="0"/>
                <a:cs typeface="Courier New" pitchFamily="49" charset="0"/>
              </a:rPr>
              <a:t>  if (empty())</a:t>
            </a:r>
          </a:p>
          <a:p>
            <a:pPr marL="0" indent="0" eaLnBrk="1" hangingPunct="1">
              <a:buFont typeface="Wingdings" pitchFamily="2" charset="2"/>
              <a:buNone/>
            </a:pPr>
            <a:r>
              <a:rPr lang="en-US" sz="1000" smtClean="0">
                <a:latin typeface="Courier New" pitchFamily="49" charset="0"/>
                <a:cs typeface="Courier New" pitchFamily="49" charset="0"/>
              </a:rPr>
              <a:t>     throw std::invalid_argument ("Attempt to call erase on an empty list");</a:t>
            </a:r>
          </a:p>
          <a:p>
            <a:pPr marL="0" indent="0" eaLnBrk="1" hangingPunct="1">
              <a:buFont typeface="Wingdings" pitchFamily="2" charset="2"/>
              <a:buNone/>
            </a:pPr>
            <a:r>
              <a:rPr lang="en-US" sz="1000" smtClean="0">
                <a:latin typeface="Courier New" pitchFamily="49" charset="0"/>
                <a:cs typeface="Courier New" pitchFamily="49" charset="0"/>
              </a:rPr>
              <a:t>  if (pos == end())</a:t>
            </a:r>
          </a:p>
          <a:p>
            <a:pPr marL="0" indent="0" eaLnBrk="1" hangingPunct="1">
              <a:buFont typeface="Wingdings" pitchFamily="2" charset="2"/>
              <a:buNone/>
            </a:pPr>
            <a:r>
              <a:rPr lang="en-US" sz="1000" smtClean="0">
                <a:latin typeface="Courier New" pitchFamily="49" charset="0"/>
                <a:cs typeface="Courier New" pitchFamily="49" charset="0"/>
              </a:rPr>
              <a:t>    throw std::invalid_argument ("Attempt to call erase of end()");</a:t>
            </a:r>
          </a:p>
          <a:p>
            <a:pPr marL="0" indent="0" eaLnBrk="1" hangingPunct="1">
              <a:buFont typeface="Wingdings" pitchFamily="2" charset="2"/>
              <a:buNone/>
            </a:pPr>
            <a:r>
              <a:rPr lang="en-US" sz="1000" smtClean="0">
                <a:latin typeface="Courier New" pitchFamily="49" charset="0"/>
                <a:cs typeface="Courier New" pitchFamily="49" charset="0"/>
              </a:rPr>
              <a:t>  iterator return_value = pos;</a:t>
            </a:r>
          </a:p>
          <a:p>
            <a:pPr marL="0" indent="0" eaLnBrk="1" hangingPunct="1">
              <a:buFont typeface="Wingdings" pitchFamily="2" charset="2"/>
              <a:buNone/>
            </a:pPr>
            <a:r>
              <a:rPr lang="en-US" sz="1000" smtClean="0">
                <a:latin typeface="Courier New" pitchFamily="49" charset="0"/>
                <a:cs typeface="Courier New" pitchFamily="49" charset="0"/>
              </a:rPr>
              <a:t>  ++return_value;</a:t>
            </a:r>
          </a:p>
          <a:p>
            <a:pPr marL="0" indent="0" eaLnBrk="1" hangingPunct="1">
              <a:buFont typeface="Wingdings" pitchFamily="2" charset="2"/>
              <a:buNone/>
            </a:pPr>
            <a:r>
              <a:rPr lang="en-US" sz="1000" smtClean="0">
                <a:latin typeface="Courier New" pitchFamily="49" charset="0"/>
                <a:cs typeface="Courier New" pitchFamily="49" charset="0"/>
              </a:rPr>
              <a:t>  if (pos.current == head) {</a:t>
            </a:r>
          </a:p>
          <a:p>
            <a:pPr marL="0" indent="0" eaLnBrk="1" hangingPunct="1">
              <a:buFont typeface="Wingdings" pitchFamily="2" charset="2"/>
              <a:buNone/>
            </a:pPr>
            <a:r>
              <a:rPr lang="en-US" sz="1000" smtClean="0">
                <a:latin typeface="Courier New" pitchFamily="49" charset="0"/>
                <a:cs typeface="Courier New" pitchFamily="49" charset="0"/>
              </a:rPr>
              <a:t>  pop_front();</a:t>
            </a:r>
          </a:p>
          <a:p>
            <a:pPr marL="0" indent="0" eaLnBrk="1" hangingPunct="1">
              <a:buFont typeface="Wingdings" pitchFamily="2" charset="2"/>
              <a:buNone/>
            </a:pPr>
            <a:r>
              <a:rPr lang="en-US" sz="1000" smtClean="0">
                <a:latin typeface="Courier New" pitchFamily="49" charset="0"/>
                <a:cs typeface="Courier New" pitchFamily="49" charset="0"/>
              </a:rPr>
              <a:t>  return return_value;</a:t>
            </a:r>
          </a:p>
          <a:p>
            <a:pPr marL="0" indent="0" eaLnBrk="1" hangingPunct="1">
              <a:buFont typeface="Wingdings" pitchFamily="2" charset="2"/>
              <a:buNone/>
            </a:pPr>
            <a:r>
              <a:rPr lang="en-US" sz="1000" smtClean="0">
                <a:latin typeface="Courier New" pitchFamily="49" charset="0"/>
                <a:cs typeface="Courier New" pitchFamily="49" charset="0"/>
              </a:rPr>
              <a:t>  } else if (pos.current == tail) {</a:t>
            </a:r>
          </a:p>
          <a:p>
            <a:pPr marL="0" indent="0" eaLnBrk="1" hangingPunct="1">
              <a:buFont typeface="Wingdings" pitchFamily="2" charset="2"/>
              <a:buNone/>
            </a:pPr>
            <a:r>
              <a:rPr lang="en-US" sz="1000" smtClean="0">
                <a:latin typeface="Courier New" pitchFamily="49" charset="0"/>
                <a:cs typeface="Courier New" pitchFamily="49" charset="0"/>
              </a:rPr>
              <a:t>    pop_back();</a:t>
            </a:r>
          </a:p>
          <a:p>
            <a:pPr marL="0" indent="0" eaLnBrk="1" hangingPunct="1">
              <a:buFont typeface="Wingdings" pitchFamily="2" charset="2"/>
              <a:buNone/>
            </a:pPr>
            <a:r>
              <a:rPr lang="en-US" sz="1000" smtClean="0">
                <a:latin typeface="Courier New" pitchFamily="49" charset="0"/>
                <a:cs typeface="Courier New" pitchFamily="49" charset="0"/>
              </a:rPr>
              <a:t>    return return_value;</a:t>
            </a:r>
          </a:p>
          <a:p>
            <a:pPr marL="0" indent="0" eaLnBrk="1" hangingPunct="1">
              <a:buFont typeface="Wingdings" pitchFamily="2" charset="2"/>
              <a:buNone/>
            </a:pPr>
            <a:r>
              <a:rPr lang="en-US" sz="1000" smtClean="0">
                <a:latin typeface="Courier New" pitchFamily="49" charset="0"/>
                <a:cs typeface="Courier New" pitchFamily="49" charset="0"/>
              </a:rPr>
              <a:t>  } else {</a:t>
            </a:r>
          </a:p>
          <a:p>
            <a:pPr marL="0" indent="0" eaLnBrk="1" hangingPunct="1">
              <a:buFont typeface="Wingdings" pitchFamily="2" charset="2"/>
              <a:buNone/>
            </a:pPr>
            <a:r>
              <a:rPr lang="en-US" sz="1000" smtClean="0">
                <a:latin typeface="Courier New" pitchFamily="49" charset="0"/>
                <a:cs typeface="Courier New" pitchFamily="49" charset="0"/>
              </a:rPr>
              <a:t>    DNode* removed_node = pos.current;</a:t>
            </a:r>
          </a:p>
          <a:p>
            <a:pPr marL="0" indent="0" eaLnBrk="1" hangingPunct="1">
              <a:buFont typeface="Wingdings" pitchFamily="2" charset="2"/>
              <a:buNone/>
            </a:pPr>
            <a:r>
              <a:rPr lang="en-US" sz="1000" smtClean="0">
                <a:latin typeface="Courier New" pitchFamily="49" charset="0"/>
                <a:cs typeface="Courier New" pitchFamily="49" charset="0"/>
              </a:rPr>
              <a:t>    removed_node-&gt;prev-&gt;next = removed_node-&gt;next;</a:t>
            </a:r>
          </a:p>
          <a:p>
            <a:pPr marL="0" indent="0" eaLnBrk="1" hangingPunct="1">
              <a:buFont typeface="Wingdings" pitchFamily="2" charset="2"/>
              <a:buNone/>
            </a:pPr>
            <a:r>
              <a:rPr lang="en-US" sz="1000" smtClean="0">
                <a:latin typeface="Courier New" pitchFamily="49" charset="0"/>
                <a:cs typeface="Courier New" pitchFamily="49" charset="0"/>
              </a:rPr>
              <a:t>    removed_node-&gt;next-&gt;prev = removed_node-&gt;prev;</a:t>
            </a:r>
          </a:p>
          <a:p>
            <a:pPr marL="0" indent="0" eaLnBrk="1" hangingPunct="1">
              <a:buFont typeface="Wingdings" pitchFamily="2" charset="2"/>
              <a:buNone/>
            </a:pPr>
            <a:r>
              <a:rPr lang="en-US" sz="1000" smtClean="0">
                <a:latin typeface="Courier New" pitchFamily="49" charset="0"/>
                <a:cs typeface="Courier New" pitchFamily="49" charset="0"/>
              </a:rPr>
              <a:t>    delete removed_node;</a:t>
            </a:r>
          </a:p>
          <a:p>
            <a:pPr marL="0" indent="0" eaLnBrk="1" hangingPunct="1">
              <a:buFont typeface="Wingdings" pitchFamily="2" charset="2"/>
              <a:buNone/>
            </a:pPr>
            <a:r>
              <a:rPr lang="en-US" sz="1000" smtClean="0">
                <a:latin typeface="Courier New" pitchFamily="49" charset="0"/>
                <a:cs typeface="Courier New" pitchFamily="49" charset="0"/>
              </a:rPr>
              <a:t>    return return_value;</a:t>
            </a:r>
          </a:p>
          <a:p>
            <a:pPr marL="0" indent="0" eaLnBrk="1" hangingPunct="1">
              <a:buFont typeface="Wingdings" pitchFamily="2" charset="2"/>
              <a:buNone/>
            </a:pPr>
            <a:r>
              <a:rPr lang="en-US" sz="1000" smtClean="0">
                <a:latin typeface="Courier New" pitchFamily="49" charset="0"/>
                <a:cs typeface="Courier New" pitchFamily="49" charset="0"/>
              </a:rPr>
              <a:t>  }</a:t>
            </a:r>
          </a:p>
          <a:p>
            <a:pPr marL="0" indent="0" eaLnBrk="1" hangingPunct="1">
              <a:buFont typeface="Wingdings" pitchFamily="2" charset="2"/>
              <a:buNone/>
            </a:pPr>
            <a:r>
              <a:rPr lang="en-US" sz="10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le 1"/>
          <p:cNvSpPr>
            <a:spLocks noGrp="1"/>
          </p:cNvSpPr>
          <p:nvPr>
            <p:ph type="title"/>
          </p:nvPr>
        </p:nvSpPr>
        <p:spPr>
          <a:xfrm>
            <a:off x="612775" y="228600"/>
            <a:ext cx="8153400" cy="990600"/>
          </a:xfrm>
        </p:spPr>
        <p:txBody>
          <a:bodyPr/>
          <a:lstStyle/>
          <a:p>
            <a:pPr eaLnBrk="1" hangingPunct="1"/>
            <a:r>
              <a:rPr lang="en-US" b="1" smtClean="0"/>
              <a:t>Implementing the </a:t>
            </a:r>
            <a:r>
              <a:rPr lang="en-US" sz="4000" b="1" smtClean="0">
                <a:latin typeface="Courier New" pitchFamily="49" charset="0"/>
                <a:cs typeface="Courier New" pitchFamily="49" charset="0"/>
              </a:rPr>
              <a:t>iterator</a:t>
            </a:r>
            <a:endParaRPr lang="en-US" smtClean="0">
              <a:latin typeface="Courier New" pitchFamily="49" charset="0"/>
              <a:cs typeface="Courier New" pitchFamily="49" charset="0"/>
            </a:endParaRPr>
          </a:p>
        </p:txBody>
      </p:sp>
      <p:pic>
        <p:nvPicPr>
          <p:cNvPr id="168962" name="Picture 2"/>
          <p:cNvPicPr>
            <a:picLocks noChangeAspect="1" noChangeArrowheads="1"/>
          </p:cNvPicPr>
          <p:nvPr/>
        </p:nvPicPr>
        <p:blipFill>
          <a:blip r:embed="rId2"/>
          <a:srcRect/>
          <a:stretch>
            <a:fillRect/>
          </a:stretch>
        </p:blipFill>
        <p:spPr bwMode="auto">
          <a:xfrm>
            <a:off x="1133475" y="2890838"/>
            <a:ext cx="6877050" cy="107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hangingPunct="1">
              <a:defRPr/>
            </a:pPr>
            <a:r>
              <a:rPr lang="en-US" b="1" dirty="0" smtClean="0"/>
              <a:t>Implementing </a:t>
            </a:r>
            <a:r>
              <a:rPr lang="en-US" b="1" dirty="0"/>
              <a:t>the </a:t>
            </a:r>
            <a:r>
              <a:rPr lang="en-US" sz="4000" b="1" dirty="0" smtClean="0">
                <a:latin typeface="Courier New" pitchFamily="49" charset="0"/>
                <a:cs typeface="Courier New" pitchFamily="49" charset="0"/>
              </a:rPr>
              <a:t>iterator</a:t>
            </a:r>
            <a:r>
              <a:rPr lang="en-US" dirty="0"/>
              <a:t> </a:t>
            </a:r>
            <a:r>
              <a:rPr lang="en-US" b="1" dirty="0"/>
              <a:t>(cont.)</a:t>
            </a:r>
          </a:p>
        </p:txBody>
      </p:sp>
      <p:sp>
        <p:nvSpPr>
          <p:cNvPr id="169986" name="Content Placeholder 2"/>
          <p:cNvSpPr>
            <a:spLocks noGrp="1"/>
          </p:cNvSpPr>
          <p:nvPr>
            <p:ph sz="quarter" idx="1"/>
          </p:nvPr>
        </p:nvSpPr>
        <p:spPr>
          <a:xfrm>
            <a:off x="612775" y="1600200"/>
            <a:ext cx="8153400" cy="4876800"/>
          </a:xfrm>
        </p:spPr>
        <p:txBody>
          <a:bodyPr/>
          <a:lstStyle/>
          <a:p>
            <a:pPr eaLnBrk="1" hangingPunct="1"/>
            <a:r>
              <a:rPr lang="en-US" sz="2000" smtClean="0"/>
              <a:t>We can change </a:t>
            </a:r>
            <a:r>
              <a:rPr lang="en-US" sz="1800" smtClean="0">
                <a:latin typeface="Courier New" pitchFamily="49" charset="0"/>
                <a:cs typeface="Courier New" pitchFamily="49" charset="0"/>
              </a:rPr>
              <a:t>"Harry" </a:t>
            </a:r>
            <a:r>
              <a:rPr lang="en-US" sz="2000" smtClean="0"/>
              <a:t>to </a:t>
            </a:r>
            <a:r>
              <a:rPr lang="en-US" sz="1800" smtClean="0">
                <a:latin typeface="Courier New" pitchFamily="49" charset="0"/>
                <a:cs typeface="Courier New" pitchFamily="49" charset="0"/>
              </a:rPr>
              <a:t>"Henry" </a:t>
            </a:r>
            <a:r>
              <a:rPr lang="en-US" sz="2000" smtClean="0"/>
              <a:t>by the statement</a:t>
            </a:r>
          </a:p>
          <a:p>
            <a:pPr eaLnBrk="1" hangingPunct="1">
              <a:buFont typeface="Wingdings" pitchFamily="2" charset="2"/>
              <a:buNone/>
            </a:pPr>
            <a:r>
              <a:rPr lang="en-US" sz="1800" smtClean="0">
                <a:latin typeface="Courier New" pitchFamily="49" charset="0"/>
                <a:cs typeface="Courier New" pitchFamily="49" charset="0"/>
              </a:rPr>
              <a:t>	*iter = "Henry";</a:t>
            </a:r>
          </a:p>
          <a:p>
            <a:pPr eaLnBrk="1" hangingPunct="1"/>
            <a:r>
              <a:rPr lang="en-US" sz="2000" smtClean="0"/>
              <a:t>The expression </a:t>
            </a:r>
            <a:r>
              <a:rPr lang="en-US" sz="1800" smtClean="0">
                <a:latin typeface="Courier New" pitchFamily="49" charset="0"/>
                <a:cs typeface="Courier New" pitchFamily="49" charset="0"/>
              </a:rPr>
              <a:t>*--iter </a:t>
            </a:r>
            <a:r>
              <a:rPr lang="en-US" sz="2000" smtClean="0"/>
              <a:t>(equivalent to </a:t>
            </a:r>
            <a:r>
              <a:rPr lang="en-US" sz="1800" smtClean="0">
                <a:latin typeface="Courier New" pitchFamily="49" charset="0"/>
                <a:cs typeface="Courier New" pitchFamily="49" charset="0"/>
              </a:rPr>
              <a:t>*(--iter)</a:t>
            </a:r>
            <a:r>
              <a:rPr lang="en-US" sz="2000" smtClean="0"/>
              <a:t>) would move the iterator backward and return a reference to its new position</a:t>
            </a:r>
          </a:p>
          <a:p>
            <a:pPr eaLnBrk="1" hangingPunct="1">
              <a:buFont typeface="Wingdings" pitchFamily="2" charset="2"/>
              <a:buNone/>
            </a:pPr>
            <a:endParaRPr lang="en-US" smtClean="0"/>
          </a:p>
        </p:txBody>
      </p:sp>
      <p:pic>
        <p:nvPicPr>
          <p:cNvPr id="169987" name="Picture 2"/>
          <p:cNvPicPr>
            <a:picLocks noChangeAspect="1" noChangeArrowheads="1"/>
          </p:cNvPicPr>
          <p:nvPr/>
        </p:nvPicPr>
        <p:blipFill>
          <a:blip r:embed="rId2"/>
          <a:srcRect/>
          <a:stretch>
            <a:fillRect/>
          </a:stretch>
        </p:blipFill>
        <p:spPr bwMode="auto">
          <a:xfrm>
            <a:off x="228600" y="3276600"/>
            <a:ext cx="8696325" cy="3305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le 1"/>
          <p:cNvSpPr>
            <a:spLocks noGrp="1"/>
          </p:cNvSpPr>
          <p:nvPr>
            <p:ph type="title"/>
          </p:nvPr>
        </p:nvSpPr>
        <p:spPr>
          <a:xfrm>
            <a:off x="612775" y="228600"/>
            <a:ext cx="8153400" cy="990600"/>
          </a:xfrm>
        </p:spPr>
        <p:txBody>
          <a:bodyPr/>
          <a:lstStyle/>
          <a:p>
            <a:pPr eaLnBrk="1" hangingPunct="1"/>
            <a:r>
              <a:rPr lang="en-US" b="1" smtClean="0"/>
              <a:t>Declaring the Class </a:t>
            </a:r>
            <a:r>
              <a:rPr lang="en-US" sz="4000" b="1" smtClean="0">
                <a:latin typeface="Courier New" pitchFamily="49" charset="0"/>
                <a:cs typeface="Courier New" pitchFamily="49" charset="0"/>
              </a:rPr>
              <a:t>iterator</a:t>
            </a:r>
            <a:endParaRPr lang="en-US" b="1" smtClean="0">
              <a:latin typeface="Courier New" pitchFamily="49" charset="0"/>
              <a:cs typeface="Courier New" pitchFamily="49" charset="0"/>
            </a:endParaRPr>
          </a:p>
        </p:txBody>
      </p:sp>
      <p:sp>
        <p:nvSpPr>
          <p:cNvPr id="171010" name="Content Placeholder 2"/>
          <p:cNvSpPr>
            <a:spLocks noGrp="1"/>
          </p:cNvSpPr>
          <p:nvPr>
            <p:ph sz="quarter" idx="1"/>
          </p:nvPr>
        </p:nvSpPr>
        <p:spPr>
          <a:xfrm>
            <a:off x="612775" y="1600200"/>
            <a:ext cx="8153400" cy="4876800"/>
          </a:xfrm>
        </p:spPr>
        <p:txBody>
          <a:bodyPr/>
          <a:lstStyle/>
          <a:p>
            <a:pPr eaLnBrk="1" hangingPunct="1"/>
            <a:r>
              <a:rPr lang="en-US" smtClean="0"/>
              <a:t>The Nested Class </a:t>
            </a:r>
            <a:r>
              <a:rPr lang="en-US" sz="2400" smtClean="0">
                <a:latin typeface="Courier New" pitchFamily="49" charset="0"/>
                <a:cs typeface="Courier New" pitchFamily="49" charset="0"/>
              </a:rPr>
              <a:t>iterator</a:t>
            </a:r>
            <a:r>
              <a:rPr lang="en-US" smtClean="0"/>
              <a:t> (with functions explored subsequently)</a:t>
            </a:r>
          </a:p>
        </p:txBody>
      </p:sp>
      <p:pic>
        <p:nvPicPr>
          <p:cNvPr id="171011" name="Picture 2"/>
          <p:cNvPicPr>
            <a:picLocks noChangeAspect="1" noChangeArrowheads="1"/>
          </p:cNvPicPr>
          <p:nvPr/>
        </p:nvPicPr>
        <p:blipFill>
          <a:blip r:embed="rId2"/>
          <a:srcRect/>
          <a:stretch>
            <a:fillRect/>
          </a:stretch>
        </p:blipFill>
        <p:spPr bwMode="auto">
          <a:xfrm>
            <a:off x="2971800" y="2590800"/>
            <a:ext cx="330835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hangingPunct="1">
              <a:defRPr/>
            </a:pPr>
            <a:r>
              <a:rPr lang="en-US" b="1" dirty="0"/>
              <a:t>Declaring the Class </a:t>
            </a:r>
            <a:r>
              <a:rPr lang="en-US" sz="4000" b="1" dirty="0" smtClean="0">
                <a:latin typeface="Courier New" pitchFamily="49" charset="0"/>
                <a:cs typeface="Courier New" pitchFamily="49" charset="0"/>
              </a:rPr>
              <a:t>iterator (cont.)</a:t>
            </a:r>
            <a:endParaRPr lang="en-US" b="1" dirty="0">
              <a:latin typeface="Courier New" pitchFamily="49" charset="0"/>
              <a:cs typeface="Courier New" pitchFamily="49" charset="0"/>
            </a:endParaRPr>
          </a:p>
        </p:txBody>
      </p:sp>
      <p:pic>
        <p:nvPicPr>
          <p:cNvPr id="172034" name="Picture 2"/>
          <p:cNvPicPr>
            <a:picLocks noChangeAspect="1" noChangeArrowheads="1"/>
          </p:cNvPicPr>
          <p:nvPr/>
        </p:nvPicPr>
        <p:blipFill>
          <a:blip r:embed="rId2"/>
          <a:srcRect/>
          <a:stretch>
            <a:fillRect/>
          </a:stretch>
        </p:blipFill>
        <p:spPr bwMode="auto">
          <a:xfrm>
            <a:off x="3200400" y="1524000"/>
            <a:ext cx="3135313"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itle 1"/>
          <p:cNvSpPr>
            <a:spLocks noGrp="1"/>
          </p:cNvSpPr>
          <p:nvPr>
            <p:ph type="title"/>
          </p:nvPr>
        </p:nvSpPr>
        <p:spPr>
          <a:xfrm>
            <a:off x="612775" y="228600"/>
            <a:ext cx="8153400" cy="990600"/>
          </a:xfrm>
        </p:spPr>
        <p:txBody>
          <a:bodyPr/>
          <a:lstStyle/>
          <a:p>
            <a:pPr eaLnBrk="1" hangingPunct="1"/>
            <a:r>
              <a:rPr lang="en-US" b="1" smtClean="0"/>
              <a:t>The Constructor</a:t>
            </a:r>
          </a:p>
        </p:txBody>
      </p:sp>
      <p:sp>
        <p:nvSpPr>
          <p:cNvPr id="173058" name="Content Placeholder 2"/>
          <p:cNvSpPr>
            <a:spLocks noGrp="1"/>
          </p:cNvSpPr>
          <p:nvPr>
            <p:ph sz="quarter" idx="1"/>
          </p:nvPr>
        </p:nvSpPr>
        <p:spPr>
          <a:xfrm>
            <a:off x="612775" y="1600200"/>
            <a:ext cx="8302625" cy="4876800"/>
          </a:xfrm>
        </p:spPr>
        <p:txBody>
          <a:bodyPr/>
          <a:lstStyle/>
          <a:p>
            <a:pPr eaLnBrk="1" hangingPunct="1">
              <a:lnSpc>
                <a:spcPct val="90000"/>
              </a:lnSpc>
            </a:pPr>
            <a:r>
              <a:rPr lang="en-US" smtClean="0"/>
              <a:t>The </a:t>
            </a:r>
            <a:r>
              <a:rPr lang="en-US" sz="2200" smtClean="0">
                <a:latin typeface="Courier New" pitchFamily="49" charset="0"/>
                <a:cs typeface="Courier New" pitchFamily="49" charset="0"/>
              </a:rPr>
              <a:t>KW::list::iterator </a:t>
            </a:r>
            <a:r>
              <a:rPr lang="en-US" smtClean="0"/>
              <a:t>constructor takes as a parameter a pointer to the </a:t>
            </a:r>
            <a:r>
              <a:rPr lang="en-US" sz="2200" smtClean="0">
                <a:latin typeface="Courier New" pitchFamily="49" charset="0"/>
                <a:cs typeface="Courier New" pitchFamily="49" charset="0"/>
              </a:rPr>
              <a:t>DNode</a:t>
            </a:r>
            <a:r>
              <a:rPr lang="en-US" smtClean="0"/>
              <a:t> at which the iteration is to begin </a:t>
            </a:r>
          </a:p>
          <a:p>
            <a:pPr eaLnBrk="1" hangingPunct="1">
              <a:lnSpc>
                <a:spcPct val="90000"/>
              </a:lnSpc>
            </a:pPr>
            <a:r>
              <a:rPr lang="en-US" smtClean="0"/>
              <a:t>This constructor is defined in the private part so that clients cannot create arbitrary iterators</a:t>
            </a:r>
          </a:p>
          <a:p>
            <a:pPr eaLnBrk="1" hangingPunct="1">
              <a:lnSpc>
                <a:spcPct val="90000"/>
              </a:lnSpc>
            </a:pPr>
            <a:r>
              <a:rPr lang="en-US" smtClean="0"/>
              <a:t>The </a:t>
            </a:r>
            <a:r>
              <a:rPr lang="en-US" sz="2200" smtClean="0">
                <a:latin typeface="Courier New" pitchFamily="49" charset="0"/>
                <a:cs typeface="Courier New" pitchFamily="49" charset="0"/>
              </a:rPr>
              <a:t>KW::list </a:t>
            </a:r>
            <a:r>
              <a:rPr lang="en-US" smtClean="0"/>
              <a:t>class creates and returns iterator objects as needed (we declared the </a:t>
            </a:r>
            <a:r>
              <a:rPr lang="en-US" sz="2200" smtClean="0">
                <a:latin typeface="Courier New" pitchFamily="49" charset="0"/>
                <a:cs typeface="Courier New" pitchFamily="49" charset="0"/>
              </a:rPr>
              <a:t>KW::list </a:t>
            </a:r>
            <a:r>
              <a:rPr lang="en-US" smtClean="0"/>
              <a:t>a friend of the </a:t>
            </a:r>
            <a:r>
              <a:rPr lang="en-US" sz="2200" smtClean="0">
                <a:latin typeface="Courier New" pitchFamily="49" charset="0"/>
                <a:cs typeface="Courier New" pitchFamily="49" charset="0"/>
              </a:rPr>
              <a:t>KW::list::iterator </a:t>
            </a:r>
            <a:r>
              <a:rPr lang="en-US" smtClean="0"/>
              <a:t>class)</a:t>
            </a:r>
          </a:p>
          <a:p>
            <a:pPr eaLnBrk="1" hangingPunct="1">
              <a:lnSpc>
                <a:spcPct val="90000"/>
              </a:lnSpc>
            </a:pPr>
            <a:endParaRPr lang="en-US" smtClean="0"/>
          </a:p>
          <a:p>
            <a:pPr marL="742950" lvl="1" indent="-285750" eaLnBrk="1" hangingPunct="1">
              <a:lnSpc>
                <a:spcPct val="90000"/>
              </a:lnSpc>
              <a:buFont typeface="Wingdings 2" pitchFamily="18" charset="2"/>
              <a:buNone/>
            </a:pPr>
            <a:r>
              <a:rPr lang="en-US" sz="1700" smtClean="0">
                <a:latin typeface="Courier New" pitchFamily="49" charset="0"/>
                <a:cs typeface="Courier New" pitchFamily="49" charset="0"/>
              </a:rPr>
              <a:t>iterator(list&lt;Item_Type&gt;* my_parent, DNode* position) :</a:t>
            </a:r>
          </a:p>
          <a:p>
            <a:pPr marL="742950" lvl="1" indent="-285750" eaLnBrk="1" hangingPunct="1">
              <a:lnSpc>
                <a:spcPct val="90000"/>
              </a:lnSpc>
              <a:buFont typeface="Wingdings 2" pitchFamily="18" charset="2"/>
              <a:buNone/>
            </a:pPr>
            <a:r>
              <a:rPr lang="en-US" sz="1700" smtClean="0">
                <a:latin typeface="Courier New" pitchFamily="49" charset="0"/>
                <a:cs typeface="Courier New" pitchFamily="49" charset="0"/>
              </a:rPr>
              <a:t>parent(my_parent), current(position) {}</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Title 1"/>
          <p:cNvSpPr>
            <a:spLocks noGrp="1"/>
          </p:cNvSpPr>
          <p:nvPr>
            <p:ph type="title"/>
          </p:nvPr>
        </p:nvSpPr>
        <p:spPr>
          <a:xfrm>
            <a:off x="612775" y="228600"/>
            <a:ext cx="8153400" cy="990600"/>
          </a:xfrm>
        </p:spPr>
        <p:txBody>
          <a:bodyPr/>
          <a:lstStyle/>
          <a:p>
            <a:pPr eaLnBrk="1" hangingPunct="1"/>
            <a:r>
              <a:rPr lang="en-US" b="1" smtClean="0"/>
              <a:t>The Dereferencing Operator</a:t>
            </a:r>
          </a:p>
        </p:txBody>
      </p:sp>
      <p:sp>
        <p:nvSpPr>
          <p:cNvPr id="174082" name="Content Placeholder 2"/>
          <p:cNvSpPr>
            <a:spLocks noGrp="1"/>
          </p:cNvSpPr>
          <p:nvPr>
            <p:ph sz="quarter" idx="1"/>
          </p:nvPr>
        </p:nvSpPr>
        <p:spPr>
          <a:xfrm>
            <a:off x="612775" y="1600200"/>
            <a:ext cx="8153400" cy="4876800"/>
          </a:xfrm>
        </p:spPr>
        <p:txBody>
          <a:bodyPr/>
          <a:lstStyle/>
          <a:p>
            <a:pPr eaLnBrk="1" hangingPunct="1"/>
            <a:r>
              <a:rPr lang="en-US" smtClean="0"/>
              <a:t>The dereferencing operator (</a:t>
            </a:r>
            <a:r>
              <a:rPr lang="en-US" sz="2200" smtClean="0">
                <a:latin typeface="Courier New" pitchFamily="49" charset="0"/>
                <a:cs typeface="Courier New" pitchFamily="49" charset="0"/>
              </a:rPr>
              <a:t>operator*</a:t>
            </a:r>
            <a:r>
              <a:rPr lang="en-US" smtClean="0"/>
              <a:t>) verifies that the current pointer is valid and then returns a reference to the data field in the </a:t>
            </a:r>
            <a:r>
              <a:rPr lang="en-US" sz="2200" smtClean="0">
                <a:latin typeface="Courier New" pitchFamily="49" charset="0"/>
                <a:cs typeface="Courier New" pitchFamily="49" charset="0"/>
              </a:rPr>
              <a:t>DNode</a:t>
            </a:r>
            <a:r>
              <a:rPr lang="en-US" smtClean="0"/>
              <a:t> that it points to:</a:t>
            </a:r>
          </a:p>
          <a:p>
            <a:pPr eaLnBrk="1" hangingPunct="1"/>
            <a:endParaRPr lang="en-US" smtClean="0"/>
          </a:p>
          <a:p>
            <a:pPr eaLnBrk="1" hangingPunct="1">
              <a:buFont typeface="Wingdings" pitchFamily="2" charset="2"/>
              <a:buNone/>
            </a:pPr>
            <a:r>
              <a:rPr lang="en-US" sz="1800" smtClean="0">
                <a:latin typeface="Courier New" pitchFamily="49" charset="0"/>
                <a:cs typeface="Courier New" pitchFamily="49" charset="0"/>
              </a:rPr>
              <a:t>Item_Type&amp; operator*() const {</a:t>
            </a:r>
          </a:p>
          <a:p>
            <a:pPr eaLnBrk="1" hangingPunct="1">
              <a:buFont typeface="Wingdings" pitchFamily="2" charset="2"/>
              <a:buNone/>
            </a:pPr>
            <a:r>
              <a:rPr lang="en-US" sz="1800" smtClean="0">
                <a:latin typeface="Courier New" pitchFamily="49" charset="0"/>
                <a:cs typeface="Courier New" pitchFamily="49" charset="0"/>
              </a:rPr>
              <a:t>  if (current == NULL)</a:t>
            </a:r>
          </a:p>
          <a:p>
            <a:pPr eaLnBrk="1" hangingPunct="1">
              <a:buFont typeface="Wingdings" pitchFamily="2" charset="2"/>
              <a:buNone/>
            </a:pPr>
            <a:r>
              <a:rPr lang="en-US" sz="1800" smtClean="0">
                <a:latin typeface="Courier New" pitchFamily="49" charset="0"/>
                <a:cs typeface="Courier New" pitchFamily="49" charset="0"/>
              </a:rPr>
              <a:t>    throw std::invalid_argument</a:t>
            </a:r>
          </a:p>
          <a:p>
            <a:pPr eaLnBrk="1" hangingPunct="1">
              <a:buFont typeface="Wingdings" pitchFamily="2" charset="2"/>
              <a:buNone/>
            </a:pPr>
            <a:r>
              <a:rPr lang="en-US" sz="1800" smtClean="0">
                <a:latin typeface="Courier New" pitchFamily="49" charset="0"/>
                <a:cs typeface="Courier New" pitchFamily="49" charset="0"/>
              </a:rPr>
              <a:t>     ("Attempt to dereference end()");</a:t>
            </a:r>
          </a:p>
          <a:p>
            <a:pPr eaLnBrk="1" hangingPunct="1">
              <a:buFont typeface="Wingdings" pitchFamily="2" charset="2"/>
              <a:buNone/>
            </a:pPr>
            <a:r>
              <a:rPr lang="en-US" sz="1800" smtClean="0">
                <a:latin typeface="Courier New" pitchFamily="49" charset="0"/>
                <a:cs typeface="Courier New" pitchFamily="49" charset="0"/>
              </a:rPr>
              <a:t>  return current-&gt;data;</a:t>
            </a:r>
          </a:p>
          <a:p>
            <a:pPr eaLnBrk="1" hangingPunct="1">
              <a:buFont typeface="Wingdings" pitchFamily="2" charset="2"/>
              <a:buNone/>
            </a:pPr>
            <a:r>
              <a:rPr lang="en-US" sz="18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le 1"/>
          <p:cNvSpPr>
            <a:spLocks noGrp="1"/>
          </p:cNvSpPr>
          <p:nvPr>
            <p:ph type="title"/>
          </p:nvPr>
        </p:nvSpPr>
        <p:spPr>
          <a:xfrm>
            <a:off x="612775" y="228600"/>
            <a:ext cx="8153400" cy="990600"/>
          </a:xfrm>
        </p:spPr>
        <p:txBody>
          <a:bodyPr/>
          <a:lstStyle/>
          <a:p>
            <a:pPr eaLnBrk="1" hangingPunct="1"/>
            <a:r>
              <a:rPr lang="en-US" b="1" smtClean="0"/>
              <a:t>Member Access Operator</a:t>
            </a:r>
          </a:p>
        </p:txBody>
      </p:sp>
      <p:sp>
        <p:nvSpPr>
          <p:cNvPr id="175106" name="Content Placeholder 2"/>
          <p:cNvSpPr>
            <a:spLocks noGrp="1"/>
          </p:cNvSpPr>
          <p:nvPr>
            <p:ph sz="quarter" idx="1"/>
          </p:nvPr>
        </p:nvSpPr>
        <p:spPr>
          <a:xfrm>
            <a:off x="612775" y="1600200"/>
            <a:ext cx="8153400" cy="4876800"/>
          </a:xfrm>
        </p:spPr>
        <p:txBody>
          <a:bodyPr/>
          <a:lstStyle/>
          <a:p>
            <a:pPr eaLnBrk="1" hangingPunct="1"/>
            <a:r>
              <a:rPr lang="en-US" smtClean="0"/>
              <a:t>Since iterators can be used like pointers, the member access operator (</a:t>
            </a:r>
            <a:r>
              <a:rPr lang="en-US" sz="2400" smtClean="0">
                <a:latin typeface="Courier New" pitchFamily="49" charset="0"/>
                <a:cs typeface="Courier New" pitchFamily="49" charset="0"/>
              </a:rPr>
              <a:t>operator-&gt;</a:t>
            </a:r>
            <a:r>
              <a:rPr lang="en-US" smtClean="0"/>
              <a:t>) is also defined </a:t>
            </a:r>
          </a:p>
          <a:p>
            <a:pPr eaLnBrk="1" hangingPunct="1">
              <a:buFont typeface="Wingdings" pitchFamily="2" charset="2"/>
              <a:buNone/>
            </a:pPr>
            <a:endParaRPr lang="en-US" smtClean="0">
              <a:latin typeface="Courier New" pitchFamily="49" charset="0"/>
              <a:cs typeface="Courier New" pitchFamily="49" charset="0"/>
            </a:endParaRPr>
          </a:p>
          <a:p>
            <a:pPr eaLnBrk="1" hangingPunct="1">
              <a:buFont typeface="Wingdings" pitchFamily="2" charset="2"/>
              <a:buNone/>
            </a:pPr>
            <a:r>
              <a:rPr lang="en-US" sz="2000" smtClean="0">
                <a:latin typeface="Courier New" pitchFamily="49" charset="0"/>
                <a:cs typeface="Courier New" pitchFamily="49" charset="0"/>
              </a:rPr>
              <a:t>Item_Type* operator-&gt;() const {</a:t>
            </a:r>
          </a:p>
          <a:p>
            <a:pPr eaLnBrk="1" hangingPunct="1">
              <a:buFont typeface="Wingdings" pitchFamily="2" charset="2"/>
              <a:buNone/>
            </a:pPr>
            <a:r>
              <a:rPr lang="en-US" sz="2000" smtClean="0">
                <a:latin typeface="Courier New" pitchFamily="49" charset="0"/>
                <a:cs typeface="Courier New" pitchFamily="49" charset="0"/>
              </a:rPr>
              <a:t>  if (current == NULL)</a:t>
            </a:r>
          </a:p>
          <a:p>
            <a:pPr eaLnBrk="1" hangingPunct="1">
              <a:buFont typeface="Wingdings" pitchFamily="2" charset="2"/>
              <a:buNone/>
            </a:pPr>
            <a:r>
              <a:rPr lang="en-US" sz="2000" smtClean="0">
                <a:latin typeface="Courier New" pitchFamily="49" charset="0"/>
                <a:cs typeface="Courier New" pitchFamily="49" charset="0"/>
              </a:rPr>
              <a:t>    throw std::invalid_argument</a:t>
            </a:r>
          </a:p>
          <a:p>
            <a:pPr eaLnBrk="1" hangingPunct="1">
              <a:buFont typeface="Wingdings" pitchFamily="2" charset="2"/>
              <a:buNone/>
            </a:pPr>
            <a:r>
              <a:rPr lang="en-US" sz="2000" smtClean="0">
                <a:latin typeface="Courier New" pitchFamily="49" charset="0"/>
                <a:cs typeface="Courier New" pitchFamily="49" charset="0"/>
              </a:rPr>
              <a:t>      ("Attempt to dereference end()");</a:t>
            </a:r>
          </a:p>
          <a:p>
            <a:pPr eaLnBrk="1" hangingPunct="1">
              <a:buFont typeface="Wingdings" pitchFamily="2" charset="2"/>
              <a:buNone/>
            </a:pPr>
            <a:r>
              <a:rPr lang="en-US" sz="2000" smtClean="0">
                <a:latin typeface="Courier New" pitchFamily="49" charset="0"/>
                <a:cs typeface="Courier New" pitchFamily="49" charset="0"/>
              </a:rPr>
              <a:t>  return &amp;(current-&gt;data);</a:t>
            </a:r>
          </a:p>
          <a:p>
            <a:pPr eaLnBrk="1" hangingPunct="1">
              <a:buFont typeface="Wingdings" pitchFamily="2" charset="2"/>
              <a:buNone/>
            </a:pPr>
            <a:r>
              <a:rPr lang="en-US" sz="20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Title 1"/>
          <p:cNvSpPr>
            <a:spLocks noGrp="1"/>
          </p:cNvSpPr>
          <p:nvPr>
            <p:ph type="title"/>
          </p:nvPr>
        </p:nvSpPr>
        <p:spPr>
          <a:xfrm>
            <a:off x="612775" y="228600"/>
            <a:ext cx="8153400" cy="990600"/>
          </a:xfrm>
        </p:spPr>
        <p:txBody>
          <a:bodyPr/>
          <a:lstStyle/>
          <a:p>
            <a:pPr eaLnBrk="1" hangingPunct="1"/>
            <a:r>
              <a:rPr lang="en-US" sz="3600" b="1" smtClean="0"/>
              <a:t>The Prefix Increment and Decrement Operators</a:t>
            </a:r>
          </a:p>
        </p:txBody>
      </p:sp>
      <p:sp>
        <p:nvSpPr>
          <p:cNvPr id="176130" name="Content Placeholder 2"/>
          <p:cNvSpPr>
            <a:spLocks noGrp="1"/>
          </p:cNvSpPr>
          <p:nvPr>
            <p:ph sz="quarter" idx="1"/>
          </p:nvPr>
        </p:nvSpPr>
        <p:spPr>
          <a:xfrm>
            <a:off x="612775" y="1600200"/>
            <a:ext cx="8153400" cy="4876800"/>
          </a:xfrm>
        </p:spPr>
        <p:txBody>
          <a:bodyPr/>
          <a:lstStyle/>
          <a:p>
            <a:pPr marL="0" indent="0" eaLnBrk="1" hangingPunct="1">
              <a:lnSpc>
                <a:spcPct val="80000"/>
              </a:lnSpc>
              <a:buFont typeface="Wingdings" pitchFamily="2" charset="2"/>
              <a:buNone/>
            </a:pPr>
            <a:r>
              <a:rPr lang="en-US" sz="1400" smtClean="0">
                <a:latin typeface="Courier New" pitchFamily="49" charset="0"/>
                <a:cs typeface="Courier New" pitchFamily="49" charset="0"/>
              </a:rPr>
              <a:t>iterator&amp; operator++()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if (current == NULL)</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throw std::invalid_argument("Attempt to advance past end()");</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current = current-&gt;next;</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return *this;</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endParaRPr lang="en-US" sz="1400" smtClean="0">
              <a:latin typeface="Courier New" pitchFamily="49" charset="0"/>
              <a:cs typeface="Courier New" pitchFamily="49" charset="0"/>
            </a:endParaRP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iterator&amp; operator--()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if (current == parent-&gt;head)</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throw std::invalid_argument("Attempt to move before begin()");</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if (current == NULL) // </a:t>
            </a:r>
            <a:r>
              <a:rPr lang="en-US" sz="1400" i="1" smtClean="0">
                <a:latin typeface="Courier New" pitchFamily="49" charset="0"/>
                <a:cs typeface="Courier New" pitchFamily="49" charset="0"/>
              </a:rPr>
              <a:t>Past last element</a:t>
            </a:r>
            <a:r>
              <a:rPr lang="en-US" sz="1400" smtClean="0">
                <a:latin typeface="Courier New" pitchFamily="49" charset="0"/>
                <a:cs typeface="Courier New" pitchFamily="49" charset="0"/>
              </a:rPr>
              <a:t>.</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current = parent-&gt;tail;</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else</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current = current-&gt;prev;</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return *this;</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612775" y="228600"/>
            <a:ext cx="8153400" cy="990600"/>
          </a:xfrm>
        </p:spPr>
        <p:txBody>
          <a:bodyPr/>
          <a:lstStyle/>
          <a:p>
            <a:pPr eaLnBrk="1" hangingPunct="1"/>
            <a:r>
              <a:rPr lang="en-US" b="1" smtClean="0"/>
              <a:t>Vector</a:t>
            </a:r>
          </a:p>
        </p:txBody>
      </p:sp>
      <p:sp>
        <p:nvSpPr>
          <p:cNvPr id="22530" name="Rectangle 3"/>
          <p:cNvSpPr>
            <a:spLocks noGrp="1" noChangeArrowheads="1"/>
          </p:cNvSpPr>
          <p:nvPr>
            <p:ph sz="quarter" idx="1"/>
          </p:nvPr>
        </p:nvSpPr>
        <p:spPr>
          <a:xfrm>
            <a:off x="612775" y="1600200"/>
            <a:ext cx="8153400" cy="4495800"/>
          </a:xfrm>
        </p:spPr>
        <p:txBody>
          <a:bodyPr>
            <a:normAutofit fontScale="92500" lnSpcReduction="20000"/>
          </a:bodyPr>
          <a:lstStyle/>
          <a:p>
            <a:pPr eaLnBrk="1" hangingPunct="1">
              <a:defRPr/>
            </a:pPr>
            <a:r>
              <a:rPr lang="en-US" dirty="0" smtClean="0"/>
              <a:t>The </a:t>
            </a:r>
            <a:r>
              <a:rPr lang="en-US" sz="2400" dirty="0" smtClean="0">
                <a:latin typeface="Courier New" pitchFamily="49" charset="0"/>
                <a:cs typeface="Courier New" pitchFamily="49" charset="0"/>
              </a:rPr>
              <a:t>vector</a:t>
            </a:r>
            <a:r>
              <a:rPr lang="en-US" sz="2400" dirty="0" smtClean="0"/>
              <a:t> </a:t>
            </a:r>
            <a:r>
              <a:rPr lang="en-US" dirty="0" smtClean="0"/>
              <a:t>template class is an improvement over an array</a:t>
            </a:r>
          </a:p>
          <a:p>
            <a:pPr eaLnBrk="1" hangingPunct="1">
              <a:defRPr/>
            </a:pPr>
            <a:r>
              <a:rPr lang="en-US" dirty="0" smtClean="0"/>
              <a:t>A vector is based on an array </a:t>
            </a:r>
            <a:r>
              <a:rPr lang="en-US" dirty="0"/>
              <a:t>which means you can select its elements in arbitrary </a:t>
            </a:r>
            <a:r>
              <a:rPr lang="en-US" dirty="0" smtClean="0"/>
              <a:t>order as </a:t>
            </a:r>
            <a:r>
              <a:rPr lang="en-US" dirty="0"/>
              <a:t>determined by the subscript </a:t>
            </a:r>
            <a:r>
              <a:rPr lang="en-US" dirty="0" smtClean="0"/>
              <a:t>value</a:t>
            </a:r>
          </a:p>
          <a:p>
            <a:pPr eaLnBrk="1" hangingPunct="1">
              <a:defRPr/>
            </a:pPr>
            <a:r>
              <a:rPr lang="en-US" dirty="0" smtClean="0"/>
              <a:t>A vector supports the following operations that an array does not:</a:t>
            </a:r>
          </a:p>
          <a:p>
            <a:pPr lvl="1" eaLnBrk="1" hangingPunct="1">
              <a:defRPr/>
            </a:pPr>
            <a:r>
              <a:rPr lang="en-US" dirty="0"/>
              <a:t>Increase or decrease its </a:t>
            </a:r>
            <a:r>
              <a:rPr lang="en-US" dirty="0" smtClean="0"/>
              <a:t>length</a:t>
            </a:r>
          </a:p>
          <a:p>
            <a:pPr lvl="1" eaLnBrk="1" hangingPunct="1">
              <a:defRPr/>
            </a:pPr>
            <a:r>
              <a:rPr lang="en-US" dirty="0" smtClean="0"/>
              <a:t>Insert </a:t>
            </a:r>
            <a:r>
              <a:rPr lang="en-US" dirty="0"/>
              <a:t>an element at a specified position without writing code to shift the other elements to make room</a:t>
            </a:r>
          </a:p>
          <a:p>
            <a:pPr lvl="1" eaLnBrk="1" hangingPunct="1">
              <a:defRPr/>
            </a:pPr>
            <a:r>
              <a:rPr lang="en-US" dirty="0"/>
              <a:t>Remove an element at a specified position without writing code to shift the other elements to fill in the resulting gap</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1"/>
          <p:cNvSpPr>
            <a:spLocks noGrp="1"/>
          </p:cNvSpPr>
          <p:nvPr>
            <p:ph type="title"/>
          </p:nvPr>
        </p:nvSpPr>
        <p:spPr>
          <a:xfrm>
            <a:off x="612775" y="228600"/>
            <a:ext cx="8153400" cy="990600"/>
          </a:xfrm>
        </p:spPr>
        <p:txBody>
          <a:bodyPr/>
          <a:lstStyle/>
          <a:p>
            <a:pPr eaLnBrk="1" hangingPunct="1"/>
            <a:r>
              <a:rPr lang="en-US" sz="3600" b="1" smtClean="0"/>
              <a:t>The Postfix Increment and Decrement Operators</a:t>
            </a:r>
          </a:p>
        </p:txBody>
      </p:sp>
      <p:sp>
        <p:nvSpPr>
          <p:cNvPr id="177154" name="Content Placeholder 2"/>
          <p:cNvSpPr>
            <a:spLocks noGrp="1"/>
          </p:cNvSpPr>
          <p:nvPr>
            <p:ph sz="quarter" idx="1"/>
          </p:nvPr>
        </p:nvSpPr>
        <p:spPr>
          <a:xfrm>
            <a:off x="612775" y="1600200"/>
            <a:ext cx="8153400" cy="4876800"/>
          </a:xfrm>
        </p:spPr>
        <p:txBody>
          <a:bodyPr/>
          <a:lstStyle/>
          <a:p>
            <a:pPr marL="0" indent="0" eaLnBrk="1" hangingPunct="1">
              <a:lnSpc>
                <a:spcPct val="80000"/>
              </a:lnSpc>
              <a:buFont typeface="Wingdings" pitchFamily="2" charset="2"/>
              <a:buNone/>
            </a:pPr>
            <a:r>
              <a:rPr lang="en-US" sz="1400" smtClean="0">
                <a:latin typeface="Courier New" pitchFamily="49" charset="0"/>
                <a:cs typeface="Courier New" pitchFamily="49" charset="0"/>
              </a:rPr>
              <a:t>iterator operator++(int)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Make a copy of the current value.</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iterator return_value = *this;</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Advance self forward.</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++(*this);</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Return old value.</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return return_value; /* </a:t>
            </a:r>
            <a:r>
              <a:rPr lang="en-US" sz="1400" i="1" smtClean="0">
                <a:latin typeface="Courier New" pitchFamily="49" charset="0"/>
                <a:cs typeface="Courier New" pitchFamily="49" charset="0"/>
              </a:rPr>
              <a:t>Return the value prior to increment</a:t>
            </a: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a:t>
            </a:r>
          </a:p>
          <a:p>
            <a:pPr marL="0" indent="0" eaLnBrk="1" hangingPunct="1">
              <a:lnSpc>
                <a:spcPct val="80000"/>
              </a:lnSpc>
              <a:buFont typeface="Wingdings" pitchFamily="2" charset="2"/>
              <a:buNone/>
            </a:pPr>
            <a:endParaRPr lang="en-US" sz="1400" smtClean="0">
              <a:latin typeface="Courier New" pitchFamily="49" charset="0"/>
              <a:cs typeface="Courier New" pitchFamily="49" charset="0"/>
            </a:endParaRP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iterator operator--(int)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Make a copy of the current value.</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iterator return_value = *this;</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Move self backward.</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--(*this);</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Return old value.</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return return_value; /* </a:t>
            </a:r>
            <a:r>
              <a:rPr lang="en-US" sz="1400" i="1" smtClean="0">
                <a:latin typeface="Courier New" pitchFamily="49" charset="0"/>
                <a:cs typeface="Courier New" pitchFamily="49" charset="0"/>
              </a:rPr>
              <a:t>Return the value prior to decrement</a:t>
            </a: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p:cNvSpPr>
            <a:spLocks noGrp="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const_iterator</a:t>
            </a:r>
            <a:endParaRPr lang="en-US" smtClean="0">
              <a:latin typeface="Courier New" pitchFamily="49" charset="0"/>
              <a:cs typeface="Courier New" pitchFamily="49" charset="0"/>
            </a:endParaRPr>
          </a:p>
        </p:txBody>
      </p:sp>
      <p:sp>
        <p:nvSpPr>
          <p:cNvPr id="178178" name="Content Placeholder 2"/>
          <p:cNvSpPr>
            <a:spLocks noGrp="1"/>
          </p:cNvSpPr>
          <p:nvPr>
            <p:ph sz="quarter" idx="1"/>
          </p:nvPr>
        </p:nvSpPr>
        <p:spPr>
          <a:xfrm>
            <a:off x="612775" y="1600200"/>
            <a:ext cx="8153400" cy="4876800"/>
          </a:xfrm>
        </p:spPr>
        <p:txBody>
          <a:bodyPr/>
          <a:lstStyle/>
          <a:p>
            <a:pPr eaLnBrk="1" hangingPunct="1">
              <a:lnSpc>
                <a:spcPct val="90000"/>
              </a:lnSpc>
            </a:pPr>
            <a:r>
              <a:rPr lang="en-US" sz="2700" smtClean="0"/>
              <a:t>The </a:t>
            </a:r>
            <a:r>
              <a:rPr lang="en-US" sz="2000" smtClean="0">
                <a:latin typeface="Courier New" pitchFamily="49" charset="0"/>
                <a:cs typeface="Courier New" pitchFamily="49" charset="0"/>
              </a:rPr>
              <a:t>const_iterator</a:t>
            </a:r>
            <a:r>
              <a:rPr lang="en-US" sz="2700" smtClean="0"/>
              <a:t> is identical to the </a:t>
            </a:r>
            <a:r>
              <a:rPr lang="en-US" sz="2000" smtClean="0">
                <a:latin typeface="Courier New" pitchFamily="49" charset="0"/>
                <a:cs typeface="Courier New" pitchFamily="49" charset="0"/>
              </a:rPr>
              <a:t>iterator</a:t>
            </a:r>
            <a:r>
              <a:rPr lang="en-US" sz="2700" smtClean="0"/>
              <a:t>, with two exceptions: </a:t>
            </a:r>
          </a:p>
          <a:p>
            <a:pPr lvl="1" eaLnBrk="1" hangingPunct="1">
              <a:lnSpc>
                <a:spcPct val="90000"/>
              </a:lnSpc>
            </a:pPr>
            <a:r>
              <a:rPr lang="en-US" sz="2400" smtClean="0"/>
              <a:t>The dereferencing operator returns a </a:t>
            </a:r>
            <a:r>
              <a:rPr lang="en-US" sz="2000" smtClean="0">
                <a:latin typeface="Courier New" pitchFamily="49" charset="0"/>
                <a:cs typeface="Courier New" pitchFamily="49" charset="0"/>
              </a:rPr>
              <a:t>const</a:t>
            </a:r>
            <a:r>
              <a:rPr lang="en-US" sz="2400" b="1" smtClean="0"/>
              <a:t> </a:t>
            </a:r>
            <a:r>
              <a:rPr lang="en-US" sz="2400" smtClean="0"/>
              <a:t>reference </a:t>
            </a:r>
          </a:p>
          <a:p>
            <a:pPr lvl="1" eaLnBrk="1" hangingPunct="1">
              <a:lnSpc>
                <a:spcPct val="90000"/>
              </a:lnSpc>
            </a:pPr>
            <a:r>
              <a:rPr lang="en-US" sz="2400" smtClean="0"/>
              <a:t>The member access operator returns a </a:t>
            </a:r>
            <a:r>
              <a:rPr lang="en-US" sz="2000" smtClean="0">
                <a:latin typeface="Courier New" pitchFamily="49" charset="0"/>
                <a:cs typeface="Courier New" pitchFamily="49" charset="0"/>
              </a:rPr>
              <a:t>const</a:t>
            </a:r>
            <a:r>
              <a:rPr lang="en-US" sz="2400" b="1" smtClean="0"/>
              <a:t> </a:t>
            </a:r>
            <a:r>
              <a:rPr lang="en-US" sz="2400" smtClean="0"/>
              <a:t>pointer </a:t>
            </a:r>
          </a:p>
          <a:p>
            <a:pPr eaLnBrk="1" hangingPunct="1">
              <a:lnSpc>
                <a:spcPct val="90000"/>
              </a:lnSpc>
            </a:pPr>
            <a:r>
              <a:rPr lang="en-US" sz="2700" smtClean="0"/>
              <a:t>The </a:t>
            </a:r>
            <a:r>
              <a:rPr lang="en-US" sz="2000" smtClean="0">
                <a:latin typeface="Courier New" pitchFamily="49" charset="0"/>
                <a:cs typeface="Courier New" pitchFamily="49" charset="0"/>
              </a:rPr>
              <a:t>const</a:t>
            </a:r>
            <a:r>
              <a:rPr lang="en-US" sz="2700" b="1" smtClean="0"/>
              <a:t> </a:t>
            </a:r>
            <a:r>
              <a:rPr lang="en-US" sz="2700" smtClean="0"/>
              <a:t>in the operator heading means that the referenced  item cannot be changed </a:t>
            </a:r>
          </a:p>
          <a:p>
            <a:pPr lvl="1" eaLnBrk="1" hangingPunct="1">
              <a:lnSpc>
                <a:spcPct val="90000"/>
              </a:lnSpc>
            </a:pPr>
            <a:r>
              <a:rPr lang="en-US" smtClean="0"/>
              <a:t>The compiler ensures that any attempt to do so results in an error </a:t>
            </a:r>
          </a:p>
          <a:p>
            <a:pPr eaLnBrk="1" hangingPunct="1">
              <a:lnSpc>
                <a:spcPct val="90000"/>
              </a:lnSpc>
            </a:pPr>
            <a:r>
              <a:rPr lang="en-US" sz="2700" smtClean="0"/>
              <a:t>The complete code for class </a:t>
            </a:r>
            <a:r>
              <a:rPr lang="en-US" sz="2000" smtClean="0">
                <a:latin typeface="Courier New" pitchFamily="49" charset="0"/>
                <a:cs typeface="Courier New" pitchFamily="49" charset="0"/>
              </a:rPr>
              <a:t>const_iterator</a:t>
            </a:r>
            <a:r>
              <a:rPr lang="en-US" sz="2700" smtClean="0"/>
              <a:t> is available on the text’s website </a:t>
            </a:r>
          </a:p>
          <a:p>
            <a:pPr eaLnBrk="1" hangingPunct="1">
              <a:lnSpc>
                <a:spcPct val="90000"/>
              </a:lnSpc>
            </a:pPr>
            <a:r>
              <a:rPr lang="en-US" sz="2700" smtClean="0"/>
              <a:t>The member functions and data members are identical to those for class iterator except for the two functions shown on the following slides</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Title 1"/>
          <p:cNvSpPr>
            <a:spLocks noGrp="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const_iterator</a:t>
            </a:r>
            <a:r>
              <a:rPr lang="en-US" smtClean="0"/>
              <a:t> (cont.)</a:t>
            </a:r>
          </a:p>
        </p:txBody>
      </p:sp>
      <p:sp>
        <p:nvSpPr>
          <p:cNvPr id="179202" name="Content Placeholder 2"/>
          <p:cNvSpPr>
            <a:spLocks noGrp="1"/>
          </p:cNvSpPr>
          <p:nvPr>
            <p:ph sz="quarter" idx="1"/>
          </p:nvPr>
        </p:nvSpPr>
        <p:spPr>
          <a:xfrm>
            <a:off x="612775" y="1600200"/>
            <a:ext cx="8153400" cy="4876800"/>
          </a:xfrm>
        </p:spPr>
        <p:txBody>
          <a:bodyPr/>
          <a:lstStyle/>
          <a:p>
            <a:pPr marL="0" indent="0" eaLnBrk="1" hangingPunct="1">
              <a:buFont typeface="Wingdings" pitchFamily="2" charset="2"/>
              <a:buNone/>
            </a:pPr>
            <a:r>
              <a:rPr lang="en-US" sz="1800" smtClean="0">
                <a:latin typeface="Courier New" pitchFamily="49" charset="0"/>
                <a:cs typeface="Courier New" pitchFamily="49" charset="0"/>
              </a:rPr>
              <a:t>/** </a:t>
            </a:r>
            <a:r>
              <a:rPr lang="en-US" sz="1800" i="1" smtClean="0">
                <a:latin typeface="Courier New" pitchFamily="49" charset="0"/>
                <a:cs typeface="Courier New" pitchFamily="49" charset="0"/>
              </a:rPr>
              <a:t>Return a reference to the currently referenced item.</a:t>
            </a:r>
          </a:p>
          <a:p>
            <a:pPr marL="0" indent="0" eaLnBrk="1" hangingPunct="1">
              <a:buFont typeface="Wingdings" pitchFamily="2" charset="2"/>
              <a:buNone/>
            </a:pPr>
            <a:r>
              <a:rPr lang="en-US" sz="1800" smtClean="0">
                <a:latin typeface="Courier New" pitchFamily="49" charset="0"/>
                <a:cs typeface="Courier New" pitchFamily="49" charset="0"/>
              </a:rPr>
              <a:t>@return</a:t>
            </a:r>
            <a:r>
              <a:rPr lang="en-US" sz="1800" i="1" smtClean="0">
                <a:latin typeface="Courier New" pitchFamily="49" charset="0"/>
                <a:cs typeface="Courier New" pitchFamily="49" charset="0"/>
              </a:rPr>
              <a:t> A reference to the currently referenced item</a:t>
            </a:r>
          </a:p>
          <a:p>
            <a:pPr marL="0" indent="0" eaLnBrk="1" hangingPunct="1">
              <a:buFont typeface="Wingdings" pitchFamily="2" charset="2"/>
              <a:buNone/>
            </a:pPr>
            <a:r>
              <a:rPr lang="en-US" sz="1800" smtClean="0">
                <a:latin typeface="Courier New" pitchFamily="49" charset="0"/>
                <a:cs typeface="Courier New" pitchFamily="49" charset="0"/>
              </a:rPr>
              <a:t>@throws std::invalid_argument </a:t>
            </a:r>
            <a:r>
              <a:rPr lang="en-US" sz="1800" i="1" smtClean="0">
                <a:latin typeface="Courier New" pitchFamily="49" charset="0"/>
                <a:cs typeface="Courier New" pitchFamily="49" charset="0"/>
              </a:rPr>
              <a:t>If this const_iterator</a:t>
            </a:r>
          </a:p>
          <a:p>
            <a:pPr marL="0" indent="0" eaLnBrk="1" hangingPunct="1">
              <a:buFont typeface="Wingdings" pitchFamily="2" charset="2"/>
              <a:buNone/>
            </a:pPr>
            <a:r>
              <a:rPr lang="en-US" sz="1800" i="1" smtClean="0">
                <a:latin typeface="Courier New" pitchFamily="49" charset="0"/>
                <a:cs typeface="Courier New" pitchFamily="49" charset="0"/>
              </a:rPr>
              <a:t>is at end</a:t>
            </a:r>
          </a:p>
          <a:p>
            <a:pPr marL="0" indent="0" eaLnBrk="1" hangingPunct="1">
              <a:buFont typeface="Wingdings" pitchFamily="2" charset="2"/>
              <a:buNone/>
            </a:pPr>
            <a:r>
              <a:rPr lang="en-US" sz="1800" smtClean="0">
                <a:latin typeface="Courier New" pitchFamily="49" charset="0"/>
                <a:cs typeface="Courier New" pitchFamily="49" charset="0"/>
              </a:rPr>
              <a:t>*/</a:t>
            </a:r>
          </a:p>
          <a:p>
            <a:pPr marL="0" indent="0" eaLnBrk="1" hangingPunct="1">
              <a:buFont typeface="Wingdings" pitchFamily="2" charset="2"/>
              <a:buNone/>
            </a:pPr>
            <a:r>
              <a:rPr lang="en-US" sz="1800" smtClean="0">
                <a:latin typeface="Courier New" pitchFamily="49" charset="0"/>
                <a:cs typeface="Courier New" pitchFamily="49" charset="0"/>
              </a:rPr>
              <a:t>const Item_Type&amp; operator*() const {</a:t>
            </a:r>
          </a:p>
          <a:p>
            <a:pPr marL="0" indent="0" eaLnBrk="1" hangingPunct="1">
              <a:buFont typeface="Wingdings" pitchFamily="2" charset="2"/>
              <a:buNone/>
            </a:pPr>
            <a:r>
              <a:rPr lang="en-US" sz="1800" smtClean="0">
                <a:latin typeface="Courier New" pitchFamily="49" charset="0"/>
                <a:cs typeface="Courier New" pitchFamily="49" charset="0"/>
              </a:rPr>
              <a:t>  if (current == NULL)</a:t>
            </a:r>
          </a:p>
          <a:p>
            <a:pPr marL="0" indent="0" eaLnBrk="1" hangingPunct="1">
              <a:buFont typeface="Wingdings" pitchFamily="2" charset="2"/>
              <a:buNone/>
            </a:pPr>
            <a:r>
              <a:rPr lang="en-US" sz="1800" smtClean="0">
                <a:latin typeface="Courier New" pitchFamily="49" charset="0"/>
                <a:cs typeface="Courier New" pitchFamily="49" charset="0"/>
              </a:rPr>
              <a:t>    throw std::invalid_argument</a:t>
            </a:r>
          </a:p>
          <a:p>
            <a:pPr marL="0" indent="0" eaLnBrk="1" hangingPunct="1">
              <a:buFont typeface="Wingdings" pitchFamily="2" charset="2"/>
              <a:buNone/>
            </a:pPr>
            <a:r>
              <a:rPr lang="en-US" sz="1800" smtClean="0">
                <a:latin typeface="Courier New" pitchFamily="49" charset="0"/>
                <a:cs typeface="Courier New" pitchFamily="49" charset="0"/>
              </a:rPr>
              <a:t>      ("Attempt to dereference end()");</a:t>
            </a:r>
          </a:p>
          <a:p>
            <a:pPr marL="0" indent="0" eaLnBrk="1" hangingPunct="1">
              <a:buFont typeface="Wingdings" pitchFamily="2" charset="2"/>
              <a:buNone/>
            </a:pPr>
            <a:r>
              <a:rPr lang="en-US" sz="1800" smtClean="0">
                <a:latin typeface="Courier New" pitchFamily="49" charset="0"/>
                <a:cs typeface="Courier New" pitchFamily="49" charset="0"/>
              </a:rPr>
              <a:t>    return current-&gt;data;</a:t>
            </a:r>
          </a:p>
          <a:p>
            <a:pPr marL="0" indent="0" eaLnBrk="1" hangingPunct="1">
              <a:buFont typeface="Wingdings" pitchFamily="2" charset="2"/>
              <a:buNone/>
            </a:pPr>
            <a:r>
              <a:rPr lang="en-US" sz="18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le 1"/>
          <p:cNvSpPr>
            <a:spLocks noGrp="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const_iterator</a:t>
            </a:r>
            <a:r>
              <a:rPr lang="en-US" smtClean="0"/>
              <a:t> (cont.)</a:t>
            </a:r>
          </a:p>
        </p:txBody>
      </p:sp>
      <p:sp>
        <p:nvSpPr>
          <p:cNvPr id="180226" name="Content Placeholder 2"/>
          <p:cNvSpPr>
            <a:spLocks noGrp="1"/>
          </p:cNvSpPr>
          <p:nvPr>
            <p:ph sz="quarter" idx="1"/>
          </p:nvPr>
        </p:nvSpPr>
        <p:spPr>
          <a:xfrm>
            <a:off x="612775" y="1600200"/>
            <a:ext cx="8153400" cy="4876800"/>
          </a:xfrm>
        </p:spPr>
        <p:txBody>
          <a:bodyPr/>
          <a:lstStyle/>
          <a:p>
            <a:pPr marL="0" indent="0" eaLnBrk="1" hangingPunct="1">
              <a:buFont typeface="Wingdings" pitchFamily="2" charset="2"/>
              <a:buNone/>
            </a:pPr>
            <a:r>
              <a:rPr lang="en-US" sz="1600" smtClean="0">
                <a:latin typeface="Courier New" pitchFamily="49" charset="0"/>
                <a:cs typeface="Courier New" pitchFamily="49" charset="0"/>
              </a:rPr>
              <a:t>/** </a:t>
            </a:r>
            <a:r>
              <a:rPr lang="en-US" sz="1600" i="1" smtClean="0">
                <a:latin typeface="Courier New" pitchFamily="49" charset="0"/>
                <a:cs typeface="Courier New" pitchFamily="49" charset="0"/>
              </a:rPr>
              <a:t>Return a pointer to the currently referenced item.</a:t>
            </a:r>
          </a:p>
          <a:p>
            <a:pPr marL="0" indent="0" eaLnBrk="1" hangingPunct="1">
              <a:buFont typeface="Wingdings" pitchFamily="2" charset="2"/>
              <a:buNone/>
            </a:pPr>
            <a:r>
              <a:rPr lang="en-US" sz="1600" smtClean="0">
                <a:latin typeface="Courier New" pitchFamily="49" charset="0"/>
                <a:cs typeface="Courier New" pitchFamily="49" charset="0"/>
              </a:rPr>
              <a:t>Item_Type </a:t>
            </a:r>
            <a:r>
              <a:rPr lang="en-US" sz="1600" i="1" smtClean="0">
                <a:latin typeface="Courier New" pitchFamily="49" charset="0"/>
                <a:cs typeface="Courier New" pitchFamily="49" charset="0"/>
              </a:rPr>
              <a:t>must be a class or struct. This restriction</a:t>
            </a:r>
          </a:p>
          <a:p>
            <a:pPr marL="0" indent="0" eaLnBrk="1" hangingPunct="1">
              <a:buFont typeface="Wingdings" pitchFamily="2" charset="2"/>
              <a:buNone/>
            </a:pPr>
            <a:r>
              <a:rPr lang="en-US" sz="1600" i="1" smtClean="0">
                <a:latin typeface="Courier New" pitchFamily="49" charset="0"/>
                <a:cs typeface="Courier New" pitchFamily="49" charset="0"/>
              </a:rPr>
              <a:t>is enforced by the compiler</a:t>
            </a:r>
            <a:r>
              <a:rPr lang="en-US" sz="1600" smtClean="0">
                <a:latin typeface="Courier New" pitchFamily="49" charset="0"/>
                <a:cs typeface="Courier New" pitchFamily="49" charset="0"/>
              </a:rPr>
              <a:t>.</a:t>
            </a:r>
          </a:p>
          <a:p>
            <a:pPr marL="0" indent="0" eaLnBrk="1" hangingPunct="1">
              <a:buFont typeface="Wingdings" pitchFamily="2" charset="2"/>
              <a:buNone/>
            </a:pPr>
            <a:r>
              <a:rPr lang="en-US" sz="1600" smtClean="0">
                <a:latin typeface="Courier New" pitchFamily="49" charset="0"/>
                <a:cs typeface="Courier New" pitchFamily="49" charset="0"/>
              </a:rPr>
              <a:t>@return</a:t>
            </a:r>
            <a:r>
              <a:rPr lang="en-US" sz="1600" i="1" smtClean="0">
                <a:latin typeface="Courier New" pitchFamily="49" charset="0"/>
                <a:cs typeface="Courier New" pitchFamily="49" charset="0"/>
              </a:rPr>
              <a:t> A pointer to the currently referenced item</a:t>
            </a:r>
          </a:p>
          <a:p>
            <a:pPr marL="0" indent="0" eaLnBrk="1" hangingPunct="1">
              <a:buFont typeface="Wingdings" pitchFamily="2" charset="2"/>
              <a:buNone/>
            </a:pPr>
            <a:r>
              <a:rPr lang="en-US" sz="1600" smtClean="0">
                <a:latin typeface="Courier New" pitchFamily="49" charset="0"/>
                <a:cs typeface="Courier New" pitchFamily="49" charset="0"/>
              </a:rPr>
              <a:t>@throws std::invalid_argument </a:t>
            </a:r>
            <a:r>
              <a:rPr lang="en-US" sz="1600" i="1" smtClean="0">
                <a:latin typeface="Courier New" pitchFamily="49" charset="0"/>
                <a:cs typeface="Courier New" pitchFamily="49" charset="0"/>
              </a:rPr>
              <a:t>If this const_iterator</a:t>
            </a:r>
          </a:p>
          <a:p>
            <a:pPr marL="0" indent="0" eaLnBrk="1" hangingPunct="1">
              <a:buFont typeface="Wingdings" pitchFamily="2" charset="2"/>
              <a:buNone/>
            </a:pPr>
            <a:r>
              <a:rPr lang="en-US" sz="1600" i="1" smtClean="0">
                <a:latin typeface="Courier New" pitchFamily="49" charset="0"/>
                <a:cs typeface="Courier New" pitchFamily="49" charset="0"/>
              </a:rPr>
              <a:t>is at end</a:t>
            </a:r>
          </a:p>
          <a:p>
            <a:pPr marL="0" indent="0" eaLnBrk="1" hangingPunct="1">
              <a:buFont typeface="Wingdings" pitchFamily="2" charset="2"/>
              <a:buNone/>
            </a:pPr>
            <a:r>
              <a:rPr lang="en-US" sz="1600" smtClean="0">
                <a:latin typeface="Courier New" pitchFamily="49" charset="0"/>
                <a:cs typeface="Courier New" pitchFamily="49" charset="0"/>
              </a:rPr>
              <a:t>*/</a:t>
            </a:r>
          </a:p>
          <a:p>
            <a:pPr marL="0" indent="0" eaLnBrk="1" hangingPunct="1">
              <a:buFont typeface="Wingdings" pitchFamily="2" charset="2"/>
              <a:buNone/>
            </a:pPr>
            <a:r>
              <a:rPr lang="en-US" sz="1600" smtClean="0">
                <a:latin typeface="Courier New" pitchFamily="49" charset="0"/>
                <a:cs typeface="Courier New" pitchFamily="49" charset="0"/>
              </a:rPr>
              <a:t>const Item_Type* operator-&gt;() const {</a:t>
            </a:r>
          </a:p>
          <a:p>
            <a:pPr marL="0" indent="0" eaLnBrk="1" hangingPunct="1">
              <a:buFont typeface="Wingdings" pitchFamily="2" charset="2"/>
              <a:buNone/>
            </a:pPr>
            <a:r>
              <a:rPr lang="en-US" sz="1600" smtClean="0">
                <a:latin typeface="Courier New" pitchFamily="49" charset="0"/>
                <a:cs typeface="Courier New" pitchFamily="49" charset="0"/>
              </a:rPr>
              <a:t>  if (current == NULL)</a:t>
            </a:r>
          </a:p>
          <a:p>
            <a:pPr marL="0" indent="0" eaLnBrk="1" hangingPunct="1">
              <a:buFont typeface="Wingdings" pitchFamily="2" charset="2"/>
              <a:buNone/>
            </a:pPr>
            <a:r>
              <a:rPr lang="en-US" sz="1600" smtClean="0">
                <a:latin typeface="Courier New" pitchFamily="49" charset="0"/>
                <a:cs typeface="Courier New" pitchFamily="49" charset="0"/>
              </a:rPr>
              <a:t>    throw std::invalid_argument</a:t>
            </a:r>
          </a:p>
          <a:p>
            <a:pPr marL="0" indent="0" eaLnBrk="1" hangingPunct="1">
              <a:buFont typeface="Wingdings" pitchFamily="2" charset="2"/>
              <a:buNone/>
            </a:pPr>
            <a:r>
              <a:rPr lang="en-US" sz="1600" smtClean="0">
                <a:latin typeface="Courier New" pitchFamily="49" charset="0"/>
                <a:cs typeface="Courier New" pitchFamily="49" charset="0"/>
              </a:rPr>
              <a:t>      ("Attempt to dereference end()");</a:t>
            </a:r>
          </a:p>
          <a:p>
            <a:pPr marL="0" indent="0" eaLnBrk="1" hangingPunct="1">
              <a:buFont typeface="Wingdings" pitchFamily="2" charset="2"/>
              <a:buNone/>
            </a:pPr>
            <a:r>
              <a:rPr lang="en-US" sz="1600" smtClean="0">
                <a:latin typeface="Courier New" pitchFamily="49" charset="0"/>
                <a:cs typeface="Courier New" pitchFamily="49" charset="0"/>
              </a:rPr>
              <a:t>  return &amp;(current-&gt;data);</a:t>
            </a:r>
          </a:p>
          <a:p>
            <a:pPr marL="0" indent="0" eaLnBrk="1" hangingPunct="1">
              <a:buFont typeface="Wingdings" pitchFamily="2" charset="2"/>
              <a:buNone/>
            </a:pPr>
            <a:r>
              <a:rPr lang="en-US" sz="1600" smtClean="0">
                <a:latin typeface="Courier New" pitchFamily="49" charset="0"/>
                <a:cs typeface="Courier New" pitchFamily="49" charset="0"/>
              </a:rPr>
              <a:t>}</a:t>
            </a:r>
          </a:p>
          <a:p>
            <a:pPr marL="0" indent="0" eaLnBrk="1" hangingPunct="1"/>
            <a:endParaRPr lang="en-US" sz="180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Title 1"/>
          <p:cNvSpPr>
            <a:spLocks noGrp="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const_iterator</a:t>
            </a:r>
            <a:r>
              <a:rPr lang="en-US" smtClean="0"/>
              <a:t> (cont.)</a:t>
            </a:r>
          </a:p>
        </p:txBody>
      </p:sp>
      <p:sp>
        <p:nvSpPr>
          <p:cNvPr id="181250" name="Content Placeholder 2"/>
          <p:cNvSpPr>
            <a:spLocks noGrp="1"/>
          </p:cNvSpPr>
          <p:nvPr>
            <p:ph sz="quarter" idx="1"/>
          </p:nvPr>
        </p:nvSpPr>
        <p:spPr>
          <a:xfrm>
            <a:off x="612775" y="1600200"/>
            <a:ext cx="8153400" cy="4876800"/>
          </a:xfrm>
        </p:spPr>
        <p:txBody>
          <a:bodyPr/>
          <a:lstStyle/>
          <a:p>
            <a:pPr eaLnBrk="1" hangingPunct="1"/>
            <a:r>
              <a:rPr lang="en-US" sz="2000" smtClean="0"/>
              <a:t>You need to use the </a:t>
            </a:r>
            <a:r>
              <a:rPr lang="en-US" sz="1600" smtClean="0">
                <a:latin typeface="Courier New" pitchFamily="49" charset="0"/>
                <a:cs typeface="Courier New" pitchFamily="49" charset="0"/>
              </a:rPr>
              <a:t>const_iterator</a:t>
            </a:r>
            <a:r>
              <a:rPr lang="en-US" sz="2000" smtClean="0"/>
              <a:t> when a list is passed as a </a:t>
            </a:r>
            <a:r>
              <a:rPr lang="en-US" sz="1600" smtClean="0">
                <a:latin typeface="Courier New" pitchFamily="49" charset="0"/>
                <a:cs typeface="Courier New" pitchFamily="49" charset="0"/>
              </a:rPr>
              <a:t>const</a:t>
            </a:r>
            <a:endParaRPr lang="en-US" sz="2000" smtClean="0"/>
          </a:p>
          <a:p>
            <a:pPr eaLnBrk="1" hangingPunct="1"/>
            <a:r>
              <a:rPr lang="en-US" sz="2000" smtClean="0"/>
              <a:t>For example, the following function prints the contents of a list of </a:t>
            </a:r>
            <a:r>
              <a:rPr lang="en-US" sz="1600" smtClean="0">
                <a:latin typeface="Courier New" pitchFamily="49" charset="0"/>
                <a:cs typeface="Courier New" pitchFamily="49" charset="0"/>
              </a:rPr>
              <a:t>ints</a:t>
            </a:r>
            <a:r>
              <a:rPr lang="en-US" sz="2000" smtClean="0"/>
              <a:t>:</a:t>
            </a:r>
          </a:p>
          <a:p>
            <a:pPr eaLnBrk="1" hangingPunct="1"/>
            <a:endParaRPr lang="en-US" sz="1600" smtClean="0"/>
          </a:p>
          <a:p>
            <a:pPr eaLnBrk="1" hangingPunct="1">
              <a:buFont typeface="Wingdings" pitchFamily="2" charset="2"/>
              <a:buNone/>
            </a:pPr>
            <a:r>
              <a:rPr lang="en-US" sz="1600" smtClean="0">
                <a:latin typeface="Courier New" pitchFamily="49" charset="0"/>
                <a:cs typeface="Courier New" pitchFamily="49" charset="0"/>
              </a:rPr>
              <a:t>void print_list(const list&lt;int&gt;&amp; a_list) {</a:t>
            </a:r>
          </a:p>
          <a:p>
            <a:pPr eaLnBrk="1" hangingPunct="1">
              <a:buFont typeface="Wingdings" pitchFamily="2" charset="2"/>
              <a:buNone/>
            </a:pPr>
            <a:r>
              <a:rPr lang="en-US" sz="1600" smtClean="0">
                <a:latin typeface="Courier New" pitchFamily="49" charset="0"/>
                <a:cs typeface="Courier New" pitchFamily="49" charset="0"/>
              </a:rPr>
              <a:t>  list&lt;int&gt;::const_iterator iter = a_list.begin();</a:t>
            </a:r>
          </a:p>
          <a:p>
            <a:pPr eaLnBrk="1" hangingPunct="1">
              <a:buFont typeface="Wingdings" pitchFamily="2" charset="2"/>
              <a:buNone/>
            </a:pPr>
            <a:r>
              <a:rPr lang="en-US" sz="1600" smtClean="0">
                <a:latin typeface="Courier New" pitchFamily="49" charset="0"/>
                <a:cs typeface="Courier New" pitchFamily="49" charset="0"/>
              </a:rPr>
              <a:t>  while (iter != a_list.end()) {</a:t>
            </a:r>
          </a:p>
          <a:p>
            <a:pPr eaLnBrk="1" hangingPunct="1">
              <a:buFont typeface="Wingdings" pitchFamily="2" charset="2"/>
              <a:buNone/>
            </a:pPr>
            <a:r>
              <a:rPr lang="en-US" sz="1600" smtClean="0">
                <a:latin typeface="Courier New" pitchFamily="49" charset="0"/>
                <a:cs typeface="Courier New" pitchFamily="49" charset="0"/>
              </a:rPr>
              <a:t>    cout &lt;&lt; *iter;</a:t>
            </a:r>
          </a:p>
          <a:p>
            <a:pPr eaLnBrk="1" hangingPunct="1">
              <a:buFont typeface="Wingdings" pitchFamily="2" charset="2"/>
              <a:buNone/>
            </a:pPr>
            <a:r>
              <a:rPr lang="en-US" sz="1600" smtClean="0">
                <a:latin typeface="Courier New" pitchFamily="49" charset="0"/>
                <a:cs typeface="Courier New" pitchFamily="49" charset="0"/>
              </a:rPr>
              <a:t>    ++iter;</a:t>
            </a:r>
          </a:p>
          <a:p>
            <a:pPr eaLnBrk="1" hangingPunct="1">
              <a:buFont typeface="Wingdings" pitchFamily="2" charset="2"/>
              <a:buNone/>
            </a:pPr>
            <a:r>
              <a:rPr lang="en-US" sz="1600" smtClean="0">
                <a:latin typeface="Courier New" pitchFamily="49" charset="0"/>
                <a:cs typeface="Courier New" pitchFamily="49" charset="0"/>
              </a:rPr>
              <a:t>    if (iter != a_list.end())</a:t>
            </a:r>
          </a:p>
          <a:p>
            <a:pPr eaLnBrk="1" hangingPunct="1">
              <a:buFont typeface="Wingdings" pitchFamily="2" charset="2"/>
              <a:buNone/>
            </a:pPr>
            <a:r>
              <a:rPr lang="en-US" sz="1600" smtClean="0">
                <a:latin typeface="Courier New" pitchFamily="49" charset="0"/>
                <a:cs typeface="Courier New" pitchFamily="49" charset="0"/>
              </a:rPr>
              <a:t>      cout &lt;&lt; " ==&gt; ";</a:t>
            </a:r>
          </a:p>
          <a:p>
            <a:pPr eaLnBrk="1" hangingPunct="1">
              <a:buFont typeface="Wingdings" pitchFamily="2" charset="2"/>
              <a:buNone/>
            </a:pPr>
            <a:r>
              <a:rPr lang="en-US" sz="1600" smtClean="0">
                <a:latin typeface="Courier New" pitchFamily="49" charset="0"/>
                <a:cs typeface="Courier New" pitchFamily="49" charset="0"/>
              </a:rPr>
              <a:t>  }</a:t>
            </a:r>
          </a:p>
          <a:p>
            <a:pPr eaLnBrk="1" hangingPunct="1">
              <a:buFont typeface="Wingdings" pitchFamily="2" charset="2"/>
              <a:buNone/>
            </a:pPr>
            <a:r>
              <a:rPr lang="en-US" sz="1600" smtClean="0">
                <a:latin typeface="Courier New" pitchFamily="49" charset="0"/>
                <a:cs typeface="Courier New" pitchFamily="49" charset="0"/>
              </a:rPr>
              <a:t>  cout &lt;&lt; '\n';</a:t>
            </a:r>
          </a:p>
          <a:p>
            <a:pPr eaLnBrk="1" hangingPunct="1">
              <a:buFont typeface="Wingdings" pitchFamily="2" charset="2"/>
              <a:buNone/>
            </a:pPr>
            <a:r>
              <a:rPr lang="en-US" sz="1600" smtClean="0">
                <a:latin typeface="Courier New" pitchFamily="49" charset="0"/>
                <a:cs typeface="Courier New" pitchFamily="49" charset="0"/>
              </a:rPr>
              <a:t>}</a:t>
            </a:r>
            <a:endParaRPr lang="en-US" sz="180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Text Placeholder 5"/>
          <p:cNvSpPr>
            <a:spLocks noGrp="1"/>
          </p:cNvSpPr>
          <p:nvPr>
            <p:ph type="body" idx="1"/>
          </p:nvPr>
        </p:nvSpPr>
        <p:spPr/>
        <p:txBody>
          <a:bodyPr/>
          <a:lstStyle/>
          <a:p>
            <a:pPr eaLnBrk="1" hangingPunct="1"/>
            <a:r>
              <a:rPr lang="en-US" smtClean="0"/>
              <a:t>Section 4.8</a:t>
            </a:r>
          </a:p>
        </p:txBody>
      </p:sp>
      <p:sp>
        <p:nvSpPr>
          <p:cNvPr id="182274" name="Title 4"/>
          <p:cNvSpPr>
            <a:spLocks noGrp="1"/>
          </p:cNvSpPr>
          <p:nvPr>
            <p:ph type="title"/>
          </p:nvPr>
        </p:nvSpPr>
        <p:spPr/>
        <p:txBody>
          <a:bodyPr/>
          <a:lstStyle/>
          <a:p>
            <a:pPr eaLnBrk="1" hangingPunct="1"/>
            <a:r>
              <a:rPr lang="en-US" b="1" smtClean="0"/>
              <a:t>Application of the </a:t>
            </a:r>
            <a:r>
              <a:rPr lang="en-US" sz="3600" b="1" smtClean="0">
                <a:latin typeface="Courier New" pitchFamily="49" charset="0"/>
                <a:cs typeface="Courier New" pitchFamily="49" charset="0"/>
              </a:rPr>
              <a:t>list</a:t>
            </a:r>
            <a:r>
              <a:rPr lang="en-US" sz="3600" b="1" smtClean="0"/>
              <a:t> </a:t>
            </a:r>
            <a:r>
              <a:rPr lang="en-US" b="1" smtClean="0"/>
              <a:t>Class</a:t>
            </a:r>
            <a:endParaRPr lang="en-US" smtClean="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le 5"/>
          <p:cNvSpPr>
            <a:spLocks noGrp="1"/>
          </p:cNvSpPr>
          <p:nvPr>
            <p:ph type="title"/>
          </p:nvPr>
        </p:nvSpPr>
        <p:spPr>
          <a:xfrm>
            <a:off x="612775" y="228600"/>
            <a:ext cx="8153400" cy="990600"/>
          </a:xfrm>
        </p:spPr>
        <p:txBody>
          <a:bodyPr/>
          <a:lstStyle/>
          <a:p>
            <a:pPr eaLnBrk="1" hangingPunct="1"/>
            <a:r>
              <a:rPr lang="en-US" b="1" smtClean="0"/>
              <a:t>Application of the </a:t>
            </a:r>
            <a:r>
              <a:rPr lang="en-US" sz="4000" b="1" smtClean="0">
                <a:latin typeface="Courier New" pitchFamily="49" charset="0"/>
                <a:cs typeface="Courier New" pitchFamily="49" charset="0"/>
              </a:rPr>
              <a:t>list</a:t>
            </a:r>
            <a:r>
              <a:rPr lang="en-US" sz="4000" b="1" smtClean="0"/>
              <a:t> </a:t>
            </a:r>
            <a:r>
              <a:rPr lang="en-US" b="1" smtClean="0"/>
              <a:t>Class</a:t>
            </a:r>
            <a:endParaRPr lang="en-US" smtClean="0"/>
          </a:p>
        </p:txBody>
      </p:sp>
      <p:sp>
        <p:nvSpPr>
          <p:cNvPr id="183298" name="Content Placeholder 6"/>
          <p:cNvSpPr>
            <a:spLocks noGrp="1"/>
          </p:cNvSpPr>
          <p:nvPr>
            <p:ph sz="quarter" idx="1"/>
          </p:nvPr>
        </p:nvSpPr>
        <p:spPr>
          <a:xfrm>
            <a:off x="612775" y="1600200"/>
            <a:ext cx="8153400" cy="4876800"/>
          </a:xfrm>
        </p:spPr>
        <p:txBody>
          <a:bodyPr/>
          <a:lstStyle/>
          <a:p>
            <a:pPr eaLnBrk="1" hangingPunct="1">
              <a:lnSpc>
                <a:spcPct val="90000"/>
              </a:lnSpc>
            </a:pPr>
            <a:r>
              <a:rPr lang="en-US" sz="2000" b="1" smtClean="0"/>
              <a:t>Problem</a:t>
            </a:r>
            <a:endParaRPr lang="en-US" sz="2000" smtClean="0"/>
          </a:p>
          <a:p>
            <a:pPr marL="320675" lvl="1" indent="0" eaLnBrk="1" hangingPunct="1">
              <a:lnSpc>
                <a:spcPct val="90000"/>
              </a:lnSpc>
              <a:buFont typeface="Wingdings 2" pitchFamily="18" charset="2"/>
              <a:buNone/>
            </a:pPr>
            <a:r>
              <a:rPr lang="en-US" sz="2000" smtClean="0"/>
              <a:t>We want to maintain this list so that it will be in alphabetical order even after students have added and dropped the course</a:t>
            </a:r>
          </a:p>
          <a:p>
            <a:pPr eaLnBrk="1" hangingPunct="1">
              <a:lnSpc>
                <a:spcPct val="90000"/>
              </a:lnSpc>
            </a:pPr>
            <a:r>
              <a:rPr lang="en-US" sz="2000" b="1" smtClean="0"/>
              <a:t>Analysis</a:t>
            </a:r>
          </a:p>
          <a:p>
            <a:pPr marL="320675" lvl="1" indent="0" eaLnBrk="1" hangingPunct="1">
              <a:lnSpc>
                <a:spcPct val="90000"/>
              </a:lnSpc>
            </a:pPr>
            <a:r>
              <a:rPr lang="en-US" sz="2000" smtClean="0"/>
              <a:t>Develop a general </a:t>
            </a:r>
            <a:r>
              <a:rPr lang="en-US" sz="2000" smtClean="0">
                <a:latin typeface="Courier New" pitchFamily="49" charset="0"/>
                <a:cs typeface="Courier New" pitchFamily="49" charset="0"/>
              </a:rPr>
              <a:t>Ordered_List</a:t>
            </a:r>
            <a:r>
              <a:rPr lang="en-US" sz="2000" smtClean="0"/>
              <a:t> class that can be used to store any group of objects that can be compared using the less-than operator </a:t>
            </a:r>
          </a:p>
          <a:p>
            <a:pPr marL="320675" lvl="1" indent="0" eaLnBrk="1" hangingPunct="1">
              <a:lnSpc>
                <a:spcPct val="90000"/>
              </a:lnSpc>
            </a:pPr>
            <a:r>
              <a:rPr lang="en-US" sz="2000" smtClean="0"/>
              <a:t>Either </a:t>
            </a:r>
          </a:p>
          <a:p>
            <a:pPr marL="1050925" lvl="2" indent="-457200" eaLnBrk="1" hangingPunct="1">
              <a:lnSpc>
                <a:spcPct val="90000"/>
              </a:lnSpc>
            </a:pPr>
            <a:r>
              <a:rPr lang="en-US" sz="2000" smtClean="0"/>
              <a:t>extend the C++ </a:t>
            </a:r>
            <a:r>
              <a:rPr lang="en-US" sz="2000" smtClean="0">
                <a:latin typeface="Courier New" pitchFamily="49" charset="0"/>
                <a:cs typeface="Courier New" pitchFamily="49" charset="0"/>
              </a:rPr>
              <a:t>list</a:t>
            </a:r>
            <a:r>
              <a:rPr lang="en-US" sz="2000" smtClean="0"/>
              <a:t> class to create a new class </a:t>
            </a:r>
            <a:r>
              <a:rPr lang="en-US" sz="2000" smtClean="0">
                <a:latin typeface="Courier New" pitchFamily="49" charset="0"/>
                <a:cs typeface="Courier New" pitchFamily="49" charset="0"/>
              </a:rPr>
              <a:t>Ordered_List</a:t>
            </a:r>
            <a:r>
              <a:rPr lang="en-US" sz="2000" smtClean="0"/>
              <a:t> </a:t>
            </a:r>
          </a:p>
          <a:p>
            <a:pPr marL="1050925" lvl="2" indent="-457200" eaLnBrk="1" hangingPunct="1">
              <a:lnSpc>
                <a:spcPct val="90000"/>
              </a:lnSpc>
            </a:pPr>
            <a:r>
              <a:rPr lang="en-US" sz="2000" smtClean="0"/>
              <a:t>or create an </a:t>
            </a:r>
            <a:r>
              <a:rPr lang="en-US" sz="2000" smtClean="0">
                <a:latin typeface="Courier New" pitchFamily="49" charset="0"/>
                <a:cs typeface="Courier New" pitchFamily="49" charset="0"/>
              </a:rPr>
              <a:t>Ordered_List</a:t>
            </a:r>
            <a:r>
              <a:rPr lang="en-US" sz="2000" smtClean="0"/>
              <a:t> class that uses a list to store the items</a:t>
            </a:r>
          </a:p>
          <a:p>
            <a:pPr marL="320675" lvl="1" indent="0" eaLnBrk="1" hangingPunct="1">
              <a:lnSpc>
                <a:spcPct val="90000"/>
              </a:lnSpc>
            </a:pPr>
            <a:r>
              <a:rPr lang="en-US" sz="2000" smtClean="0"/>
              <a:t>If we implement our </a:t>
            </a:r>
            <a:r>
              <a:rPr lang="en-US" sz="2000" smtClean="0">
                <a:latin typeface="Courier New" pitchFamily="49" charset="0"/>
                <a:cs typeface="Courier New" pitchFamily="49" charset="0"/>
              </a:rPr>
              <a:t>Ordered_List</a:t>
            </a:r>
            <a:r>
              <a:rPr lang="en-US" sz="2000" smtClean="0"/>
              <a:t> class as an extension of </a:t>
            </a:r>
            <a:r>
              <a:rPr lang="en-US" sz="2000" smtClean="0">
                <a:latin typeface="Courier New" pitchFamily="49" charset="0"/>
                <a:cs typeface="Courier New" pitchFamily="49" charset="0"/>
              </a:rPr>
              <a:t>list</a:t>
            </a:r>
            <a:r>
              <a:rPr lang="en-US" sz="2000" smtClean="0"/>
              <a:t>, a client will be able to use functions in the </a:t>
            </a:r>
            <a:r>
              <a:rPr lang="en-US" sz="2000" smtClean="0">
                <a:latin typeface="Courier New" pitchFamily="49" charset="0"/>
                <a:cs typeface="Courier New" pitchFamily="49" charset="0"/>
              </a:rPr>
              <a:t>list</a:t>
            </a:r>
            <a:r>
              <a:rPr lang="en-US" sz="2000" smtClean="0"/>
              <a:t> class that can insert new elements or modify existing elements in such a way that the items are no longer in order</a:t>
            </a:r>
          </a:p>
          <a:p>
            <a:pPr marL="320675" lvl="1" indent="0" eaLnBrk="1" hangingPunct="1">
              <a:lnSpc>
                <a:spcPct val="90000"/>
              </a:lnSpc>
            </a:pPr>
            <a:r>
              <a:rPr lang="en-US" sz="2000" smtClean="0"/>
              <a:t>Therefore, we will use a list as a component of the </a:t>
            </a:r>
            <a:r>
              <a:rPr lang="en-US" sz="2000" smtClean="0">
                <a:latin typeface="Courier New" pitchFamily="49" charset="0"/>
                <a:cs typeface="Courier New" pitchFamily="49" charset="0"/>
              </a:rPr>
              <a:t>Ordered_List</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2775" y="228600"/>
            <a:ext cx="8153400" cy="990600"/>
          </a:xfrm>
        </p:spPr>
        <p:txBody>
          <a:bodyPr>
            <a:normAutofit fontScale="90000"/>
          </a:bodyPr>
          <a:lstStyle/>
          <a:p>
            <a:pPr eaLnBrk="1" hangingPunct="1">
              <a:defRPr/>
            </a:pPr>
            <a:r>
              <a:rPr lang="en-US" b="1" dirty="0"/>
              <a:t>Application of the </a:t>
            </a:r>
            <a:r>
              <a:rPr lang="en-US" sz="4000" b="1" dirty="0">
                <a:latin typeface="Courier New" pitchFamily="49" charset="0"/>
                <a:cs typeface="Courier New" pitchFamily="49" charset="0"/>
              </a:rPr>
              <a:t>list</a:t>
            </a:r>
            <a:r>
              <a:rPr lang="en-US" sz="4000" b="1" dirty="0"/>
              <a:t> </a:t>
            </a:r>
            <a:r>
              <a:rPr lang="en-US" b="1" dirty="0" smtClean="0"/>
              <a:t>Class (cont.)</a:t>
            </a:r>
            <a:endParaRPr lang="en-US" dirty="0"/>
          </a:p>
        </p:txBody>
      </p:sp>
      <p:sp>
        <p:nvSpPr>
          <p:cNvPr id="184322" name="Content Placeholder 6"/>
          <p:cNvSpPr>
            <a:spLocks noGrp="1"/>
          </p:cNvSpPr>
          <p:nvPr>
            <p:ph sz="quarter" idx="1"/>
          </p:nvPr>
        </p:nvSpPr>
        <p:spPr>
          <a:xfrm>
            <a:off x="612775" y="1600200"/>
            <a:ext cx="8153400" cy="4876800"/>
          </a:xfrm>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z="1800" smtClean="0"/>
              <a:t>We do not provide an </a:t>
            </a:r>
            <a:r>
              <a:rPr lang="en-US" sz="1400" smtClean="0">
                <a:latin typeface="Courier New" pitchFamily="49" charset="0"/>
                <a:cs typeface="Courier New" pitchFamily="49" charset="0"/>
              </a:rPr>
              <a:t>iterator</a:t>
            </a:r>
            <a:r>
              <a:rPr lang="en-US" sz="1800" smtClean="0"/>
              <a:t> class, because it could be used to change the values in the </a:t>
            </a:r>
            <a:r>
              <a:rPr lang="en-US" sz="1400" smtClean="0">
                <a:latin typeface="Courier New" pitchFamily="49" charset="0"/>
                <a:cs typeface="Courier New" pitchFamily="49" charset="0"/>
              </a:rPr>
              <a:t>list</a:t>
            </a:r>
            <a:r>
              <a:rPr lang="en-US" sz="1800" smtClean="0"/>
              <a:t> in such a way that order is no longer preserved</a:t>
            </a:r>
          </a:p>
          <a:p>
            <a:pPr eaLnBrk="1" hangingPunct="1"/>
            <a:r>
              <a:rPr lang="en-US" sz="1800" smtClean="0"/>
              <a:t>Because the </a:t>
            </a:r>
            <a:r>
              <a:rPr lang="en-US" sz="1400" smtClean="0">
                <a:latin typeface="Courier New" pitchFamily="49" charset="0"/>
                <a:cs typeface="Courier New" pitchFamily="49" charset="0"/>
              </a:rPr>
              <a:t>list</a:t>
            </a:r>
            <a:r>
              <a:rPr lang="en-US" sz="1800" smtClean="0"/>
              <a:t>’s </a:t>
            </a:r>
            <a:r>
              <a:rPr lang="en-US" sz="1400" smtClean="0">
                <a:latin typeface="Courier New" pitchFamily="49" charset="0"/>
                <a:cs typeface="Courier New" pitchFamily="49" charset="0"/>
              </a:rPr>
              <a:t>erase</a:t>
            </a:r>
            <a:r>
              <a:rPr lang="en-US" sz="1800" smtClean="0"/>
              <a:t> function takes an </a:t>
            </a:r>
            <a:r>
              <a:rPr lang="en-US" sz="1400" smtClean="0">
                <a:latin typeface="Courier New" pitchFamily="49" charset="0"/>
                <a:cs typeface="Courier New" pitchFamily="49" charset="0"/>
              </a:rPr>
              <a:t>iterator</a:t>
            </a:r>
            <a:r>
              <a:rPr lang="en-US" sz="1800" smtClean="0"/>
              <a:t> parameter and not a </a:t>
            </a:r>
            <a:r>
              <a:rPr lang="en-US" sz="1400" smtClean="0">
                <a:latin typeface="Courier New" pitchFamily="49" charset="0"/>
                <a:cs typeface="Courier New" pitchFamily="49" charset="0"/>
              </a:rPr>
              <a:t>const_iterator</a:t>
            </a:r>
            <a:r>
              <a:rPr lang="en-US" sz="1800" smtClean="0"/>
              <a:t>, and because there is no efficient way to convert from a </a:t>
            </a:r>
            <a:r>
              <a:rPr lang="en-US" sz="1400" smtClean="0">
                <a:latin typeface="Courier New" pitchFamily="49" charset="0"/>
                <a:cs typeface="Courier New" pitchFamily="49" charset="0"/>
              </a:rPr>
              <a:t>const_iterator</a:t>
            </a:r>
            <a:r>
              <a:rPr lang="en-US" sz="1800" smtClean="0"/>
              <a:t> to an </a:t>
            </a:r>
            <a:r>
              <a:rPr lang="en-US" sz="1400" smtClean="0">
                <a:latin typeface="Courier New" pitchFamily="49" charset="0"/>
                <a:cs typeface="Courier New" pitchFamily="49" charset="0"/>
              </a:rPr>
              <a:t>iterator</a:t>
            </a:r>
            <a:r>
              <a:rPr lang="en-US" sz="1800" smtClean="0"/>
              <a:t>, we will not implement the </a:t>
            </a:r>
            <a:r>
              <a:rPr lang="en-US" sz="1400" smtClean="0">
                <a:latin typeface="Courier New" pitchFamily="49" charset="0"/>
                <a:cs typeface="Courier New" pitchFamily="49" charset="0"/>
              </a:rPr>
              <a:t>erase</a:t>
            </a:r>
            <a:r>
              <a:rPr lang="en-US" sz="1800" smtClean="0"/>
              <a:t> function for the </a:t>
            </a:r>
            <a:r>
              <a:rPr lang="en-US" sz="1400" smtClean="0">
                <a:latin typeface="Courier New" pitchFamily="49" charset="0"/>
                <a:cs typeface="Courier New" pitchFamily="49" charset="0"/>
              </a:rPr>
              <a:t>Ordered_List</a:t>
            </a:r>
            <a:r>
              <a:rPr lang="en-US" sz="1800" smtClean="0"/>
              <a:t>, even though erasing an element does not violate the ordering of the other elements</a:t>
            </a:r>
          </a:p>
        </p:txBody>
      </p:sp>
      <p:pic>
        <p:nvPicPr>
          <p:cNvPr id="184323" name="Picture 2"/>
          <p:cNvPicPr>
            <a:picLocks noChangeAspect="1" noChangeArrowheads="1"/>
          </p:cNvPicPr>
          <p:nvPr/>
        </p:nvPicPr>
        <p:blipFill>
          <a:blip r:embed="rId2"/>
          <a:srcRect/>
          <a:stretch>
            <a:fillRect/>
          </a:stretch>
        </p:blipFill>
        <p:spPr bwMode="auto">
          <a:xfrm>
            <a:off x="2105025" y="2209800"/>
            <a:ext cx="4933950" cy="1666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2775" y="228600"/>
            <a:ext cx="8153400" cy="990600"/>
          </a:xfrm>
        </p:spPr>
        <p:txBody>
          <a:bodyPr>
            <a:normAutofit fontScale="90000"/>
          </a:bodyPr>
          <a:lstStyle/>
          <a:p>
            <a:pPr eaLnBrk="1" hangingPunct="1">
              <a:defRPr/>
            </a:pPr>
            <a:r>
              <a:rPr lang="en-US" b="1" dirty="0"/>
              <a:t>Application of the </a:t>
            </a:r>
            <a:r>
              <a:rPr lang="en-US" sz="4000" b="1" dirty="0">
                <a:latin typeface="Courier New" pitchFamily="49" charset="0"/>
                <a:cs typeface="Courier New" pitchFamily="49" charset="0"/>
              </a:rPr>
              <a:t>list</a:t>
            </a:r>
            <a:r>
              <a:rPr lang="en-US" sz="4000" b="1" dirty="0"/>
              <a:t> </a:t>
            </a:r>
            <a:r>
              <a:rPr lang="en-US" b="1" dirty="0" smtClean="0"/>
              <a:t>Class (cont.)</a:t>
            </a:r>
            <a:endParaRPr lang="en-US" dirty="0"/>
          </a:p>
        </p:txBody>
      </p:sp>
      <p:pic>
        <p:nvPicPr>
          <p:cNvPr id="185346" name="Picture 2"/>
          <p:cNvPicPr>
            <a:picLocks noChangeAspect="1" noChangeArrowheads="1"/>
          </p:cNvPicPr>
          <p:nvPr/>
        </p:nvPicPr>
        <p:blipFill>
          <a:blip r:embed="rId2"/>
          <a:srcRect/>
          <a:stretch>
            <a:fillRect/>
          </a:stretch>
        </p:blipFill>
        <p:spPr bwMode="auto">
          <a:xfrm>
            <a:off x="242888" y="1919288"/>
            <a:ext cx="8658225" cy="301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Title 5"/>
          <p:cNvSpPr>
            <a:spLocks noGrp="1"/>
          </p:cNvSpPr>
          <p:nvPr>
            <p:ph type="title"/>
          </p:nvPr>
        </p:nvSpPr>
        <p:spPr>
          <a:xfrm>
            <a:off x="612775" y="228600"/>
            <a:ext cx="8153400" cy="990600"/>
          </a:xfrm>
        </p:spPr>
        <p:txBody>
          <a:bodyPr/>
          <a:lstStyle/>
          <a:p>
            <a:pPr eaLnBrk="1" hangingPunct="1"/>
            <a:r>
              <a:rPr lang="en-US" b="1" smtClean="0"/>
              <a:t>Implementation</a:t>
            </a:r>
            <a:endParaRPr lang="en-US" smtClean="0"/>
          </a:p>
        </p:txBody>
      </p:sp>
      <p:sp>
        <p:nvSpPr>
          <p:cNvPr id="7" name="Content Placeholder 6"/>
          <p:cNvSpPr>
            <a:spLocks noGrp="1"/>
          </p:cNvSpPr>
          <p:nvPr>
            <p:ph sz="quarter" idx="1"/>
          </p:nvPr>
        </p:nvSpPr>
        <p:spPr>
          <a:xfrm>
            <a:off x="612775" y="1600200"/>
            <a:ext cx="8153400" cy="4876800"/>
          </a:xfrm>
        </p:spPr>
        <p:txBody>
          <a:bodyPr>
            <a:normAutofit/>
          </a:bodyPr>
          <a:lstStyle/>
          <a:p>
            <a:pPr eaLnBrk="1" hangingPunct="1">
              <a:defRPr/>
            </a:pPr>
            <a:r>
              <a:rPr lang="en-US" b="1" dirty="0" smtClean="0"/>
              <a:t>Defining the </a:t>
            </a:r>
            <a:r>
              <a:rPr lang="en-US" sz="2400" b="1" dirty="0" err="1" smtClean="0">
                <a:latin typeface="Courier New" pitchFamily="49" charset="0"/>
                <a:cs typeface="Courier New" pitchFamily="49" charset="0"/>
              </a:rPr>
              <a:t>const_iterator</a:t>
            </a:r>
            <a:r>
              <a:rPr lang="en-US" b="1" dirty="0" smtClean="0"/>
              <a:t> type</a:t>
            </a:r>
          </a:p>
          <a:p>
            <a:pPr eaLnBrk="1" hangingPunct="1">
              <a:defRPr/>
            </a:pPr>
            <a:endParaRPr lang="en-US" dirty="0"/>
          </a:p>
          <a:p>
            <a:pPr marL="0" indent="0" eaLnBrk="1" hangingPunct="1">
              <a:buFont typeface="Wingdings" pitchFamily="2" charset="2"/>
              <a:buNone/>
              <a:defRPr/>
            </a:pPr>
            <a:r>
              <a:rPr lang="en-US" sz="1800" dirty="0" err="1">
                <a:latin typeface="Courier New" pitchFamily="49" charset="0"/>
                <a:cs typeface="Courier New" pitchFamily="49" charset="0"/>
              </a:rPr>
              <a:t>typedef</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typename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::list&lt;</a:t>
            </a:r>
            <a:r>
              <a:rPr lang="en-US" sz="1800" dirty="0" err="1">
                <a:latin typeface="Courier New" pitchFamily="49" charset="0"/>
                <a:cs typeface="Courier New" pitchFamily="49" charset="0"/>
              </a:rPr>
              <a:t>Item_Type</a:t>
            </a:r>
            <a:r>
              <a:rPr lang="en-US" sz="1800" dirty="0">
                <a:latin typeface="Courier New" pitchFamily="49" charset="0"/>
                <a:cs typeface="Courier New" pitchFamily="49" charset="0"/>
              </a:rPr>
              <a:t>&gt;::</a:t>
            </a:r>
            <a:r>
              <a:rPr lang="en-US" sz="1800" dirty="0" err="1">
                <a:latin typeface="Courier New" pitchFamily="49" charset="0"/>
                <a:cs typeface="Courier New" pitchFamily="49" charset="0"/>
              </a:rPr>
              <a:t>const_iterator</a:t>
            </a:r>
            <a:endParaRPr lang="en-US" sz="1800" dirty="0">
              <a:latin typeface="Courier New" pitchFamily="49" charset="0"/>
              <a:cs typeface="Courier New" pitchFamily="49" charset="0"/>
            </a:endParaRPr>
          </a:p>
          <a:p>
            <a:pPr marL="463550" indent="0" eaLnBrk="1" hangingPunct="1">
              <a:buFont typeface="Wingdings" pitchFamily="2" charset="2"/>
              <a:buNone/>
              <a:defRPr/>
            </a:pPr>
            <a:r>
              <a:rPr lang="en-US" sz="1800" dirty="0" err="1">
                <a:latin typeface="Courier New" pitchFamily="49" charset="0"/>
                <a:cs typeface="Courier New" pitchFamily="49" charset="0"/>
              </a:rPr>
              <a:t>const_iterator</a:t>
            </a:r>
            <a:r>
              <a:rPr lang="en-US" sz="1800" dirty="0">
                <a:latin typeface="Courier New" pitchFamily="49" charset="0"/>
                <a:cs typeface="Courier New" pitchFamily="49" charset="0"/>
              </a:rPr>
              <a:t>;</a:t>
            </a:r>
            <a:endParaRPr lang="en-US" sz="1800" dirty="0" smtClean="0">
              <a:latin typeface="Courier New" pitchFamily="49" charset="0"/>
              <a:cs typeface="Courier New" pitchFamily="49" charset="0"/>
            </a:endParaRPr>
          </a:p>
          <a:p>
            <a:pPr eaLnBrk="1" hangingPunct="1">
              <a:defRPr/>
            </a:pPr>
            <a:endParaRPr lang="en-US" dirty="0" smtClean="0"/>
          </a:p>
          <a:p>
            <a:pPr eaLnBrk="1" hangingPunct="1">
              <a:defRPr/>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612775" y="228600"/>
            <a:ext cx="8153400" cy="990600"/>
          </a:xfrm>
        </p:spPr>
        <p:txBody>
          <a:bodyPr/>
          <a:lstStyle/>
          <a:p>
            <a:pPr eaLnBrk="1" hangingPunct="1"/>
            <a:r>
              <a:rPr lang="en-US" b="1" smtClean="0"/>
              <a:t>Vector (cont.)</a:t>
            </a:r>
          </a:p>
        </p:txBody>
      </p:sp>
      <p:sp>
        <p:nvSpPr>
          <p:cNvPr id="30722" name="Rectangle 3"/>
          <p:cNvSpPr>
            <a:spLocks noGrp="1" noChangeArrowheads="1"/>
          </p:cNvSpPr>
          <p:nvPr>
            <p:ph sz="quarter" idx="1"/>
          </p:nvPr>
        </p:nvSpPr>
        <p:spPr>
          <a:xfrm>
            <a:off x="612775" y="1600200"/>
            <a:ext cx="8153400" cy="4495800"/>
          </a:xfrm>
        </p:spPr>
        <p:txBody>
          <a:bodyPr/>
          <a:lstStyle/>
          <a:p>
            <a:pPr eaLnBrk="1" hangingPunct="1"/>
            <a:r>
              <a:rPr lang="en-US" smtClean="0"/>
              <a:t>Vectors are used most often when a programmer wants to add new elements to the end of a list but still needs the capability to access the elements stored in the list in arbitrary order</a:t>
            </a:r>
          </a:p>
          <a:p>
            <a:pPr eaLnBrk="1" hangingPunct="1"/>
            <a:r>
              <a:rPr lang="en-US" smtClean="0"/>
              <a:t>We needed these for our telephone directory application: </a:t>
            </a:r>
          </a:p>
          <a:p>
            <a:pPr lvl="1" eaLnBrk="1" hangingPunct="1"/>
            <a:r>
              <a:rPr lang="en-US" smtClean="0"/>
              <a:t>New entries were added at the end</a:t>
            </a:r>
          </a:p>
          <a:p>
            <a:pPr lvl="1" eaLnBrk="1" hangingPunct="1"/>
            <a:r>
              <a:rPr lang="en-US" smtClean="0"/>
              <a:t>We needed to find numbers for entries already in the directory </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le 5"/>
          <p:cNvSpPr>
            <a:spLocks noGrp="1"/>
          </p:cNvSpPr>
          <p:nvPr>
            <p:ph type="title"/>
          </p:nvPr>
        </p:nvSpPr>
        <p:spPr>
          <a:xfrm>
            <a:off x="612775" y="228600"/>
            <a:ext cx="8153400" cy="990600"/>
          </a:xfrm>
        </p:spPr>
        <p:txBody>
          <a:bodyPr/>
          <a:lstStyle/>
          <a:p>
            <a:pPr eaLnBrk="1" hangingPunct="1"/>
            <a:r>
              <a:rPr lang="en-US" b="1" smtClean="0"/>
              <a:t>Implementation (cont.)</a:t>
            </a:r>
            <a:endParaRPr lang="en-US" smtClean="0"/>
          </a:p>
        </p:txBody>
      </p:sp>
      <p:sp>
        <p:nvSpPr>
          <p:cNvPr id="187394" name="Content Placeholder 6"/>
          <p:cNvSpPr>
            <a:spLocks noGrp="1"/>
          </p:cNvSpPr>
          <p:nvPr>
            <p:ph sz="quarter" idx="1"/>
          </p:nvPr>
        </p:nvSpPr>
        <p:spPr>
          <a:xfrm>
            <a:off x="612775" y="1600200"/>
            <a:ext cx="8153400" cy="4876800"/>
          </a:xfrm>
        </p:spPr>
        <p:txBody>
          <a:bodyPr/>
          <a:lstStyle/>
          <a:p>
            <a:pPr eaLnBrk="1" hangingPunct="1"/>
            <a:r>
              <a:rPr lang="en-US" b="1" smtClean="0"/>
              <a:t>The </a:t>
            </a:r>
            <a:r>
              <a:rPr lang="en-US" sz="2400" b="1" smtClean="0">
                <a:latin typeface="Courier New" pitchFamily="49" charset="0"/>
                <a:cs typeface="Courier New" pitchFamily="49" charset="0"/>
              </a:rPr>
              <a:t>insert</a:t>
            </a:r>
            <a:r>
              <a:rPr lang="en-US" b="1" smtClean="0"/>
              <a:t> function</a:t>
            </a:r>
          </a:p>
          <a:p>
            <a:pPr eaLnBrk="1" hangingPunct="1"/>
            <a:endParaRPr lang="en-US" b="1" smtClean="0"/>
          </a:p>
          <a:p>
            <a:pPr eaLnBrk="1" hangingPunct="1"/>
            <a:endParaRPr lang="en-US" b="1" smtClean="0"/>
          </a:p>
          <a:p>
            <a:pPr eaLnBrk="1" hangingPunct="1"/>
            <a:endParaRPr lang="en-US" smtClean="0"/>
          </a:p>
        </p:txBody>
      </p:sp>
      <p:pic>
        <p:nvPicPr>
          <p:cNvPr id="187395" name="Picture 2"/>
          <p:cNvPicPr>
            <a:picLocks noChangeAspect="1" noChangeArrowheads="1"/>
          </p:cNvPicPr>
          <p:nvPr/>
        </p:nvPicPr>
        <p:blipFill>
          <a:blip r:embed="rId2"/>
          <a:srcRect/>
          <a:stretch>
            <a:fillRect/>
          </a:stretch>
        </p:blipFill>
        <p:spPr bwMode="auto">
          <a:xfrm>
            <a:off x="1019175" y="2390775"/>
            <a:ext cx="7105650" cy="2076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Title 5"/>
          <p:cNvSpPr>
            <a:spLocks noGrp="1"/>
          </p:cNvSpPr>
          <p:nvPr>
            <p:ph type="title"/>
          </p:nvPr>
        </p:nvSpPr>
        <p:spPr>
          <a:xfrm>
            <a:off x="612775" y="228600"/>
            <a:ext cx="8153400" cy="990600"/>
          </a:xfrm>
        </p:spPr>
        <p:txBody>
          <a:bodyPr/>
          <a:lstStyle/>
          <a:p>
            <a:pPr eaLnBrk="1" hangingPunct="1"/>
            <a:r>
              <a:rPr lang="en-US" b="1" smtClean="0"/>
              <a:t>Implementation (cont.)</a:t>
            </a:r>
            <a:endParaRPr lang="en-US" smtClean="0"/>
          </a:p>
        </p:txBody>
      </p:sp>
      <p:sp>
        <p:nvSpPr>
          <p:cNvPr id="188418" name="Content Placeholder 6"/>
          <p:cNvSpPr>
            <a:spLocks noGrp="1"/>
          </p:cNvSpPr>
          <p:nvPr>
            <p:ph sz="quarter" idx="1"/>
          </p:nvPr>
        </p:nvSpPr>
        <p:spPr>
          <a:xfrm>
            <a:off x="612775" y="1600200"/>
            <a:ext cx="8153400" cy="4876800"/>
          </a:xfrm>
        </p:spPr>
        <p:txBody>
          <a:bodyPr/>
          <a:lstStyle/>
          <a:p>
            <a:pPr eaLnBrk="1" hangingPunct="1">
              <a:lnSpc>
                <a:spcPct val="80000"/>
              </a:lnSpc>
            </a:pPr>
            <a:r>
              <a:rPr lang="en-US" sz="2500" b="1" smtClean="0"/>
              <a:t>Algorithm for Insertion</a:t>
            </a:r>
          </a:p>
          <a:p>
            <a:pPr eaLnBrk="1" hangingPunct="1">
              <a:lnSpc>
                <a:spcPct val="80000"/>
              </a:lnSpc>
              <a:buFont typeface="Wingdings" pitchFamily="2" charset="2"/>
              <a:buNone/>
            </a:pPr>
            <a:r>
              <a:rPr lang="en-US" sz="2500" smtClean="0"/>
              <a:t>1.	Find the first item in the list that is greater than or equal to the item to be inserted</a:t>
            </a:r>
          </a:p>
          <a:p>
            <a:pPr eaLnBrk="1" hangingPunct="1">
              <a:lnSpc>
                <a:spcPct val="80000"/>
              </a:lnSpc>
              <a:buFont typeface="Wingdings" pitchFamily="2" charset="2"/>
              <a:buNone/>
            </a:pPr>
            <a:r>
              <a:rPr lang="en-US" sz="2500" smtClean="0"/>
              <a:t>2.	Insert the new item before this one</a:t>
            </a:r>
          </a:p>
          <a:p>
            <a:pPr eaLnBrk="1" hangingPunct="1">
              <a:lnSpc>
                <a:spcPct val="80000"/>
              </a:lnSpc>
              <a:buFont typeface="Wingdings" pitchFamily="2" charset="2"/>
              <a:buNone/>
            </a:pPr>
            <a:endParaRPr lang="en-US" sz="2500" smtClean="0"/>
          </a:p>
          <a:p>
            <a:pPr eaLnBrk="1" hangingPunct="1">
              <a:lnSpc>
                <a:spcPct val="80000"/>
              </a:lnSpc>
              <a:buFont typeface="Wingdings" pitchFamily="2" charset="2"/>
              <a:buNone/>
            </a:pPr>
            <a:r>
              <a:rPr lang="en-US" sz="2500" smtClean="0"/>
              <a:t>We can refine this algorithm as follows:</a:t>
            </a:r>
          </a:p>
          <a:p>
            <a:pPr eaLnBrk="1" hangingPunct="1">
              <a:lnSpc>
                <a:spcPct val="80000"/>
              </a:lnSpc>
              <a:buFont typeface="Wingdings" pitchFamily="2" charset="2"/>
              <a:buNone/>
            </a:pPr>
            <a:r>
              <a:rPr lang="en-US" sz="2500" smtClean="0"/>
              <a:t>1.1 	Create an </a:t>
            </a:r>
            <a:r>
              <a:rPr lang="en-US" sz="2000" smtClean="0">
                <a:latin typeface="Courier New" pitchFamily="49" charset="0"/>
                <a:cs typeface="Courier New" pitchFamily="49" charset="0"/>
              </a:rPr>
              <a:t>iterator</a:t>
            </a:r>
            <a:r>
              <a:rPr lang="en-US" sz="2500" smtClean="0"/>
              <a:t> that starts at the beginning of the 	list</a:t>
            </a:r>
          </a:p>
          <a:p>
            <a:pPr eaLnBrk="1" hangingPunct="1">
              <a:lnSpc>
                <a:spcPct val="80000"/>
              </a:lnSpc>
              <a:buFont typeface="Wingdings" pitchFamily="2" charset="2"/>
              <a:buNone/>
            </a:pPr>
            <a:r>
              <a:rPr lang="en-US" sz="2500" smtClean="0"/>
              <a:t>1.2 	</a:t>
            </a:r>
            <a:r>
              <a:rPr lang="en-US" sz="2000" smtClean="0">
                <a:latin typeface="Courier New" pitchFamily="49" charset="0"/>
                <a:cs typeface="Courier New" pitchFamily="49" charset="0"/>
              </a:rPr>
              <a:t>while</a:t>
            </a:r>
            <a:r>
              <a:rPr lang="en-US" sz="2500" b="1" smtClean="0"/>
              <a:t> </a:t>
            </a:r>
            <a:r>
              <a:rPr lang="en-US" sz="2500" smtClean="0"/>
              <a:t>the </a:t>
            </a:r>
            <a:r>
              <a:rPr lang="en-US" sz="2000" smtClean="0">
                <a:latin typeface="Courier New" pitchFamily="49" charset="0"/>
                <a:cs typeface="Courier New" pitchFamily="49" charset="0"/>
              </a:rPr>
              <a:t>iterator</a:t>
            </a:r>
            <a:r>
              <a:rPr lang="en-US" sz="2500" smtClean="0"/>
              <a:t> is not at the end and the item at 	the iterator position is less than the item to be inserted</a:t>
            </a:r>
          </a:p>
          <a:p>
            <a:pPr eaLnBrk="1" hangingPunct="1">
              <a:lnSpc>
                <a:spcPct val="80000"/>
              </a:lnSpc>
              <a:buFont typeface="Wingdings" pitchFamily="2" charset="2"/>
              <a:buNone/>
            </a:pPr>
            <a:r>
              <a:rPr lang="en-US" sz="2500" smtClean="0"/>
              <a:t>1.3 	Advance the </a:t>
            </a:r>
            <a:r>
              <a:rPr lang="en-US" sz="2000" smtClean="0">
                <a:latin typeface="Courier New" pitchFamily="49" charset="0"/>
                <a:cs typeface="Courier New" pitchFamily="49" charset="0"/>
              </a:rPr>
              <a:t>iterator</a:t>
            </a:r>
            <a:endParaRPr lang="en-US" sz="2500" smtClean="0"/>
          </a:p>
          <a:p>
            <a:pPr eaLnBrk="1" hangingPunct="1">
              <a:lnSpc>
                <a:spcPct val="80000"/>
              </a:lnSpc>
              <a:buFont typeface="Wingdings" pitchFamily="2" charset="2"/>
              <a:buNone/>
            </a:pPr>
            <a:r>
              <a:rPr lang="en-US" sz="2500" smtClean="0"/>
              <a:t>2. 	Insert the new item before the current iterator position</a:t>
            </a: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le 5"/>
          <p:cNvSpPr>
            <a:spLocks noGrp="1"/>
          </p:cNvSpPr>
          <p:nvPr>
            <p:ph type="title"/>
          </p:nvPr>
        </p:nvSpPr>
        <p:spPr>
          <a:xfrm>
            <a:off x="612775" y="228600"/>
            <a:ext cx="8153400" cy="990600"/>
          </a:xfrm>
        </p:spPr>
        <p:txBody>
          <a:bodyPr/>
          <a:lstStyle/>
          <a:p>
            <a:pPr eaLnBrk="1" hangingPunct="1"/>
            <a:r>
              <a:rPr lang="en-US" b="1" smtClean="0"/>
              <a:t>Implementation (cont.)</a:t>
            </a:r>
            <a:endParaRPr lang="en-US" smtClean="0"/>
          </a:p>
        </p:txBody>
      </p:sp>
      <p:sp>
        <p:nvSpPr>
          <p:cNvPr id="189442" name="Content Placeholder 6"/>
          <p:cNvSpPr>
            <a:spLocks noGrp="1"/>
          </p:cNvSpPr>
          <p:nvPr>
            <p:ph sz="quarter" idx="1"/>
          </p:nvPr>
        </p:nvSpPr>
        <p:spPr>
          <a:xfrm>
            <a:off x="612775" y="1600200"/>
            <a:ext cx="8153400" cy="4876800"/>
          </a:xfrm>
        </p:spPr>
        <p:txBody>
          <a:bodyPr/>
          <a:lstStyle/>
          <a:p>
            <a:pPr eaLnBrk="1" hangingPunct="1"/>
            <a:r>
              <a:rPr lang="en-US" b="1" smtClean="0"/>
              <a:t>Code for Insertion</a:t>
            </a:r>
          </a:p>
          <a:p>
            <a:pPr eaLnBrk="1" hangingPunct="1">
              <a:buFont typeface="Wingdings" pitchFamily="2" charset="2"/>
              <a:buNone/>
            </a:pPr>
            <a:endParaRPr lang="en-US" sz="1600" b="1" smtClean="0">
              <a:latin typeface="Courier New" pitchFamily="49" charset="0"/>
              <a:cs typeface="Courier New" pitchFamily="49" charset="0"/>
            </a:endParaRPr>
          </a:p>
          <a:p>
            <a:pPr eaLnBrk="1" hangingPunct="1">
              <a:buFont typeface="Wingdings" pitchFamily="2" charset="2"/>
              <a:buNone/>
            </a:pPr>
            <a:r>
              <a:rPr lang="en-US" sz="1600" smtClean="0">
                <a:latin typeface="Courier New" pitchFamily="49" charset="0"/>
                <a:cs typeface="Courier New" pitchFamily="49" charset="0"/>
              </a:rPr>
              <a:t>void insert(const Item_Type&amp; an_item) {</a:t>
            </a:r>
          </a:p>
          <a:p>
            <a:pPr eaLnBrk="1" hangingPunct="1">
              <a:buFont typeface="Wingdings" pitchFamily="2" charset="2"/>
              <a:buNone/>
            </a:pPr>
            <a:r>
              <a:rPr lang="en-US" sz="1600" smtClean="0">
                <a:latin typeface="Courier New" pitchFamily="49" charset="0"/>
                <a:cs typeface="Courier New" pitchFamily="49" charset="0"/>
              </a:rPr>
              <a:t>  typename std::list&lt;Item_Type&gt;::iterator itr = a_list.begin();</a:t>
            </a:r>
          </a:p>
          <a:p>
            <a:pPr eaLnBrk="1" hangingPunct="1">
              <a:buFont typeface="Wingdings" pitchFamily="2" charset="2"/>
              <a:buNone/>
            </a:pPr>
            <a:r>
              <a:rPr lang="en-US" sz="1600" smtClean="0">
                <a:latin typeface="Courier New" pitchFamily="49" charset="0"/>
                <a:cs typeface="Courier New" pitchFamily="49" charset="0"/>
              </a:rPr>
              <a:t>  while (itr != a_list.end() &amp;&amp; *itr &lt; an_item)</a:t>
            </a:r>
          </a:p>
          <a:p>
            <a:pPr eaLnBrk="1" hangingPunct="1">
              <a:buFont typeface="Wingdings" pitchFamily="2" charset="2"/>
              <a:buNone/>
            </a:pPr>
            <a:r>
              <a:rPr lang="en-US" sz="1600" smtClean="0">
                <a:latin typeface="Courier New" pitchFamily="49" charset="0"/>
                <a:cs typeface="Courier New" pitchFamily="49" charset="0"/>
              </a:rPr>
              <a:t>    ++itr;</a:t>
            </a:r>
          </a:p>
          <a:p>
            <a:pPr eaLnBrk="1" hangingPunct="1">
              <a:buFont typeface="Wingdings" pitchFamily="2" charset="2"/>
              <a:buNone/>
            </a:pPr>
            <a:r>
              <a:rPr lang="en-US" sz="1600" smtClean="0">
                <a:latin typeface="Courier New" pitchFamily="49" charset="0"/>
                <a:cs typeface="Courier New" pitchFamily="49" charset="0"/>
              </a:rPr>
              <a:t>  // itr</a:t>
            </a:r>
            <a:r>
              <a:rPr lang="en-US" sz="1600" i="1" smtClean="0">
                <a:latin typeface="Courier New" pitchFamily="49" charset="0"/>
                <a:cs typeface="Courier New" pitchFamily="49" charset="0"/>
              </a:rPr>
              <a:t> points to the first item &gt;= an_item or the end.</a:t>
            </a:r>
          </a:p>
          <a:p>
            <a:pPr eaLnBrk="1" hangingPunct="1">
              <a:buFont typeface="Wingdings" pitchFamily="2" charset="2"/>
              <a:buNone/>
            </a:pPr>
            <a:r>
              <a:rPr lang="en-US" sz="1600" smtClean="0">
                <a:latin typeface="Courier New" pitchFamily="49" charset="0"/>
                <a:cs typeface="Courier New" pitchFamily="49" charset="0"/>
              </a:rPr>
              <a:t>  a_list.insert(itr, an_item);</a:t>
            </a:r>
          </a:p>
          <a:p>
            <a:pPr eaLnBrk="1" hangingPunct="1">
              <a:buFont typeface="Wingdings" pitchFamily="2" charset="2"/>
              <a:buNone/>
            </a:pPr>
            <a:r>
              <a:rPr lang="en-US" sz="1600" smtClean="0">
                <a:latin typeface="Courier New" pitchFamily="49" charset="0"/>
                <a:cs typeface="Courier New" pitchFamily="49" charset="0"/>
              </a:rPr>
              <a:t>}</a:t>
            </a:r>
            <a:endParaRPr lang="en-US" sz="1600" b="1"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le 5"/>
          <p:cNvSpPr>
            <a:spLocks noGrp="1"/>
          </p:cNvSpPr>
          <p:nvPr>
            <p:ph type="title"/>
          </p:nvPr>
        </p:nvSpPr>
        <p:spPr>
          <a:xfrm>
            <a:off x="612775" y="228600"/>
            <a:ext cx="8153400" cy="990600"/>
          </a:xfrm>
        </p:spPr>
        <p:txBody>
          <a:bodyPr/>
          <a:lstStyle/>
          <a:p>
            <a:pPr eaLnBrk="1" hangingPunct="1"/>
            <a:r>
              <a:rPr lang="en-US" b="1" smtClean="0"/>
              <a:t>Implementation (cont.)</a:t>
            </a:r>
            <a:endParaRPr lang="en-US" smtClean="0"/>
          </a:p>
        </p:txBody>
      </p:sp>
      <p:sp>
        <p:nvSpPr>
          <p:cNvPr id="190466" name="Content Placeholder 6"/>
          <p:cNvSpPr>
            <a:spLocks noGrp="1"/>
          </p:cNvSpPr>
          <p:nvPr>
            <p:ph sz="quarter" idx="1"/>
          </p:nvPr>
        </p:nvSpPr>
        <p:spPr>
          <a:xfrm>
            <a:off x="612775" y="1600200"/>
            <a:ext cx="8153400" cy="4876800"/>
          </a:xfrm>
        </p:spPr>
        <p:txBody>
          <a:bodyPr/>
          <a:lstStyle/>
          <a:p>
            <a:pPr eaLnBrk="1" hangingPunct="1"/>
            <a:r>
              <a:rPr lang="en-US" b="1" smtClean="0"/>
              <a:t>Using Delegation for the Other Functions</a:t>
            </a:r>
            <a:endParaRPr lang="en-US" sz="1600" b="1" smtClean="0">
              <a:latin typeface="Courier New" pitchFamily="49" charset="0"/>
              <a:cs typeface="Courier New" pitchFamily="49" charset="0"/>
            </a:endParaRPr>
          </a:p>
          <a:p>
            <a:pPr eaLnBrk="1" hangingPunct="1"/>
            <a:r>
              <a:rPr lang="en-US" sz="2200" smtClean="0"/>
              <a:t>The remaining functions in are implemented via delegation to the list class</a:t>
            </a:r>
          </a:p>
          <a:p>
            <a:pPr marL="742950" lvl="1" indent="-285750" eaLnBrk="1" hangingPunct="1"/>
            <a:r>
              <a:rPr lang="en-US" sz="2100" smtClean="0"/>
              <a:t>They merely call the corresponding function in the list</a:t>
            </a:r>
          </a:p>
          <a:p>
            <a:pPr eaLnBrk="1" hangingPunct="1"/>
            <a:r>
              <a:rPr lang="en-US" sz="2200" smtClean="0"/>
              <a:t>For example, the remove function is coded as follows:</a:t>
            </a:r>
          </a:p>
          <a:p>
            <a:pPr eaLnBrk="1" hangingPunct="1"/>
            <a:endParaRPr lang="en-US" sz="1600" smtClean="0"/>
          </a:p>
          <a:p>
            <a:pPr marL="742950" lvl="1" indent="-285750" eaLnBrk="1" hangingPunct="1">
              <a:buFont typeface="Wingdings 2" pitchFamily="18" charset="2"/>
              <a:buNone/>
            </a:pPr>
            <a:r>
              <a:rPr lang="en-US" sz="1500" smtClean="0">
                <a:latin typeface="Courier New" pitchFamily="49" charset="0"/>
                <a:cs typeface="Courier New" pitchFamily="49" charset="0"/>
              </a:rPr>
              <a:t>void remove(const Item_Type&amp; item) {</a:t>
            </a:r>
          </a:p>
          <a:p>
            <a:pPr marL="742950" lvl="1" indent="-285750" eaLnBrk="1" hangingPunct="1">
              <a:buFont typeface="Wingdings 2" pitchFamily="18" charset="2"/>
              <a:buNone/>
            </a:pPr>
            <a:r>
              <a:rPr lang="en-US" sz="1500" smtClean="0">
                <a:latin typeface="Courier New" pitchFamily="49" charset="0"/>
                <a:cs typeface="Courier New" pitchFamily="49" charset="0"/>
              </a:rPr>
              <a:t>a_list.remove(item);</a:t>
            </a:r>
          </a:p>
          <a:p>
            <a:pPr marL="742950" lvl="1" indent="-285750" eaLnBrk="1" hangingPunct="1">
              <a:buFont typeface="Wingdings 2" pitchFamily="18" charset="2"/>
              <a:buNone/>
            </a:pPr>
            <a:r>
              <a:rPr lang="en-US" sz="1500" smtClean="0">
                <a:latin typeface="Courier New" pitchFamily="49" charset="0"/>
                <a:cs typeface="Courier New" pitchFamily="49" charset="0"/>
              </a:rPr>
              <a:t>}</a:t>
            </a:r>
          </a:p>
          <a:p>
            <a:pPr eaLnBrk="1" hangingPunct="1"/>
            <a:r>
              <a:rPr lang="en-US" sz="2400" smtClean="0"/>
              <a:t>We define the begin function as follows:</a:t>
            </a:r>
          </a:p>
          <a:p>
            <a:pPr eaLnBrk="1" hangingPunct="1">
              <a:buFont typeface="Wingdings" pitchFamily="2" charset="2"/>
              <a:buNone/>
            </a:pPr>
            <a:endParaRPr lang="en-US" sz="1600" smtClean="0">
              <a:latin typeface="Courier New" pitchFamily="49" charset="0"/>
              <a:cs typeface="Courier New" pitchFamily="49" charset="0"/>
            </a:endParaRPr>
          </a:p>
          <a:p>
            <a:pPr marL="742950" lvl="1" indent="-285750" eaLnBrk="1" hangingPunct="1">
              <a:buFont typeface="Wingdings 2" pitchFamily="18" charset="2"/>
              <a:buNone/>
            </a:pPr>
            <a:r>
              <a:rPr lang="en-US" sz="1500" smtClean="0">
                <a:latin typeface="Courier New" pitchFamily="49" charset="0"/>
                <a:cs typeface="Courier New" pitchFamily="49" charset="0"/>
              </a:rPr>
              <a:t>const_iterator begin() const {</a:t>
            </a:r>
          </a:p>
          <a:p>
            <a:pPr marL="742950" lvl="1" indent="-285750" eaLnBrk="1" hangingPunct="1">
              <a:buFont typeface="Wingdings 2" pitchFamily="18" charset="2"/>
              <a:buNone/>
            </a:pPr>
            <a:r>
              <a:rPr lang="en-US" sz="1500" smtClean="0">
                <a:latin typeface="Courier New" pitchFamily="49" charset="0"/>
                <a:cs typeface="Courier New" pitchFamily="49" charset="0"/>
              </a:rPr>
              <a:t>return a_list.begin();</a:t>
            </a:r>
          </a:p>
          <a:p>
            <a:pPr marL="742950" lvl="1" indent="-285750" eaLnBrk="1" hangingPunct="1">
              <a:buFont typeface="Wingdings 2" pitchFamily="18" charset="2"/>
              <a:buNone/>
            </a:pPr>
            <a:r>
              <a:rPr lang="en-US" sz="1500" smtClean="0">
                <a:latin typeface="Courier New" pitchFamily="49" charset="0"/>
                <a:cs typeface="Courier New" pitchFamily="49" charset="0"/>
              </a:rPr>
              <a:t>}</a:t>
            </a:r>
            <a:endParaRPr lang="en-US" sz="1500" b="1"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itle 5"/>
          <p:cNvSpPr>
            <a:spLocks noGrp="1"/>
          </p:cNvSpPr>
          <p:nvPr>
            <p:ph type="title"/>
          </p:nvPr>
        </p:nvSpPr>
        <p:spPr>
          <a:xfrm>
            <a:off x="612775" y="228600"/>
            <a:ext cx="8153400" cy="990600"/>
          </a:xfrm>
        </p:spPr>
        <p:txBody>
          <a:bodyPr/>
          <a:lstStyle/>
          <a:p>
            <a:pPr eaLnBrk="1" hangingPunct="1"/>
            <a:r>
              <a:rPr lang="en-US" b="1" smtClean="0"/>
              <a:t>Implementation (cont.)</a:t>
            </a:r>
            <a:endParaRPr lang="en-US" smtClean="0"/>
          </a:p>
        </p:txBody>
      </p:sp>
      <p:pic>
        <p:nvPicPr>
          <p:cNvPr id="191490" name="Picture 2"/>
          <p:cNvPicPr>
            <a:picLocks noChangeAspect="1" noChangeArrowheads="1"/>
          </p:cNvPicPr>
          <p:nvPr/>
        </p:nvPicPr>
        <p:blipFill>
          <a:blip r:embed="rId2"/>
          <a:srcRect/>
          <a:stretch>
            <a:fillRect/>
          </a:stretch>
        </p:blipFill>
        <p:spPr bwMode="auto">
          <a:xfrm>
            <a:off x="2819400" y="1600200"/>
            <a:ext cx="2724150" cy="1228725"/>
          </a:xfrm>
          <a:prstGeom prst="rect">
            <a:avLst/>
          </a:prstGeom>
          <a:noFill/>
          <a:ln w="9525">
            <a:noFill/>
            <a:miter lim="800000"/>
            <a:headEnd/>
            <a:tailEnd/>
          </a:ln>
        </p:spPr>
      </p:pic>
      <p:pic>
        <p:nvPicPr>
          <p:cNvPr id="191491" name="Picture 3"/>
          <p:cNvPicPr>
            <a:picLocks noChangeAspect="1" noChangeArrowheads="1"/>
          </p:cNvPicPr>
          <p:nvPr/>
        </p:nvPicPr>
        <p:blipFill>
          <a:blip r:embed="rId3"/>
          <a:srcRect/>
          <a:stretch>
            <a:fillRect/>
          </a:stretch>
        </p:blipFill>
        <p:spPr bwMode="auto">
          <a:xfrm>
            <a:off x="2819400" y="2971800"/>
            <a:ext cx="3071813" cy="3309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Title 1"/>
          <p:cNvSpPr>
            <a:spLocks noGrp="1"/>
          </p:cNvSpPr>
          <p:nvPr>
            <p:ph type="title"/>
          </p:nvPr>
        </p:nvSpPr>
        <p:spPr>
          <a:xfrm>
            <a:off x="612775" y="228600"/>
            <a:ext cx="8153400" cy="990600"/>
          </a:xfrm>
        </p:spPr>
        <p:txBody>
          <a:bodyPr/>
          <a:lstStyle/>
          <a:p>
            <a:pPr eaLnBrk="1" hangingPunct="1"/>
            <a:r>
              <a:rPr lang="en-US" b="1" smtClean="0"/>
              <a:t>Testing</a:t>
            </a:r>
          </a:p>
        </p:txBody>
      </p:sp>
      <p:pic>
        <p:nvPicPr>
          <p:cNvPr id="192514" name="Picture 2"/>
          <p:cNvPicPr>
            <a:picLocks noChangeAspect="1" noChangeArrowheads="1"/>
          </p:cNvPicPr>
          <p:nvPr/>
        </p:nvPicPr>
        <p:blipFill>
          <a:blip r:embed="rId2"/>
          <a:srcRect/>
          <a:stretch>
            <a:fillRect/>
          </a:stretch>
        </p:blipFill>
        <p:spPr bwMode="auto">
          <a:xfrm>
            <a:off x="3048000" y="1592263"/>
            <a:ext cx="2478088" cy="1316037"/>
          </a:xfrm>
          <a:prstGeom prst="rect">
            <a:avLst/>
          </a:prstGeom>
          <a:noFill/>
          <a:ln w="9525">
            <a:noFill/>
            <a:miter lim="800000"/>
            <a:headEnd/>
            <a:tailEnd/>
          </a:ln>
        </p:spPr>
      </p:pic>
      <p:pic>
        <p:nvPicPr>
          <p:cNvPr id="192515" name="Picture 4"/>
          <p:cNvPicPr>
            <a:picLocks noChangeAspect="1" noChangeArrowheads="1"/>
          </p:cNvPicPr>
          <p:nvPr/>
        </p:nvPicPr>
        <p:blipFill>
          <a:blip r:embed="rId3"/>
          <a:srcRect/>
          <a:stretch>
            <a:fillRect/>
          </a:stretch>
        </p:blipFill>
        <p:spPr bwMode="auto">
          <a:xfrm>
            <a:off x="3048000" y="2895600"/>
            <a:ext cx="2478088" cy="3943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ext Placeholder 5"/>
          <p:cNvSpPr>
            <a:spLocks noGrp="1"/>
          </p:cNvSpPr>
          <p:nvPr>
            <p:ph type="body" idx="1"/>
          </p:nvPr>
        </p:nvSpPr>
        <p:spPr/>
        <p:txBody>
          <a:bodyPr/>
          <a:lstStyle/>
          <a:p>
            <a:pPr eaLnBrk="1" hangingPunct="1"/>
            <a:r>
              <a:rPr lang="en-US" smtClean="0"/>
              <a:t>Section 4.9</a:t>
            </a:r>
          </a:p>
        </p:txBody>
      </p:sp>
      <p:sp>
        <p:nvSpPr>
          <p:cNvPr id="193538" name="Title 4"/>
          <p:cNvSpPr>
            <a:spLocks noGrp="1"/>
          </p:cNvSpPr>
          <p:nvPr>
            <p:ph type="title"/>
          </p:nvPr>
        </p:nvSpPr>
        <p:spPr/>
        <p:txBody>
          <a:bodyPr/>
          <a:lstStyle/>
          <a:p>
            <a:pPr eaLnBrk="1" hangingPunct="1"/>
            <a:r>
              <a:rPr lang="en-US" b="1" smtClean="0"/>
              <a:t>Standard Library Containers</a:t>
            </a:r>
            <a:endParaRPr lang="en-US" smtClean="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le 4"/>
          <p:cNvSpPr>
            <a:spLocks noGrp="1"/>
          </p:cNvSpPr>
          <p:nvPr>
            <p:ph type="title"/>
          </p:nvPr>
        </p:nvSpPr>
        <p:spPr>
          <a:xfrm>
            <a:off x="612775" y="228600"/>
            <a:ext cx="8153400" cy="990600"/>
          </a:xfrm>
        </p:spPr>
        <p:txBody>
          <a:bodyPr/>
          <a:lstStyle/>
          <a:p>
            <a:pPr eaLnBrk="1" hangingPunct="1"/>
            <a:r>
              <a:rPr lang="en-US" b="1" smtClean="0"/>
              <a:t>Standard Library Containers</a:t>
            </a:r>
          </a:p>
        </p:txBody>
      </p:sp>
      <p:sp>
        <p:nvSpPr>
          <p:cNvPr id="6" name="Content Placeholder 5"/>
          <p:cNvSpPr>
            <a:spLocks noGrp="1"/>
          </p:cNvSpPr>
          <p:nvPr>
            <p:ph sz="quarter" idx="1"/>
          </p:nvPr>
        </p:nvSpPr>
        <p:spPr>
          <a:xfrm>
            <a:off x="612775" y="1600200"/>
            <a:ext cx="8153400" cy="4876800"/>
          </a:xfrm>
        </p:spPr>
        <p:txBody>
          <a:bodyPr>
            <a:normAutofit fontScale="70000" lnSpcReduction="20000"/>
          </a:bodyPr>
          <a:lstStyle/>
          <a:p>
            <a:pPr eaLnBrk="1" hangingPunct="1">
              <a:defRPr/>
            </a:pPr>
            <a:r>
              <a:rPr lang="en-US" dirty="0"/>
              <a:t>The </a:t>
            </a:r>
            <a:r>
              <a:rPr lang="en-US" sz="2400" dirty="0">
                <a:latin typeface="Courier New" pitchFamily="49" charset="0"/>
                <a:cs typeface="Courier New" pitchFamily="49" charset="0"/>
              </a:rPr>
              <a:t>vector</a:t>
            </a:r>
            <a:r>
              <a:rPr lang="en-US" dirty="0"/>
              <a:t> and the </a:t>
            </a:r>
            <a:r>
              <a:rPr lang="en-US" sz="2400" dirty="0">
                <a:latin typeface="Courier New" pitchFamily="49" charset="0"/>
                <a:cs typeface="Courier New" pitchFamily="49" charset="0"/>
              </a:rPr>
              <a:t>list</a:t>
            </a:r>
            <a:r>
              <a:rPr lang="en-US" dirty="0"/>
              <a:t> are examples of what the C++ standard calls a </a:t>
            </a:r>
            <a:r>
              <a:rPr lang="en-US" i="1" dirty="0" smtClean="0"/>
              <a:t>sequential container</a:t>
            </a:r>
            <a:r>
              <a:rPr lang="en-US" dirty="0" smtClean="0"/>
              <a:t>; you </a:t>
            </a:r>
            <a:r>
              <a:rPr lang="en-US" dirty="0"/>
              <a:t>may have observed that the interfaces </a:t>
            </a:r>
            <a:r>
              <a:rPr lang="en-US" dirty="0" smtClean="0"/>
              <a:t>are similar</a:t>
            </a:r>
          </a:p>
          <a:p>
            <a:pPr eaLnBrk="1" hangingPunct="1">
              <a:defRPr/>
            </a:pPr>
            <a:r>
              <a:rPr lang="en-US" dirty="0"/>
              <a:t>The C++ standard uses the term </a:t>
            </a:r>
            <a:r>
              <a:rPr lang="en-US" i="1" dirty="0"/>
              <a:t>container </a:t>
            </a:r>
            <a:r>
              <a:rPr lang="en-US" dirty="0"/>
              <a:t>to represent a class that can </a:t>
            </a:r>
            <a:r>
              <a:rPr lang="en-US" dirty="0" smtClean="0"/>
              <a:t>contain objects</a:t>
            </a:r>
          </a:p>
          <a:p>
            <a:pPr eaLnBrk="1" hangingPunct="1">
              <a:defRPr/>
            </a:pPr>
            <a:r>
              <a:rPr lang="en-US" dirty="0" smtClean="0"/>
              <a:t>C++ defines </a:t>
            </a:r>
            <a:r>
              <a:rPr lang="en-US" dirty="0"/>
              <a:t>a common interface for all </a:t>
            </a:r>
            <a:r>
              <a:rPr lang="en-US" dirty="0" smtClean="0"/>
              <a:t>containers and then </a:t>
            </a:r>
            <a:r>
              <a:rPr lang="en-US" dirty="0"/>
              <a:t>splits the set of </a:t>
            </a:r>
            <a:r>
              <a:rPr lang="en-US" dirty="0" smtClean="0"/>
              <a:t>containers into </a:t>
            </a:r>
            <a:r>
              <a:rPr lang="en-US" dirty="0"/>
              <a:t>sequential containers and </a:t>
            </a:r>
            <a:r>
              <a:rPr lang="en-US" i="1" dirty="0"/>
              <a:t>associative </a:t>
            </a:r>
            <a:r>
              <a:rPr lang="en-US" i="1" dirty="0" smtClean="0"/>
              <a:t>containers</a:t>
            </a:r>
            <a:r>
              <a:rPr lang="en-US" dirty="0" smtClean="0"/>
              <a:t> </a:t>
            </a:r>
          </a:p>
          <a:p>
            <a:pPr eaLnBrk="1" hangingPunct="1">
              <a:defRPr/>
            </a:pPr>
            <a:r>
              <a:rPr lang="en-US" dirty="0" smtClean="0"/>
              <a:t>Common requirements unique </a:t>
            </a:r>
            <a:r>
              <a:rPr lang="en-US" dirty="0"/>
              <a:t>to these subsets are also </a:t>
            </a:r>
            <a:r>
              <a:rPr lang="en-US" dirty="0" smtClean="0"/>
              <a:t>defined and the </a:t>
            </a:r>
            <a:r>
              <a:rPr lang="en-US" dirty="0"/>
              <a:t>individual containers have </a:t>
            </a:r>
            <a:r>
              <a:rPr lang="en-US" dirty="0" smtClean="0"/>
              <a:t>their own </a:t>
            </a:r>
            <a:r>
              <a:rPr lang="en-US" dirty="0"/>
              <a:t>additional </a:t>
            </a:r>
            <a:r>
              <a:rPr lang="en-US" dirty="0" smtClean="0"/>
              <a:t>requirements</a:t>
            </a:r>
          </a:p>
          <a:p>
            <a:pPr eaLnBrk="1" hangingPunct="1">
              <a:defRPr/>
            </a:pPr>
            <a:endParaRPr lang="en-US" dirty="0"/>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defRPr/>
            </a:pPr>
            <a:endParaRPr lang="en-US" dirty="0"/>
          </a:p>
          <a:p>
            <a:pPr marL="0" indent="0" eaLnBrk="1" hangingPunct="1">
              <a:buFont typeface="Wingdings" pitchFamily="2" charset="2"/>
              <a:buNone/>
              <a:defRPr/>
            </a:pPr>
            <a:r>
              <a:rPr lang="en-US" dirty="0" smtClean="0"/>
              <a:t> </a:t>
            </a:r>
            <a:endParaRPr lang="en-US" dirty="0"/>
          </a:p>
        </p:txBody>
      </p:sp>
      <p:pic>
        <p:nvPicPr>
          <p:cNvPr id="194563" name="Picture 2"/>
          <p:cNvPicPr>
            <a:picLocks noChangeAspect="1" noChangeArrowheads="1"/>
          </p:cNvPicPr>
          <p:nvPr/>
        </p:nvPicPr>
        <p:blipFill>
          <a:blip r:embed="rId2"/>
          <a:srcRect/>
          <a:stretch>
            <a:fillRect/>
          </a:stretch>
        </p:blipFill>
        <p:spPr bwMode="auto">
          <a:xfrm>
            <a:off x="457200" y="3962400"/>
            <a:ext cx="8191500" cy="2581275"/>
          </a:xfrm>
          <a:prstGeom prst="rect">
            <a:avLst/>
          </a:prstGeom>
          <a:noFill/>
          <a:ln w="9525">
            <a:noFill/>
            <a:miter lim="800000"/>
            <a:headEnd/>
            <a:tailEnd/>
          </a:ln>
        </p:spPr>
      </p:pic>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12775" y="228600"/>
            <a:ext cx="8153400" cy="990600"/>
          </a:xfrm>
        </p:spPr>
        <p:txBody>
          <a:bodyPr>
            <a:normAutofit fontScale="90000"/>
          </a:bodyPr>
          <a:lstStyle/>
          <a:p>
            <a:pPr eaLnBrk="1" hangingPunct="1">
              <a:defRPr/>
            </a:pPr>
            <a:r>
              <a:rPr lang="en-US" b="1" dirty="0" smtClean="0"/>
              <a:t>Standard Library Containers (cont.)</a:t>
            </a:r>
            <a:endParaRPr lang="en-US" b="1" dirty="0"/>
          </a:p>
        </p:txBody>
      </p:sp>
      <p:sp>
        <p:nvSpPr>
          <p:cNvPr id="6" name="Content Placeholder 5"/>
          <p:cNvSpPr>
            <a:spLocks noGrp="1"/>
          </p:cNvSpPr>
          <p:nvPr>
            <p:ph sz="quarter" idx="1"/>
          </p:nvPr>
        </p:nvSpPr>
        <p:spPr>
          <a:xfrm>
            <a:off x="612775" y="1600200"/>
            <a:ext cx="8153400" cy="4876800"/>
          </a:xfrm>
        </p:spPr>
        <p:txBody>
          <a:bodyPr>
            <a:normAutofit fontScale="92500" lnSpcReduction="20000"/>
          </a:bodyPr>
          <a:lstStyle/>
          <a:p>
            <a:pPr eaLnBrk="1" hangingPunct="1">
              <a:defRPr/>
            </a:pPr>
            <a:r>
              <a:rPr lang="en-US" sz="2200" dirty="0"/>
              <a:t>This is not an inheritance </a:t>
            </a:r>
            <a:r>
              <a:rPr lang="en-US" sz="2200" dirty="0" smtClean="0"/>
              <a:t>hierarchy</a:t>
            </a:r>
            <a:endParaRPr lang="en-US" sz="2200" dirty="0"/>
          </a:p>
          <a:p>
            <a:pPr eaLnBrk="1" hangingPunct="1">
              <a:defRPr/>
            </a:pPr>
            <a:r>
              <a:rPr lang="en-US" sz="2200" dirty="0"/>
              <a:t>The term </a:t>
            </a:r>
            <a:r>
              <a:rPr lang="en-US" sz="2200" i="1" dirty="0"/>
              <a:t>concept </a:t>
            </a:r>
            <a:r>
              <a:rPr lang="en-US" sz="2200" dirty="0"/>
              <a:t>is used to represent the set of common requirements for the container, sequence, or </a:t>
            </a:r>
            <a:r>
              <a:rPr lang="en-US" sz="1700" dirty="0" err="1">
                <a:latin typeface="Courier New" pitchFamily="49" charset="0"/>
                <a:cs typeface="Courier New" pitchFamily="49" charset="0"/>
              </a:rPr>
              <a:t>associative_container</a:t>
            </a:r>
            <a:r>
              <a:rPr lang="en-US" sz="2200" dirty="0"/>
              <a:t> </a:t>
            </a:r>
          </a:p>
          <a:p>
            <a:pPr eaLnBrk="1" hangingPunct="1">
              <a:defRPr/>
            </a:pPr>
            <a:r>
              <a:rPr lang="en-US" sz="2200" dirty="0"/>
              <a:t>Although a </a:t>
            </a:r>
            <a:r>
              <a:rPr lang="en-US" sz="1700" dirty="0">
                <a:latin typeface="Courier New" pitchFamily="49" charset="0"/>
                <a:cs typeface="Courier New" pitchFamily="49" charset="0"/>
              </a:rPr>
              <a:t>list</a:t>
            </a:r>
            <a:r>
              <a:rPr lang="en-US" sz="2200" dirty="0"/>
              <a:t> and a </a:t>
            </a:r>
            <a:r>
              <a:rPr lang="en-US" sz="1700" dirty="0">
                <a:latin typeface="Courier New" pitchFamily="49" charset="0"/>
                <a:cs typeface="Courier New" pitchFamily="49" charset="0"/>
              </a:rPr>
              <a:t>vector</a:t>
            </a:r>
            <a:r>
              <a:rPr lang="en-US" sz="2200" dirty="0"/>
              <a:t> may have several member functions in common, they may not be used </a:t>
            </a:r>
            <a:r>
              <a:rPr lang="en-US" sz="2200" dirty="0" err="1"/>
              <a:t>polymorphically</a:t>
            </a:r>
            <a:endParaRPr lang="en-US" sz="2200" dirty="0"/>
          </a:p>
          <a:p>
            <a:pPr eaLnBrk="1" hangingPunct="1">
              <a:defRPr/>
            </a:pPr>
            <a:r>
              <a:rPr lang="en-US" sz="2200" dirty="0"/>
              <a:t>However, both </a:t>
            </a:r>
            <a:r>
              <a:rPr lang="en-US" sz="1700" dirty="0">
                <a:latin typeface="Courier New" pitchFamily="49" charset="0"/>
                <a:cs typeface="Courier New" pitchFamily="49" charset="0"/>
              </a:rPr>
              <a:t>vector</a:t>
            </a:r>
            <a:r>
              <a:rPr lang="en-US" sz="2200" dirty="0"/>
              <a:t>s and </a:t>
            </a:r>
            <a:r>
              <a:rPr lang="en-US" sz="1700" dirty="0">
                <a:latin typeface="Courier New" pitchFamily="49" charset="0"/>
                <a:cs typeface="Courier New" pitchFamily="49" charset="0"/>
              </a:rPr>
              <a:t>list</a:t>
            </a:r>
            <a:r>
              <a:rPr lang="en-US" sz="2200" dirty="0"/>
              <a:t>s, as well as other sequences, can be used interchangeably by generic algorithms</a:t>
            </a:r>
          </a:p>
          <a:p>
            <a:pPr eaLnBrk="1" hangingPunct="1">
              <a:defRPr/>
            </a:pPr>
            <a:endParaRPr lang="en-US" dirty="0"/>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defRPr/>
            </a:pPr>
            <a:endParaRPr lang="en-US" dirty="0"/>
          </a:p>
          <a:p>
            <a:pPr eaLnBrk="1" hangingPunct="1">
              <a:defRPr/>
            </a:pPr>
            <a:r>
              <a:rPr lang="en-US" dirty="0" smtClean="0"/>
              <a:t> </a:t>
            </a:r>
            <a:endParaRPr lang="en-US" dirty="0"/>
          </a:p>
        </p:txBody>
      </p:sp>
      <p:pic>
        <p:nvPicPr>
          <p:cNvPr id="195587" name="Picture 2"/>
          <p:cNvPicPr>
            <a:picLocks noChangeAspect="1" noChangeArrowheads="1"/>
          </p:cNvPicPr>
          <p:nvPr/>
        </p:nvPicPr>
        <p:blipFill>
          <a:blip r:embed="rId2"/>
          <a:srcRect/>
          <a:stretch>
            <a:fillRect/>
          </a:stretch>
        </p:blipFill>
        <p:spPr bwMode="auto">
          <a:xfrm>
            <a:off x="457200" y="3962400"/>
            <a:ext cx="8191500" cy="2581275"/>
          </a:xfrm>
          <a:prstGeom prst="rect">
            <a:avLst/>
          </a:prstGeom>
          <a:noFill/>
          <a:ln w="9525">
            <a:noFill/>
            <a:miter lim="800000"/>
            <a:headEnd/>
            <a:tailEnd/>
          </a:ln>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12775" y="228600"/>
            <a:ext cx="8153400" cy="990600"/>
          </a:xfrm>
        </p:spPr>
        <p:txBody>
          <a:bodyPr>
            <a:normAutofit fontScale="90000"/>
          </a:bodyPr>
          <a:lstStyle/>
          <a:p>
            <a:pPr eaLnBrk="1" hangingPunct="1">
              <a:defRPr/>
            </a:pPr>
            <a:r>
              <a:rPr lang="en-US" b="1" dirty="0" smtClean="0"/>
              <a:t>Standard Library Containers (cont.)</a:t>
            </a:r>
            <a:endParaRPr lang="en-US" b="1" dirty="0"/>
          </a:p>
        </p:txBody>
      </p:sp>
      <p:sp>
        <p:nvSpPr>
          <p:cNvPr id="6" name="Content Placeholder 5"/>
          <p:cNvSpPr>
            <a:spLocks noGrp="1"/>
          </p:cNvSpPr>
          <p:nvPr>
            <p:ph sz="quarter" idx="1"/>
          </p:nvPr>
        </p:nvSpPr>
        <p:spPr>
          <a:xfrm>
            <a:off x="612775" y="1600200"/>
            <a:ext cx="8153400" cy="4876800"/>
          </a:xfrm>
        </p:spPr>
        <p:txBody>
          <a:bodyPr>
            <a:normAutofit lnSpcReduction="10000"/>
          </a:bodyPr>
          <a:lstStyle/>
          <a:p>
            <a:pPr eaLnBrk="1" hangingPunct="1">
              <a:defRPr/>
            </a:pPr>
            <a:r>
              <a:rPr lang="en-US" dirty="0"/>
              <a:t>The basic difference between a sequence and an associative container is that </a:t>
            </a:r>
            <a:r>
              <a:rPr lang="en-US" dirty="0" smtClean="0"/>
              <a:t>items in </a:t>
            </a:r>
            <a:r>
              <a:rPr lang="en-US" dirty="0"/>
              <a:t>a sequence (for example, a </a:t>
            </a:r>
            <a:r>
              <a:rPr lang="en-US" sz="2400" dirty="0">
                <a:latin typeface="Courier New" pitchFamily="49" charset="0"/>
                <a:cs typeface="Courier New" pitchFamily="49" charset="0"/>
              </a:rPr>
              <a:t>vector</a:t>
            </a:r>
            <a:r>
              <a:rPr lang="en-US" dirty="0"/>
              <a:t> or a </a:t>
            </a:r>
            <a:r>
              <a:rPr lang="en-US" sz="2400" dirty="0">
                <a:latin typeface="Courier New" pitchFamily="49" charset="0"/>
                <a:cs typeface="Courier New" pitchFamily="49" charset="0"/>
              </a:rPr>
              <a:t>list</a:t>
            </a:r>
            <a:r>
              <a:rPr lang="en-US" dirty="0"/>
              <a:t>) follow some linear </a:t>
            </a:r>
            <a:r>
              <a:rPr lang="en-US" dirty="0" smtClean="0"/>
              <a:t>arrangement</a:t>
            </a:r>
          </a:p>
          <a:p>
            <a:pPr eaLnBrk="1" hangingPunct="1">
              <a:defRPr/>
            </a:pPr>
            <a:r>
              <a:rPr lang="en-US" dirty="0" smtClean="0"/>
              <a:t>At any </a:t>
            </a:r>
            <a:r>
              <a:rPr lang="en-US" dirty="0"/>
              <a:t>given time each element has a particular position relative to the other items </a:t>
            </a:r>
            <a:r>
              <a:rPr lang="en-US" dirty="0" smtClean="0"/>
              <a:t>in the container </a:t>
            </a:r>
          </a:p>
          <a:p>
            <a:pPr eaLnBrk="1" hangingPunct="1">
              <a:defRPr/>
            </a:pPr>
            <a:r>
              <a:rPr lang="en-US" dirty="0" smtClean="0"/>
              <a:t>In </a:t>
            </a:r>
            <a:r>
              <a:rPr lang="en-US" dirty="0"/>
              <a:t>an associative container, on the other hand, there is no </a:t>
            </a:r>
            <a:r>
              <a:rPr lang="en-US" dirty="0" smtClean="0"/>
              <a:t>particular position </a:t>
            </a:r>
            <a:r>
              <a:rPr lang="en-US" dirty="0"/>
              <a:t>for each item in the </a:t>
            </a:r>
            <a:r>
              <a:rPr lang="en-US" dirty="0" smtClean="0"/>
              <a:t>container</a:t>
            </a:r>
          </a:p>
          <a:p>
            <a:pPr eaLnBrk="1" hangingPunct="1">
              <a:defRPr/>
            </a:pPr>
            <a:r>
              <a:rPr lang="en-US" dirty="0" smtClean="0"/>
              <a:t>Items </a:t>
            </a:r>
            <a:r>
              <a:rPr lang="en-US" dirty="0"/>
              <a:t>are accessed by value, rather than </a:t>
            </a:r>
            <a:r>
              <a:rPr lang="en-US" dirty="0" smtClean="0"/>
              <a:t>their position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612775" y="228600"/>
            <a:ext cx="8153400" cy="990600"/>
          </a:xfrm>
        </p:spPr>
        <p:txBody>
          <a:bodyPr/>
          <a:lstStyle/>
          <a:p>
            <a:pPr eaLnBrk="1" hangingPunct="1"/>
            <a:r>
              <a:rPr lang="en-US" b="1" smtClean="0"/>
              <a:t>Vector (cont.)</a:t>
            </a:r>
          </a:p>
        </p:txBody>
      </p:sp>
      <p:sp>
        <p:nvSpPr>
          <p:cNvPr id="22530" name="Rectangle 3"/>
          <p:cNvSpPr>
            <a:spLocks noGrp="1" noChangeArrowheads="1"/>
          </p:cNvSpPr>
          <p:nvPr>
            <p:ph sz="quarter" idx="1"/>
          </p:nvPr>
        </p:nvSpPr>
        <p:spPr>
          <a:xfrm>
            <a:off x="612775" y="1600200"/>
            <a:ext cx="8153400" cy="4495800"/>
          </a:xfrm>
        </p:spPr>
        <p:txBody>
          <a:bodyPr>
            <a:normAutofit lnSpcReduction="10000"/>
          </a:bodyPr>
          <a:lstStyle/>
          <a:p>
            <a:pPr eaLnBrk="1" hangingPunct="1">
              <a:defRPr/>
            </a:pPr>
            <a:r>
              <a:rPr lang="en-US" dirty="0" smtClean="0"/>
              <a:t>The </a:t>
            </a:r>
            <a:r>
              <a:rPr lang="en-US" dirty="0"/>
              <a:t>size of a vector </a:t>
            </a:r>
            <a:r>
              <a:rPr lang="en-US" dirty="0" smtClean="0"/>
              <a:t>automatically increases </a:t>
            </a:r>
            <a:r>
              <a:rPr lang="en-US" dirty="0"/>
              <a:t>as new elements are added to it, and the size decreases as elements </a:t>
            </a:r>
            <a:r>
              <a:rPr lang="en-US" dirty="0" smtClean="0"/>
              <a:t>are removed</a:t>
            </a:r>
          </a:p>
          <a:p>
            <a:pPr eaLnBrk="1" hangingPunct="1">
              <a:defRPr/>
            </a:pPr>
            <a:r>
              <a:rPr lang="en-US" dirty="0"/>
              <a:t>If an insertion is not at the end of the vector, the existing entries in the vector </a:t>
            </a:r>
            <a:r>
              <a:rPr lang="en-US" dirty="0" smtClean="0"/>
              <a:t>are </a:t>
            </a:r>
            <a:r>
              <a:rPr lang="en-US" dirty="0"/>
              <a:t>shifted automatically to make room for the entry being </a:t>
            </a:r>
            <a:r>
              <a:rPr lang="en-US" dirty="0" smtClean="0"/>
              <a:t>inserted</a:t>
            </a:r>
          </a:p>
          <a:p>
            <a:pPr eaLnBrk="1" hangingPunct="1">
              <a:defRPr/>
            </a:pPr>
            <a:r>
              <a:rPr lang="en-US" dirty="0" smtClean="0"/>
              <a:t>Similarly</a:t>
            </a:r>
            <a:r>
              <a:rPr lang="en-US" dirty="0"/>
              <a:t>, if an </a:t>
            </a:r>
            <a:r>
              <a:rPr lang="en-US" dirty="0" smtClean="0"/>
              <a:t>element other </a:t>
            </a:r>
            <a:r>
              <a:rPr lang="en-US" dirty="0"/>
              <a:t>than the last one is removed, the other entries are shifted automatically to close up the space that was </a:t>
            </a:r>
            <a:r>
              <a:rPr lang="en-US" dirty="0" smtClean="0"/>
              <a:t>vacated</a:t>
            </a:r>
            <a:endParaRPr lang="en-US"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Title 1"/>
          <p:cNvSpPr>
            <a:spLocks noGrp="1"/>
          </p:cNvSpPr>
          <p:nvPr>
            <p:ph type="title"/>
          </p:nvPr>
        </p:nvSpPr>
        <p:spPr>
          <a:xfrm>
            <a:off x="612775" y="228600"/>
            <a:ext cx="8153400" cy="990600"/>
          </a:xfrm>
        </p:spPr>
        <p:txBody>
          <a:bodyPr/>
          <a:lstStyle/>
          <a:p>
            <a:pPr eaLnBrk="1" hangingPunct="1"/>
            <a:r>
              <a:rPr lang="en-US" b="1" smtClean="0"/>
              <a:t>Common Features of Containers</a:t>
            </a:r>
          </a:p>
        </p:txBody>
      </p:sp>
      <p:pic>
        <p:nvPicPr>
          <p:cNvPr id="197634" name="Picture 2"/>
          <p:cNvPicPr>
            <a:picLocks noChangeAspect="1" noChangeArrowheads="1"/>
          </p:cNvPicPr>
          <p:nvPr/>
        </p:nvPicPr>
        <p:blipFill>
          <a:blip r:embed="rId2"/>
          <a:srcRect/>
          <a:stretch>
            <a:fillRect/>
          </a:stretch>
        </p:blipFill>
        <p:spPr bwMode="auto">
          <a:xfrm>
            <a:off x="1981200" y="1543050"/>
            <a:ext cx="5222875" cy="4383088"/>
          </a:xfrm>
          <a:prstGeom prst="rect">
            <a:avLst/>
          </a:prstGeom>
          <a:noFill/>
          <a:ln w="9525">
            <a:noFill/>
            <a:miter lim="800000"/>
            <a:headEnd/>
            <a:tailEnd/>
          </a:ln>
        </p:spPr>
      </p:pic>
      <p:pic>
        <p:nvPicPr>
          <p:cNvPr id="197635" name="Picture 3"/>
          <p:cNvPicPr>
            <a:picLocks noChangeAspect="1" noChangeArrowheads="1"/>
          </p:cNvPicPr>
          <p:nvPr/>
        </p:nvPicPr>
        <p:blipFill>
          <a:blip r:embed="rId3"/>
          <a:srcRect/>
          <a:stretch>
            <a:fillRect/>
          </a:stretch>
        </p:blipFill>
        <p:spPr bwMode="auto">
          <a:xfrm>
            <a:off x="1981200" y="5899150"/>
            <a:ext cx="5211763" cy="955675"/>
          </a:xfrm>
          <a:prstGeom prst="rect">
            <a:avLst/>
          </a:prstGeom>
          <a:noFill/>
          <a:ln w="9525">
            <a:noFill/>
            <a:miter lim="800000"/>
            <a:headEnd/>
            <a:tailEnd/>
          </a:ln>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Title 1"/>
          <p:cNvSpPr>
            <a:spLocks noGrp="1"/>
          </p:cNvSpPr>
          <p:nvPr>
            <p:ph type="title"/>
          </p:nvPr>
        </p:nvSpPr>
        <p:spPr>
          <a:xfrm>
            <a:off x="612775" y="228600"/>
            <a:ext cx="8153400" cy="990600"/>
          </a:xfrm>
        </p:spPr>
        <p:txBody>
          <a:bodyPr/>
          <a:lstStyle/>
          <a:p>
            <a:pPr eaLnBrk="1" hangingPunct="1"/>
            <a:r>
              <a:rPr lang="en-US" b="1" smtClean="0"/>
              <a:t>Sequences</a:t>
            </a:r>
          </a:p>
        </p:txBody>
      </p:sp>
      <p:pic>
        <p:nvPicPr>
          <p:cNvPr id="198658" name="Picture 2"/>
          <p:cNvPicPr>
            <a:picLocks noChangeAspect="1" noChangeArrowheads="1"/>
          </p:cNvPicPr>
          <p:nvPr/>
        </p:nvPicPr>
        <p:blipFill>
          <a:blip r:embed="rId2"/>
          <a:srcRect/>
          <a:stretch>
            <a:fillRect/>
          </a:stretch>
        </p:blipFill>
        <p:spPr bwMode="auto">
          <a:xfrm>
            <a:off x="209550" y="1600200"/>
            <a:ext cx="8724900" cy="3924300"/>
          </a:xfrm>
          <a:prstGeom prst="rect">
            <a:avLst/>
          </a:prstGeom>
          <a:noFill/>
          <a:ln w="9525">
            <a:noFill/>
            <a:miter lim="800000"/>
            <a:headEnd/>
            <a:tailEnd/>
          </a:ln>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hangingPunct="1">
              <a:defRPr/>
            </a:pPr>
            <a:r>
              <a:rPr lang="en-US" b="1" dirty="0"/>
              <a:t>Optional Requirements for Sequences</a:t>
            </a:r>
          </a:p>
        </p:txBody>
      </p:sp>
      <p:pic>
        <p:nvPicPr>
          <p:cNvPr id="199682" name="Picture 2"/>
          <p:cNvPicPr>
            <a:picLocks noChangeAspect="1" noChangeArrowheads="1"/>
          </p:cNvPicPr>
          <p:nvPr/>
        </p:nvPicPr>
        <p:blipFill>
          <a:blip r:embed="rId2"/>
          <a:srcRect/>
          <a:stretch>
            <a:fillRect/>
          </a:stretch>
        </p:blipFill>
        <p:spPr bwMode="auto">
          <a:xfrm>
            <a:off x="209550" y="1676400"/>
            <a:ext cx="8724900" cy="4829175"/>
          </a:xfrm>
          <a:prstGeom prst="rect">
            <a:avLst/>
          </a:prstGeom>
          <a:noFill/>
          <a:ln w="9525">
            <a:noFill/>
            <a:miter lim="800000"/>
            <a:headEnd/>
            <a:tailEnd/>
          </a:ln>
        </p:spPr>
      </p:pic>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hangingPunct="1">
              <a:defRPr/>
            </a:pPr>
            <a:r>
              <a:rPr lang="en-US" b="1" dirty="0"/>
              <a:t>Optional Requirements for </a:t>
            </a:r>
            <a:r>
              <a:rPr lang="en-US" b="1" dirty="0" smtClean="0"/>
              <a:t>Sequences (cont.)</a:t>
            </a:r>
            <a:endParaRPr lang="en-US" b="1" dirty="0"/>
          </a:p>
        </p:txBody>
      </p:sp>
      <p:sp>
        <p:nvSpPr>
          <p:cNvPr id="200706" name="Content Placeholder 2"/>
          <p:cNvSpPr>
            <a:spLocks noGrp="1"/>
          </p:cNvSpPr>
          <p:nvPr>
            <p:ph sz="quarter" idx="1"/>
          </p:nvPr>
        </p:nvSpPr>
        <p:spPr>
          <a:xfrm>
            <a:off x="612775" y="1600200"/>
            <a:ext cx="8153400" cy="4876800"/>
          </a:xfrm>
        </p:spPr>
        <p:txBody>
          <a:bodyPr/>
          <a:lstStyle/>
          <a:p>
            <a:pPr eaLnBrk="1" hangingPunct="1">
              <a:lnSpc>
                <a:spcPct val="90000"/>
              </a:lnSpc>
            </a:pPr>
            <a:r>
              <a:rPr lang="en-US" sz="2700" smtClean="0"/>
              <a:t>You may wonder why the Standard does not require all of these functions for all sequences </a:t>
            </a:r>
          </a:p>
          <a:p>
            <a:pPr eaLnBrk="1" hangingPunct="1">
              <a:lnSpc>
                <a:spcPct val="90000"/>
              </a:lnSpc>
            </a:pPr>
            <a:r>
              <a:rPr lang="en-US" sz="2700" smtClean="0"/>
              <a:t>The authors of the Standard chose to require only those functions that could be implemented in constant time, or at least amortized constant time </a:t>
            </a:r>
          </a:p>
          <a:p>
            <a:pPr eaLnBrk="1" hangingPunct="1">
              <a:lnSpc>
                <a:spcPct val="90000"/>
              </a:lnSpc>
            </a:pPr>
            <a:r>
              <a:rPr lang="en-US" sz="2700" smtClean="0"/>
              <a:t>Thus </a:t>
            </a:r>
            <a:r>
              <a:rPr lang="en-US" sz="2000" smtClean="0">
                <a:latin typeface="Courier New" pitchFamily="49" charset="0"/>
                <a:cs typeface="Courier New" pitchFamily="49" charset="0"/>
              </a:rPr>
              <a:t>push_back</a:t>
            </a:r>
            <a:r>
              <a:rPr lang="en-US" sz="2700" smtClean="0"/>
              <a:t> is required for all sequences, but </a:t>
            </a:r>
            <a:r>
              <a:rPr lang="en-US" sz="2000" smtClean="0">
                <a:latin typeface="Courier New" pitchFamily="49" charset="0"/>
                <a:cs typeface="Courier New" pitchFamily="49" charset="0"/>
              </a:rPr>
              <a:t>push_front</a:t>
            </a:r>
            <a:r>
              <a:rPr lang="en-US" sz="2700" smtClean="0"/>
              <a:t> is not required for the vector, where it would be O(</a:t>
            </a:r>
            <a:r>
              <a:rPr lang="en-US" sz="2700" i="1" smtClean="0"/>
              <a:t>n</a:t>
            </a:r>
            <a:r>
              <a:rPr lang="en-US" sz="2700" smtClean="0"/>
              <a:t>) because all elements currently in the vector would have to be shifted</a:t>
            </a:r>
          </a:p>
          <a:p>
            <a:pPr eaLnBrk="1" hangingPunct="1">
              <a:lnSpc>
                <a:spcPct val="90000"/>
              </a:lnSpc>
            </a:pPr>
            <a:r>
              <a:rPr lang="en-US" sz="2700" smtClean="0"/>
              <a:t>Likewise, the subscripting operator is not required for the list because it needs to traverse the list starting at the beginning</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Title 1"/>
          <p:cNvSpPr>
            <a:spLocks noGrp="1"/>
          </p:cNvSpPr>
          <p:nvPr>
            <p:ph type="title"/>
          </p:nvPr>
        </p:nvSpPr>
        <p:spPr>
          <a:xfrm>
            <a:off x="612775" y="228600"/>
            <a:ext cx="8153400" cy="990600"/>
          </a:xfrm>
        </p:spPr>
        <p:txBody>
          <a:bodyPr/>
          <a:lstStyle/>
          <a:p>
            <a:pPr eaLnBrk="1" hangingPunct="1"/>
            <a:r>
              <a:rPr lang="en-US" b="1" smtClean="0"/>
              <a:t>Associative Containers</a:t>
            </a:r>
          </a:p>
        </p:txBody>
      </p:sp>
      <p:sp>
        <p:nvSpPr>
          <p:cNvPr id="201730" name="Content Placeholder 2"/>
          <p:cNvSpPr>
            <a:spLocks noGrp="1"/>
          </p:cNvSpPr>
          <p:nvPr>
            <p:ph sz="quarter" idx="1"/>
          </p:nvPr>
        </p:nvSpPr>
        <p:spPr>
          <a:xfrm>
            <a:off x="612775" y="1600200"/>
            <a:ext cx="8153400" cy="4876800"/>
          </a:xfrm>
        </p:spPr>
        <p:txBody>
          <a:bodyPr/>
          <a:lstStyle/>
          <a:p>
            <a:pPr eaLnBrk="1" hangingPunct="1"/>
            <a:r>
              <a:rPr lang="en-US" sz="2700" smtClean="0"/>
              <a:t>The associative containers are designed for fast retrieval of data based on a unique value stored in each item, called its </a:t>
            </a:r>
            <a:r>
              <a:rPr lang="en-US" sz="2700" i="1" smtClean="0"/>
              <a:t>key</a:t>
            </a:r>
            <a:r>
              <a:rPr lang="en-US" sz="2700" smtClean="0"/>
              <a:t> </a:t>
            </a:r>
          </a:p>
          <a:p>
            <a:pPr eaLnBrk="1" hangingPunct="1"/>
            <a:r>
              <a:rPr lang="en-US" sz="2700" smtClean="0"/>
              <a:t>There are four associative containers: </a:t>
            </a:r>
          </a:p>
          <a:p>
            <a:pPr lvl="1" eaLnBrk="1" hangingPunct="1"/>
            <a:r>
              <a:rPr lang="en-US" sz="2000" smtClean="0">
                <a:latin typeface="Courier New" pitchFamily="49" charset="0"/>
                <a:cs typeface="Courier New" pitchFamily="49" charset="0"/>
              </a:rPr>
              <a:t>set</a:t>
            </a:r>
          </a:p>
          <a:p>
            <a:pPr lvl="1" eaLnBrk="1" hangingPunct="1"/>
            <a:r>
              <a:rPr lang="en-US" sz="2000" smtClean="0">
                <a:latin typeface="Courier New" pitchFamily="49" charset="0"/>
                <a:cs typeface="Courier New" pitchFamily="49" charset="0"/>
              </a:rPr>
              <a:t>multiset </a:t>
            </a:r>
          </a:p>
          <a:p>
            <a:pPr lvl="1" eaLnBrk="1" hangingPunct="1"/>
            <a:r>
              <a:rPr lang="en-US" sz="2000" smtClean="0">
                <a:latin typeface="Courier New" pitchFamily="49" charset="0"/>
                <a:cs typeface="Courier New" pitchFamily="49" charset="0"/>
              </a:rPr>
              <a:t>map </a:t>
            </a:r>
          </a:p>
          <a:p>
            <a:pPr lvl="1" eaLnBrk="1" hangingPunct="1"/>
            <a:r>
              <a:rPr lang="en-US" sz="2000" smtClean="0">
                <a:latin typeface="Courier New" pitchFamily="49" charset="0"/>
                <a:cs typeface="Courier New" pitchFamily="49" charset="0"/>
              </a:rPr>
              <a:t>multimap </a:t>
            </a:r>
          </a:p>
          <a:p>
            <a:pPr eaLnBrk="1" hangingPunct="1"/>
            <a:r>
              <a:rPr lang="en-US" sz="2700" smtClean="0"/>
              <a:t>The </a:t>
            </a:r>
            <a:r>
              <a:rPr lang="en-US" sz="2200" smtClean="0">
                <a:latin typeface="Courier New" pitchFamily="49" charset="0"/>
                <a:cs typeface="Courier New" pitchFamily="49" charset="0"/>
              </a:rPr>
              <a:t>set</a:t>
            </a:r>
            <a:r>
              <a:rPr lang="en-US" sz="2700" smtClean="0"/>
              <a:t> and </a:t>
            </a:r>
            <a:r>
              <a:rPr lang="en-US" sz="2200" smtClean="0">
                <a:latin typeface="Courier New" pitchFamily="49" charset="0"/>
                <a:cs typeface="Courier New" pitchFamily="49" charset="0"/>
              </a:rPr>
              <a:t>multiset</a:t>
            </a:r>
            <a:r>
              <a:rPr lang="en-US" sz="2700" smtClean="0"/>
              <a:t> store only keys, while the </a:t>
            </a:r>
            <a:r>
              <a:rPr lang="en-US" sz="2400" smtClean="0">
                <a:latin typeface="Courier New" pitchFamily="49" charset="0"/>
                <a:cs typeface="Courier New" pitchFamily="49" charset="0"/>
              </a:rPr>
              <a:t>map</a:t>
            </a:r>
            <a:r>
              <a:rPr lang="en-US" sz="2700" smtClean="0"/>
              <a:t> and </a:t>
            </a:r>
            <a:r>
              <a:rPr lang="en-US" sz="2400" smtClean="0">
                <a:latin typeface="Courier New" pitchFamily="49" charset="0"/>
                <a:cs typeface="Courier New" pitchFamily="49" charset="0"/>
              </a:rPr>
              <a:t>multimap</a:t>
            </a:r>
            <a:r>
              <a:rPr lang="en-US" sz="2700" smtClean="0"/>
              <a:t> associate a key with a value</a:t>
            </a:r>
          </a:p>
          <a:p>
            <a:pPr lvl="1" eaLnBrk="1" hangingPunct="1"/>
            <a:r>
              <a:rPr lang="en-US" smtClean="0"/>
              <a:t>We discuss these containers in more detail in Chapter 9</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Title 1"/>
          <p:cNvSpPr>
            <a:spLocks noGrp="1"/>
          </p:cNvSpPr>
          <p:nvPr>
            <p:ph type="title"/>
          </p:nvPr>
        </p:nvSpPr>
        <p:spPr>
          <a:xfrm>
            <a:off x="612775" y="228600"/>
            <a:ext cx="8153400" cy="990600"/>
          </a:xfrm>
        </p:spPr>
        <p:txBody>
          <a:bodyPr/>
          <a:lstStyle/>
          <a:p>
            <a:pPr eaLnBrk="1" hangingPunct="1"/>
            <a:r>
              <a:rPr lang="en-US" b="1" smtClean="0"/>
              <a:t>Vector Implementation Revisited</a:t>
            </a:r>
            <a:endParaRPr lang="en-US" smtClean="0"/>
          </a:p>
        </p:txBody>
      </p:sp>
      <p:sp>
        <p:nvSpPr>
          <p:cNvPr id="202754" name="Content Placeholder 2"/>
          <p:cNvSpPr>
            <a:spLocks noGrp="1"/>
          </p:cNvSpPr>
          <p:nvPr>
            <p:ph sz="quarter" idx="1"/>
          </p:nvPr>
        </p:nvSpPr>
        <p:spPr>
          <a:xfrm>
            <a:off x="612775" y="1600200"/>
            <a:ext cx="8153400" cy="4876800"/>
          </a:xfrm>
        </p:spPr>
        <p:txBody>
          <a:bodyPr/>
          <a:lstStyle/>
          <a:p>
            <a:pPr eaLnBrk="1" hangingPunct="1"/>
            <a:r>
              <a:rPr lang="en-US" smtClean="0"/>
              <a:t>The </a:t>
            </a:r>
            <a:r>
              <a:rPr lang="en-US" sz="2400" smtClean="0">
                <a:latin typeface="Courier New" pitchFamily="49" charset="0"/>
                <a:cs typeface="Courier New" pitchFamily="49" charset="0"/>
              </a:rPr>
              <a:t>KW::vector </a:t>
            </a:r>
            <a:r>
              <a:rPr lang="en-US" smtClean="0"/>
              <a:t>class we described in Section 4.3 does not meet the requirements for a sequential container exactly </a:t>
            </a:r>
          </a:p>
          <a:p>
            <a:pPr lvl="1" eaLnBrk="1" hangingPunct="1"/>
            <a:r>
              <a:rPr lang="en-US" smtClean="0"/>
              <a:t>The </a:t>
            </a:r>
            <a:r>
              <a:rPr lang="en-US" sz="2100" smtClean="0">
                <a:latin typeface="Courier New" pitchFamily="49" charset="0"/>
                <a:cs typeface="Courier New" pitchFamily="49" charset="0"/>
              </a:rPr>
              <a:t>insert</a:t>
            </a:r>
            <a:r>
              <a:rPr lang="en-US" smtClean="0"/>
              <a:t> and </a:t>
            </a:r>
            <a:r>
              <a:rPr lang="en-US" sz="2100" smtClean="0">
                <a:latin typeface="Courier New" pitchFamily="49" charset="0"/>
                <a:cs typeface="Courier New" pitchFamily="49" charset="0"/>
              </a:rPr>
              <a:t>erase</a:t>
            </a:r>
            <a:r>
              <a:rPr lang="en-US" smtClean="0"/>
              <a:t> functions were defined in terms of an index rather than an </a:t>
            </a:r>
            <a:r>
              <a:rPr lang="en-US" sz="2100" smtClean="0">
                <a:latin typeface="Courier New" pitchFamily="49" charset="0"/>
                <a:cs typeface="Courier New" pitchFamily="49" charset="0"/>
              </a:rPr>
              <a:t>iterator</a:t>
            </a:r>
          </a:p>
          <a:p>
            <a:pPr lvl="1" eaLnBrk="1" hangingPunct="1"/>
            <a:r>
              <a:rPr lang="en-US" smtClean="0"/>
              <a:t>We also did not implement the functions </a:t>
            </a:r>
            <a:r>
              <a:rPr lang="en-US" sz="2100" smtClean="0">
                <a:latin typeface="Courier New" pitchFamily="49" charset="0"/>
                <a:cs typeface="Courier New" pitchFamily="49" charset="0"/>
              </a:rPr>
              <a:t>begin</a:t>
            </a:r>
            <a:r>
              <a:rPr lang="en-US" smtClean="0"/>
              <a:t> and </a:t>
            </a:r>
            <a:r>
              <a:rPr lang="en-US" sz="2100" smtClean="0">
                <a:latin typeface="Courier New" pitchFamily="49" charset="0"/>
                <a:cs typeface="Courier New" pitchFamily="49" charset="0"/>
              </a:rPr>
              <a:t>end</a:t>
            </a:r>
          </a:p>
          <a:p>
            <a:pPr eaLnBrk="1" hangingPunct="1"/>
            <a:r>
              <a:rPr lang="en-US" smtClean="0"/>
              <a:t>It is relatively easy to modify our </a:t>
            </a:r>
            <a:r>
              <a:rPr lang="en-US" sz="2400" smtClean="0">
                <a:latin typeface="Courier New" pitchFamily="49" charset="0"/>
                <a:cs typeface="Courier New" pitchFamily="49" charset="0"/>
              </a:rPr>
              <a:t>KW::vector class </a:t>
            </a:r>
            <a:r>
              <a:rPr lang="en-US" smtClean="0"/>
              <a:t>so that it meets the requirements</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Title 1"/>
          <p:cNvSpPr>
            <a:spLocks noGrp="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vector::iterator</a:t>
            </a:r>
          </a:p>
        </p:txBody>
      </p:sp>
      <p:sp>
        <p:nvSpPr>
          <p:cNvPr id="203778" name="Content Placeholder 2"/>
          <p:cNvSpPr>
            <a:spLocks noGrp="1"/>
          </p:cNvSpPr>
          <p:nvPr>
            <p:ph sz="quarter" idx="1"/>
          </p:nvPr>
        </p:nvSpPr>
        <p:spPr>
          <a:xfrm>
            <a:off x="612775" y="1600200"/>
            <a:ext cx="8153400" cy="4876800"/>
          </a:xfrm>
        </p:spPr>
        <p:txBody>
          <a:bodyPr/>
          <a:lstStyle/>
          <a:p>
            <a:pPr eaLnBrk="1" hangingPunct="1">
              <a:lnSpc>
                <a:spcPct val="90000"/>
              </a:lnSpc>
            </a:pPr>
            <a:r>
              <a:rPr lang="en-US" smtClean="0"/>
              <a:t>The simplest approach to defining the </a:t>
            </a:r>
            <a:r>
              <a:rPr lang="en-US" sz="2400" smtClean="0">
                <a:latin typeface="Courier New" pitchFamily="49" charset="0"/>
                <a:cs typeface="Courier New" pitchFamily="49" charset="0"/>
              </a:rPr>
              <a:t>iterator</a:t>
            </a:r>
            <a:r>
              <a:rPr lang="en-US" smtClean="0"/>
              <a:t> and </a:t>
            </a:r>
            <a:r>
              <a:rPr lang="en-US" sz="2400" smtClean="0">
                <a:latin typeface="Courier New" pitchFamily="49" charset="0"/>
                <a:cs typeface="Courier New" pitchFamily="49" charset="0"/>
              </a:rPr>
              <a:t>const_iterator</a:t>
            </a:r>
            <a:r>
              <a:rPr lang="en-US" sz="2400" smtClean="0"/>
              <a:t> </a:t>
            </a:r>
            <a:r>
              <a:rPr lang="en-US" smtClean="0"/>
              <a:t>for the vector is to define them to be equivalent to pointers</a:t>
            </a:r>
          </a:p>
          <a:p>
            <a:pPr eaLnBrk="1" hangingPunct="1">
              <a:lnSpc>
                <a:spcPct val="90000"/>
              </a:lnSpc>
              <a:buFont typeface="Wingdings" pitchFamily="2" charset="2"/>
              <a:buNone/>
            </a:pPr>
            <a:endParaRPr lang="en-US" sz="1800" smtClean="0">
              <a:latin typeface="Courier New" pitchFamily="49" charset="0"/>
              <a:cs typeface="Courier New" pitchFamily="49" charset="0"/>
            </a:endParaRPr>
          </a:p>
          <a:p>
            <a:pPr marL="742950" lvl="1" indent="-285750" eaLnBrk="1" hangingPunct="1">
              <a:lnSpc>
                <a:spcPct val="90000"/>
              </a:lnSpc>
              <a:buFont typeface="Wingdings 2" pitchFamily="18" charset="2"/>
              <a:buNone/>
            </a:pPr>
            <a:r>
              <a:rPr lang="en-US" sz="1700" smtClean="0">
                <a:latin typeface="Courier New" pitchFamily="49" charset="0"/>
                <a:cs typeface="Courier New" pitchFamily="49" charset="0"/>
              </a:rPr>
              <a:t>typedef Item_Type* iterator;</a:t>
            </a:r>
          </a:p>
          <a:p>
            <a:pPr marL="742950" lvl="1" indent="-285750" eaLnBrk="1" hangingPunct="1">
              <a:lnSpc>
                <a:spcPct val="90000"/>
              </a:lnSpc>
              <a:buFont typeface="Wingdings 2" pitchFamily="18" charset="2"/>
              <a:buNone/>
            </a:pPr>
            <a:r>
              <a:rPr lang="en-US" sz="1700" smtClean="0">
                <a:latin typeface="Courier New" pitchFamily="49" charset="0"/>
                <a:cs typeface="Courier New" pitchFamily="49" charset="0"/>
              </a:rPr>
              <a:t>typedef const Item_Type* const_iterator;</a:t>
            </a:r>
          </a:p>
          <a:p>
            <a:pPr eaLnBrk="1" hangingPunct="1">
              <a:lnSpc>
                <a:spcPct val="90000"/>
              </a:lnSpc>
              <a:buFont typeface="Wingdings" pitchFamily="2" charset="2"/>
              <a:buNone/>
            </a:pPr>
            <a:endParaRPr lang="en-US" sz="1800" smtClean="0">
              <a:latin typeface="Courier New" pitchFamily="49" charset="0"/>
              <a:cs typeface="Courier New" pitchFamily="49" charset="0"/>
            </a:endParaRPr>
          </a:p>
          <a:p>
            <a:pPr eaLnBrk="1" hangingPunct="1">
              <a:lnSpc>
                <a:spcPct val="90000"/>
              </a:lnSpc>
            </a:pPr>
            <a:r>
              <a:rPr lang="en-US" smtClean="0"/>
              <a:t>The vector functions </a:t>
            </a:r>
            <a:r>
              <a:rPr lang="en-US" sz="2400" smtClean="0">
                <a:latin typeface="Courier New" pitchFamily="49" charset="0"/>
                <a:cs typeface="Courier New" pitchFamily="49" charset="0"/>
              </a:rPr>
              <a:t>begin</a:t>
            </a:r>
            <a:r>
              <a:rPr lang="en-US" smtClean="0"/>
              <a:t> and </a:t>
            </a:r>
            <a:r>
              <a:rPr lang="en-US" sz="2400" smtClean="0">
                <a:latin typeface="Courier New" pitchFamily="49" charset="0"/>
                <a:cs typeface="Courier New" pitchFamily="49" charset="0"/>
              </a:rPr>
              <a:t>end</a:t>
            </a:r>
            <a:r>
              <a:rPr lang="en-US" smtClean="0"/>
              <a:t> are then implemented as follows:</a:t>
            </a:r>
          </a:p>
          <a:p>
            <a:pPr eaLnBrk="1" hangingPunct="1">
              <a:lnSpc>
                <a:spcPct val="90000"/>
              </a:lnSpc>
              <a:buFont typeface="Wingdings" pitchFamily="2" charset="2"/>
              <a:buNone/>
            </a:pPr>
            <a:endParaRPr lang="en-US" sz="1800" smtClean="0">
              <a:latin typeface="Courier New" pitchFamily="49" charset="0"/>
              <a:cs typeface="Courier New" pitchFamily="49" charset="0"/>
            </a:endParaRPr>
          </a:p>
          <a:p>
            <a:pPr marL="742950" lvl="1" indent="-285750" eaLnBrk="1" hangingPunct="1">
              <a:lnSpc>
                <a:spcPct val="90000"/>
              </a:lnSpc>
              <a:buFont typeface="Wingdings 2" pitchFamily="18" charset="2"/>
              <a:buNone/>
            </a:pPr>
            <a:r>
              <a:rPr lang="en-US" sz="1700" smtClean="0">
                <a:latin typeface="Courier New" pitchFamily="49" charset="0"/>
                <a:cs typeface="Courier New" pitchFamily="49" charset="0"/>
              </a:rPr>
              <a:t>iterator begin() { return the_data; }</a:t>
            </a:r>
          </a:p>
          <a:p>
            <a:pPr marL="742950" lvl="1" indent="-285750" eaLnBrk="1" hangingPunct="1">
              <a:lnSpc>
                <a:spcPct val="90000"/>
              </a:lnSpc>
              <a:buFont typeface="Wingdings 2" pitchFamily="18" charset="2"/>
              <a:buNone/>
            </a:pPr>
            <a:r>
              <a:rPr lang="en-US" sz="1700" smtClean="0">
                <a:latin typeface="Courier New" pitchFamily="49" charset="0"/>
                <a:cs typeface="Courier New" pitchFamily="49" charset="0"/>
              </a:rPr>
              <a:t>iterator end() { return the_data + num_items; }</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Title 1"/>
          <p:cNvSpPr>
            <a:spLocks noGrp="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vector::iterator</a:t>
            </a:r>
            <a:r>
              <a:rPr lang="en-US" smtClean="0"/>
              <a:t> </a:t>
            </a:r>
            <a:r>
              <a:rPr lang="en-US" b="1" smtClean="0"/>
              <a:t>(cont.)</a:t>
            </a:r>
          </a:p>
        </p:txBody>
      </p:sp>
      <p:sp>
        <p:nvSpPr>
          <p:cNvPr id="204802" name="Content Placeholder 2"/>
          <p:cNvSpPr>
            <a:spLocks noGrp="1"/>
          </p:cNvSpPr>
          <p:nvPr>
            <p:ph sz="quarter" idx="1"/>
          </p:nvPr>
        </p:nvSpPr>
        <p:spPr>
          <a:xfrm>
            <a:off x="612775" y="1600200"/>
            <a:ext cx="8153400" cy="4876800"/>
          </a:xfrm>
        </p:spPr>
        <p:txBody>
          <a:bodyPr/>
          <a:lstStyle/>
          <a:p>
            <a:pPr eaLnBrk="1" hangingPunct="1">
              <a:lnSpc>
                <a:spcPct val="80000"/>
              </a:lnSpc>
            </a:pPr>
            <a:r>
              <a:rPr lang="en-US" sz="2500" smtClean="0"/>
              <a:t>The vector contents are stored in array </a:t>
            </a:r>
            <a:r>
              <a:rPr lang="en-US" sz="2000" smtClean="0">
                <a:latin typeface="Courier New" pitchFamily="49" charset="0"/>
                <a:cs typeface="Courier New" pitchFamily="49" charset="0"/>
              </a:rPr>
              <a:t>the_data</a:t>
            </a:r>
            <a:r>
              <a:rPr lang="en-US" sz="2500" smtClean="0"/>
              <a:t>, so </a:t>
            </a:r>
            <a:r>
              <a:rPr lang="en-US" sz="2000" smtClean="0">
                <a:latin typeface="Courier New" pitchFamily="49" charset="0"/>
                <a:cs typeface="Courier New" pitchFamily="49" charset="0"/>
              </a:rPr>
              <a:t>the_data</a:t>
            </a:r>
            <a:r>
              <a:rPr lang="en-US" sz="2500" smtClean="0"/>
              <a:t> is the address of the first element of this array and </a:t>
            </a:r>
            <a:r>
              <a:rPr lang="en-US" sz="2000" smtClean="0">
                <a:latin typeface="Courier New" pitchFamily="49" charset="0"/>
                <a:cs typeface="Courier New" pitchFamily="49" charset="0"/>
              </a:rPr>
              <a:t>the_data + num_items </a:t>
            </a:r>
            <a:r>
              <a:rPr lang="en-US" sz="2500" smtClean="0"/>
              <a:t>is the address just past the last element</a:t>
            </a:r>
          </a:p>
          <a:p>
            <a:pPr eaLnBrk="1" hangingPunct="1">
              <a:lnSpc>
                <a:spcPct val="80000"/>
              </a:lnSpc>
            </a:pPr>
            <a:r>
              <a:rPr lang="en-US" sz="2500" smtClean="0"/>
              <a:t>This is the approach taken in many implementations of the standard, and is perfectly legal </a:t>
            </a:r>
          </a:p>
          <a:p>
            <a:pPr eaLnBrk="1" hangingPunct="1">
              <a:lnSpc>
                <a:spcPct val="80000"/>
              </a:lnSpc>
            </a:pPr>
            <a:r>
              <a:rPr lang="en-US" sz="2500" smtClean="0"/>
              <a:t>A better approach is to define an </a:t>
            </a:r>
            <a:r>
              <a:rPr lang="en-US" sz="2000" smtClean="0">
                <a:latin typeface="Courier New" pitchFamily="49" charset="0"/>
                <a:cs typeface="Courier New" pitchFamily="49" charset="0"/>
              </a:rPr>
              <a:t>iterator</a:t>
            </a:r>
            <a:r>
              <a:rPr lang="en-US" sz="2500" smtClean="0"/>
              <a:t> class that held both a pointer to an item and a pointer to the parent vector </a:t>
            </a:r>
          </a:p>
          <a:p>
            <a:pPr eaLnBrk="1" hangingPunct="1">
              <a:lnSpc>
                <a:spcPct val="80000"/>
              </a:lnSpc>
            </a:pPr>
            <a:r>
              <a:rPr lang="en-US" sz="2500" smtClean="0"/>
              <a:t>The operators </a:t>
            </a:r>
            <a:r>
              <a:rPr lang="en-US" sz="2000" smtClean="0">
                <a:latin typeface="Courier New" pitchFamily="49" charset="0"/>
                <a:cs typeface="Courier New" pitchFamily="49" charset="0"/>
              </a:rPr>
              <a:t>*</a:t>
            </a:r>
            <a:r>
              <a:rPr lang="en-US" sz="2500" smtClean="0"/>
              <a:t> and </a:t>
            </a:r>
            <a:r>
              <a:rPr lang="en-US" sz="2000" smtClean="0">
                <a:latin typeface="Courier New" pitchFamily="49" charset="0"/>
                <a:cs typeface="Courier New" pitchFamily="49" charset="0"/>
              </a:rPr>
              <a:t>-&gt;</a:t>
            </a:r>
            <a:r>
              <a:rPr lang="en-US" sz="2500" smtClean="0"/>
              <a:t> then can validate the pointers before dereferencing them</a:t>
            </a:r>
          </a:p>
          <a:p>
            <a:pPr eaLnBrk="1" hangingPunct="1">
              <a:lnSpc>
                <a:spcPct val="80000"/>
              </a:lnSpc>
            </a:pPr>
            <a:r>
              <a:rPr lang="en-US" sz="2500" smtClean="0"/>
              <a:t>Since this is a random access </a:t>
            </a:r>
            <a:r>
              <a:rPr lang="en-US" sz="2000" smtClean="0">
                <a:latin typeface="Courier New" pitchFamily="49" charset="0"/>
                <a:cs typeface="Courier New" pitchFamily="49" charset="0"/>
              </a:rPr>
              <a:t>iterator</a:t>
            </a:r>
            <a:r>
              <a:rPr lang="en-US" sz="2500" smtClean="0"/>
              <a:t>, the addition and subtraction operations also must be defined</a:t>
            </a:r>
            <a:endParaRPr lang="en-US" sz="1500" smtClean="0">
              <a:latin typeface="Courier New" pitchFamily="49" charset="0"/>
              <a:cs typeface="Courier New" pitchFamily="49" charset="0"/>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Title 1"/>
          <p:cNvSpPr>
            <a:spLocks noGrp="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vector::iterator</a:t>
            </a:r>
            <a:r>
              <a:rPr lang="en-US" smtClean="0"/>
              <a:t> </a:t>
            </a:r>
            <a:r>
              <a:rPr lang="en-US" b="1" smtClean="0"/>
              <a:t>(cont.)</a:t>
            </a:r>
          </a:p>
        </p:txBody>
      </p:sp>
      <p:sp>
        <p:nvSpPr>
          <p:cNvPr id="205826" name="Content Placeholder 2"/>
          <p:cNvSpPr>
            <a:spLocks noGrp="1"/>
          </p:cNvSpPr>
          <p:nvPr>
            <p:ph sz="quarter" idx="1"/>
          </p:nvPr>
        </p:nvSpPr>
        <p:spPr>
          <a:xfrm>
            <a:off x="612775" y="1600200"/>
            <a:ext cx="8153400" cy="5029200"/>
          </a:xfrm>
        </p:spPr>
        <p:txBody>
          <a:bodyPr/>
          <a:lstStyle/>
          <a:p>
            <a:pPr eaLnBrk="1" hangingPunct="1">
              <a:lnSpc>
                <a:spcPct val="80000"/>
              </a:lnSpc>
            </a:pPr>
            <a:r>
              <a:rPr lang="en-US" sz="2400" smtClean="0"/>
              <a:t>The following function uses the iterator (parameter </a:t>
            </a:r>
            <a:r>
              <a:rPr lang="en-US" sz="1800" smtClean="0">
                <a:latin typeface="Courier New" pitchFamily="49" charset="0"/>
                <a:cs typeface="Courier New" pitchFamily="49" charset="0"/>
              </a:rPr>
              <a:t>pos</a:t>
            </a:r>
            <a:r>
              <a:rPr lang="en-US" sz="2400" smtClean="0"/>
              <a:t>) rather than the index:</a:t>
            </a:r>
          </a:p>
          <a:p>
            <a:pPr eaLnBrk="1" hangingPunct="1">
              <a:lnSpc>
                <a:spcPct val="80000"/>
              </a:lnSpc>
            </a:pPr>
            <a:endParaRPr lang="en-US" sz="1500" smtClean="0"/>
          </a:p>
          <a:p>
            <a:pPr eaLnBrk="1" hangingPunct="1">
              <a:lnSpc>
                <a:spcPct val="80000"/>
              </a:lnSpc>
              <a:buFont typeface="Wingdings" pitchFamily="2" charset="2"/>
              <a:buNone/>
            </a:pPr>
            <a:r>
              <a:rPr lang="en-US" sz="1500" smtClean="0">
                <a:latin typeface="Courier New" pitchFamily="49" charset="0"/>
                <a:cs typeface="Courier New" pitchFamily="49" charset="0"/>
              </a:rPr>
              <a:t>iterator insert(iterator pos, const Item_Type&amp; the_value) {</a:t>
            </a:r>
          </a:p>
          <a:p>
            <a:pPr eaLnBrk="1" hangingPunct="1">
              <a:lnSpc>
                <a:spcPct val="80000"/>
              </a:lnSpc>
              <a:buFont typeface="Wingdings" pitchFamily="2" charset="2"/>
              <a:buNone/>
            </a:pPr>
            <a:r>
              <a:rPr lang="en-US" sz="1500" smtClean="0">
                <a:latin typeface="Courier New" pitchFamily="49" charset="0"/>
                <a:cs typeface="Courier New" pitchFamily="49" charset="0"/>
              </a:rPr>
              <a:t>  if ((pos - begin()) &lt; 0 || (end() - pos) &lt; 0) {</a:t>
            </a:r>
          </a:p>
          <a:p>
            <a:pPr eaLnBrk="1" hangingPunct="1">
              <a:lnSpc>
                <a:spcPct val="80000"/>
              </a:lnSpc>
              <a:buFont typeface="Wingdings" pitchFamily="2" charset="2"/>
              <a:buNone/>
            </a:pPr>
            <a:r>
              <a:rPr lang="en-US" sz="1500" smtClean="0">
                <a:latin typeface="Courier New" pitchFamily="49" charset="0"/>
                <a:cs typeface="Courier New" pitchFamily="49" charset="0"/>
              </a:rPr>
              <a:t>    throw std::out_of_range</a:t>
            </a:r>
          </a:p>
          <a:p>
            <a:pPr eaLnBrk="1" hangingPunct="1">
              <a:lnSpc>
                <a:spcPct val="80000"/>
              </a:lnSpc>
              <a:buFont typeface="Wingdings" pitchFamily="2" charset="2"/>
              <a:buNone/>
            </a:pPr>
            <a:r>
              <a:rPr lang="en-US" sz="1500" smtClean="0">
                <a:latin typeface="Courier New" pitchFamily="49" charset="0"/>
                <a:cs typeface="Courier New" pitchFamily="49" charset="0"/>
              </a:rPr>
              <a:t>      ("position to insert is out of range");</a:t>
            </a:r>
          </a:p>
          <a:p>
            <a:pPr eaLnBrk="1" hangingPunct="1">
              <a:lnSpc>
                <a:spcPct val="80000"/>
              </a:lnSpc>
              <a:buFont typeface="Wingdings" pitchFamily="2" charset="2"/>
              <a:buNone/>
            </a:pPr>
            <a:r>
              <a:rPr lang="en-US" sz="1500" smtClean="0">
                <a:latin typeface="Courier New" pitchFamily="49" charset="0"/>
                <a:cs typeface="Courier New" pitchFamily="49" charset="0"/>
              </a:rPr>
              <a:t>  }</a:t>
            </a:r>
          </a:p>
          <a:p>
            <a:pPr eaLnBrk="1" hangingPunct="1">
              <a:lnSpc>
                <a:spcPct val="80000"/>
              </a:lnSpc>
              <a:buFont typeface="Wingdings" pitchFamily="2" charset="2"/>
              <a:buNone/>
            </a:pPr>
            <a:r>
              <a:rPr lang="en-US" sz="1500" smtClean="0">
                <a:latin typeface="Courier New" pitchFamily="49" charset="0"/>
                <a:cs typeface="Courier New" pitchFamily="49" charset="0"/>
              </a:rPr>
              <a:t>  if (num_items == current_capacity) {</a:t>
            </a:r>
          </a:p>
          <a:p>
            <a:pPr eaLnBrk="1" hangingPunct="1">
              <a:lnSpc>
                <a:spcPct val="80000"/>
              </a:lnSpc>
              <a:buFont typeface="Wingdings" pitchFamily="2" charset="2"/>
              <a:buNone/>
            </a:pPr>
            <a:r>
              <a:rPr lang="en-US" sz="1500" smtClean="0">
                <a:latin typeface="Courier New" pitchFamily="49" charset="0"/>
                <a:cs typeface="Courier New" pitchFamily="49" charset="0"/>
              </a:rPr>
              <a:t>    reserve(2 * current_capacity);</a:t>
            </a:r>
          </a:p>
          <a:p>
            <a:pPr eaLnBrk="1" hangingPunct="1">
              <a:lnSpc>
                <a:spcPct val="80000"/>
              </a:lnSpc>
              <a:buFont typeface="Wingdings" pitchFamily="2" charset="2"/>
              <a:buNone/>
            </a:pPr>
            <a:r>
              <a:rPr lang="en-US" sz="1500" smtClean="0">
                <a:latin typeface="Courier New" pitchFamily="49" charset="0"/>
                <a:cs typeface="Courier New" pitchFamily="49" charset="0"/>
              </a:rPr>
              <a:t>  }</a:t>
            </a:r>
          </a:p>
          <a:p>
            <a:pPr eaLnBrk="1" hangingPunct="1">
              <a:lnSpc>
                <a:spcPct val="80000"/>
              </a:lnSpc>
              <a:buFont typeface="Wingdings" pitchFamily="2" charset="2"/>
              <a:buNone/>
            </a:pPr>
            <a:r>
              <a:rPr lang="en-US" sz="1500" smtClean="0">
                <a:latin typeface="Courier New" pitchFamily="49" charset="0"/>
                <a:cs typeface="Courier New" pitchFamily="49" charset="0"/>
              </a:rPr>
              <a:t>  for (iterator p = end(); p &gt; pos; p--) {</a:t>
            </a:r>
          </a:p>
          <a:p>
            <a:pPr eaLnBrk="1" hangingPunct="1">
              <a:lnSpc>
                <a:spcPct val="80000"/>
              </a:lnSpc>
              <a:buFont typeface="Wingdings" pitchFamily="2" charset="2"/>
              <a:buNone/>
            </a:pPr>
            <a:r>
              <a:rPr lang="en-US" sz="1500" smtClean="0">
                <a:latin typeface="Courier New" pitchFamily="49" charset="0"/>
                <a:cs typeface="Courier New" pitchFamily="49" charset="0"/>
              </a:rPr>
              <a:t>    *p = *(p - 1);</a:t>
            </a:r>
          </a:p>
          <a:p>
            <a:pPr eaLnBrk="1" hangingPunct="1">
              <a:lnSpc>
                <a:spcPct val="80000"/>
              </a:lnSpc>
              <a:buFont typeface="Wingdings" pitchFamily="2" charset="2"/>
              <a:buNone/>
            </a:pPr>
            <a:r>
              <a:rPr lang="en-US" sz="1500" smtClean="0">
                <a:latin typeface="Courier New" pitchFamily="49" charset="0"/>
                <a:cs typeface="Courier New" pitchFamily="49" charset="0"/>
              </a:rPr>
              <a:t>  }</a:t>
            </a:r>
          </a:p>
          <a:p>
            <a:pPr eaLnBrk="1" hangingPunct="1">
              <a:lnSpc>
                <a:spcPct val="80000"/>
              </a:lnSpc>
              <a:buFont typeface="Wingdings" pitchFamily="2" charset="2"/>
              <a:buNone/>
            </a:pPr>
            <a:r>
              <a:rPr lang="en-US" sz="1500" smtClean="0">
                <a:latin typeface="Courier New" pitchFamily="49" charset="0"/>
                <a:cs typeface="Courier New" pitchFamily="49" charset="0"/>
              </a:rPr>
              <a:t>  *pos = the_value;</a:t>
            </a:r>
          </a:p>
          <a:p>
            <a:pPr eaLnBrk="1" hangingPunct="1">
              <a:lnSpc>
                <a:spcPct val="80000"/>
              </a:lnSpc>
              <a:buFont typeface="Wingdings" pitchFamily="2" charset="2"/>
              <a:buNone/>
            </a:pPr>
            <a:r>
              <a:rPr lang="en-US" sz="1500" smtClean="0">
                <a:latin typeface="Courier New" pitchFamily="49" charset="0"/>
                <a:cs typeface="Courier New" pitchFamily="49" charset="0"/>
              </a:rPr>
              <a:t>  num_items++;</a:t>
            </a:r>
          </a:p>
          <a:p>
            <a:pPr eaLnBrk="1" hangingPunct="1">
              <a:lnSpc>
                <a:spcPct val="80000"/>
              </a:lnSpc>
              <a:buFont typeface="Wingdings" pitchFamily="2" charset="2"/>
              <a:buNone/>
            </a:pPr>
            <a:r>
              <a:rPr lang="en-US" sz="1500" smtClean="0">
                <a:latin typeface="Courier New" pitchFamily="49" charset="0"/>
                <a:cs typeface="Courier New" pitchFamily="49" charset="0"/>
              </a:rPr>
              <a:t>}</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Title 1"/>
          <p:cNvSpPr>
            <a:spLocks noGrp="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vector::iterator</a:t>
            </a:r>
            <a:r>
              <a:rPr lang="en-US" smtClean="0"/>
              <a:t> </a:t>
            </a:r>
            <a:r>
              <a:rPr lang="en-US" b="1" smtClean="0"/>
              <a:t>(cont.)</a:t>
            </a:r>
          </a:p>
        </p:txBody>
      </p:sp>
      <p:sp>
        <p:nvSpPr>
          <p:cNvPr id="206850" name="Content Placeholder 2"/>
          <p:cNvSpPr>
            <a:spLocks noGrp="1"/>
          </p:cNvSpPr>
          <p:nvPr>
            <p:ph sz="quarter" idx="1"/>
          </p:nvPr>
        </p:nvSpPr>
        <p:spPr>
          <a:xfrm>
            <a:off x="612775" y="1600200"/>
            <a:ext cx="8153400" cy="5029200"/>
          </a:xfrm>
        </p:spPr>
        <p:txBody>
          <a:bodyPr/>
          <a:lstStyle/>
          <a:p>
            <a:pPr eaLnBrk="1" hangingPunct="1">
              <a:lnSpc>
                <a:spcPct val="80000"/>
              </a:lnSpc>
            </a:pPr>
            <a:r>
              <a:rPr lang="en-US" sz="2400" smtClean="0"/>
              <a:t>The following uses the iterator (parameter </a:t>
            </a:r>
            <a:r>
              <a:rPr lang="en-US" sz="1800" smtClean="0">
                <a:latin typeface="Courier New" pitchFamily="49" charset="0"/>
                <a:cs typeface="Courier New" pitchFamily="49" charset="0"/>
              </a:rPr>
              <a:t>pos</a:t>
            </a:r>
            <a:r>
              <a:rPr lang="en-US" sz="2400" smtClean="0"/>
              <a:t>) rather than the index:</a:t>
            </a:r>
          </a:p>
          <a:p>
            <a:pPr eaLnBrk="1" hangingPunct="1">
              <a:lnSpc>
                <a:spcPct val="80000"/>
              </a:lnSpc>
            </a:pPr>
            <a:endParaRPr lang="en-US" sz="1500" smtClean="0"/>
          </a:p>
          <a:p>
            <a:pPr eaLnBrk="1" hangingPunct="1">
              <a:lnSpc>
                <a:spcPct val="80000"/>
              </a:lnSpc>
              <a:buFont typeface="Wingdings" pitchFamily="2" charset="2"/>
              <a:buNone/>
            </a:pPr>
            <a:r>
              <a:rPr lang="en-US" sz="1500" smtClean="0">
                <a:latin typeface="Courier New" pitchFamily="49" charset="0"/>
                <a:cs typeface="Courier New" pitchFamily="49" charset="0"/>
              </a:rPr>
              <a:t>iterator insert(iterator pos, const Item_Type&amp; the_value) {</a:t>
            </a:r>
          </a:p>
          <a:p>
            <a:pPr eaLnBrk="1" hangingPunct="1">
              <a:lnSpc>
                <a:spcPct val="80000"/>
              </a:lnSpc>
              <a:buFont typeface="Wingdings" pitchFamily="2" charset="2"/>
              <a:buNone/>
            </a:pPr>
            <a:r>
              <a:rPr lang="en-US" sz="1500" smtClean="0">
                <a:latin typeface="Courier New" pitchFamily="49" charset="0"/>
                <a:cs typeface="Courier New" pitchFamily="49" charset="0"/>
              </a:rPr>
              <a:t>  if ((pos - begin()) &lt; 0 || (end() - pos) &lt; 0) {</a:t>
            </a:r>
          </a:p>
          <a:p>
            <a:pPr eaLnBrk="1" hangingPunct="1">
              <a:lnSpc>
                <a:spcPct val="80000"/>
              </a:lnSpc>
              <a:buFont typeface="Wingdings" pitchFamily="2" charset="2"/>
              <a:buNone/>
            </a:pPr>
            <a:r>
              <a:rPr lang="en-US" sz="1500" smtClean="0">
                <a:latin typeface="Courier New" pitchFamily="49" charset="0"/>
                <a:cs typeface="Courier New" pitchFamily="49" charset="0"/>
              </a:rPr>
              <a:t>    throw std::out_of_range</a:t>
            </a:r>
          </a:p>
          <a:p>
            <a:pPr eaLnBrk="1" hangingPunct="1">
              <a:lnSpc>
                <a:spcPct val="80000"/>
              </a:lnSpc>
              <a:buFont typeface="Wingdings" pitchFamily="2" charset="2"/>
              <a:buNone/>
            </a:pPr>
            <a:r>
              <a:rPr lang="en-US" sz="1500" smtClean="0">
                <a:latin typeface="Courier New" pitchFamily="49" charset="0"/>
                <a:cs typeface="Courier New" pitchFamily="49" charset="0"/>
              </a:rPr>
              <a:t>      ("position to insert is out of range");</a:t>
            </a:r>
          </a:p>
          <a:p>
            <a:pPr eaLnBrk="1" hangingPunct="1">
              <a:lnSpc>
                <a:spcPct val="80000"/>
              </a:lnSpc>
              <a:buFont typeface="Wingdings" pitchFamily="2" charset="2"/>
              <a:buNone/>
            </a:pPr>
            <a:r>
              <a:rPr lang="en-US" sz="1500" smtClean="0">
                <a:latin typeface="Courier New" pitchFamily="49" charset="0"/>
                <a:cs typeface="Courier New" pitchFamily="49" charset="0"/>
              </a:rPr>
              <a:t>  }</a:t>
            </a:r>
          </a:p>
          <a:p>
            <a:pPr eaLnBrk="1" hangingPunct="1">
              <a:lnSpc>
                <a:spcPct val="80000"/>
              </a:lnSpc>
              <a:buFont typeface="Wingdings" pitchFamily="2" charset="2"/>
              <a:buNone/>
            </a:pPr>
            <a:r>
              <a:rPr lang="en-US" sz="1500" smtClean="0">
                <a:latin typeface="Courier New" pitchFamily="49" charset="0"/>
                <a:cs typeface="Courier New" pitchFamily="49" charset="0"/>
              </a:rPr>
              <a:t>  if (num_items == current_capacity) {</a:t>
            </a:r>
          </a:p>
          <a:p>
            <a:pPr eaLnBrk="1" hangingPunct="1">
              <a:lnSpc>
                <a:spcPct val="80000"/>
              </a:lnSpc>
              <a:buFont typeface="Wingdings" pitchFamily="2" charset="2"/>
              <a:buNone/>
            </a:pPr>
            <a:r>
              <a:rPr lang="en-US" sz="1500" smtClean="0">
                <a:latin typeface="Courier New" pitchFamily="49" charset="0"/>
                <a:cs typeface="Courier New" pitchFamily="49" charset="0"/>
              </a:rPr>
              <a:t>    reserve(2 * current_capacity);</a:t>
            </a:r>
          </a:p>
          <a:p>
            <a:pPr eaLnBrk="1" hangingPunct="1">
              <a:lnSpc>
                <a:spcPct val="80000"/>
              </a:lnSpc>
              <a:buFont typeface="Wingdings" pitchFamily="2" charset="2"/>
              <a:buNone/>
            </a:pPr>
            <a:r>
              <a:rPr lang="en-US" sz="1500" smtClean="0">
                <a:latin typeface="Courier New" pitchFamily="49" charset="0"/>
                <a:cs typeface="Courier New" pitchFamily="49" charset="0"/>
              </a:rPr>
              <a:t>  }</a:t>
            </a:r>
          </a:p>
          <a:p>
            <a:pPr eaLnBrk="1" hangingPunct="1">
              <a:lnSpc>
                <a:spcPct val="80000"/>
              </a:lnSpc>
              <a:buFont typeface="Wingdings" pitchFamily="2" charset="2"/>
              <a:buNone/>
            </a:pPr>
            <a:r>
              <a:rPr lang="en-US" sz="1500" smtClean="0">
                <a:latin typeface="Courier New" pitchFamily="49" charset="0"/>
                <a:cs typeface="Courier New" pitchFamily="49" charset="0"/>
              </a:rPr>
              <a:t>  for (iterator p = end(); p &gt; pos; p--) {</a:t>
            </a:r>
          </a:p>
          <a:p>
            <a:pPr eaLnBrk="1" hangingPunct="1">
              <a:lnSpc>
                <a:spcPct val="80000"/>
              </a:lnSpc>
              <a:buFont typeface="Wingdings" pitchFamily="2" charset="2"/>
              <a:buNone/>
            </a:pPr>
            <a:r>
              <a:rPr lang="en-US" sz="1500" smtClean="0">
                <a:latin typeface="Courier New" pitchFamily="49" charset="0"/>
                <a:cs typeface="Courier New" pitchFamily="49" charset="0"/>
              </a:rPr>
              <a:t>    *p = *(p - 1);</a:t>
            </a:r>
          </a:p>
          <a:p>
            <a:pPr eaLnBrk="1" hangingPunct="1">
              <a:lnSpc>
                <a:spcPct val="80000"/>
              </a:lnSpc>
              <a:buFont typeface="Wingdings" pitchFamily="2" charset="2"/>
              <a:buNone/>
            </a:pPr>
            <a:r>
              <a:rPr lang="en-US" sz="1500" smtClean="0">
                <a:latin typeface="Courier New" pitchFamily="49" charset="0"/>
                <a:cs typeface="Courier New" pitchFamily="49" charset="0"/>
              </a:rPr>
              <a:t>  }</a:t>
            </a:r>
          </a:p>
          <a:p>
            <a:pPr eaLnBrk="1" hangingPunct="1">
              <a:lnSpc>
                <a:spcPct val="80000"/>
              </a:lnSpc>
              <a:buFont typeface="Wingdings" pitchFamily="2" charset="2"/>
              <a:buNone/>
            </a:pPr>
            <a:r>
              <a:rPr lang="en-US" sz="1500" smtClean="0">
                <a:latin typeface="Courier New" pitchFamily="49" charset="0"/>
                <a:cs typeface="Courier New" pitchFamily="49" charset="0"/>
              </a:rPr>
              <a:t>  *pos = the_value;</a:t>
            </a:r>
          </a:p>
          <a:p>
            <a:pPr eaLnBrk="1" hangingPunct="1">
              <a:lnSpc>
                <a:spcPct val="80000"/>
              </a:lnSpc>
              <a:buFont typeface="Wingdings" pitchFamily="2" charset="2"/>
              <a:buNone/>
            </a:pPr>
            <a:r>
              <a:rPr lang="en-US" sz="1500" smtClean="0">
                <a:latin typeface="Courier New" pitchFamily="49" charset="0"/>
                <a:cs typeface="Courier New" pitchFamily="49" charset="0"/>
              </a:rPr>
              <a:t>  num_items++;</a:t>
            </a:r>
          </a:p>
          <a:p>
            <a:pPr eaLnBrk="1" hangingPunct="1">
              <a:lnSpc>
                <a:spcPct val="80000"/>
              </a:lnSpc>
              <a:buFont typeface="Wingdings" pitchFamily="2" charset="2"/>
              <a:buNone/>
            </a:pPr>
            <a:r>
              <a:rPr lang="en-US" sz="1500" smtClean="0">
                <a:latin typeface="Courier New" pitchFamily="49" charset="0"/>
                <a:cs typeface="Courier New" pitchFamily="49" charset="0"/>
              </a:rPr>
              <a:t>}</a:t>
            </a:r>
          </a:p>
        </p:txBody>
      </p:sp>
      <p:sp>
        <p:nvSpPr>
          <p:cNvPr id="4" name="Rectangle 3"/>
          <p:cNvSpPr/>
          <p:nvPr/>
        </p:nvSpPr>
        <p:spPr>
          <a:xfrm>
            <a:off x="5770563" y="3733800"/>
            <a:ext cx="3221037"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b="0" dirty="0"/>
              <a:t>This code is equivalent to the version given previously if you substitute:</a:t>
            </a:r>
          </a:p>
          <a:p>
            <a:pPr>
              <a:defRPr/>
            </a:pPr>
            <a:endParaRPr lang="en-US" sz="1600" b="0" dirty="0"/>
          </a:p>
          <a:p>
            <a:pPr>
              <a:defRPr/>
            </a:pPr>
            <a:r>
              <a:rPr lang="en-US" sz="1400" b="0" dirty="0">
                <a:latin typeface="Courier New" pitchFamily="49" charset="0"/>
                <a:cs typeface="Courier New" pitchFamily="49" charset="0"/>
              </a:rPr>
              <a:t>begin() + index </a:t>
            </a:r>
            <a:r>
              <a:rPr lang="en-US" sz="1600" b="0" dirty="0"/>
              <a:t>for </a:t>
            </a:r>
            <a:r>
              <a:rPr lang="en-US" sz="1400" b="0" dirty="0" err="1">
                <a:latin typeface="Courier New" pitchFamily="49" charset="0"/>
                <a:cs typeface="Courier New" pitchFamily="49" charset="0"/>
              </a:rPr>
              <a:t>pos</a:t>
            </a:r>
            <a:r>
              <a:rPr lang="en-US" sz="1400" b="0" dirty="0">
                <a:latin typeface="Courier New" pitchFamily="49" charset="0"/>
                <a:cs typeface="Courier New" pitchFamily="49" charset="0"/>
              </a:rPr>
              <a:t>,</a:t>
            </a:r>
            <a:r>
              <a:rPr lang="en-US" sz="1600" b="0" dirty="0"/>
              <a:t> and</a:t>
            </a:r>
          </a:p>
          <a:p>
            <a:pPr>
              <a:defRPr/>
            </a:pPr>
            <a:endParaRPr lang="en-US" sz="1600" b="0" dirty="0"/>
          </a:p>
          <a:p>
            <a:pPr>
              <a:defRPr/>
            </a:pPr>
            <a:r>
              <a:rPr lang="en-US" sz="1400" b="0" dirty="0">
                <a:latin typeface="Courier New" pitchFamily="49" charset="0"/>
                <a:cs typeface="Courier New" pitchFamily="49" charset="0"/>
              </a:rPr>
              <a:t>end() - begin() </a:t>
            </a:r>
            <a:r>
              <a:rPr lang="en-US" sz="1600" b="0" dirty="0"/>
              <a:t>for </a:t>
            </a:r>
            <a:r>
              <a:rPr lang="en-US" sz="1600" b="0" dirty="0" err="1"/>
              <a:t>n</a:t>
            </a:r>
            <a:r>
              <a:rPr lang="en-US" sz="1400" b="0" dirty="0" err="1">
                <a:latin typeface="Courier New" pitchFamily="49" charset="0"/>
                <a:cs typeface="Courier New" pitchFamily="49" charset="0"/>
              </a:rPr>
              <a:t>um_items</a:t>
            </a:r>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612775" y="228600"/>
            <a:ext cx="8153400" cy="990600"/>
          </a:xfrm>
        </p:spPr>
        <p:txBody>
          <a:bodyPr/>
          <a:lstStyle/>
          <a:p>
            <a:pPr eaLnBrk="1" hangingPunct="1"/>
            <a:r>
              <a:rPr lang="en-US" b="1" smtClean="0"/>
              <a:t>Vector (cont.)</a:t>
            </a:r>
          </a:p>
        </p:txBody>
      </p:sp>
      <p:sp>
        <p:nvSpPr>
          <p:cNvPr id="32770" name="Rectangle 3"/>
          <p:cNvSpPr>
            <a:spLocks noGrp="1" noChangeArrowheads="1"/>
          </p:cNvSpPr>
          <p:nvPr>
            <p:ph sz="quarter" idx="1"/>
          </p:nvPr>
        </p:nvSpPr>
        <p:spPr>
          <a:xfrm>
            <a:off x="612775" y="1600200"/>
            <a:ext cx="8153400" cy="4495800"/>
          </a:xfrm>
        </p:spPr>
        <p:txBody>
          <a:bodyPr/>
          <a:lstStyle/>
          <a:p>
            <a:pPr eaLnBrk="1" hangingPunct="1">
              <a:lnSpc>
                <a:spcPct val="80000"/>
              </a:lnSpc>
            </a:pPr>
            <a:r>
              <a:rPr lang="en-US" sz="2700" smtClean="0"/>
              <a:t>The the number of elements a vector currently contains is returned by the member function </a:t>
            </a:r>
            <a:r>
              <a:rPr lang="en-US" sz="2200" smtClean="0">
                <a:latin typeface="Courier New" pitchFamily="49" charset="0"/>
                <a:cs typeface="Courier New" pitchFamily="49" charset="0"/>
              </a:rPr>
              <a:t>size</a:t>
            </a:r>
            <a:r>
              <a:rPr lang="en-US" sz="2700" smtClean="0"/>
              <a:t> </a:t>
            </a:r>
          </a:p>
          <a:p>
            <a:pPr eaLnBrk="1" hangingPunct="1">
              <a:lnSpc>
                <a:spcPct val="80000"/>
              </a:lnSpc>
            </a:pPr>
            <a:r>
              <a:rPr lang="en-US" sz="2700" smtClean="0"/>
              <a:t>Each vector object also has a capacity, which is the number of elements it can store </a:t>
            </a:r>
          </a:p>
          <a:p>
            <a:pPr eaLnBrk="1" hangingPunct="1">
              <a:lnSpc>
                <a:spcPct val="80000"/>
              </a:lnSpc>
            </a:pPr>
            <a:r>
              <a:rPr lang="en-US" sz="2700" smtClean="0"/>
              <a:t>When a vector’s size is equal to its capacity, the capacity is increased automatically</a:t>
            </a:r>
          </a:p>
          <a:p>
            <a:pPr eaLnBrk="1" hangingPunct="1">
              <a:lnSpc>
                <a:spcPct val="80000"/>
              </a:lnSpc>
            </a:pPr>
            <a:r>
              <a:rPr lang="en-US" sz="2000" smtClean="0">
                <a:latin typeface="Courier New" pitchFamily="49" charset="0"/>
                <a:cs typeface="Courier New" pitchFamily="49" charset="0"/>
              </a:rPr>
              <a:t>vector</a:t>
            </a:r>
            <a:r>
              <a:rPr lang="en-US" sz="2700" smtClean="0"/>
              <a:t> is a template class, so you can declare </a:t>
            </a:r>
            <a:r>
              <a:rPr lang="en-US" sz="2000" smtClean="0">
                <a:latin typeface="Courier New" pitchFamily="49" charset="0"/>
                <a:cs typeface="Courier New" pitchFamily="49" charset="0"/>
              </a:rPr>
              <a:t>vector</a:t>
            </a:r>
            <a:r>
              <a:rPr lang="en-US" sz="2700" smtClean="0"/>
              <a:t> objects to hold objects of any other type </a:t>
            </a:r>
          </a:p>
          <a:p>
            <a:pPr eaLnBrk="1" hangingPunct="1">
              <a:lnSpc>
                <a:spcPct val="80000"/>
              </a:lnSpc>
            </a:pPr>
            <a:r>
              <a:rPr lang="en-US" sz="2700" smtClean="0"/>
              <a:t>To declare </a:t>
            </a:r>
            <a:r>
              <a:rPr lang="en-US" sz="2000" smtClean="0">
                <a:latin typeface="Courier New" pitchFamily="49" charset="0"/>
                <a:cs typeface="Courier New" pitchFamily="49" charset="0"/>
              </a:rPr>
              <a:t>my_vector</a:t>
            </a:r>
            <a:r>
              <a:rPr lang="en-US" sz="2700" smtClean="0"/>
              <a:t> to be a </a:t>
            </a:r>
            <a:r>
              <a:rPr lang="en-US" sz="2000" smtClean="0">
                <a:latin typeface="Courier New" pitchFamily="49" charset="0"/>
                <a:cs typeface="Courier New" pitchFamily="49" charset="0"/>
              </a:rPr>
              <a:t>vector</a:t>
            </a:r>
            <a:r>
              <a:rPr lang="en-US" sz="2700" smtClean="0"/>
              <a:t> containing strings, you use the declaration</a:t>
            </a:r>
          </a:p>
          <a:p>
            <a:pPr eaLnBrk="1" hangingPunct="1">
              <a:lnSpc>
                <a:spcPct val="80000"/>
              </a:lnSpc>
              <a:buFont typeface="Wingdings" pitchFamily="2" charset="2"/>
              <a:buNone/>
            </a:pPr>
            <a:r>
              <a:rPr lang="en-US" sz="2200" smtClean="0">
                <a:latin typeface="Courier New" pitchFamily="49" charset="0"/>
                <a:cs typeface="Courier New" pitchFamily="49" charset="0"/>
              </a:rPr>
              <a:t>	vector&lt;string&gt; my_vector;</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Text Placeholder 5"/>
          <p:cNvSpPr>
            <a:spLocks noGrp="1"/>
          </p:cNvSpPr>
          <p:nvPr>
            <p:ph type="body" idx="1"/>
          </p:nvPr>
        </p:nvSpPr>
        <p:spPr/>
        <p:txBody>
          <a:bodyPr/>
          <a:lstStyle/>
          <a:p>
            <a:pPr eaLnBrk="1" hangingPunct="1"/>
            <a:r>
              <a:rPr lang="en-US" smtClean="0"/>
              <a:t>Section 4.10</a:t>
            </a:r>
          </a:p>
        </p:txBody>
      </p:sp>
      <p:sp>
        <p:nvSpPr>
          <p:cNvPr id="5" name="Title 4"/>
          <p:cNvSpPr>
            <a:spLocks noGrp="1"/>
          </p:cNvSpPr>
          <p:nvPr>
            <p:ph type="title"/>
          </p:nvPr>
        </p:nvSpPr>
        <p:spPr/>
        <p:txBody>
          <a:bodyPr>
            <a:normAutofit fontScale="90000"/>
          </a:bodyPr>
          <a:lstStyle/>
          <a:p>
            <a:pPr eaLnBrk="1" hangingPunct="1">
              <a:defRPr/>
            </a:pPr>
            <a:r>
              <a:rPr lang="en-US" b="1" dirty="0"/>
              <a:t>Standard Library </a:t>
            </a:r>
            <a:r>
              <a:rPr lang="en-US" b="1" dirty="0" smtClean="0"/>
              <a:t>Algorithms and Function Objects</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Title 5"/>
          <p:cNvSpPr>
            <a:spLocks noGrp="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find</a:t>
            </a:r>
            <a:r>
              <a:rPr lang="en-US" b="1" smtClean="0"/>
              <a:t> Function</a:t>
            </a:r>
          </a:p>
        </p:txBody>
      </p:sp>
      <p:sp>
        <p:nvSpPr>
          <p:cNvPr id="208898" name="Content Placeholder 6"/>
          <p:cNvSpPr>
            <a:spLocks noGrp="1"/>
          </p:cNvSpPr>
          <p:nvPr>
            <p:ph sz="quarter" idx="1"/>
          </p:nvPr>
        </p:nvSpPr>
        <p:spPr>
          <a:xfrm>
            <a:off x="612775" y="1600200"/>
            <a:ext cx="8153400" cy="4876800"/>
          </a:xfrm>
        </p:spPr>
        <p:txBody>
          <a:bodyPr/>
          <a:lstStyle/>
          <a:p>
            <a:pPr eaLnBrk="1" hangingPunct="1"/>
            <a:r>
              <a:rPr lang="en-US" smtClean="0"/>
              <a:t>To find an </a:t>
            </a:r>
            <a:r>
              <a:rPr lang="en-US" sz="2400" smtClean="0">
                <a:latin typeface="Courier New" pitchFamily="49" charset="0"/>
                <a:cs typeface="Courier New" pitchFamily="49" charset="0"/>
              </a:rPr>
              <a:t>int</a:t>
            </a:r>
            <a:r>
              <a:rPr lang="en-US" smtClean="0"/>
              <a:t> value in a list we could write the following:</a:t>
            </a:r>
          </a:p>
          <a:p>
            <a:pPr eaLnBrk="1" hangingPunct="1"/>
            <a:endParaRPr lang="en-US" smtClean="0"/>
          </a:p>
          <a:p>
            <a:pPr eaLnBrk="1" hangingPunct="1">
              <a:buFont typeface="Wingdings" pitchFamily="2" charset="2"/>
              <a:buNone/>
            </a:pPr>
            <a:r>
              <a:rPr lang="en-US" sz="1800" smtClean="0">
                <a:latin typeface="Courier New" pitchFamily="49" charset="0"/>
                <a:cs typeface="Courier New" pitchFamily="49" charset="0"/>
              </a:rPr>
              <a:t>list&lt;int&gt;::iterator find(list&lt;int&gt;&amp; a_list, int target) {</a:t>
            </a:r>
          </a:p>
          <a:p>
            <a:pPr eaLnBrk="1" hangingPunct="1">
              <a:buFont typeface="Wingdings" pitchFamily="2" charset="2"/>
              <a:buNone/>
            </a:pPr>
            <a:r>
              <a:rPr lang="en-US" sz="1800" smtClean="0">
                <a:latin typeface="Courier New" pitchFamily="49" charset="0"/>
                <a:cs typeface="Courier New" pitchFamily="49" charset="0"/>
              </a:rPr>
              <a:t>  for (list&lt;int&gt;::iterator itr = a_list.begin();</a:t>
            </a:r>
          </a:p>
          <a:p>
            <a:pPr eaLnBrk="1" hangingPunct="1">
              <a:buFont typeface="Wingdings" pitchFamily="2" charset="2"/>
              <a:buNone/>
            </a:pPr>
            <a:r>
              <a:rPr lang="en-US" sz="1800" smtClean="0">
                <a:latin typeface="Courier New" pitchFamily="49" charset="0"/>
                <a:cs typeface="Courier New" pitchFamily="49" charset="0"/>
              </a:rPr>
              <a:t>       itr != a_list.end(); ++itr) {</a:t>
            </a:r>
          </a:p>
          <a:p>
            <a:pPr eaLnBrk="1" hangingPunct="1">
              <a:buFont typeface="Wingdings" pitchFamily="2" charset="2"/>
              <a:buNone/>
            </a:pPr>
            <a:r>
              <a:rPr lang="en-US" sz="1800" smtClean="0">
                <a:latin typeface="Courier New" pitchFamily="49" charset="0"/>
                <a:cs typeface="Courier New" pitchFamily="49" charset="0"/>
              </a:rPr>
              <a:t>    if (*itr == target)</a:t>
            </a:r>
          </a:p>
          <a:p>
            <a:pPr eaLnBrk="1" hangingPunct="1">
              <a:buFont typeface="Wingdings" pitchFamily="2" charset="2"/>
              <a:buNone/>
            </a:pPr>
            <a:r>
              <a:rPr lang="en-US" sz="1800" smtClean="0">
                <a:latin typeface="Courier New" pitchFamily="49" charset="0"/>
                <a:cs typeface="Courier New" pitchFamily="49" charset="0"/>
              </a:rPr>
              <a:t>      return itr;</a:t>
            </a:r>
          </a:p>
          <a:p>
            <a:pPr eaLnBrk="1" hangingPunct="1">
              <a:buFont typeface="Wingdings" pitchFamily="2" charset="2"/>
              <a:buNone/>
            </a:pPr>
            <a:r>
              <a:rPr lang="en-US" sz="1800" smtClean="0">
                <a:latin typeface="Courier New" pitchFamily="49" charset="0"/>
                <a:cs typeface="Courier New" pitchFamily="49" charset="0"/>
              </a:rPr>
              <a:t>  }</a:t>
            </a:r>
          </a:p>
          <a:p>
            <a:pPr eaLnBrk="1" hangingPunct="1">
              <a:buFont typeface="Wingdings" pitchFamily="2" charset="2"/>
              <a:buNone/>
            </a:pPr>
            <a:r>
              <a:rPr lang="en-US" sz="1800" smtClean="0">
                <a:latin typeface="Courier New" pitchFamily="49" charset="0"/>
                <a:cs typeface="Courier New" pitchFamily="49" charset="0"/>
              </a:rPr>
              <a:t>  return a_list.end();</a:t>
            </a:r>
          </a:p>
          <a:p>
            <a:pPr eaLnBrk="1" hangingPunct="1">
              <a:buFont typeface="Wingdings" pitchFamily="2" charset="2"/>
              <a:buNone/>
            </a:pPr>
            <a:r>
              <a:rPr lang="en-US" sz="1800" smtClean="0">
                <a:latin typeface="Courier New" pitchFamily="49" charset="0"/>
                <a:cs typeface="Courier New" pitchFamily="49" charset="0"/>
              </a:rPr>
              <a:t>}</a:t>
            </a:r>
          </a:p>
          <a:p>
            <a:pPr eaLnBrk="1" hangingPunct="1"/>
            <a:endParaRPr lang="en-US" smtClean="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Title 5"/>
          <p:cNvSpPr>
            <a:spLocks noGrp="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find</a:t>
            </a:r>
            <a:r>
              <a:rPr lang="en-US" b="1" smtClean="0"/>
              <a:t> Function (cont.)</a:t>
            </a:r>
          </a:p>
        </p:txBody>
      </p:sp>
      <p:sp>
        <p:nvSpPr>
          <p:cNvPr id="209922" name="Content Placeholder 6"/>
          <p:cNvSpPr>
            <a:spLocks noGrp="1"/>
          </p:cNvSpPr>
          <p:nvPr>
            <p:ph sz="quarter" idx="1"/>
          </p:nvPr>
        </p:nvSpPr>
        <p:spPr>
          <a:xfrm>
            <a:off x="612775" y="1600200"/>
            <a:ext cx="8153400" cy="4876800"/>
          </a:xfrm>
        </p:spPr>
        <p:txBody>
          <a:bodyPr/>
          <a:lstStyle/>
          <a:p>
            <a:pPr eaLnBrk="1" hangingPunct="1"/>
            <a:r>
              <a:rPr lang="en-US" smtClean="0"/>
              <a:t>If we want to find a </a:t>
            </a:r>
            <a:r>
              <a:rPr lang="en-US" sz="2400" smtClean="0">
                <a:latin typeface="Courier New" pitchFamily="49" charset="0"/>
                <a:cs typeface="Courier New" pitchFamily="49" charset="0"/>
              </a:rPr>
              <a:t>string</a:t>
            </a:r>
            <a:r>
              <a:rPr lang="en-US" smtClean="0"/>
              <a:t> instead of an </a:t>
            </a:r>
            <a:r>
              <a:rPr lang="en-US" sz="2400" smtClean="0">
                <a:latin typeface="Courier New" pitchFamily="49" charset="0"/>
                <a:cs typeface="Courier New" pitchFamily="49" charset="0"/>
              </a:rPr>
              <a:t>int</a:t>
            </a:r>
            <a:r>
              <a:rPr lang="en-US" smtClean="0"/>
              <a:t>, we could rewrite the function</a:t>
            </a:r>
          </a:p>
          <a:p>
            <a:pPr eaLnBrk="1" hangingPunct="1"/>
            <a:r>
              <a:rPr lang="en-US" smtClean="0"/>
              <a:t>Rather than writing different copies of a function to work with different types, C++ allows us to define </a:t>
            </a:r>
            <a:r>
              <a:rPr lang="en-US" i="1" smtClean="0"/>
              <a:t>template functions</a:t>
            </a:r>
            <a:r>
              <a:rPr lang="en-US" smtClean="0"/>
              <a:t> </a:t>
            </a:r>
          </a:p>
          <a:p>
            <a:pPr eaLnBrk="1" hangingPunct="1"/>
            <a:r>
              <a:rPr lang="en-US" smtClean="0"/>
              <a:t>Template functions are like template classes in that we can define template parameters that are replaced with actual parameters at compile time</a:t>
            </a:r>
          </a:p>
          <a:p>
            <a:pPr eaLnBrk="1" hangingPunct="1"/>
            <a:endParaRPr lang="en-US" smtClean="0"/>
          </a:p>
          <a:p>
            <a:pPr eaLnBrk="1" hangingPunct="1"/>
            <a:endParaRPr lang="en-US" smtClean="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Title 1"/>
          <p:cNvSpPr>
            <a:spLocks noGrp="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find</a:t>
            </a:r>
            <a:r>
              <a:rPr lang="en-US" b="1" smtClean="0"/>
              <a:t> Function (cont.)</a:t>
            </a:r>
            <a:endParaRPr lang="en-US" smtClean="0"/>
          </a:p>
        </p:txBody>
      </p:sp>
      <p:sp>
        <p:nvSpPr>
          <p:cNvPr id="210946" name="Content Placeholder 2"/>
          <p:cNvSpPr>
            <a:spLocks noGrp="1"/>
          </p:cNvSpPr>
          <p:nvPr>
            <p:ph sz="quarter" idx="1"/>
          </p:nvPr>
        </p:nvSpPr>
        <p:spPr>
          <a:xfrm>
            <a:off x="612775" y="1600200"/>
            <a:ext cx="8153400" cy="4876800"/>
          </a:xfrm>
        </p:spPr>
        <p:txBody>
          <a:bodyPr/>
          <a:lstStyle/>
          <a:p>
            <a:pPr marL="0" indent="0" eaLnBrk="1" hangingPunct="1">
              <a:buFont typeface="Wingdings" pitchFamily="2" charset="2"/>
              <a:buNone/>
            </a:pPr>
            <a:endParaRPr lang="en-US" sz="1600" smtClean="0">
              <a:latin typeface="Courier New" pitchFamily="49" charset="0"/>
              <a:cs typeface="Courier New" pitchFamily="49" charset="0"/>
            </a:endParaRPr>
          </a:p>
          <a:p>
            <a:pPr marL="0" indent="0" eaLnBrk="1" hangingPunct="1">
              <a:buFont typeface="Wingdings" pitchFamily="2" charset="2"/>
              <a:buNone/>
            </a:pPr>
            <a:r>
              <a:rPr lang="en-US" sz="1600" smtClean="0">
                <a:latin typeface="Courier New" pitchFamily="49" charset="0"/>
                <a:cs typeface="Courier New" pitchFamily="49" charset="0"/>
              </a:rPr>
              <a:t>template&lt;typename Item_Type&gt;</a:t>
            </a:r>
          </a:p>
          <a:p>
            <a:pPr marL="0" indent="0" eaLnBrk="1" hangingPunct="1">
              <a:buFont typeface="Wingdings" pitchFamily="2" charset="2"/>
              <a:buNone/>
            </a:pPr>
            <a:r>
              <a:rPr lang="en-US" sz="1600" smtClean="0">
                <a:latin typeface="Courier New" pitchFamily="49" charset="0"/>
                <a:cs typeface="Courier New" pitchFamily="49" charset="0"/>
              </a:rPr>
              <a:t>  std::list&lt;Item_Type&gt;::iterator</a:t>
            </a:r>
          </a:p>
          <a:p>
            <a:pPr marL="0" indent="0" eaLnBrk="1" hangingPunct="1">
              <a:buFont typeface="Wingdings" pitchFamily="2" charset="2"/>
              <a:buNone/>
            </a:pPr>
            <a:r>
              <a:rPr lang="en-US" sz="1600" smtClean="0">
                <a:latin typeface="Courier New" pitchFamily="49" charset="0"/>
                <a:cs typeface="Courier New" pitchFamily="49" charset="0"/>
              </a:rPr>
              <a:t>  find(std::list&lt;Item_Type&gt;&amp; a_list,</a:t>
            </a:r>
          </a:p>
          <a:p>
            <a:pPr marL="0" indent="0" eaLnBrk="1" hangingPunct="1">
              <a:buFont typeface="Wingdings" pitchFamily="2" charset="2"/>
              <a:buNone/>
            </a:pPr>
            <a:r>
              <a:rPr lang="en-US" sz="1600" smtClean="0">
                <a:latin typeface="Courier New" pitchFamily="49" charset="0"/>
                <a:cs typeface="Courier New" pitchFamily="49" charset="0"/>
              </a:rPr>
              <a:t>  const Item_Type&amp; target) {</a:t>
            </a:r>
          </a:p>
          <a:p>
            <a:pPr marL="0" indent="0" eaLnBrk="1" hangingPunct="1">
              <a:buFont typeface="Wingdings" pitchFamily="2" charset="2"/>
              <a:buNone/>
            </a:pPr>
            <a:r>
              <a:rPr lang="en-US" sz="1600" smtClean="0">
                <a:latin typeface="Courier New" pitchFamily="49" charset="0"/>
                <a:cs typeface="Courier New" pitchFamily="49" charset="0"/>
              </a:rPr>
              <a:t>  typedef typename std::list&lt;Item_Type&gt;::iterator iterator;</a:t>
            </a:r>
          </a:p>
          <a:p>
            <a:pPr marL="0" indent="0" eaLnBrk="1" hangingPunct="1">
              <a:buFont typeface="Wingdings" pitchFamily="2" charset="2"/>
              <a:buNone/>
            </a:pPr>
            <a:r>
              <a:rPr lang="en-US" sz="1600" smtClean="0">
                <a:latin typeface="Courier New" pitchFamily="49" charset="0"/>
                <a:cs typeface="Courier New" pitchFamily="49" charset="0"/>
              </a:rPr>
              <a:t>  for (iterator itr = a_list.begin();</a:t>
            </a:r>
          </a:p>
          <a:p>
            <a:pPr marL="0" indent="0" eaLnBrk="1" hangingPunct="1">
              <a:buFont typeface="Wingdings" pitchFamily="2" charset="2"/>
              <a:buNone/>
            </a:pPr>
            <a:r>
              <a:rPr lang="en-US" sz="1600" smtClean="0">
                <a:latin typeface="Courier New" pitchFamily="49" charset="0"/>
                <a:cs typeface="Courier New" pitchFamily="49" charset="0"/>
              </a:rPr>
              <a:t>       itr != a_list.end(); ++itr) {</a:t>
            </a:r>
          </a:p>
          <a:p>
            <a:pPr marL="0" indent="0" eaLnBrk="1" hangingPunct="1">
              <a:buFont typeface="Wingdings" pitchFamily="2" charset="2"/>
              <a:buNone/>
            </a:pPr>
            <a:r>
              <a:rPr lang="en-US" sz="1600" smtClean="0">
                <a:latin typeface="Courier New" pitchFamily="49" charset="0"/>
                <a:cs typeface="Courier New" pitchFamily="49" charset="0"/>
              </a:rPr>
              <a:t>    if (*itr == target)</a:t>
            </a:r>
          </a:p>
          <a:p>
            <a:pPr marL="0" indent="0" eaLnBrk="1" hangingPunct="1">
              <a:buFont typeface="Wingdings" pitchFamily="2" charset="2"/>
              <a:buNone/>
            </a:pPr>
            <a:r>
              <a:rPr lang="en-US" sz="1600" smtClean="0">
                <a:latin typeface="Courier New" pitchFamily="49" charset="0"/>
                <a:cs typeface="Courier New" pitchFamily="49" charset="0"/>
              </a:rPr>
              <a:t>      return itr;</a:t>
            </a:r>
          </a:p>
          <a:p>
            <a:pPr marL="0" indent="0" eaLnBrk="1" hangingPunct="1">
              <a:buFont typeface="Wingdings" pitchFamily="2" charset="2"/>
              <a:buNone/>
            </a:pPr>
            <a:r>
              <a:rPr lang="en-US" sz="1600" smtClean="0">
                <a:latin typeface="Courier New" pitchFamily="49" charset="0"/>
                <a:cs typeface="Courier New" pitchFamily="49" charset="0"/>
              </a:rPr>
              <a:t>  }</a:t>
            </a:r>
          </a:p>
          <a:p>
            <a:pPr marL="0" indent="0" eaLnBrk="1" hangingPunct="1">
              <a:buFont typeface="Wingdings" pitchFamily="2" charset="2"/>
              <a:buNone/>
            </a:pPr>
            <a:r>
              <a:rPr lang="en-US" sz="1600" smtClean="0">
                <a:latin typeface="Courier New" pitchFamily="49" charset="0"/>
                <a:cs typeface="Courier New" pitchFamily="49" charset="0"/>
              </a:rPr>
              <a:t>  return a_list.end();</a:t>
            </a:r>
          </a:p>
          <a:p>
            <a:pPr marL="0" indent="0" eaLnBrk="1" hangingPunct="1">
              <a:buFont typeface="Wingdings" pitchFamily="2" charset="2"/>
              <a:buNone/>
            </a:pPr>
            <a:r>
              <a:rPr lang="en-US" sz="1600" smtClean="0">
                <a:latin typeface="Courier New" pitchFamily="49" charset="0"/>
                <a:cs typeface="Courier New" pitchFamily="49" charset="0"/>
              </a:rPr>
              <a:t>}</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Title 1"/>
          <p:cNvSpPr>
            <a:spLocks noGrp="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find</a:t>
            </a:r>
            <a:r>
              <a:rPr lang="en-US" b="1" smtClean="0"/>
              <a:t> Function (cont.)</a:t>
            </a:r>
            <a:endParaRPr lang="en-US" smtClean="0"/>
          </a:p>
        </p:txBody>
      </p:sp>
      <p:sp>
        <p:nvSpPr>
          <p:cNvPr id="211970" name="Content Placeholder 2"/>
          <p:cNvSpPr>
            <a:spLocks noGrp="1"/>
          </p:cNvSpPr>
          <p:nvPr>
            <p:ph sz="quarter" idx="1"/>
          </p:nvPr>
        </p:nvSpPr>
        <p:spPr>
          <a:xfrm>
            <a:off x="612775" y="1600200"/>
            <a:ext cx="8153400" cy="5181600"/>
          </a:xfrm>
        </p:spPr>
        <p:txBody>
          <a:bodyPr/>
          <a:lstStyle/>
          <a:p>
            <a:pPr eaLnBrk="1" hangingPunct="1"/>
            <a:r>
              <a:rPr lang="en-US" sz="2000" smtClean="0"/>
              <a:t>What if we want to search a </a:t>
            </a:r>
            <a:r>
              <a:rPr lang="en-US" sz="1600" smtClean="0">
                <a:latin typeface="Courier New" pitchFamily="49" charset="0"/>
                <a:cs typeface="Courier New" pitchFamily="49" charset="0"/>
              </a:rPr>
              <a:t>vector</a:t>
            </a:r>
            <a:r>
              <a:rPr lang="en-US" sz="2000" smtClean="0"/>
              <a:t> instead of a </a:t>
            </a:r>
            <a:r>
              <a:rPr lang="en-US" sz="1600" smtClean="0">
                <a:latin typeface="Courier New" pitchFamily="49" charset="0"/>
                <a:cs typeface="Courier New" pitchFamily="49" charset="0"/>
              </a:rPr>
              <a:t>list</a:t>
            </a:r>
            <a:r>
              <a:rPr lang="en-US" sz="2000" smtClean="0"/>
              <a:t>? </a:t>
            </a:r>
          </a:p>
          <a:p>
            <a:pPr eaLnBrk="1" hangingPunct="1"/>
            <a:r>
              <a:rPr lang="en-US" sz="2000" smtClean="0"/>
              <a:t>Because the search loop is controlled by an iterator, the inventors of the STL chose to add an iterator to the container to be searched as a template parameter as well as the element data type </a:t>
            </a:r>
          </a:p>
          <a:p>
            <a:pPr eaLnBrk="1" hangingPunct="1"/>
            <a:r>
              <a:rPr lang="en-US" sz="2000" smtClean="0"/>
              <a:t>The STL template function find is effectively defined as follows:</a:t>
            </a:r>
          </a:p>
          <a:p>
            <a:pPr eaLnBrk="1" hangingPunct="1">
              <a:buFont typeface="Wingdings" pitchFamily="2" charset="2"/>
              <a:buNone/>
            </a:pPr>
            <a:r>
              <a:rPr lang="en-US" sz="1600" smtClean="0">
                <a:latin typeface="Courier New" pitchFamily="49" charset="0"/>
                <a:cs typeface="Courier New" pitchFamily="49" charset="0"/>
              </a:rPr>
              <a:t>template&lt;typename Iterator, typename Item_Type&gt;</a:t>
            </a:r>
          </a:p>
          <a:p>
            <a:pPr eaLnBrk="1" hangingPunct="1">
              <a:buFont typeface="Wingdings" pitchFamily="2" charset="2"/>
              <a:buNone/>
            </a:pPr>
            <a:r>
              <a:rPr lang="en-US" sz="1600" smtClean="0">
                <a:latin typeface="Courier New" pitchFamily="49" charset="0"/>
                <a:cs typeface="Courier New" pitchFamily="49" charset="0"/>
              </a:rPr>
              <a:t>  Iterator find(Iterator first, Iterator last,</a:t>
            </a:r>
          </a:p>
          <a:p>
            <a:pPr eaLnBrk="1" hangingPunct="1">
              <a:buFont typeface="Wingdings" pitchFamily="2" charset="2"/>
              <a:buNone/>
            </a:pPr>
            <a:r>
              <a:rPr lang="en-US" sz="1600" smtClean="0">
                <a:latin typeface="Courier New" pitchFamily="49" charset="0"/>
                <a:cs typeface="Courier New" pitchFamily="49" charset="0"/>
              </a:rPr>
              <a:t>  const Item_Type&amp; target) {</a:t>
            </a:r>
          </a:p>
          <a:p>
            <a:pPr eaLnBrk="1" hangingPunct="1">
              <a:buFont typeface="Wingdings" pitchFamily="2" charset="2"/>
              <a:buNone/>
            </a:pPr>
            <a:r>
              <a:rPr lang="en-US" sz="1600" smtClean="0">
                <a:latin typeface="Courier New" pitchFamily="49" charset="0"/>
                <a:cs typeface="Courier New" pitchFamily="49" charset="0"/>
              </a:rPr>
              <a:t>  while (first != last) {</a:t>
            </a:r>
          </a:p>
          <a:p>
            <a:pPr eaLnBrk="1" hangingPunct="1">
              <a:buFont typeface="Wingdings" pitchFamily="2" charset="2"/>
              <a:buNone/>
            </a:pPr>
            <a:r>
              <a:rPr lang="en-US" sz="1600" smtClean="0">
                <a:latin typeface="Courier New" pitchFamily="49" charset="0"/>
                <a:cs typeface="Courier New" pitchFamily="49" charset="0"/>
              </a:rPr>
              <a:t>    if (*first == target)</a:t>
            </a:r>
          </a:p>
          <a:p>
            <a:pPr eaLnBrk="1" hangingPunct="1">
              <a:buFont typeface="Wingdings" pitchFamily="2" charset="2"/>
              <a:buNone/>
            </a:pPr>
            <a:r>
              <a:rPr lang="en-US" sz="1600" smtClean="0">
                <a:latin typeface="Courier New" pitchFamily="49" charset="0"/>
                <a:cs typeface="Courier New" pitchFamily="49" charset="0"/>
              </a:rPr>
              <a:t>      return first;</a:t>
            </a:r>
          </a:p>
          <a:p>
            <a:pPr eaLnBrk="1" hangingPunct="1">
              <a:buFont typeface="Wingdings" pitchFamily="2" charset="2"/>
              <a:buNone/>
            </a:pPr>
            <a:r>
              <a:rPr lang="en-US" sz="1600" smtClean="0">
                <a:latin typeface="Courier New" pitchFamily="49" charset="0"/>
                <a:cs typeface="Courier New" pitchFamily="49" charset="0"/>
              </a:rPr>
              <a:t>    ++first;</a:t>
            </a:r>
          </a:p>
          <a:p>
            <a:pPr eaLnBrk="1" hangingPunct="1">
              <a:buFont typeface="Wingdings" pitchFamily="2" charset="2"/>
              <a:buNone/>
            </a:pPr>
            <a:r>
              <a:rPr lang="en-US" sz="1600" smtClean="0">
                <a:latin typeface="Courier New" pitchFamily="49" charset="0"/>
                <a:cs typeface="Courier New" pitchFamily="49" charset="0"/>
              </a:rPr>
              <a:t>  }</a:t>
            </a:r>
          </a:p>
          <a:p>
            <a:pPr eaLnBrk="1" hangingPunct="1">
              <a:buFont typeface="Wingdings" pitchFamily="2" charset="2"/>
              <a:buNone/>
            </a:pPr>
            <a:r>
              <a:rPr lang="en-US" sz="1600" smtClean="0">
                <a:latin typeface="Courier New" pitchFamily="49" charset="0"/>
                <a:cs typeface="Courier New" pitchFamily="49" charset="0"/>
              </a:rPr>
              <a:t>  return first;</a:t>
            </a:r>
          </a:p>
          <a:p>
            <a:pPr eaLnBrk="1" hangingPunct="1">
              <a:buFont typeface="Wingdings" pitchFamily="2" charset="2"/>
              <a:buNone/>
            </a:pPr>
            <a:r>
              <a:rPr lang="en-US" sz="1600" smtClean="0">
                <a:latin typeface="Courier New" pitchFamily="49" charset="0"/>
                <a:cs typeface="Courier New" pitchFamily="49" charset="0"/>
              </a:rPr>
              <a:t>}</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Title 1"/>
          <p:cNvSpPr>
            <a:spLocks noGrp="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find</a:t>
            </a:r>
            <a:r>
              <a:rPr lang="en-US" b="1" smtClean="0"/>
              <a:t> Function (cont.)</a:t>
            </a:r>
            <a:endParaRPr lang="en-US" smtClean="0"/>
          </a:p>
        </p:txBody>
      </p:sp>
      <p:sp>
        <p:nvSpPr>
          <p:cNvPr id="212994" name="Content Placeholder 2"/>
          <p:cNvSpPr>
            <a:spLocks noGrp="1"/>
          </p:cNvSpPr>
          <p:nvPr>
            <p:ph sz="quarter" idx="1"/>
          </p:nvPr>
        </p:nvSpPr>
        <p:spPr>
          <a:xfrm>
            <a:off x="612775" y="1600200"/>
            <a:ext cx="8153400" cy="5181600"/>
          </a:xfrm>
        </p:spPr>
        <p:txBody>
          <a:bodyPr/>
          <a:lstStyle/>
          <a:p>
            <a:pPr eaLnBrk="1" hangingPunct="1">
              <a:lnSpc>
                <a:spcPct val="80000"/>
              </a:lnSpc>
            </a:pPr>
            <a:r>
              <a:rPr lang="en-US" sz="2200" smtClean="0"/>
              <a:t>In function </a:t>
            </a:r>
            <a:r>
              <a:rPr lang="en-US" sz="1800" smtClean="0">
                <a:latin typeface="Courier New" pitchFamily="49" charset="0"/>
                <a:cs typeface="Courier New" pitchFamily="49" charset="0"/>
              </a:rPr>
              <a:t>find</a:t>
            </a:r>
            <a:r>
              <a:rPr lang="en-US" sz="2200" smtClean="0"/>
              <a:t>, the iterator parameter </a:t>
            </a:r>
            <a:r>
              <a:rPr lang="en-US" sz="1800" smtClean="0">
                <a:latin typeface="Courier New" pitchFamily="49" charset="0"/>
                <a:cs typeface="Courier New" pitchFamily="49" charset="0"/>
              </a:rPr>
              <a:t>first</a:t>
            </a:r>
            <a:r>
              <a:rPr lang="en-US" sz="2200" smtClean="0"/>
              <a:t> points to the first element in the container; the parameter </a:t>
            </a:r>
            <a:r>
              <a:rPr lang="en-US" sz="1800" smtClean="0">
                <a:latin typeface="Courier New" pitchFamily="49" charset="0"/>
                <a:cs typeface="Courier New" pitchFamily="49" charset="0"/>
              </a:rPr>
              <a:t>last</a:t>
            </a:r>
            <a:r>
              <a:rPr lang="en-US" sz="2200" smtClean="0"/>
              <a:t> points just past the last element in the container </a:t>
            </a:r>
          </a:p>
          <a:p>
            <a:pPr eaLnBrk="1" hangingPunct="1">
              <a:lnSpc>
                <a:spcPct val="80000"/>
              </a:lnSpc>
            </a:pPr>
            <a:r>
              <a:rPr lang="en-US" sz="2200" smtClean="0"/>
              <a:t>The actual types of the iterators and the target are determined at compile time </a:t>
            </a:r>
          </a:p>
          <a:p>
            <a:pPr eaLnBrk="1" hangingPunct="1">
              <a:lnSpc>
                <a:spcPct val="80000"/>
              </a:lnSpc>
            </a:pPr>
            <a:r>
              <a:rPr lang="en-US" sz="2200" smtClean="0"/>
              <a:t>If </a:t>
            </a:r>
            <a:r>
              <a:rPr lang="en-US" sz="1800" smtClean="0">
                <a:latin typeface="Courier New" pitchFamily="49" charset="0"/>
                <a:cs typeface="Courier New" pitchFamily="49" charset="0"/>
              </a:rPr>
              <a:t>list_1</a:t>
            </a:r>
            <a:r>
              <a:rPr lang="en-US" sz="2200" smtClean="0"/>
              <a:t> and </a:t>
            </a:r>
            <a:r>
              <a:rPr lang="en-US" sz="1800" smtClean="0">
                <a:latin typeface="Courier New" pitchFamily="49" charset="0"/>
                <a:cs typeface="Courier New" pitchFamily="49" charset="0"/>
              </a:rPr>
              <a:t>vec_1</a:t>
            </a:r>
            <a:r>
              <a:rPr lang="en-US" sz="2200" smtClean="0"/>
              <a:t> are a </a:t>
            </a:r>
            <a:r>
              <a:rPr lang="en-US" sz="1800" smtClean="0">
                <a:latin typeface="Courier New" pitchFamily="49" charset="0"/>
                <a:cs typeface="Courier New" pitchFamily="49" charset="0"/>
              </a:rPr>
              <a:t>list&lt;int</a:t>
            </a:r>
            <a:r>
              <a:rPr lang="en-US" sz="2200" smtClean="0"/>
              <a:t>&gt; and a </a:t>
            </a:r>
            <a:r>
              <a:rPr lang="en-US" sz="1800" smtClean="0">
                <a:latin typeface="Courier New" pitchFamily="49" charset="0"/>
                <a:cs typeface="Courier New" pitchFamily="49" charset="0"/>
              </a:rPr>
              <a:t>vector&lt;string</a:t>
            </a:r>
            <a:r>
              <a:rPr lang="en-US" sz="2200" smtClean="0"/>
              <a:t>&gt;, we can search these containers using the following function calls:</a:t>
            </a:r>
          </a:p>
          <a:p>
            <a:pPr eaLnBrk="1" hangingPunct="1">
              <a:lnSpc>
                <a:spcPct val="80000"/>
              </a:lnSpc>
            </a:pPr>
            <a:endParaRPr lang="en-US" sz="2200" smtClean="0"/>
          </a:p>
          <a:p>
            <a:pPr marL="742950" lvl="1" indent="-285750" eaLnBrk="1" hangingPunct="1">
              <a:lnSpc>
                <a:spcPct val="80000"/>
              </a:lnSpc>
              <a:buFont typeface="Wingdings 2" pitchFamily="18" charset="2"/>
              <a:buNone/>
            </a:pPr>
            <a:r>
              <a:rPr lang="en-US" sz="1500" smtClean="0">
                <a:latin typeface="Courier New" pitchFamily="49" charset="0"/>
                <a:cs typeface="Courier New" pitchFamily="49" charset="0"/>
              </a:rPr>
              <a:t>if (find(list_1.begin(), list_1.end(), 10) != list_1.end())</a:t>
            </a:r>
          </a:p>
          <a:p>
            <a:pPr marL="742950" lvl="1" indent="-285750" eaLnBrk="1" hangingPunct="1">
              <a:lnSpc>
                <a:spcPct val="80000"/>
              </a:lnSpc>
              <a:buFont typeface="Wingdings 2" pitchFamily="18" charset="2"/>
              <a:buNone/>
            </a:pPr>
            <a:r>
              <a:rPr lang="fr-FR" sz="1500" smtClean="0">
                <a:latin typeface="Courier New" pitchFamily="49" charset="0"/>
                <a:cs typeface="Courier New" pitchFamily="49" charset="0"/>
              </a:rPr>
              <a:t>  cout &lt;&lt; "list 1 contains 10\n";</a:t>
            </a:r>
          </a:p>
          <a:p>
            <a:pPr marL="742950" lvl="1" indent="-285750" eaLnBrk="1" hangingPunct="1">
              <a:lnSpc>
                <a:spcPct val="80000"/>
              </a:lnSpc>
              <a:buFont typeface="Wingdings 2" pitchFamily="18" charset="2"/>
              <a:buNone/>
            </a:pPr>
            <a:r>
              <a:rPr lang="en-US" sz="1500" smtClean="0">
                <a:latin typeface="Courier New" pitchFamily="49" charset="0"/>
                <a:cs typeface="Courier New" pitchFamily="49" charset="0"/>
              </a:rPr>
              <a:t>else</a:t>
            </a:r>
          </a:p>
          <a:p>
            <a:pPr marL="742950" lvl="1" indent="-285750" eaLnBrk="1" hangingPunct="1">
              <a:lnSpc>
                <a:spcPct val="80000"/>
              </a:lnSpc>
              <a:buFont typeface="Wingdings 2" pitchFamily="18" charset="2"/>
              <a:buNone/>
            </a:pPr>
            <a:r>
              <a:rPr lang="en-US" sz="1500" smtClean="0">
                <a:latin typeface="Courier New" pitchFamily="49" charset="0"/>
                <a:cs typeface="Courier New" pitchFamily="49" charset="0"/>
              </a:rPr>
              <a:t>  cout &lt;&lt; "list 1 does not contain 10\n";</a:t>
            </a:r>
          </a:p>
          <a:p>
            <a:pPr marL="742950" lvl="1" indent="-285750" eaLnBrk="1" hangingPunct="1">
              <a:lnSpc>
                <a:spcPct val="80000"/>
              </a:lnSpc>
              <a:buFont typeface="Wingdings 2" pitchFamily="18" charset="2"/>
              <a:buNone/>
            </a:pPr>
            <a:r>
              <a:rPr lang="en-US" sz="1500" smtClean="0">
                <a:latin typeface="Courier New" pitchFamily="49" charset="0"/>
                <a:cs typeface="Courier New" pitchFamily="49" charset="0"/>
              </a:rPr>
              <a:t>if (find(vec_1.begin(), vec_1.end(), "abc") != vec_1.end())</a:t>
            </a:r>
          </a:p>
          <a:p>
            <a:pPr marL="742950" lvl="1" indent="-285750" eaLnBrk="1" hangingPunct="1">
              <a:lnSpc>
                <a:spcPct val="80000"/>
              </a:lnSpc>
              <a:buFont typeface="Wingdings 2" pitchFamily="18" charset="2"/>
              <a:buNone/>
            </a:pPr>
            <a:r>
              <a:rPr lang="fr-FR" sz="1500" smtClean="0">
                <a:latin typeface="Courier New" pitchFamily="49" charset="0"/>
                <a:cs typeface="Courier New" pitchFamily="49" charset="0"/>
              </a:rPr>
              <a:t>  cout &lt;&lt; "vec_1 contains \"abc\"\n";</a:t>
            </a:r>
          </a:p>
          <a:p>
            <a:pPr marL="742950" lvl="1" indent="-285750" eaLnBrk="1" hangingPunct="1">
              <a:lnSpc>
                <a:spcPct val="80000"/>
              </a:lnSpc>
              <a:buFont typeface="Wingdings 2" pitchFamily="18" charset="2"/>
              <a:buNone/>
            </a:pPr>
            <a:r>
              <a:rPr lang="en-US" sz="1500" smtClean="0">
                <a:latin typeface="Courier New" pitchFamily="49" charset="0"/>
                <a:cs typeface="Courier New" pitchFamily="49" charset="0"/>
              </a:rPr>
              <a:t>else</a:t>
            </a:r>
          </a:p>
          <a:p>
            <a:pPr marL="742950" lvl="1" indent="-285750" eaLnBrk="1" hangingPunct="1">
              <a:lnSpc>
                <a:spcPct val="80000"/>
              </a:lnSpc>
              <a:buFont typeface="Wingdings 2" pitchFamily="18" charset="2"/>
              <a:buNone/>
            </a:pPr>
            <a:r>
              <a:rPr lang="en-US" sz="1500" smtClean="0">
                <a:latin typeface="Courier New" pitchFamily="49" charset="0"/>
                <a:cs typeface="Courier New" pitchFamily="49" charset="0"/>
              </a:rPr>
              <a:t>  cout &lt;&lt; "vec_1 does not contain \"abc\"\n";</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Title 1"/>
          <p:cNvSpPr>
            <a:spLocks noGrp="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find</a:t>
            </a:r>
            <a:r>
              <a:rPr lang="en-US" b="1" smtClean="0"/>
              <a:t> Function (cont.)</a:t>
            </a:r>
            <a:endParaRPr lang="en-US" smtClean="0"/>
          </a:p>
        </p:txBody>
      </p:sp>
      <p:sp>
        <p:nvSpPr>
          <p:cNvPr id="214018" name="Content Placeholder 2"/>
          <p:cNvSpPr>
            <a:spLocks noGrp="1"/>
          </p:cNvSpPr>
          <p:nvPr>
            <p:ph sz="quarter" idx="1"/>
          </p:nvPr>
        </p:nvSpPr>
        <p:spPr>
          <a:xfrm>
            <a:off x="612775" y="1600200"/>
            <a:ext cx="8153400" cy="5181600"/>
          </a:xfrm>
        </p:spPr>
        <p:txBody>
          <a:bodyPr/>
          <a:lstStyle/>
          <a:p>
            <a:pPr eaLnBrk="1" hangingPunct="1"/>
            <a:r>
              <a:rPr lang="en-US" sz="2700" smtClean="0"/>
              <a:t>The actual types of the arguments to </a:t>
            </a:r>
            <a:r>
              <a:rPr lang="en-US" sz="2000" smtClean="0">
                <a:latin typeface="Courier New" pitchFamily="49" charset="0"/>
                <a:cs typeface="Courier New" pitchFamily="49" charset="0"/>
              </a:rPr>
              <a:t>find</a:t>
            </a:r>
            <a:r>
              <a:rPr lang="en-US" sz="2700" smtClean="0"/>
              <a:t> do not have to be </a:t>
            </a:r>
            <a:r>
              <a:rPr lang="en-US" sz="2000" smtClean="0">
                <a:latin typeface="Courier New" pitchFamily="49" charset="0"/>
                <a:cs typeface="Courier New" pitchFamily="49" charset="0"/>
              </a:rPr>
              <a:t>iterators</a:t>
            </a:r>
            <a:r>
              <a:rPr lang="en-US" sz="2700" smtClean="0"/>
              <a:t> defined by a container </a:t>
            </a:r>
          </a:p>
          <a:p>
            <a:pPr eaLnBrk="1" hangingPunct="1"/>
            <a:r>
              <a:rPr lang="en-US" sz="2700" smtClean="0"/>
              <a:t>Since an iterator is a generalization of a pointer, pointers can be used as well </a:t>
            </a:r>
          </a:p>
          <a:p>
            <a:pPr eaLnBrk="1" hangingPunct="1"/>
            <a:r>
              <a:rPr lang="en-US" sz="2700" smtClean="0"/>
              <a:t>We can call </a:t>
            </a:r>
            <a:r>
              <a:rPr lang="en-US" sz="2000" smtClean="0">
                <a:latin typeface="Courier New" pitchFamily="49" charset="0"/>
                <a:cs typeface="Courier New" pitchFamily="49" charset="0"/>
              </a:rPr>
              <a:t>find</a:t>
            </a:r>
            <a:r>
              <a:rPr lang="en-US" sz="2700" smtClean="0"/>
              <a:t> by passing pointers to the beginning and end of an array </a:t>
            </a:r>
          </a:p>
          <a:p>
            <a:pPr eaLnBrk="1" hangingPunct="1"/>
            <a:r>
              <a:rPr lang="en-US" sz="2700" smtClean="0"/>
              <a:t>In the following </a:t>
            </a:r>
            <a:r>
              <a:rPr lang="en-US" sz="2000" smtClean="0">
                <a:latin typeface="Courier New" pitchFamily="49" charset="0"/>
                <a:cs typeface="Courier New" pitchFamily="49" charset="0"/>
              </a:rPr>
              <a:t>if</a:t>
            </a:r>
            <a:r>
              <a:rPr lang="en-US" sz="2700" b="1" smtClean="0"/>
              <a:t> </a:t>
            </a:r>
            <a:r>
              <a:rPr lang="en-US" sz="2700" smtClean="0"/>
              <a:t>statement, the pointer </a:t>
            </a:r>
            <a:r>
              <a:rPr lang="en-US" sz="2000" smtClean="0">
                <a:latin typeface="Courier New" pitchFamily="49" charset="0"/>
                <a:cs typeface="Courier New" pitchFamily="49" charset="0"/>
              </a:rPr>
              <a:t>list_data </a:t>
            </a:r>
            <a:r>
              <a:rPr lang="en-US" sz="2700" smtClean="0"/>
              <a:t>points to the first element of the array and </a:t>
            </a:r>
            <a:r>
              <a:rPr lang="en-US" sz="2000" smtClean="0">
                <a:latin typeface="Courier New" pitchFamily="49" charset="0"/>
                <a:cs typeface="Courier New" pitchFamily="49" charset="0"/>
              </a:rPr>
              <a:t>list_data + 7</a:t>
            </a:r>
            <a:r>
              <a:rPr lang="en-US" sz="2700" smtClean="0"/>
              <a:t> points to the element just past the end of the array</a:t>
            </a:r>
          </a:p>
          <a:p>
            <a:pPr marL="742950" lvl="1" indent="-285750" eaLnBrk="1" hangingPunct="1">
              <a:buFont typeface="Wingdings 2" pitchFamily="18" charset="2"/>
              <a:buNone/>
            </a:pPr>
            <a:r>
              <a:rPr lang="en-US" sz="1500" smtClean="0">
                <a:latin typeface="Courier New" pitchFamily="49" charset="0"/>
                <a:cs typeface="Courier New" pitchFamily="49" charset="0"/>
              </a:rPr>
              <a:t>int list_data = {1, 4, 3, 5, 10, 8, 9};</a:t>
            </a:r>
          </a:p>
          <a:p>
            <a:pPr marL="742950" lvl="1" indent="-285750" eaLnBrk="1" hangingPunct="1">
              <a:buFont typeface="Wingdings 2" pitchFamily="18" charset="2"/>
              <a:buNone/>
            </a:pPr>
            <a:r>
              <a:rPr lang="en-US" sz="1500" smtClean="0">
                <a:latin typeface="Courier New" pitchFamily="49" charset="0"/>
                <a:cs typeface="Courier New" pitchFamily="49" charset="0"/>
              </a:rPr>
              <a:t>...</a:t>
            </a:r>
          </a:p>
          <a:p>
            <a:pPr marL="742950" lvl="1" indent="-285750" eaLnBrk="1" hangingPunct="1">
              <a:buFont typeface="Wingdings 2" pitchFamily="18" charset="2"/>
              <a:buNone/>
            </a:pPr>
            <a:r>
              <a:rPr lang="en-US" sz="1500" smtClean="0">
                <a:latin typeface="Courier New" pitchFamily="49" charset="0"/>
                <a:cs typeface="Courier New" pitchFamily="49" charset="0"/>
              </a:rPr>
              <a:t>if (find(list_data, list_data + 7, 10) != list_data + 7) ...</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Title 1"/>
          <p:cNvSpPr>
            <a:spLocks noGrp="1"/>
          </p:cNvSpPr>
          <p:nvPr>
            <p:ph type="title"/>
          </p:nvPr>
        </p:nvSpPr>
        <p:spPr>
          <a:xfrm>
            <a:off x="612775" y="228600"/>
            <a:ext cx="8153400" cy="990600"/>
          </a:xfrm>
        </p:spPr>
        <p:txBody>
          <a:bodyPr/>
          <a:lstStyle/>
          <a:p>
            <a:pPr eaLnBrk="1" hangingPunct="1"/>
            <a:r>
              <a:rPr lang="en-US" b="1" smtClean="0"/>
              <a:t>The Algorithm Library</a:t>
            </a:r>
            <a:endParaRPr lang="en-US" smtClean="0"/>
          </a:p>
        </p:txBody>
      </p:sp>
      <p:sp>
        <p:nvSpPr>
          <p:cNvPr id="215042" name="Content Placeholder 2"/>
          <p:cNvSpPr>
            <a:spLocks noGrp="1"/>
          </p:cNvSpPr>
          <p:nvPr>
            <p:ph sz="quarter" idx="1"/>
          </p:nvPr>
        </p:nvSpPr>
        <p:spPr>
          <a:xfrm>
            <a:off x="612775" y="1600200"/>
            <a:ext cx="8153400" cy="4876800"/>
          </a:xfrm>
        </p:spPr>
        <p:txBody>
          <a:bodyPr/>
          <a:lstStyle/>
          <a:p>
            <a:pPr eaLnBrk="1" hangingPunct="1"/>
            <a:r>
              <a:rPr lang="en-US" smtClean="0"/>
              <a:t>The standard library contains several template functions defined in the header &lt;</a:t>
            </a:r>
            <a:r>
              <a:rPr lang="en-US" sz="2400" smtClean="0">
                <a:latin typeface="Courier New" pitchFamily="49" charset="0"/>
                <a:cs typeface="Courier New" pitchFamily="49" charset="0"/>
              </a:rPr>
              <a:t>algorithm</a:t>
            </a:r>
            <a:r>
              <a:rPr lang="en-US" smtClean="0"/>
              <a:t>&gt; </a:t>
            </a:r>
          </a:p>
          <a:p>
            <a:pPr eaLnBrk="1" hangingPunct="1"/>
            <a:r>
              <a:rPr lang="en-US" smtClean="0"/>
              <a:t>Like </a:t>
            </a:r>
            <a:r>
              <a:rPr lang="en-US" sz="2400" smtClean="0">
                <a:latin typeface="Courier New" pitchFamily="49" charset="0"/>
                <a:cs typeface="Courier New" pitchFamily="49" charset="0"/>
              </a:rPr>
              <a:t>find</a:t>
            </a:r>
            <a:r>
              <a:rPr lang="en-US" smtClean="0"/>
              <a:t>, many of them work on a pair of iterators that defines the sequence of input values </a:t>
            </a:r>
          </a:p>
          <a:p>
            <a:pPr eaLnBrk="1" hangingPunct="1"/>
            <a:r>
              <a:rPr lang="en-US" smtClean="0"/>
              <a:t>Some of them also take function objects as parameters</a:t>
            </a:r>
          </a:p>
          <a:p>
            <a:pPr eaLnBrk="1" hangingPunct="1"/>
            <a:endParaRPr lang="en-US" smtClean="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Title 1"/>
          <p:cNvSpPr>
            <a:spLocks noGrp="1"/>
          </p:cNvSpPr>
          <p:nvPr>
            <p:ph type="title"/>
          </p:nvPr>
        </p:nvSpPr>
        <p:spPr>
          <a:xfrm>
            <a:off x="612775" y="228600"/>
            <a:ext cx="8153400" cy="990600"/>
          </a:xfrm>
        </p:spPr>
        <p:txBody>
          <a:bodyPr/>
          <a:lstStyle/>
          <a:p>
            <a:pPr eaLnBrk="1" hangingPunct="1"/>
            <a:r>
              <a:rPr lang="en-US" b="1" smtClean="0"/>
              <a:t>The Algorithm Library (cont.)</a:t>
            </a:r>
            <a:endParaRPr lang="en-US" smtClean="0"/>
          </a:p>
        </p:txBody>
      </p:sp>
      <p:pic>
        <p:nvPicPr>
          <p:cNvPr id="216066" name="Picture 2"/>
          <p:cNvPicPr>
            <a:picLocks noChangeAspect="1" noChangeArrowheads="1"/>
          </p:cNvPicPr>
          <p:nvPr/>
        </p:nvPicPr>
        <p:blipFill>
          <a:blip r:embed="rId2"/>
          <a:srcRect/>
          <a:stretch>
            <a:fillRect/>
          </a:stretch>
        </p:blipFill>
        <p:spPr bwMode="auto">
          <a:xfrm>
            <a:off x="2667000" y="1698625"/>
            <a:ext cx="3497263" cy="3824288"/>
          </a:xfrm>
          <a:prstGeom prst="rect">
            <a:avLst/>
          </a:prstGeom>
          <a:noFill/>
          <a:ln w="9525">
            <a:noFill/>
            <a:miter lim="800000"/>
            <a:headEnd/>
            <a:tailEnd/>
          </a:ln>
        </p:spPr>
      </p:pic>
      <p:pic>
        <p:nvPicPr>
          <p:cNvPr id="216067" name="Picture 3"/>
          <p:cNvPicPr>
            <a:picLocks noChangeAspect="1" noChangeArrowheads="1"/>
          </p:cNvPicPr>
          <p:nvPr/>
        </p:nvPicPr>
        <p:blipFill>
          <a:blip r:embed="rId3"/>
          <a:srcRect/>
          <a:stretch>
            <a:fillRect/>
          </a:stretch>
        </p:blipFill>
        <p:spPr bwMode="auto">
          <a:xfrm>
            <a:off x="2667000" y="5513388"/>
            <a:ext cx="3516313" cy="1104900"/>
          </a:xfrm>
          <a:prstGeom prst="rect">
            <a:avLst/>
          </a:prstGeom>
          <a:noFill/>
          <a:ln w="9525">
            <a:noFill/>
            <a:miter lim="800000"/>
            <a:headEnd/>
            <a:tailEnd/>
          </a:ln>
        </p:spPr>
      </p:pic>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Title 1"/>
          <p:cNvSpPr>
            <a:spLocks noGrp="1"/>
          </p:cNvSpPr>
          <p:nvPr>
            <p:ph type="title"/>
          </p:nvPr>
        </p:nvSpPr>
        <p:spPr>
          <a:xfrm>
            <a:off x="612775" y="228600"/>
            <a:ext cx="8153400" cy="990600"/>
          </a:xfrm>
        </p:spPr>
        <p:txBody>
          <a:bodyPr/>
          <a:lstStyle/>
          <a:p>
            <a:pPr eaLnBrk="1" hangingPunct="1"/>
            <a:r>
              <a:rPr lang="en-US" b="1" smtClean="0"/>
              <a:t>The Algorithm Library (cont.)</a:t>
            </a:r>
            <a:endParaRPr lang="en-US" smtClean="0"/>
          </a:p>
        </p:txBody>
      </p:sp>
      <p:sp>
        <p:nvSpPr>
          <p:cNvPr id="217090" name="Content Placeholder 2"/>
          <p:cNvSpPr>
            <a:spLocks noGrp="1"/>
          </p:cNvSpPr>
          <p:nvPr>
            <p:ph sz="quarter" idx="1"/>
          </p:nvPr>
        </p:nvSpPr>
        <p:spPr>
          <a:xfrm>
            <a:off x="612775" y="1600200"/>
            <a:ext cx="8153400" cy="5029200"/>
          </a:xfrm>
        </p:spPr>
        <p:txBody>
          <a:bodyPr/>
          <a:lstStyle/>
          <a:p>
            <a:pPr eaLnBrk="1" hangingPunct="1">
              <a:lnSpc>
                <a:spcPct val="80000"/>
              </a:lnSpc>
            </a:pPr>
            <a:r>
              <a:rPr lang="en-US" sz="2200" smtClean="0"/>
              <a:t>The template functions perform fairly standard operations on containers, such as </a:t>
            </a:r>
          </a:p>
          <a:p>
            <a:pPr lvl="1" eaLnBrk="1" hangingPunct="1">
              <a:lnSpc>
                <a:spcPct val="80000"/>
              </a:lnSpc>
            </a:pPr>
            <a:r>
              <a:rPr lang="en-US" sz="2000" smtClean="0"/>
              <a:t>Applying the same function to each element (</a:t>
            </a:r>
            <a:r>
              <a:rPr lang="en-US" sz="1800" smtClean="0">
                <a:latin typeface="Courier New" pitchFamily="49" charset="0"/>
                <a:cs typeface="Courier New" pitchFamily="49" charset="0"/>
              </a:rPr>
              <a:t>for_each</a:t>
            </a:r>
            <a:r>
              <a:rPr lang="en-US" sz="2000" smtClean="0"/>
              <a:t>)</a:t>
            </a:r>
          </a:p>
          <a:p>
            <a:pPr lvl="1" eaLnBrk="1" hangingPunct="1">
              <a:lnSpc>
                <a:spcPct val="80000"/>
              </a:lnSpc>
            </a:pPr>
            <a:r>
              <a:rPr lang="en-US" sz="2000" smtClean="0"/>
              <a:t>Copying values from one container to another (</a:t>
            </a:r>
            <a:r>
              <a:rPr lang="en-US" sz="1800" smtClean="0">
                <a:latin typeface="Courier New" pitchFamily="49" charset="0"/>
                <a:cs typeface="Courier New" pitchFamily="49" charset="0"/>
              </a:rPr>
              <a:t>copy</a:t>
            </a:r>
            <a:r>
              <a:rPr lang="en-US" sz="2000" smtClean="0"/>
              <a:t>) </a:t>
            </a:r>
          </a:p>
          <a:p>
            <a:pPr lvl="1" eaLnBrk="1" hangingPunct="1">
              <a:lnSpc>
                <a:spcPct val="80000"/>
              </a:lnSpc>
            </a:pPr>
            <a:r>
              <a:rPr lang="en-US" sz="2000" smtClean="0"/>
              <a:t>Searching a container for a target value (</a:t>
            </a:r>
            <a:r>
              <a:rPr lang="en-US" sz="1800" smtClean="0">
                <a:latin typeface="Courier New" pitchFamily="49" charset="0"/>
                <a:cs typeface="Courier New" pitchFamily="49" charset="0"/>
              </a:rPr>
              <a:t>find</a:t>
            </a:r>
            <a:r>
              <a:rPr lang="en-US" sz="2000" smtClean="0"/>
              <a:t>, </a:t>
            </a:r>
            <a:r>
              <a:rPr lang="en-US" sz="1800" smtClean="0">
                <a:latin typeface="Courier New" pitchFamily="49" charset="0"/>
                <a:cs typeface="Courier New" pitchFamily="49" charset="0"/>
              </a:rPr>
              <a:t>find_if</a:t>
            </a:r>
            <a:r>
              <a:rPr lang="en-US" sz="2000" smtClean="0"/>
              <a:t>) </a:t>
            </a:r>
          </a:p>
          <a:p>
            <a:pPr lvl="1" eaLnBrk="1" hangingPunct="1">
              <a:lnSpc>
                <a:spcPct val="80000"/>
              </a:lnSpc>
            </a:pPr>
            <a:r>
              <a:rPr lang="en-US" sz="2000" smtClean="0"/>
              <a:t>Sorting a container (</a:t>
            </a:r>
            <a:r>
              <a:rPr lang="en-US" sz="1800" smtClean="0">
                <a:latin typeface="Courier New" pitchFamily="49" charset="0"/>
                <a:cs typeface="Courier New" pitchFamily="49" charset="0"/>
              </a:rPr>
              <a:t>sort</a:t>
            </a:r>
            <a:r>
              <a:rPr lang="en-US" sz="2000" smtClean="0"/>
              <a:t>)</a:t>
            </a:r>
          </a:p>
          <a:p>
            <a:pPr eaLnBrk="1" hangingPunct="1">
              <a:lnSpc>
                <a:spcPct val="80000"/>
              </a:lnSpc>
            </a:pPr>
            <a:r>
              <a:rPr lang="en-US" sz="2200" smtClean="0"/>
              <a:t>Most of these algorithms are simple loops, such as the </a:t>
            </a:r>
            <a:r>
              <a:rPr lang="en-US" sz="1800" smtClean="0">
                <a:latin typeface="Courier New" pitchFamily="49" charset="0"/>
                <a:cs typeface="Courier New" pitchFamily="49" charset="0"/>
              </a:rPr>
              <a:t>find</a:t>
            </a:r>
            <a:r>
              <a:rPr lang="en-US" sz="2200" smtClean="0"/>
              <a:t> that was just discussed. You may then ask yourself, “Why not just code the loop when I need it?” </a:t>
            </a:r>
          </a:p>
          <a:p>
            <a:pPr eaLnBrk="1" hangingPunct="1">
              <a:lnSpc>
                <a:spcPct val="80000"/>
              </a:lnSpc>
            </a:pPr>
            <a:r>
              <a:rPr lang="en-US" sz="2200" smtClean="0"/>
              <a:t>Two reasons: </a:t>
            </a:r>
          </a:p>
          <a:p>
            <a:pPr lvl="1" eaLnBrk="1" hangingPunct="1">
              <a:lnSpc>
                <a:spcPct val="80000"/>
              </a:lnSpc>
            </a:pPr>
            <a:r>
              <a:rPr lang="en-US" sz="2000" smtClean="0"/>
              <a:t>To avoid “reinventing the wheel”—the library contains validated versions of these algorithms, whereas if you recode them yourself, you may have errors that you will have to fix rather than avoiding them in the first place </a:t>
            </a:r>
          </a:p>
          <a:p>
            <a:pPr lvl="1" eaLnBrk="1" hangingPunct="1">
              <a:lnSpc>
                <a:spcPct val="80000"/>
              </a:lnSpc>
            </a:pPr>
            <a:r>
              <a:rPr lang="en-US" sz="2000" smtClean="0"/>
              <a:t>The compiler can be designed to generate more efficient code when instantiating the library version of the algorithm than if you were to hand-code the equivalent C++ code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pPr eaLnBrk="1" hangingPunct="1"/>
            <a:r>
              <a:rPr lang="en-US" b="1" smtClean="0"/>
              <a:t>Chapter Objectives</a:t>
            </a:r>
          </a:p>
        </p:txBody>
      </p:sp>
      <p:sp>
        <p:nvSpPr>
          <p:cNvPr id="3" name="Content Placeholder 2"/>
          <p:cNvSpPr>
            <a:spLocks noGrp="1"/>
          </p:cNvSpPr>
          <p:nvPr>
            <p:ph sz="quarter" idx="1"/>
          </p:nvPr>
        </p:nvSpPr>
        <p:spPr>
          <a:xfrm>
            <a:off x="612775" y="1600200"/>
            <a:ext cx="8153400" cy="4495800"/>
          </a:xfrm>
        </p:spPr>
        <p:txBody>
          <a:bodyPr>
            <a:normAutofit fontScale="92500" lnSpcReduction="10000"/>
          </a:bodyPr>
          <a:lstStyle/>
          <a:p>
            <a:pPr marL="320040" indent="-320040" eaLnBrk="1" fontAlgn="auto" hangingPunct="1">
              <a:spcAft>
                <a:spcPts val="0"/>
              </a:spcAft>
              <a:buFont typeface="Wingdings"/>
              <a:buChar char=""/>
              <a:defRPr/>
            </a:pPr>
            <a:r>
              <a:rPr lang="en-US" dirty="0" smtClean="0"/>
              <a:t>To </a:t>
            </a:r>
            <a:r>
              <a:rPr lang="en-US" dirty="0"/>
              <a:t>become familiar with the Standard Template Library (STL) and template classes</a:t>
            </a:r>
          </a:p>
          <a:p>
            <a:pPr marL="320040" indent="-320040" eaLnBrk="1" fontAlgn="auto" hangingPunct="1">
              <a:spcAft>
                <a:spcPts val="0"/>
              </a:spcAft>
              <a:buFont typeface="Wingdings"/>
              <a:buChar char=""/>
              <a:defRPr/>
            </a:pPr>
            <a:r>
              <a:rPr lang="en-US" dirty="0" smtClean="0"/>
              <a:t>To </a:t>
            </a:r>
            <a:r>
              <a:rPr lang="en-US" dirty="0"/>
              <a:t>understand how to use a </a:t>
            </a:r>
            <a:r>
              <a:rPr lang="en-US" sz="2300" dirty="0">
                <a:latin typeface="Courier New" pitchFamily="49" charset="0"/>
                <a:cs typeface="Courier New" pitchFamily="49" charset="0"/>
              </a:rPr>
              <a:t>vector</a:t>
            </a:r>
            <a:r>
              <a:rPr lang="en-US" dirty="0"/>
              <a:t> class and how to implement it using an array </a:t>
            </a:r>
            <a:r>
              <a:rPr lang="en-US" dirty="0" smtClean="0"/>
              <a:t>for storage</a:t>
            </a:r>
            <a:endParaRPr lang="en-US" dirty="0"/>
          </a:p>
          <a:p>
            <a:pPr marL="320040" indent="-320040" eaLnBrk="1" fontAlgn="auto" hangingPunct="1">
              <a:spcAft>
                <a:spcPts val="0"/>
              </a:spcAft>
              <a:buFont typeface="Wingdings"/>
              <a:buChar char=""/>
              <a:defRPr/>
            </a:pPr>
            <a:r>
              <a:rPr lang="en-US" dirty="0" smtClean="0"/>
              <a:t>To </a:t>
            </a:r>
            <a:r>
              <a:rPr lang="en-US" dirty="0"/>
              <a:t>understand the difference between a shallow </a:t>
            </a:r>
            <a:r>
              <a:rPr lang="en-US" dirty="0" smtClean="0"/>
              <a:t>copy and </a:t>
            </a:r>
            <a:r>
              <a:rPr lang="en-US" dirty="0"/>
              <a:t>deep copy</a:t>
            </a:r>
          </a:p>
          <a:p>
            <a:pPr marL="320040" indent="-320040" eaLnBrk="1" fontAlgn="auto" hangingPunct="1">
              <a:spcAft>
                <a:spcPts val="0"/>
              </a:spcAft>
              <a:buFont typeface="Wingdings"/>
              <a:buChar char=""/>
              <a:defRPr/>
            </a:pPr>
            <a:r>
              <a:rPr lang="en-US" dirty="0" smtClean="0"/>
              <a:t>To </a:t>
            </a:r>
            <a:r>
              <a:rPr lang="en-US" dirty="0"/>
              <a:t>introduce linked lists and study the differences between single-, double-, </a:t>
            </a:r>
            <a:r>
              <a:rPr lang="en-US" dirty="0" smtClean="0"/>
              <a:t>and circular </a:t>
            </a:r>
            <a:r>
              <a:rPr lang="en-US" dirty="0"/>
              <a:t>linked list data structures</a:t>
            </a:r>
          </a:p>
          <a:p>
            <a:pPr marL="320040" indent="-320040" eaLnBrk="1" fontAlgn="auto" hangingPunct="1">
              <a:spcAft>
                <a:spcPts val="0"/>
              </a:spcAft>
              <a:buFont typeface="Wingdings"/>
              <a:buChar char=""/>
              <a:defRPr/>
            </a:pPr>
            <a:r>
              <a:rPr lang="en-US" dirty="0" smtClean="0"/>
              <a:t>To </a:t>
            </a:r>
            <a:r>
              <a:rPr lang="en-US" dirty="0"/>
              <a:t>introduce </a:t>
            </a:r>
            <a:r>
              <a:rPr lang="en-US" sz="2300" dirty="0" err="1" smtClean="0">
                <a:latin typeface="Courier New" pitchFamily="49" charset="0"/>
                <a:cs typeface="Courier New" pitchFamily="49" charset="0"/>
              </a:rPr>
              <a:t>structs</a:t>
            </a:r>
            <a:endParaRPr lang="en-US" sz="23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612775" y="228600"/>
            <a:ext cx="8153400" cy="990600"/>
          </a:xfrm>
        </p:spPr>
        <p:txBody>
          <a:bodyPr/>
          <a:lstStyle/>
          <a:p>
            <a:pPr eaLnBrk="1" hangingPunct="1"/>
            <a:r>
              <a:rPr lang="en-US" b="1" smtClean="0"/>
              <a:t>Vector (cont.)</a:t>
            </a:r>
          </a:p>
        </p:txBody>
      </p:sp>
      <p:sp>
        <p:nvSpPr>
          <p:cNvPr id="33794" name="Rectangle 3"/>
          <p:cNvSpPr>
            <a:spLocks noGrp="1" noChangeArrowheads="1"/>
          </p:cNvSpPr>
          <p:nvPr>
            <p:ph sz="quarter" idx="1"/>
          </p:nvPr>
        </p:nvSpPr>
        <p:spPr>
          <a:xfrm>
            <a:off x="612775" y="1600200"/>
            <a:ext cx="8153400" cy="4495800"/>
          </a:xfrm>
        </p:spPr>
        <p:txBody>
          <a:bodyPr/>
          <a:lstStyle/>
          <a:p>
            <a:pPr eaLnBrk="1" hangingPunct="1"/>
            <a:r>
              <a:rPr lang="en-US" sz="3000" smtClean="0"/>
              <a:t>To allocate storage for a vector whose elements are </a:t>
            </a:r>
            <a:r>
              <a:rPr lang="en-US" sz="2400" smtClean="0">
                <a:latin typeface="Courier New" pitchFamily="49" charset="0"/>
                <a:cs typeface="Courier New" pitchFamily="49" charset="0"/>
              </a:rPr>
              <a:t>String</a:t>
            </a:r>
            <a:r>
              <a:rPr lang="en-US" sz="3000" smtClean="0"/>
              <a:t> objects:</a:t>
            </a: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r>
              <a:rPr lang="en-US" sz="1800" smtClean="0">
                <a:latin typeface="Courier New" pitchFamily="49" charset="0"/>
                <a:cs typeface="Courier New" pitchFamily="49" charset="0"/>
              </a:rPr>
              <a:t>vector&lt;String&gt; my_vector;</a:t>
            </a: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eaLnBrk="1" hangingPunct="1"/>
            <a:r>
              <a:rPr lang="en-US" sz="3000" smtClean="0">
                <a:solidFill>
                  <a:srgbClr val="000000"/>
                </a:solidFill>
              </a:rPr>
              <a:t>Initially </a:t>
            </a:r>
            <a:r>
              <a:rPr lang="en-US" sz="2400" smtClean="0">
                <a:solidFill>
                  <a:srgbClr val="000000"/>
                </a:solidFill>
                <a:latin typeface="Courier New" pitchFamily="49" charset="0"/>
                <a:cs typeface="Courier New" pitchFamily="49" charset="0"/>
              </a:rPr>
              <a:t>my_vector</a:t>
            </a:r>
            <a:r>
              <a:rPr lang="en-US" sz="3000" smtClean="0">
                <a:solidFill>
                  <a:srgbClr val="000000"/>
                </a:solidFill>
              </a:rPr>
              <a:t> is empty </a:t>
            </a:r>
          </a:p>
          <a:p>
            <a:pPr eaLnBrk="1" hangingPunct="1"/>
            <a:r>
              <a:rPr lang="en-US" sz="3000" smtClean="0">
                <a:solidFill>
                  <a:srgbClr val="000000"/>
                </a:solidFill>
              </a:rPr>
              <a:t>To add strings to the list,</a:t>
            </a:r>
          </a:p>
          <a:p>
            <a:pPr marL="400050" lvl="1" indent="0" eaLnBrk="1" hangingPunct="1">
              <a:buFont typeface="Wingdings 2" pitchFamily="18" charset="2"/>
              <a:buNone/>
            </a:pPr>
            <a:r>
              <a:rPr lang="en-US" sz="1800" smtClean="0">
                <a:latin typeface="Courier New" pitchFamily="49" charset="0"/>
                <a:cs typeface="Courier New" pitchFamily="49" charset="0"/>
              </a:rPr>
              <a:t>my_vector.push_back("Bashful");</a:t>
            </a:r>
          </a:p>
          <a:p>
            <a:pPr marL="400050" lvl="1" indent="0" eaLnBrk="1" hangingPunct="1">
              <a:buFont typeface="Wingdings 2" pitchFamily="18" charset="2"/>
              <a:buNone/>
            </a:pPr>
            <a:r>
              <a:rPr lang="en-US" sz="1800" smtClean="0">
                <a:latin typeface="Courier New" pitchFamily="49" charset="0"/>
                <a:cs typeface="Courier New" pitchFamily="49" charset="0"/>
              </a:rPr>
              <a:t>my_vector.push_back("Awful");</a:t>
            </a:r>
          </a:p>
          <a:p>
            <a:pPr marL="400050" lvl="1" indent="0" eaLnBrk="1" hangingPunct="1">
              <a:buFont typeface="Wingdings 2" pitchFamily="18" charset="2"/>
              <a:buNone/>
            </a:pPr>
            <a:r>
              <a:rPr lang="en-US" sz="1800" smtClean="0">
                <a:latin typeface="Courier New" pitchFamily="49" charset="0"/>
                <a:cs typeface="Courier New" pitchFamily="49" charset="0"/>
              </a:rPr>
              <a:t>my_vector.push_back("Jumpy");</a:t>
            </a:r>
          </a:p>
          <a:p>
            <a:pPr marL="400050" lvl="1" indent="0" eaLnBrk="1" hangingPunct="1">
              <a:buFont typeface="Wingdings 2" pitchFamily="18" charset="2"/>
              <a:buNone/>
            </a:pPr>
            <a:r>
              <a:rPr lang="en-US" sz="1800" smtClean="0">
                <a:latin typeface="Courier New" pitchFamily="49" charset="0"/>
                <a:cs typeface="Courier New" pitchFamily="49" charset="0"/>
              </a:rPr>
              <a:t>my_vector.push_back("Happy");</a:t>
            </a: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Title 1"/>
          <p:cNvSpPr>
            <a:spLocks noGrp="1"/>
          </p:cNvSpPr>
          <p:nvPr>
            <p:ph type="title"/>
          </p:nvPr>
        </p:nvSpPr>
        <p:spPr>
          <a:xfrm>
            <a:off x="612775" y="228600"/>
            <a:ext cx="8153400" cy="990600"/>
          </a:xfrm>
        </p:spPr>
        <p:txBody>
          <a:bodyPr/>
          <a:lstStyle/>
          <a:p>
            <a:pPr eaLnBrk="1" hangingPunct="1"/>
            <a:r>
              <a:rPr lang="en-US" b="1" smtClean="0"/>
              <a:t>The Algorithm Library (cont.)</a:t>
            </a:r>
            <a:endParaRPr lang="en-US" smtClean="0"/>
          </a:p>
        </p:txBody>
      </p:sp>
      <p:sp>
        <p:nvSpPr>
          <p:cNvPr id="218114" name="Content Placeholder 2"/>
          <p:cNvSpPr>
            <a:spLocks noGrp="1"/>
          </p:cNvSpPr>
          <p:nvPr>
            <p:ph sz="quarter" idx="1"/>
          </p:nvPr>
        </p:nvSpPr>
        <p:spPr>
          <a:xfrm>
            <a:off x="612775" y="1600200"/>
            <a:ext cx="8153400" cy="5029200"/>
          </a:xfrm>
        </p:spPr>
        <p:txBody>
          <a:bodyPr/>
          <a:lstStyle/>
          <a:p>
            <a:pPr eaLnBrk="1" hangingPunct="1"/>
            <a:r>
              <a:rPr lang="en-US" smtClean="0"/>
              <a:t>This fragment copies the contents of </a:t>
            </a:r>
            <a:r>
              <a:rPr lang="en-US" sz="2400" smtClean="0">
                <a:latin typeface="Courier New" pitchFamily="49" charset="0"/>
                <a:cs typeface="Courier New" pitchFamily="49" charset="0"/>
              </a:rPr>
              <a:t>a_list</a:t>
            </a:r>
            <a:r>
              <a:rPr lang="en-US" smtClean="0"/>
              <a:t> into </a:t>
            </a:r>
            <a:r>
              <a:rPr lang="en-US" sz="2400" smtClean="0">
                <a:latin typeface="Courier New" pitchFamily="49" charset="0"/>
                <a:cs typeface="Courier New" pitchFamily="49" charset="0"/>
              </a:rPr>
              <a:t>a_vector</a:t>
            </a:r>
          </a:p>
          <a:p>
            <a:pPr eaLnBrk="1" hangingPunct="1"/>
            <a:endParaRPr lang="en-US" sz="2400" smtClean="0">
              <a:latin typeface="Courier New" pitchFamily="49" charset="0"/>
              <a:cs typeface="Courier New" pitchFamily="49" charset="0"/>
            </a:endParaRPr>
          </a:p>
          <a:p>
            <a:pPr marL="742950" lvl="1" indent="-285750" eaLnBrk="1" hangingPunct="1">
              <a:buFont typeface="Wingdings 2" pitchFamily="18" charset="2"/>
              <a:buNone/>
            </a:pPr>
            <a:r>
              <a:rPr lang="en-US" sz="1700" smtClean="0">
                <a:latin typeface="Courier New" pitchFamily="49" charset="0"/>
                <a:cs typeface="Courier New" pitchFamily="49" charset="0"/>
              </a:rPr>
              <a:t>a_vector.resize(a_list.size());</a:t>
            </a:r>
          </a:p>
          <a:p>
            <a:pPr marL="742950" lvl="1" indent="-285750" eaLnBrk="1" hangingPunct="1">
              <a:buFont typeface="Wingdings 2" pitchFamily="18" charset="2"/>
              <a:buNone/>
            </a:pPr>
            <a:r>
              <a:rPr lang="en-US" sz="1700" smtClean="0">
                <a:latin typeface="Courier New" pitchFamily="49" charset="0"/>
                <a:cs typeface="Courier New" pitchFamily="49" charset="0"/>
              </a:rPr>
              <a:t>copy(a_list.begin(), a_list.end(), a_vector.begin());</a:t>
            </a:r>
          </a:p>
          <a:p>
            <a:pPr eaLnBrk="1" hangingPunct="1">
              <a:buFont typeface="Wingdings" pitchFamily="2" charset="2"/>
              <a:buNone/>
            </a:pPr>
            <a:endParaRPr lang="en-US" sz="1800" smtClean="0">
              <a:latin typeface="Courier New" pitchFamily="49" charset="0"/>
              <a:cs typeface="Courier New" pitchFamily="49" charset="0"/>
            </a:endParaRPr>
          </a:p>
          <a:p>
            <a:pPr eaLnBrk="1" hangingPunct="1"/>
            <a:r>
              <a:rPr lang="en-US" smtClean="0"/>
              <a:t>The first statement sets the size of </a:t>
            </a:r>
            <a:r>
              <a:rPr lang="en-US" sz="2400" smtClean="0">
                <a:latin typeface="Courier New" pitchFamily="49" charset="0"/>
                <a:cs typeface="Courier New" pitchFamily="49" charset="0"/>
              </a:rPr>
              <a:t>a_vector</a:t>
            </a:r>
            <a:r>
              <a:rPr lang="en-US" smtClean="0"/>
              <a:t> to the same as </a:t>
            </a:r>
            <a:r>
              <a:rPr lang="en-US" sz="2400" smtClean="0">
                <a:latin typeface="Courier New" pitchFamily="49" charset="0"/>
                <a:cs typeface="Courier New" pitchFamily="49" charset="0"/>
              </a:rPr>
              <a:t>a_list</a:t>
            </a:r>
            <a:r>
              <a:rPr lang="en-US" smtClean="0"/>
              <a:t>. It then calls template function copy to copy the elements from </a:t>
            </a:r>
            <a:r>
              <a:rPr lang="en-US" sz="2400" smtClean="0">
                <a:latin typeface="Courier New" pitchFamily="49" charset="0"/>
                <a:cs typeface="Courier New" pitchFamily="49" charset="0"/>
              </a:rPr>
              <a:t>a_list</a:t>
            </a:r>
            <a:r>
              <a:rPr lang="en-US" smtClean="0"/>
              <a:t> to </a:t>
            </a:r>
            <a:r>
              <a:rPr lang="en-US" sz="2400" smtClean="0">
                <a:latin typeface="Courier New" pitchFamily="49" charset="0"/>
                <a:cs typeface="Courier New" pitchFamily="49" charset="0"/>
              </a:rPr>
              <a:t>a_vector</a:t>
            </a:r>
            <a:endParaRPr lang="en-US" smtClean="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Title 1"/>
          <p:cNvSpPr>
            <a:spLocks noGrp="1"/>
          </p:cNvSpPr>
          <p:nvPr>
            <p:ph type="title"/>
          </p:nvPr>
        </p:nvSpPr>
        <p:spPr>
          <a:xfrm>
            <a:off x="612775" y="228600"/>
            <a:ext cx="8153400" cy="990600"/>
          </a:xfrm>
        </p:spPr>
        <p:txBody>
          <a:bodyPr/>
          <a:lstStyle/>
          <a:p>
            <a:pPr eaLnBrk="1" hangingPunct="1"/>
            <a:r>
              <a:rPr lang="en-US" b="1" smtClean="0"/>
              <a:t>The Algorithm Library (cont.)</a:t>
            </a:r>
            <a:endParaRPr lang="en-US" smtClean="0"/>
          </a:p>
        </p:txBody>
      </p:sp>
      <p:sp>
        <p:nvSpPr>
          <p:cNvPr id="219138" name="Content Placeholder 2"/>
          <p:cNvSpPr>
            <a:spLocks noGrp="1"/>
          </p:cNvSpPr>
          <p:nvPr>
            <p:ph sz="quarter" idx="1"/>
          </p:nvPr>
        </p:nvSpPr>
        <p:spPr>
          <a:xfrm>
            <a:off x="612775" y="1600200"/>
            <a:ext cx="8153400" cy="5029200"/>
          </a:xfrm>
        </p:spPr>
        <p:txBody>
          <a:bodyPr/>
          <a:lstStyle/>
          <a:p>
            <a:pPr eaLnBrk="1" hangingPunct="1">
              <a:lnSpc>
                <a:spcPct val="80000"/>
              </a:lnSpc>
            </a:pPr>
            <a:r>
              <a:rPr lang="en-US" sz="2000" smtClean="0"/>
              <a:t>This fragment sorts the elements in </a:t>
            </a:r>
            <a:r>
              <a:rPr lang="en-US" sz="1600" smtClean="0">
                <a:latin typeface="Courier New" pitchFamily="49" charset="0"/>
                <a:cs typeface="Courier New" pitchFamily="49" charset="0"/>
              </a:rPr>
              <a:t>vector&lt;int</a:t>
            </a:r>
            <a:r>
              <a:rPr lang="en-US" sz="2000" smtClean="0"/>
              <a:t>&gt; </a:t>
            </a:r>
            <a:r>
              <a:rPr lang="en-US" sz="1600" smtClean="0">
                <a:latin typeface="Courier New" pitchFamily="49" charset="0"/>
                <a:cs typeface="Courier New" pitchFamily="49" charset="0"/>
              </a:rPr>
              <a:t>a_vector</a:t>
            </a:r>
            <a:r>
              <a:rPr lang="en-US" sz="2000" smtClean="0"/>
              <a:t> then it accumulates and displays the sum of the elements</a:t>
            </a:r>
          </a:p>
          <a:p>
            <a:pPr eaLnBrk="1" hangingPunct="1">
              <a:lnSpc>
                <a:spcPct val="80000"/>
              </a:lnSpc>
            </a:pPr>
            <a:endParaRPr lang="en-US" sz="2000" smtClean="0"/>
          </a:p>
          <a:p>
            <a:pPr eaLnBrk="1" hangingPunct="1">
              <a:lnSpc>
                <a:spcPct val="80000"/>
              </a:lnSpc>
              <a:buFont typeface="Wingdings" pitchFamily="2" charset="2"/>
              <a:buNone/>
            </a:pPr>
            <a:r>
              <a:rPr lang="en-US" sz="1500" smtClean="0">
                <a:latin typeface="Courier New" pitchFamily="49" charset="0"/>
                <a:cs typeface="Courier New" pitchFamily="49" charset="0"/>
              </a:rPr>
              <a:t>sort(a_vector.begin(), a_vector.end()); </a:t>
            </a:r>
            <a:r>
              <a:rPr lang="en-US" sz="1500" i="1" smtClean="0">
                <a:latin typeface="Courier New" pitchFamily="49" charset="0"/>
                <a:cs typeface="Courier New" pitchFamily="49" charset="0"/>
              </a:rPr>
              <a:t>// Sort the vector</a:t>
            </a:r>
            <a:r>
              <a:rPr lang="en-US" sz="1500" smtClean="0">
                <a:latin typeface="Courier New" pitchFamily="49" charset="0"/>
                <a:cs typeface="Courier New" pitchFamily="49" charset="0"/>
              </a:rPr>
              <a:t>.</a:t>
            </a:r>
          </a:p>
          <a:p>
            <a:pPr eaLnBrk="1" hangingPunct="1">
              <a:lnSpc>
                <a:spcPct val="80000"/>
              </a:lnSpc>
              <a:buFont typeface="Wingdings" pitchFamily="2" charset="2"/>
              <a:buNone/>
            </a:pPr>
            <a:r>
              <a:rPr lang="en-US" sz="1500" smtClean="0">
                <a:latin typeface="Courier New" pitchFamily="49" charset="0"/>
                <a:cs typeface="Courier New" pitchFamily="49" charset="0"/>
              </a:rPr>
              <a:t>// </a:t>
            </a:r>
            <a:r>
              <a:rPr lang="en-US" sz="1500" i="1" smtClean="0">
                <a:latin typeface="Courier New" pitchFamily="49" charset="0"/>
                <a:cs typeface="Courier New" pitchFamily="49" charset="0"/>
              </a:rPr>
              <a:t>Accumulate the sum.</a:t>
            </a:r>
          </a:p>
          <a:p>
            <a:pPr eaLnBrk="1" hangingPunct="1">
              <a:lnSpc>
                <a:spcPct val="80000"/>
              </a:lnSpc>
              <a:buFont typeface="Wingdings" pitchFamily="2" charset="2"/>
              <a:buNone/>
            </a:pPr>
            <a:r>
              <a:rPr lang="en-US" sz="1500" smtClean="0">
                <a:latin typeface="Courier New" pitchFamily="49" charset="0"/>
                <a:cs typeface="Courier New" pitchFamily="49" charset="0"/>
              </a:rPr>
              <a:t>int sum = accumulate(a_vector.begin(), a_vector.end(), 0);</a:t>
            </a:r>
          </a:p>
          <a:p>
            <a:pPr eaLnBrk="1" hangingPunct="1">
              <a:lnSpc>
                <a:spcPct val="80000"/>
              </a:lnSpc>
              <a:buFont typeface="Wingdings" pitchFamily="2" charset="2"/>
              <a:buNone/>
            </a:pPr>
            <a:r>
              <a:rPr lang="en-US" sz="1500" smtClean="0">
                <a:latin typeface="Courier New" pitchFamily="49" charset="0"/>
                <a:cs typeface="Courier New" pitchFamily="49" charset="0"/>
              </a:rPr>
              <a:t>cout &lt;&lt; "Sum is " &lt;&lt; sum &lt;&lt; endl;</a:t>
            </a:r>
          </a:p>
          <a:p>
            <a:pPr eaLnBrk="1" hangingPunct="1">
              <a:lnSpc>
                <a:spcPct val="80000"/>
              </a:lnSpc>
              <a:buFont typeface="Wingdings" pitchFamily="2" charset="2"/>
              <a:buNone/>
            </a:pPr>
            <a:endParaRPr lang="en-US" sz="1500" smtClean="0">
              <a:latin typeface="Courier New" pitchFamily="49" charset="0"/>
              <a:cs typeface="Courier New" pitchFamily="49" charset="0"/>
            </a:endParaRPr>
          </a:p>
          <a:p>
            <a:pPr eaLnBrk="1" hangingPunct="1">
              <a:lnSpc>
                <a:spcPct val="80000"/>
              </a:lnSpc>
              <a:buFont typeface="Wingdings" pitchFamily="2" charset="2"/>
              <a:buNone/>
            </a:pPr>
            <a:r>
              <a:rPr lang="en-US" sz="1500" smtClean="0">
                <a:latin typeface="Courier New" pitchFamily="49" charset="0"/>
                <a:cs typeface="Courier New" pitchFamily="49" charset="0"/>
              </a:rPr>
              <a:t>// </a:t>
            </a:r>
            <a:r>
              <a:rPr lang="en-US" sz="1500" i="1" smtClean="0">
                <a:latin typeface="Courier New" pitchFamily="49" charset="0"/>
                <a:cs typeface="Courier New" pitchFamily="49" charset="0"/>
              </a:rPr>
              <a:t>Check first element.</a:t>
            </a:r>
          </a:p>
          <a:p>
            <a:pPr eaLnBrk="1" hangingPunct="1">
              <a:lnSpc>
                <a:spcPct val="80000"/>
              </a:lnSpc>
              <a:buFont typeface="Wingdings" pitchFamily="2" charset="2"/>
              <a:buNone/>
            </a:pPr>
            <a:r>
              <a:rPr lang="en-US" sz="1500" smtClean="0">
                <a:latin typeface="Courier New" pitchFamily="49" charset="0"/>
                <a:cs typeface="Courier New" pitchFamily="49" charset="0"/>
              </a:rPr>
              <a:t>if (*a_vector.begin() !=</a:t>
            </a:r>
          </a:p>
          <a:p>
            <a:pPr eaLnBrk="1" hangingPunct="1">
              <a:lnSpc>
                <a:spcPct val="80000"/>
              </a:lnSpc>
              <a:buFont typeface="Wingdings" pitchFamily="2" charset="2"/>
              <a:buNone/>
            </a:pPr>
            <a:r>
              <a:rPr lang="en-US" sz="1500" smtClean="0">
                <a:latin typeface="Courier New" pitchFamily="49" charset="0"/>
                <a:cs typeface="Courier New" pitchFamily="49" charset="0"/>
              </a:rPr>
              <a:t>    *min_element(a_vector.begin(), a_vector.end()))</a:t>
            </a:r>
          </a:p>
          <a:p>
            <a:pPr eaLnBrk="1" hangingPunct="1">
              <a:lnSpc>
                <a:spcPct val="80000"/>
              </a:lnSpc>
              <a:buFont typeface="Wingdings" pitchFamily="2" charset="2"/>
              <a:buNone/>
            </a:pPr>
            <a:r>
              <a:rPr lang="en-US" sz="1500" smtClean="0">
                <a:latin typeface="Courier New" pitchFamily="49" charset="0"/>
                <a:cs typeface="Courier New" pitchFamily="49" charset="0"/>
              </a:rPr>
              <a:t>  cerr &lt;&lt; "Error in sort\n";</a:t>
            </a:r>
          </a:p>
          <a:p>
            <a:pPr eaLnBrk="1" hangingPunct="1">
              <a:lnSpc>
                <a:spcPct val="80000"/>
              </a:lnSpc>
              <a:buFont typeface="Wingdings" pitchFamily="2" charset="2"/>
              <a:buNone/>
            </a:pPr>
            <a:endParaRPr lang="en-US" sz="1500" smtClean="0">
              <a:latin typeface="Courier New" pitchFamily="49" charset="0"/>
              <a:cs typeface="Courier New" pitchFamily="49" charset="0"/>
            </a:endParaRPr>
          </a:p>
          <a:p>
            <a:pPr eaLnBrk="1" hangingPunct="1">
              <a:lnSpc>
                <a:spcPct val="80000"/>
              </a:lnSpc>
              <a:buFont typeface="Wingdings" pitchFamily="2" charset="2"/>
              <a:buNone/>
            </a:pPr>
            <a:r>
              <a:rPr lang="en-US" sz="1500" smtClean="0">
                <a:latin typeface="Courier New" pitchFamily="49" charset="0"/>
                <a:cs typeface="Courier New" pitchFamily="49" charset="0"/>
              </a:rPr>
              <a:t>// </a:t>
            </a:r>
            <a:r>
              <a:rPr lang="en-US" sz="1500" i="1" smtClean="0">
                <a:latin typeface="Courier New" pitchFamily="49" charset="0"/>
                <a:cs typeface="Courier New" pitchFamily="49" charset="0"/>
              </a:rPr>
              <a:t>Check last element.</a:t>
            </a:r>
          </a:p>
          <a:p>
            <a:pPr eaLnBrk="1" hangingPunct="1">
              <a:lnSpc>
                <a:spcPct val="80000"/>
              </a:lnSpc>
              <a:buFont typeface="Wingdings" pitchFamily="2" charset="2"/>
              <a:buNone/>
            </a:pPr>
            <a:r>
              <a:rPr lang="en-US" sz="1500" smtClean="0">
                <a:latin typeface="Courier New" pitchFamily="49" charset="0"/>
                <a:cs typeface="Courier New" pitchFamily="49" charset="0"/>
              </a:rPr>
              <a:t>vector&lt;int&gt;::iterator iter(a_vector.end() - 1);</a:t>
            </a:r>
          </a:p>
          <a:p>
            <a:pPr eaLnBrk="1" hangingPunct="1">
              <a:lnSpc>
                <a:spcPct val="80000"/>
              </a:lnSpc>
              <a:buFont typeface="Wingdings" pitchFamily="2" charset="2"/>
              <a:buNone/>
            </a:pPr>
            <a:r>
              <a:rPr lang="en-US" sz="1500" smtClean="0">
                <a:latin typeface="Courier New" pitchFamily="49" charset="0"/>
                <a:cs typeface="Courier New" pitchFamily="49" charset="0"/>
              </a:rPr>
              <a:t>if (*iter != *max_element(a_vector.begin(), a_vector.end()))</a:t>
            </a:r>
          </a:p>
          <a:p>
            <a:pPr eaLnBrk="1" hangingPunct="1">
              <a:lnSpc>
                <a:spcPct val="80000"/>
              </a:lnSpc>
              <a:buFont typeface="Wingdings" pitchFamily="2" charset="2"/>
              <a:buNone/>
            </a:pPr>
            <a:r>
              <a:rPr lang="en-US" sz="1500" smtClean="0">
                <a:latin typeface="Courier New" pitchFamily="49" charset="0"/>
                <a:cs typeface="Courier New" pitchFamily="49" charset="0"/>
              </a:rPr>
              <a:t>  cerr &lt;&lt; "Error in sort\n";</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Title 1"/>
          <p:cNvSpPr>
            <a:spLocks noGrp="1"/>
          </p:cNvSpPr>
          <p:nvPr>
            <p:ph type="title"/>
          </p:nvPr>
        </p:nvSpPr>
        <p:spPr>
          <a:xfrm>
            <a:off x="612775" y="228600"/>
            <a:ext cx="8153400" cy="990600"/>
          </a:xfrm>
        </p:spPr>
        <p:txBody>
          <a:bodyPr/>
          <a:lstStyle/>
          <a:p>
            <a:pPr eaLnBrk="1" hangingPunct="1"/>
            <a:r>
              <a:rPr lang="en-US" b="1" smtClean="0"/>
              <a:t>The </a:t>
            </a:r>
            <a:r>
              <a:rPr lang="en-US" b="1" smtClean="0">
                <a:latin typeface="Courier New" pitchFamily="49" charset="0"/>
                <a:cs typeface="Courier New" pitchFamily="49" charset="0"/>
              </a:rPr>
              <a:t>swap</a:t>
            </a:r>
            <a:r>
              <a:rPr lang="en-US" b="1" smtClean="0"/>
              <a:t> Function</a:t>
            </a:r>
          </a:p>
        </p:txBody>
      </p:sp>
      <p:sp>
        <p:nvSpPr>
          <p:cNvPr id="220162" name="Content Placeholder 2"/>
          <p:cNvSpPr>
            <a:spLocks noGrp="1"/>
          </p:cNvSpPr>
          <p:nvPr>
            <p:ph sz="quarter" idx="1"/>
          </p:nvPr>
        </p:nvSpPr>
        <p:spPr>
          <a:xfrm>
            <a:off x="612775" y="1600200"/>
            <a:ext cx="8153400" cy="4876800"/>
          </a:xfrm>
        </p:spPr>
        <p:txBody>
          <a:bodyPr/>
          <a:lstStyle/>
          <a:p>
            <a:pPr eaLnBrk="1" hangingPunct="1"/>
            <a:r>
              <a:rPr lang="en-US" smtClean="0"/>
              <a:t>The swap function is defined as:</a:t>
            </a:r>
          </a:p>
          <a:p>
            <a:pPr eaLnBrk="1" hangingPunct="1"/>
            <a:endParaRPr lang="en-US" smtClean="0"/>
          </a:p>
          <a:p>
            <a:pPr eaLnBrk="1" hangingPunct="1">
              <a:buFont typeface="Wingdings" pitchFamily="2" charset="2"/>
              <a:buNone/>
            </a:pPr>
            <a:r>
              <a:rPr lang="en-US" sz="2400" smtClean="0">
                <a:latin typeface="Courier New" pitchFamily="49" charset="0"/>
                <a:cs typeface="Courier New" pitchFamily="49" charset="0"/>
              </a:rPr>
              <a:t>template&lt;typename T&gt;</a:t>
            </a:r>
          </a:p>
          <a:p>
            <a:pPr eaLnBrk="1" hangingPunct="1">
              <a:buFont typeface="Wingdings" pitchFamily="2" charset="2"/>
              <a:buNone/>
            </a:pPr>
            <a:r>
              <a:rPr lang="fr-FR" sz="2400" smtClean="0">
                <a:latin typeface="Courier New" pitchFamily="49" charset="0"/>
                <a:cs typeface="Courier New" pitchFamily="49" charset="0"/>
              </a:rPr>
              <a:t>  void swap(T&amp; x, T&amp; y) {</a:t>
            </a:r>
          </a:p>
          <a:p>
            <a:pPr eaLnBrk="1" hangingPunct="1">
              <a:buFont typeface="Wingdings" pitchFamily="2" charset="2"/>
              <a:buNone/>
            </a:pPr>
            <a:r>
              <a:rPr lang="en-US" sz="2400" smtClean="0">
                <a:latin typeface="Courier New" pitchFamily="49" charset="0"/>
                <a:cs typeface="Courier New" pitchFamily="49" charset="0"/>
              </a:rPr>
              <a:t>    T temp(x); // </a:t>
            </a:r>
            <a:r>
              <a:rPr lang="en-US" sz="2400" i="1" smtClean="0">
                <a:latin typeface="Courier New" pitchFamily="49" charset="0"/>
                <a:cs typeface="Courier New" pitchFamily="49" charset="0"/>
              </a:rPr>
              <a:t>temp is a copy of x</a:t>
            </a:r>
            <a:r>
              <a:rPr lang="en-US" sz="2400" smtClean="0">
                <a:latin typeface="Courier New" pitchFamily="49" charset="0"/>
                <a:cs typeface="Courier New" pitchFamily="49" charset="0"/>
              </a:rPr>
              <a:t>.</a:t>
            </a:r>
          </a:p>
          <a:p>
            <a:pPr eaLnBrk="1" hangingPunct="1">
              <a:buFont typeface="Wingdings" pitchFamily="2" charset="2"/>
              <a:buNone/>
            </a:pPr>
            <a:r>
              <a:rPr lang="en-US" sz="2400" smtClean="0">
                <a:latin typeface="Courier New" pitchFamily="49" charset="0"/>
                <a:cs typeface="Courier New" pitchFamily="49" charset="0"/>
              </a:rPr>
              <a:t>    x = y; // </a:t>
            </a:r>
            <a:r>
              <a:rPr lang="en-US" sz="2400" i="1" smtClean="0">
                <a:latin typeface="Courier New" pitchFamily="49" charset="0"/>
                <a:cs typeface="Courier New" pitchFamily="49" charset="0"/>
              </a:rPr>
              <a:t>Assign y to x</a:t>
            </a:r>
            <a:r>
              <a:rPr lang="en-US" sz="2400" smtClean="0">
                <a:latin typeface="Courier New" pitchFamily="49" charset="0"/>
                <a:cs typeface="Courier New" pitchFamily="49" charset="0"/>
              </a:rPr>
              <a:t>.</a:t>
            </a:r>
          </a:p>
          <a:p>
            <a:pPr eaLnBrk="1" hangingPunct="1">
              <a:buFont typeface="Wingdings" pitchFamily="2" charset="2"/>
              <a:buNone/>
            </a:pPr>
            <a:r>
              <a:rPr lang="en-US" sz="2400" smtClean="0">
                <a:latin typeface="Courier New" pitchFamily="49" charset="0"/>
                <a:cs typeface="Courier New" pitchFamily="49" charset="0"/>
              </a:rPr>
              <a:t>    y = temp; // Assign the copy of x to y.</a:t>
            </a:r>
          </a:p>
          <a:p>
            <a:pPr eaLnBrk="1" hangingPunct="1">
              <a:buFont typeface="Wingdings" pitchFamily="2" charset="2"/>
              <a:buNone/>
            </a:pPr>
            <a:r>
              <a:rPr lang="en-US" sz="2400" smtClean="0">
                <a:latin typeface="Courier New" pitchFamily="49" charset="0"/>
                <a:cs typeface="Courier New" pitchFamily="49" charset="0"/>
              </a:rPr>
              <a:t>  }</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Title 1"/>
          <p:cNvSpPr>
            <a:spLocks noGrp="1"/>
          </p:cNvSpPr>
          <p:nvPr>
            <p:ph type="title"/>
          </p:nvPr>
        </p:nvSpPr>
        <p:spPr>
          <a:xfrm>
            <a:off x="612775" y="228600"/>
            <a:ext cx="8153400" cy="990600"/>
          </a:xfrm>
        </p:spPr>
        <p:txBody>
          <a:bodyPr/>
          <a:lstStyle/>
          <a:p>
            <a:pPr eaLnBrk="1" hangingPunct="1"/>
            <a:r>
              <a:rPr lang="en-US" b="1" smtClean="0"/>
              <a:t>The </a:t>
            </a:r>
            <a:r>
              <a:rPr lang="en-US" b="1" smtClean="0">
                <a:latin typeface="Courier New" pitchFamily="49" charset="0"/>
                <a:cs typeface="Courier New" pitchFamily="49" charset="0"/>
              </a:rPr>
              <a:t>swap</a:t>
            </a:r>
            <a:r>
              <a:rPr lang="en-US" b="1" smtClean="0"/>
              <a:t> Function (cont.)</a:t>
            </a:r>
          </a:p>
        </p:txBody>
      </p:sp>
      <p:sp>
        <p:nvSpPr>
          <p:cNvPr id="3" name="Content Placeholder 2"/>
          <p:cNvSpPr>
            <a:spLocks noGrp="1"/>
          </p:cNvSpPr>
          <p:nvPr>
            <p:ph sz="quarter" idx="1"/>
          </p:nvPr>
        </p:nvSpPr>
        <p:spPr>
          <a:xfrm>
            <a:off x="612775" y="1600200"/>
            <a:ext cx="8153400" cy="4876800"/>
          </a:xfrm>
        </p:spPr>
        <p:txBody>
          <a:bodyPr>
            <a:normAutofit/>
          </a:bodyPr>
          <a:lstStyle/>
          <a:p>
            <a:pPr eaLnBrk="1" hangingPunct="1">
              <a:defRPr/>
            </a:pPr>
            <a:r>
              <a:rPr lang="en-US" dirty="0"/>
              <a:t>We used template function swap in Section 4.3 to exchange the contents of </a:t>
            </a:r>
            <a:r>
              <a:rPr lang="en-US" dirty="0" smtClean="0"/>
              <a:t>two variables:</a:t>
            </a:r>
          </a:p>
          <a:p>
            <a:pPr eaLnBrk="1" hangingPunct="1">
              <a:defRPr/>
            </a:pPr>
            <a:endParaRPr lang="en-US" dirty="0"/>
          </a:p>
          <a:p>
            <a:pPr marL="573088" indent="0" eaLnBrk="1" hangingPunct="1">
              <a:buFont typeface="Wingdings" pitchFamily="2" charset="2"/>
              <a:buNone/>
              <a:defRPr/>
            </a:pP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::swap(</a:t>
            </a:r>
            <a:r>
              <a:rPr lang="en-US" sz="1800" dirty="0" err="1">
                <a:latin typeface="Courier New" pitchFamily="49" charset="0"/>
                <a:cs typeface="Courier New" pitchFamily="49" charset="0"/>
              </a:rPr>
              <a:t>num_items</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other.num_items</a:t>
            </a:r>
            <a:r>
              <a:rPr lang="en-US" sz="1800" dirty="0">
                <a:latin typeface="Courier New" pitchFamily="49" charset="0"/>
                <a:cs typeface="Courier New" pitchFamily="49" charset="0"/>
              </a:rPr>
              <a:t>);</a:t>
            </a:r>
          </a:p>
          <a:p>
            <a:pPr marL="573088" indent="0" eaLnBrk="1" hangingPunct="1">
              <a:buFont typeface="Wingdings" pitchFamily="2" charset="2"/>
              <a:buNone/>
              <a:defRPr/>
            </a:pP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::swap(</a:t>
            </a:r>
            <a:r>
              <a:rPr lang="en-US" sz="1800" dirty="0" err="1">
                <a:latin typeface="Courier New" pitchFamily="49" charset="0"/>
                <a:cs typeface="Courier New" pitchFamily="49" charset="0"/>
              </a:rPr>
              <a:t>current_capacity</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other.current_capacity</a:t>
            </a:r>
            <a:r>
              <a:rPr lang="en-US" sz="1800" dirty="0">
                <a:latin typeface="Courier New" pitchFamily="49" charset="0"/>
                <a:cs typeface="Courier New" pitchFamily="49" charset="0"/>
              </a:rPr>
              <a:t>);</a:t>
            </a:r>
          </a:p>
          <a:p>
            <a:pPr marL="573088" indent="0" eaLnBrk="1" hangingPunct="1">
              <a:buFont typeface="Wingdings" pitchFamily="2" charset="2"/>
              <a:buNone/>
              <a:defRPr/>
            </a:pPr>
            <a:r>
              <a:rPr lang="en-US" sz="1800" dirty="0" err="1">
                <a:latin typeface="Courier New" pitchFamily="49" charset="0"/>
                <a:cs typeface="Courier New" pitchFamily="49" charset="0"/>
              </a:rPr>
              <a:t>std</a:t>
            </a:r>
            <a:r>
              <a:rPr lang="en-US" sz="1800" dirty="0">
                <a:latin typeface="Courier New" pitchFamily="49" charset="0"/>
                <a:cs typeface="Courier New" pitchFamily="49" charset="0"/>
              </a:rPr>
              <a:t>::swap(</a:t>
            </a:r>
            <a:r>
              <a:rPr lang="en-US" sz="1800" dirty="0" err="1">
                <a:latin typeface="Courier New" pitchFamily="49" charset="0"/>
                <a:cs typeface="Courier New" pitchFamily="49" charset="0"/>
              </a:rPr>
              <a:t>the_data</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other.the_data</a:t>
            </a:r>
            <a:r>
              <a:rPr lang="en-US" sz="1800" dirty="0" smtClean="0">
                <a:latin typeface="Courier New" pitchFamily="49" charset="0"/>
                <a:cs typeface="Courier New" pitchFamily="49" charset="0"/>
              </a:rPr>
              <a:t>);</a:t>
            </a:r>
          </a:p>
          <a:p>
            <a:pPr marL="573088" indent="0" eaLnBrk="1" hangingPunct="1">
              <a:buFont typeface="Wingdings" pitchFamily="2" charset="2"/>
              <a:buNone/>
              <a:defRPr/>
            </a:pPr>
            <a:endParaRPr lang="en-US" sz="1800" dirty="0">
              <a:latin typeface="Courier New" pitchFamily="49" charset="0"/>
              <a:cs typeface="Courier New" pitchFamily="49" charset="0"/>
            </a:endParaRPr>
          </a:p>
          <a:p>
            <a:pPr eaLnBrk="1" hangingPunct="1">
              <a:defRPr/>
            </a:pPr>
            <a:r>
              <a:rPr lang="en-US" dirty="0"/>
              <a:t>The first two calls exchange a pair of </a:t>
            </a:r>
            <a:r>
              <a:rPr lang="en-US" sz="2400" dirty="0" err="1">
                <a:latin typeface="Courier New" pitchFamily="49" charset="0"/>
                <a:cs typeface="Courier New" pitchFamily="49" charset="0"/>
              </a:rPr>
              <a:t>int</a:t>
            </a:r>
            <a:r>
              <a:rPr lang="en-US" b="1" dirty="0"/>
              <a:t> </a:t>
            </a:r>
            <a:r>
              <a:rPr lang="en-US" dirty="0"/>
              <a:t>values; the last call exchanges the </a:t>
            </a:r>
            <a:r>
              <a:rPr lang="en-US" dirty="0" smtClean="0"/>
              <a:t>pointers to </a:t>
            </a:r>
            <a:r>
              <a:rPr lang="en-US" dirty="0"/>
              <a:t>the two </a:t>
            </a:r>
            <a:r>
              <a:rPr lang="en-US" dirty="0" smtClean="0"/>
              <a:t>arrays</a:t>
            </a:r>
            <a:endParaRPr lang="en-US" sz="2400" dirty="0">
              <a:latin typeface="Courier New" pitchFamily="49" charset="0"/>
              <a:cs typeface="Courier New" pitchFamily="49" charset="0"/>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Title 1"/>
          <p:cNvSpPr>
            <a:spLocks noGrp="1"/>
          </p:cNvSpPr>
          <p:nvPr>
            <p:ph type="title"/>
          </p:nvPr>
        </p:nvSpPr>
        <p:spPr>
          <a:xfrm>
            <a:off x="612775" y="228600"/>
            <a:ext cx="8153400" cy="990600"/>
          </a:xfrm>
        </p:spPr>
        <p:txBody>
          <a:bodyPr/>
          <a:lstStyle/>
          <a:p>
            <a:pPr eaLnBrk="1" hangingPunct="1"/>
            <a:r>
              <a:rPr lang="en-US" b="1" smtClean="0"/>
              <a:t>Specializing the </a:t>
            </a:r>
            <a:r>
              <a:rPr lang="en-US" sz="3600" b="1" smtClean="0">
                <a:latin typeface="Courier New" pitchFamily="49" charset="0"/>
                <a:cs typeface="Courier New" pitchFamily="49" charset="0"/>
              </a:rPr>
              <a:t>swap</a:t>
            </a:r>
            <a:r>
              <a:rPr lang="en-US" b="1" smtClean="0"/>
              <a:t> Function</a:t>
            </a:r>
          </a:p>
        </p:txBody>
      </p:sp>
      <p:sp>
        <p:nvSpPr>
          <p:cNvPr id="222210" name="Content Placeholder 2"/>
          <p:cNvSpPr>
            <a:spLocks noGrp="1"/>
          </p:cNvSpPr>
          <p:nvPr>
            <p:ph sz="quarter" idx="1"/>
          </p:nvPr>
        </p:nvSpPr>
        <p:spPr>
          <a:xfrm>
            <a:off x="612775" y="1600200"/>
            <a:ext cx="8153400" cy="4876800"/>
          </a:xfrm>
        </p:spPr>
        <p:txBody>
          <a:bodyPr/>
          <a:lstStyle/>
          <a:p>
            <a:pPr eaLnBrk="1" hangingPunct="1">
              <a:lnSpc>
                <a:spcPct val="90000"/>
              </a:lnSpc>
            </a:pPr>
            <a:r>
              <a:rPr lang="en-US" smtClean="0"/>
              <a:t>But what if we have two vector variables </a:t>
            </a:r>
            <a:r>
              <a:rPr lang="en-US" sz="2400" smtClean="0">
                <a:latin typeface="Courier New" pitchFamily="49" charset="0"/>
                <a:cs typeface="Courier New" pitchFamily="49" charset="0"/>
              </a:rPr>
              <a:t>v1</a:t>
            </a:r>
            <a:r>
              <a:rPr lang="en-US" sz="2400" smtClean="0"/>
              <a:t> </a:t>
            </a:r>
            <a:r>
              <a:rPr lang="en-US" smtClean="0"/>
              <a:t>and </a:t>
            </a:r>
            <a:r>
              <a:rPr lang="en-US" sz="2400" smtClean="0">
                <a:latin typeface="Courier New" pitchFamily="49" charset="0"/>
                <a:cs typeface="Courier New" pitchFamily="49" charset="0"/>
              </a:rPr>
              <a:t>v2</a:t>
            </a:r>
            <a:r>
              <a:rPr lang="en-US" smtClean="0"/>
              <a:t> and execute the statement </a:t>
            </a:r>
          </a:p>
          <a:p>
            <a:pPr eaLnBrk="1" hangingPunct="1">
              <a:lnSpc>
                <a:spcPct val="90000"/>
              </a:lnSpc>
              <a:buFont typeface="Wingdings" pitchFamily="2" charset="2"/>
              <a:buNone/>
            </a:pPr>
            <a:r>
              <a:rPr lang="en-US" sz="2400" smtClean="0">
                <a:latin typeface="Courier New" pitchFamily="49" charset="0"/>
                <a:cs typeface="Courier New" pitchFamily="49" charset="0"/>
              </a:rPr>
              <a:t>  swap(v1, v2);</a:t>
            </a:r>
          </a:p>
          <a:p>
            <a:pPr eaLnBrk="1" hangingPunct="1">
              <a:lnSpc>
                <a:spcPct val="90000"/>
              </a:lnSpc>
            </a:pPr>
            <a:r>
              <a:rPr lang="en-US" smtClean="0"/>
              <a:t>In this case,</a:t>
            </a:r>
          </a:p>
          <a:p>
            <a:pPr marL="881063" lvl="1" indent="-514350" eaLnBrk="1" hangingPunct="1">
              <a:lnSpc>
                <a:spcPct val="90000"/>
              </a:lnSpc>
              <a:buFont typeface="Tw Cen MT" pitchFamily="34" charset="0"/>
              <a:buAutoNum type="arabicPeriod"/>
            </a:pPr>
            <a:r>
              <a:rPr lang="en-US" smtClean="0"/>
              <a:t>The copy constructor will be invoked to make a copy of </a:t>
            </a:r>
            <a:r>
              <a:rPr lang="en-US" sz="2100" smtClean="0">
                <a:latin typeface="Courier New" pitchFamily="49" charset="0"/>
                <a:cs typeface="Courier New" pitchFamily="49" charset="0"/>
              </a:rPr>
              <a:t>v1</a:t>
            </a:r>
            <a:r>
              <a:rPr lang="en-US" smtClean="0"/>
              <a:t> into </a:t>
            </a:r>
            <a:r>
              <a:rPr lang="en-US" sz="2100" smtClean="0">
                <a:latin typeface="Courier New" pitchFamily="49" charset="0"/>
                <a:cs typeface="Courier New" pitchFamily="49" charset="0"/>
              </a:rPr>
              <a:t>temp</a:t>
            </a:r>
            <a:endParaRPr lang="en-US" smtClean="0"/>
          </a:p>
          <a:p>
            <a:pPr marL="881063" lvl="1" indent="-514350" eaLnBrk="1" hangingPunct="1">
              <a:lnSpc>
                <a:spcPct val="90000"/>
              </a:lnSpc>
              <a:buFont typeface="Tw Cen MT" pitchFamily="34" charset="0"/>
              <a:buAutoNum type="arabicPeriod"/>
            </a:pPr>
            <a:r>
              <a:rPr lang="en-US" smtClean="0"/>
              <a:t>The assignment operator will be called to assign </a:t>
            </a:r>
            <a:r>
              <a:rPr lang="en-US" sz="2100" smtClean="0">
                <a:latin typeface="Courier New" pitchFamily="49" charset="0"/>
                <a:cs typeface="Courier New" pitchFamily="49" charset="0"/>
              </a:rPr>
              <a:t>v2</a:t>
            </a:r>
            <a:r>
              <a:rPr lang="en-US" smtClean="0"/>
              <a:t> to </a:t>
            </a:r>
            <a:r>
              <a:rPr lang="en-US" sz="2100" smtClean="0">
                <a:latin typeface="Courier New" pitchFamily="49" charset="0"/>
                <a:cs typeface="Courier New" pitchFamily="49" charset="0"/>
              </a:rPr>
              <a:t>v1</a:t>
            </a:r>
            <a:r>
              <a:rPr lang="en-US" smtClean="0"/>
              <a:t> </a:t>
            </a:r>
          </a:p>
          <a:p>
            <a:pPr marL="881063" lvl="1" indent="-514350" eaLnBrk="1" hangingPunct="1">
              <a:lnSpc>
                <a:spcPct val="90000"/>
              </a:lnSpc>
              <a:buFont typeface="Tw Cen MT" pitchFamily="34" charset="0"/>
              <a:buAutoNum type="arabicPeriod"/>
            </a:pPr>
            <a:r>
              <a:rPr lang="en-US" sz="2300" smtClean="0">
                <a:latin typeface="Courier New" pitchFamily="49" charset="0"/>
                <a:cs typeface="Courier New" pitchFamily="49" charset="0"/>
              </a:rPr>
              <a:t>temp</a:t>
            </a:r>
            <a:r>
              <a:rPr lang="en-US" smtClean="0"/>
              <a:t> is assigned to </a:t>
            </a:r>
            <a:r>
              <a:rPr lang="en-US" sz="2100" smtClean="0">
                <a:latin typeface="Courier New" pitchFamily="49" charset="0"/>
                <a:cs typeface="Courier New" pitchFamily="49" charset="0"/>
              </a:rPr>
              <a:t>v1</a:t>
            </a:r>
            <a:r>
              <a:rPr lang="en-US" smtClean="0"/>
              <a:t> using the assignment operator again</a:t>
            </a:r>
          </a:p>
          <a:p>
            <a:pPr marL="881063" lvl="1" indent="-514350" eaLnBrk="1" hangingPunct="1">
              <a:lnSpc>
                <a:spcPct val="90000"/>
              </a:lnSpc>
              <a:buFont typeface="Tw Cen MT" pitchFamily="34" charset="0"/>
              <a:buAutoNum type="arabicPeriod"/>
            </a:pPr>
            <a:r>
              <a:rPr lang="en-US" smtClean="0"/>
              <a:t>The destructor is called to destroy </a:t>
            </a:r>
            <a:r>
              <a:rPr lang="en-US" sz="2100" smtClean="0">
                <a:latin typeface="Courier New" pitchFamily="49" charset="0"/>
                <a:cs typeface="Courier New" pitchFamily="49" charset="0"/>
              </a:rPr>
              <a:t>temp</a:t>
            </a:r>
            <a:endParaRPr lang="en-US" smtClean="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Title 1"/>
          <p:cNvSpPr>
            <a:spLocks noGrp="1"/>
          </p:cNvSpPr>
          <p:nvPr>
            <p:ph type="title"/>
          </p:nvPr>
        </p:nvSpPr>
        <p:spPr>
          <a:xfrm>
            <a:off x="612775" y="228600"/>
            <a:ext cx="8153400" cy="990600"/>
          </a:xfrm>
        </p:spPr>
        <p:txBody>
          <a:bodyPr/>
          <a:lstStyle/>
          <a:p>
            <a:pPr eaLnBrk="1" hangingPunct="1"/>
            <a:r>
              <a:rPr lang="en-US" b="1" smtClean="0"/>
              <a:t>Specializing the </a:t>
            </a:r>
            <a:r>
              <a:rPr lang="en-US" sz="3600" b="1" smtClean="0">
                <a:latin typeface="Courier New" pitchFamily="49" charset="0"/>
                <a:cs typeface="Courier New" pitchFamily="49" charset="0"/>
              </a:rPr>
              <a:t>swap</a:t>
            </a:r>
            <a:r>
              <a:rPr lang="en-US" b="1" smtClean="0"/>
              <a:t> Function</a:t>
            </a:r>
          </a:p>
        </p:txBody>
      </p:sp>
      <p:sp>
        <p:nvSpPr>
          <p:cNvPr id="223234" name="Content Placeholder 2"/>
          <p:cNvSpPr>
            <a:spLocks noGrp="1"/>
          </p:cNvSpPr>
          <p:nvPr>
            <p:ph sz="quarter" idx="1"/>
          </p:nvPr>
        </p:nvSpPr>
        <p:spPr>
          <a:xfrm>
            <a:off x="612775" y="1600200"/>
            <a:ext cx="8153400" cy="4876800"/>
          </a:xfrm>
        </p:spPr>
        <p:txBody>
          <a:bodyPr/>
          <a:lstStyle/>
          <a:p>
            <a:pPr eaLnBrk="1" hangingPunct="1">
              <a:lnSpc>
                <a:spcPct val="80000"/>
              </a:lnSpc>
            </a:pPr>
            <a:r>
              <a:rPr lang="en-US" sz="2200" smtClean="0"/>
              <a:t>Since the standard </a:t>
            </a:r>
            <a:r>
              <a:rPr lang="en-US" sz="1900" smtClean="0">
                <a:latin typeface="Courier New" pitchFamily="49" charset="0"/>
                <a:cs typeface="Courier New" pitchFamily="49" charset="0"/>
              </a:rPr>
              <a:t>swap</a:t>
            </a:r>
            <a:r>
              <a:rPr lang="en-US" sz="2200" smtClean="0"/>
              <a:t> uses the assignment operator, which in turn uses the copy constructor and </a:t>
            </a:r>
            <a:r>
              <a:rPr lang="en-US" sz="1900" smtClean="0">
                <a:latin typeface="Courier New" pitchFamily="49" charset="0"/>
                <a:cs typeface="Courier New" pitchFamily="49" charset="0"/>
              </a:rPr>
              <a:t>swap</a:t>
            </a:r>
            <a:r>
              <a:rPr lang="en-US" sz="2200" smtClean="0"/>
              <a:t> member functions, we are making unnecessary copies </a:t>
            </a:r>
          </a:p>
          <a:p>
            <a:pPr eaLnBrk="1" hangingPunct="1">
              <a:lnSpc>
                <a:spcPct val="80000"/>
              </a:lnSpc>
            </a:pPr>
            <a:r>
              <a:rPr lang="en-US" sz="2200" smtClean="0"/>
              <a:t>We can avoid this by providing what is known as a </a:t>
            </a:r>
            <a:r>
              <a:rPr lang="en-US" sz="2200" i="1" smtClean="0"/>
              <a:t>specialization </a:t>
            </a:r>
            <a:r>
              <a:rPr lang="en-US" sz="2200" smtClean="0"/>
              <a:t>of the </a:t>
            </a:r>
            <a:r>
              <a:rPr lang="en-US" sz="2000" smtClean="0">
                <a:latin typeface="Courier New" pitchFamily="49" charset="0"/>
                <a:cs typeface="Courier New" pitchFamily="49" charset="0"/>
              </a:rPr>
              <a:t>swap</a:t>
            </a:r>
            <a:r>
              <a:rPr lang="en-US" sz="2200" smtClean="0"/>
              <a:t> function as follows:</a:t>
            </a:r>
          </a:p>
          <a:p>
            <a:pPr eaLnBrk="1" hangingPunct="1">
              <a:lnSpc>
                <a:spcPct val="80000"/>
              </a:lnSpc>
            </a:pPr>
            <a:endParaRPr lang="en-US" sz="2200" smtClean="0"/>
          </a:p>
          <a:p>
            <a:pPr marL="742950" lvl="1" indent="-285750" eaLnBrk="1" hangingPunct="1">
              <a:lnSpc>
                <a:spcPct val="80000"/>
              </a:lnSpc>
              <a:buFont typeface="Wingdings 2" pitchFamily="18" charset="2"/>
              <a:buNone/>
            </a:pPr>
            <a:r>
              <a:rPr lang="en-US" sz="1400" smtClean="0">
                <a:latin typeface="Courier New" pitchFamily="49" charset="0"/>
                <a:cs typeface="Courier New" pitchFamily="49" charset="0"/>
              </a:rPr>
              <a:t>template&lt;typename Item_Type&gt;</a:t>
            </a:r>
          </a:p>
          <a:p>
            <a:pPr marL="742950" lvl="1" indent="-285750" eaLnBrk="1" hangingPunct="1">
              <a:lnSpc>
                <a:spcPct val="80000"/>
              </a:lnSpc>
              <a:buFont typeface="Wingdings 2" pitchFamily="18" charset="2"/>
              <a:buNone/>
            </a:pPr>
            <a:r>
              <a:rPr lang="en-US" sz="1400" smtClean="0">
                <a:latin typeface="Courier New" pitchFamily="49" charset="0"/>
                <a:cs typeface="Courier New" pitchFamily="49" charset="0"/>
              </a:rPr>
              <a:t>inline void swap(vector&lt;Item_Type&gt;&amp; x, vector&lt;Item_Type&gt;&amp; y) {</a:t>
            </a:r>
          </a:p>
          <a:p>
            <a:pPr marL="742950" lvl="1" indent="-285750" eaLnBrk="1" hangingPunct="1">
              <a:lnSpc>
                <a:spcPct val="80000"/>
              </a:lnSpc>
              <a:buFont typeface="Wingdings 2" pitchFamily="18" charset="2"/>
              <a:buNone/>
            </a:pPr>
            <a:r>
              <a:rPr lang="en-US" sz="1400" smtClean="0">
                <a:latin typeface="Courier New" pitchFamily="49" charset="0"/>
                <a:cs typeface="Courier New" pitchFamily="49" charset="0"/>
              </a:rPr>
              <a:t>x.swap(y); }</a:t>
            </a:r>
          </a:p>
          <a:p>
            <a:pPr eaLnBrk="1" hangingPunct="1">
              <a:lnSpc>
                <a:spcPct val="80000"/>
              </a:lnSpc>
              <a:buFont typeface="Wingdings" pitchFamily="2" charset="2"/>
              <a:buNone/>
            </a:pPr>
            <a:endParaRPr lang="en-US" sz="1500" smtClean="0">
              <a:latin typeface="Courier New" pitchFamily="49" charset="0"/>
              <a:cs typeface="Courier New" pitchFamily="49" charset="0"/>
            </a:endParaRPr>
          </a:p>
          <a:p>
            <a:pPr eaLnBrk="1" hangingPunct="1">
              <a:lnSpc>
                <a:spcPct val="80000"/>
              </a:lnSpc>
            </a:pPr>
            <a:r>
              <a:rPr lang="en-US" sz="2200" smtClean="0"/>
              <a:t>By providing this function definition, the compiler will instantiate the </a:t>
            </a:r>
            <a:r>
              <a:rPr lang="en-US" sz="2000" smtClean="0">
                <a:latin typeface="Courier New" pitchFamily="49" charset="0"/>
                <a:cs typeface="Courier New" pitchFamily="49" charset="0"/>
              </a:rPr>
              <a:t>vector::swap </a:t>
            </a:r>
            <a:r>
              <a:rPr lang="en-US" sz="2200" smtClean="0"/>
              <a:t>member function rather than the standard function </a:t>
            </a:r>
            <a:r>
              <a:rPr lang="en-US" sz="2000" smtClean="0">
                <a:latin typeface="Courier New" pitchFamily="49" charset="0"/>
                <a:cs typeface="Courier New" pitchFamily="49" charset="0"/>
              </a:rPr>
              <a:t>swap</a:t>
            </a:r>
            <a:r>
              <a:rPr lang="en-US" sz="2200" smtClean="0"/>
              <a:t> when it is called with arguments of type </a:t>
            </a:r>
            <a:r>
              <a:rPr lang="en-US" sz="2000" smtClean="0">
                <a:latin typeface="Courier New" pitchFamily="49" charset="0"/>
                <a:cs typeface="Courier New" pitchFamily="49" charset="0"/>
              </a:rPr>
              <a:t>vector</a:t>
            </a:r>
            <a:r>
              <a:rPr lang="en-US" sz="2200" smtClean="0"/>
              <a:t> </a:t>
            </a:r>
          </a:p>
          <a:p>
            <a:pPr eaLnBrk="1" hangingPunct="1">
              <a:lnSpc>
                <a:spcPct val="80000"/>
              </a:lnSpc>
            </a:pPr>
            <a:r>
              <a:rPr lang="en-US" sz="2200" smtClean="0"/>
              <a:t>This function definition is placed in the </a:t>
            </a:r>
            <a:r>
              <a:rPr lang="en-US" sz="1900" smtClean="0">
                <a:latin typeface="Courier New" pitchFamily="49" charset="0"/>
                <a:cs typeface="Courier New" pitchFamily="49" charset="0"/>
              </a:rPr>
              <a:t>vector.h</a:t>
            </a:r>
            <a:r>
              <a:rPr lang="en-US" sz="2200" smtClean="0"/>
              <a:t> file after the class definition</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Title 1"/>
          <p:cNvSpPr>
            <a:spLocks noGrp="1"/>
          </p:cNvSpPr>
          <p:nvPr>
            <p:ph type="title"/>
          </p:nvPr>
        </p:nvSpPr>
        <p:spPr>
          <a:xfrm>
            <a:off x="612775" y="228600"/>
            <a:ext cx="8153400" cy="990600"/>
          </a:xfrm>
        </p:spPr>
        <p:txBody>
          <a:bodyPr/>
          <a:lstStyle/>
          <a:p>
            <a:pPr eaLnBrk="1" hangingPunct="1"/>
            <a:r>
              <a:rPr lang="en-US" b="1" smtClean="0"/>
              <a:t>Function Objects (cont.)</a:t>
            </a:r>
            <a:endParaRPr lang="en-US" smtClean="0"/>
          </a:p>
        </p:txBody>
      </p:sp>
      <p:sp>
        <p:nvSpPr>
          <p:cNvPr id="224258" name="Content Placeholder 2"/>
          <p:cNvSpPr>
            <a:spLocks noGrp="1"/>
          </p:cNvSpPr>
          <p:nvPr>
            <p:ph sz="quarter" idx="1"/>
          </p:nvPr>
        </p:nvSpPr>
        <p:spPr>
          <a:xfrm>
            <a:off x="612775" y="1600200"/>
            <a:ext cx="8153400" cy="4876800"/>
          </a:xfrm>
        </p:spPr>
        <p:txBody>
          <a:bodyPr/>
          <a:lstStyle/>
          <a:p>
            <a:pPr eaLnBrk="1" hangingPunct="1"/>
            <a:r>
              <a:rPr lang="en-US" smtClean="0"/>
              <a:t>The function call operator (</a:t>
            </a:r>
            <a:r>
              <a:rPr lang="en-US" sz="2200" smtClean="0">
                <a:latin typeface="Courier New" pitchFamily="49" charset="0"/>
                <a:cs typeface="Courier New" pitchFamily="49" charset="0"/>
              </a:rPr>
              <a:t>operator()</a:t>
            </a:r>
            <a:r>
              <a:rPr lang="en-US" smtClean="0"/>
              <a:t>) can be overloaded by a class</a:t>
            </a:r>
          </a:p>
          <a:p>
            <a:pPr eaLnBrk="1" hangingPunct="1"/>
            <a:r>
              <a:rPr lang="en-US" smtClean="0"/>
              <a:t>A class that overloads this operator is called a </a:t>
            </a:r>
            <a:r>
              <a:rPr lang="en-US" i="1" smtClean="0"/>
              <a:t>function class</a:t>
            </a:r>
            <a:r>
              <a:rPr lang="en-US" smtClean="0"/>
              <a:t>, and an object of such a class is called a </a:t>
            </a:r>
            <a:r>
              <a:rPr lang="en-US" i="1" smtClean="0"/>
              <a:t>function object</a:t>
            </a:r>
            <a:r>
              <a:rPr lang="en-US" smtClean="0"/>
              <a:t> </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Title 1"/>
          <p:cNvSpPr>
            <a:spLocks noGrp="1"/>
          </p:cNvSpPr>
          <p:nvPr>
            <p:ph type="title"/>
          </p:nvPr>
        </p:nvSpPr>
        <p:spPr>
          <a:xfrm>
            <a:off x="612775" y="228600"/>
            <a:ext cx="8153400" cy="990600"/>
          </a:xfrm>
        </p:spPr>
        <p:txBody>
          <a:bodyPr/>
          <a:lstStyle/>
          <a:p>
            <a:pPr eaLnBrk="1" hangingPunct="1"/>
            <a:r>
              <a:rPr lang="en-US" b="1" smtClean="0"/>
              <a:t>Function Objects (cont.)</a:t>
            </a:r>
            <a:endParaRPr lang="en-US" smtClean="0"/>
          </a:p>
        </p:txBody>
      </p:sp>
      <p:sp>
        <p:nvSpPr>
          <p:cNvPr id="225282" name="Content Placeholder 2"/>
          <p:cNvSpPr>
            <a:spLocks noGrp="1"/>
          </p:cNvSpPr>
          <p:nvPr>
            <p:ph sz="quarter" idx="1"/>
          </p:nvPr>
        </p:nvSpPr>
        <p:spPr>
          <a:xfrm>
            <a:off x="612775" y="1600200"/>
            <a:ext cx="8153400" cy="4876800"/>
          </a:xfrm>
        </p:spPr>
        <p:txBody>
          <a:bodyPr/>
          <a:lstStyle/>
          <a:p>
            <a:pPr eaLnBrk="1" hangingPunct="1">
              <a:lnSpc>
                <a:spcPct val="80000"/>
              </a:lnSpc>
            </a:pPr>
            <a:r>
              <a:rPr lang="en-US" sz="2700" smtClean="0"/>
              <a:t>As an example, we may want to find a value divisible by another value. We can create a function class </a:t>
            </a:r>
            <a:r>
              <a:rPr lang="en-US" sz="2100" smtClean="0">
                <a:latin typeface="Courier New" pitchFamily="49" charset="0"/>
                <a:cs typeface="Courier New" pitchFamily="49" charset="0"/>
              </a:rPr>
              <a:t>Divisible_By</a:t>
            </a:r>
            <a:r>
              <a:rPr lang="en-US" sz="2700" smtClean="0"/>
              <a:t> whose constructor takes the divisor as an argument:</a:t>
            </a:r>
          </a:p>
          <a:p>
            <a:pPr eaLnBrk="1" hangingPunct="1">
              <a:lnSpc>
                <a:spcPct val="80000"/>
              </a:lnSpc>
            </a:pPr>
            <a:endParaRPr lang="en-US" sz="2700" smtClean="0"/>
          </a:p>
          <a:p>
            <a:pPr eaLnBrk="1" hangingPunct="1">
              <a:lnSpc>
                <a:spcPct val="80000"/>
              </a:lnSpc>
              <a:buFont typeface="Wingdings" pitchFamily="2" charset="2"/>
              <a:buNone/>
            </a:pPr>
            <a:r>
              <a:rPr lang="en-US" sz="1900" smtClean="0">
                <a:latin typeface="Courier New" pitchFamily="49" charset="0"/>
                <a:cs typeface="Courier New" pitchFamily="49" charset="0"/>
              </a:rPr>
              <a:t>class Divisible_By {</a:t>
            </a:r>
          </a:p>
          <a:p>
            <a:pPr eaLnBrk="1" hangingPunct="1">
              <a:lnSpc>
                <a:spcPct val="80000"/>
              </a:lnSpc>
              <a:buFont typeface="Wingdings" pitchFamily="2" charset="2"/>
              <a:buNone/>
            </a:pPr>
            <a:r>
              <a:rPr lang="en-US" sz="1900" smtClean="0">
                <a:latin typeface="Courier New" pitchFamily="49" charset="0"/>
                <a:cs typeface="Courier New" pitchFamily="49" charset="0"/>
              </a:rPr>
              <a:t>  private:</a:t>
            </a:r>
          </a:p>
          <a:p>
            <a:pPr eaLnBrk="1" hangingPunct="1">
              <a:lnSpc>
                <a:spcPct val="80000"/>
              </a:lnSpc>
              <a:buFont typeface="Wingdings" pitchFamily="2" charset="2"/>
              <a:buNone/>
            </a:pPr>
            <a:r>
              <a:rPr lang="en-US" sz="1900" smtClean="0">
                <a:latin typeface="Courier New" pitchFamily="49" charset="0"/>
                <a:cs typeface="Courier New" pitchFamily="49" charset="0"/>
              </a:rPr>
              <a:t>  int divisor;</a:t>
            </a:r>
          </a:p>
          <a:p>
            <a:pPr eaLnBrk="1" hangingPunct="1">
              <a:lnSpc>
                <a:spcPct val="80000"/>
              </a:lnSpc>
              <a:buFont typeface="Wingdings" pitchFamily="2" charset="2"/>
              <a:buNone/>
            </a:pPr>
            <a:r>
              <a:rPr lang="en-US" sz="1900" smtClean="0">
                <a:latin typeface="Courier New" pitchFamily="49" charset="0"/>
                <a:cs typeface="Courier New" pitchFamily="49" charset="0"/>
              </a:rPr>
              <a:t>  public:</a:t>
            </a:r>
          </a:p>
          <a:p>
            <a:pPr eaLnBrk="1" hangingPunct="1">
              <a:lnSpc>
                <a:spcPct val="80000"/>
              </a:lnSpc>
              <a:buFont typeface="Wingdings" pitchFamily="2" charset="2"/>
              <a:buNone/>
            </a:pPr>
            <a:r>
              <a:rPr lang="en-US" sz="1900" smtClean="0">
                <a:latin typeface="Courier New" pitchFamily="49" charset="0"/>
                <a:cs typeface="Courier New" pitchFamily="49" charset="0"/>
              </a:rPr>
              <a:t>  Divisible_By(int d) : divisor(d) {}</a:t>
            </a:r>
          </a:p>
          <a:p>
            <a:pPr eaLnBrk="1" hangingPunct="1">
              <a:lnSpc>
                <a:spcPct val="80000"/>
              </a:lnSpc>
              <a:buFont typeface="Wingdings" pitchFamily="2" charset="2"/>
              <a:buNone/>
            </a:pPr>
            <a:r>
              <a:rPr lang="en-US" sz="1900" smtClean="0">
                <a:latin typeface="Courier New" pitchFamily="49" charset="0"/>
                <a:cs typeface="Courier New" pitchFamily="49" charset="0"/>
              </a:rPr>
              <a:t>  bool operator()(int x) {</a:t>
            </a:r>
          </a:p>
          <a:p>
            <a:pPr eaLnBrk="1" hangingPunct="1">
              <a:lnSpc>
                <a:spcPct val="80000"/>
              </a:lnSpc>
              <a:buFont typeface="Wingdings" pitchFamily="2" charset="2"/>
              <a:buNone/>
            </a:pPr>
            <a:r>
              <a:rPr lang="en-US" sz="1900" smtClean="0">
                <a:latin typeface="Courier New" pitchFamily="49" charset="0"/>
                <a:cs typeface="Courier New" pitchFamily="49" charset="0"/>
              </a:rPr>
              <a:t>  return x % divisor == 0;</a:t>
            </a:r>
          </a:p>
          <a:p>
            <a:pPr eaLnBrk="1" hangingPunct="1">
              <a:lnSpc>
                <a:spcPct val="80000"/>
              </a:lnSpc>
              <a:buFont typeface="Wingdings" pitchFamily="2" charset="2"/>
              <a:buNone/>
            </a:pPr>
            <a:r>
              <a:rPr lang="en-US" sz="1900" smtClean="0">
                <a:latin typeface="Courier New" pitchFamily="49" charset="0"/>
                <a:cs typeface="Courier New" pitchFamily="49" charset="0"/>
              </a:rPr>
              <a:t>  }</a:t>
            </a:r>
          </a:p>
          <a:p>
            <a:pPr eaLnBrk="1" hangingPunct="1">
              <a:lnSpc>
                <a:spcPct val="80000"/>
              </a:lnSpc>
              <a:buFont typeface="Wingdings" pitchFamily="2" charset="2"/>
              <a:buNone/>
            </a:pPr>
            <a:r>
              <a:rPr lang="en-US" sz="1900" smtClean="0">
                <a:latin typeface="Courier New" pitchFamily="49" charset="0"/>
                <a:cs typeface="Courier New" pitchFamily="49" charset="0"/>
              </a:rPr>
              <a:t>};</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Title 1"/>
          <p:cNvSpPr>
            <a:spLocks noGrp="1"/>
          </p:cNvSpPr>
          <p:nvPr>
            <p:ph type="title"/>
          </p:nvPr>
        </p:nvSpPr>
        <p:spPr>
          <a:xfrm>
            <a:off x="612775" y="228600"/>
            <a:ext cx="8153400" cy="990600"/>
          </a:xfrm>
        </p:spPr>
        <p:txBody>
          <a:bodyPr/>
          <a:lstStyle/>
          <a:p>
            <a:pPr eaLnBrk="1" hangingPunct="1"/>
            <a:r>
              <a:rPr lang="en-US" b="1" smtClean="0"/>
              <a:t>Function Objects (cont.)</a:t>
            </a:r>
            <a:endParaRPr lang="en-US" smtClean="0"/>
          </a:p>
        </p:txBody>
      </p:sp>
      <p:sp>
        <p:nvSpPr>
          <p:cNvPr id="226306" name="Content Placeholder 2"/>
          <p:cNvSpPr>
            <a:spLocks noGrp="1"/>
          </p:cNvSpPr>
          <p:nvPr>
            <p:ph sz="quarter" idx="1"/>
          </p:nvPr>
        </p:nvSpPr>
        <p:spPr>
          <a:xfrm>
            <a:off x="612775" y="1600200"/>
            <a:ext cx="8153400" cy="4876800"/>
          </a:xfrm>
        </p:spPr>
        <p:txBody>
          <a:bodyPr/>
          <a:lstStyle/>
          <a:p>
            <a:pPr eaLnBrk="1" hangingPunct="1">
              <a:lnSpc>
                <a:spcPct val="80000"/>
              </a:lnSpc>
            </a:pPr>
            <a:r>
              <a:rPr lang="en-US" sz="2700" smtClean="0"/>
              <a:t>As an example, we may want to find a value divisible by another value. We can create a function class </a:t>
            </a:r>
            <a:r>
              <a:rPr lang="en-US" sz="2100" smtClean="0">
                <a:latin typeface="Courier New" pitchFamily="49" charset="0"/>
                <a:cs typeface="Courier New" pitchFamily="49" charset="0"/>
              </a:rPr>
              <a:t>Divisible_By</a:t>
            </a:r>
            <a:r>
              <a:rPr lang="en-US" sz="2700" smtClean="0"/>
              <a:t> whose constructor takes the divisor as an argument </a:t>
            </a:r>
          </a:p>
          <a:p>
            <a:pPr eaLnBrk="1" hangingPunct="1">
              <a:lnSpc>
                <a:spcPct val="80000"/>
              </a:lnSpc>
            </a:pPr>
            <a:endParaRPr lang="en-US" sz="2700" smtClean="0"/>
          </a:p>
          <a:p>
            <a:pPr eaLnBrk="1" hangingPunct="1">
              <a:lnSpc>
                <a:spcPct val="80000"/>
              </a:lnSpc>
              <a:buFont typeface="Wingdings" pitchFamily="2" charset="2"/>
              <a:buNone/>
            </a:pPr>
            <a:r>
              <a:rPr lang="en-US" sz="1900" smtClean="0">
                <a:latin typeface="Courier New" pitchFamily="49" charset="0"/>
                <a:cs typeface="Courier New" pitchFamily="49" charset="0"/>
              </a:rPr>
              <a:t>class Divisible_By {</a:t>
            </a:r>
          </a:p>
          <a:p>
            <a:pPr eaLnBrk="1" hangingPunct="1">
              <a:lnSpc>
                <a:spcPct val="80000"/>
              </a:lnSpc>
              <a:buFont typeface="Wingdings" pitchFamily="2" charset="2"/>
              <a:buNone/>
            </a:pPr>
            <a:r>
              <a:rPr lang="en-US" sz="1900" smtClean="0">
                <a:latin typeface="Courier New" pitchFamily="49" charset="0"/>
                <a:cs typeface="Courier New" pitchFamily="49" charset="0"/>
              </a:rPr>
              <a:t>  private:</a:t>
            </a:r>
          </a:p>
          <a:p>
            <a:pPr eaLnBrk="1" hangingPunct="1">
              <a:lnSpc>
                <a:spcPct val="80000"/>
              </a:lnSpc>
              <a:buFont typeface="Wingdings" pitchFamily="2" charset="2"/>
              <a:buNone/>
            </a:pPr>
            <a:r>
              <a:rPr lang="en-US" sz="1900" smtClean="0">
                <a:latin typeface="Courier New" pitchFamily="49" charset="0"/>
                <a:cs typeface="Courier New" pitchFamily="49" charset="0"/>
              </a:rPr>
              <a:t>  int divisor;</a:t>
            </a:r>
          </a:p>
          <a:p>
            <a:pPr eaLnBrk="1" hangingPunct="1">
              <a:lnSpc>
                <a:spcPct val="80000"/>
              </a:lnSpc>
              <a:buFont typeface="Wingdings" pitchFamily="2" charset="2"/>
              <a:buNone/>
            </a:pPr>
            <a:r>
              <a:rPr lang="en-US" sz="1900" smtClean="0">
                <a:latin typeface="Courier New" pitchFamily="49" charset="0"/>
                <a:cs typeface="Courier New" pitchFamily="49" charset="0"/>
              </a:rPr>
              <a:t>  public:</a:t>
            </a:r>
          </a:p>
          <a:p>
            <a:pPr eaLnBrk="1" hangingPunct="1">
              <a:lnSpc>
                <a:spcPct val="80000"/>
              </a:lnSpc>
              <a:buFont typeface="Wingdings" pitchFamily="2" charset="2"/>
              <a:buNone/>
            </a:pPr>
            <a:r>
              <a:rPr lang="en-US" sz="1900" smtClean="0">
                <a:latin typeface="Courier New" pitchFamily="49" charset="0"/>
                <a:cs typeface="Courier New" pitchFamily="49" charset="0"/>
              </a:rPr>
              <a:t>  Divisible_By(int d) : divisor(d) {}</a:t>
            </a:r>
          </a:p>
          <a:p>
            <a:pPr eaLnBrk="1" hangingPunct="1">
              <a:lnSpc>
                <a:spcPct val="80000"/>
              </a:lnSpc>
              <a:buFont typeface="Wingdings" pitchFamily="2" charset="2"/>
              <a:buNone/>
            </a:pPr>
            <a:r>
              <a:rPr lang="en-US" sz="1900" smtClean="0">
                <a:latin typeface="Courier New" pitchFamily="49" charset="0"/>
                <a:cs typeface="Courier New" pitchFamily="49" charset="0"/>
              </a:rPr>
              <a:t>  bool operator()(int x) {</a:t>
            </a:r>
          </a:p>
          <a:p>
            <a:pPr eaLnBrk="1" hangingPunct="1">
              <a:lnSpc>
                <a:spcPct val="80000"/>
              </a:lnSpc>
              <a:buFont typeface="Wingdings" pitchFamily="2" charset="2"/>
              <a:buNone/>
            </a:pPr>
            <a:r>
              <a:rPr lang="en-US" sz="1900" smtClean="0">
                <a:latin typeface="Courier New" pitchFamily="49" charset="0"/>
                <a:cs typeface="Courier New" pitchFamily="49" charset="0"/>
              </a:rPr>
              <a:t>  return x % divisor == 0;</a:t>
            </a:r>
          </a:p>
          <a:p>
            <a:pPr eaLnBrk="1" hangingPunct="1">
              <a:lnSpc>
                <a:spcPct val="80000"/>
              </a:lnSpc>
              <a:buFont typeface="Wingdings" pitchFamily="2" charset="2"/>
              <a:buNone/>
            </a:pPr>
            <a:r>
              <a:rPr lang="en-US" sz="1900" smtClean="0">
                <a:latin typeface="Courier New" pitchFamily="49" charset="0"/>
                <a:cs typeface="Courier New" pitchFamily="49" charset="0"/>
              </a:rPr>
              <a:t>  }</a:t>
            </a:r>
          </a:p>
          <a:p>
            <a:pPr eaLnBrk="1" hangingPunct="1">
              <a:lnSpc>
                <a:spcPct val="80000"/>
              </a:lnSpc>
              <a:buFont typeface="Wingdings" pitchFamily="2" charset="2"/>
              <a:buNone/>
            </a:pPr>
            <a:r>
              <a:rPr lang="en-US" sz="1900" smtClean="0">
                <a:latin typeface="Courier New" pitchFamily="49" charset="0"/>
                <a:cs typeface="Courier New" pitchFamily="49" charset="0"/>
              </a:rPr>
              <a:t>};</a:t>
            </a:r>
          </a:p>
        </p:txBody>
      </p:sp>
      <p:sp>
        <p:nvSpPr>
          <p:cNvPr id="5" name="Line Callout 1 4"/>
          <p:cNvSpPr/>
          <p:nvPr/>
        </p:nvSpPr>
        <p:spPr>
          <a:xfrm>
            <a:off x="5029200" y="3276600"/>
            <a:ext cx="3429000" cy="914400"/>
          </a:xfrm>
          <a:prstGeom prst="borderCallout1">
            <a:avLst>
              <a:gd name="adj1" fmla="val 18750"/>
              <a:gd name="adj2" fmla="val -8333"/>
              <a:gd name="adj3" fmla="val 92599"/>
              <a:gd name="adj4" fmla="val -3992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0" dirty="0"/>
              <a:t>Data field </a:t>
            </a:r>
            <a:r>
              <a:rPr lang="en-US" b="0" dirty="0">
                <a:latin typeface="Courier New" pitchFamily="49" charset="0"/>
                <a:cs typeface="Courier New" pitchFamily="49" charset="0"/>
              </a:rPr>
              <a:t>divisor</a:t>
            </a:r>
            <a:r>
              <a:rPr lang="en-US" b="0" dirty="0"/>
              <a:t> stores the number we want to divide by</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Title 1"/>
          <p:cNvSpPr>
            <a:spLocks noGrp="1"/>
          </p:cNvSpPr>
          <p:nvPr>
            <p:ph type="title"/>
          </p:nvPr>
        </p:nvSpPr>
        <p:spPr>
          <a:xfrm>
            <a:off x="612775" y="228600"/>
            <a:ext cx="8153400" cy="990600"/>
          </a:xfrm>
        </p:spPr>
        <p:txBody>
          <a:bodyPr/>
          <a:lstStyle/>
          <a:p>
            <a:pPr eaLnBrk="1" hangingPunct="1"/>
            <a:r>
              <a:rPr lang="en-US" b="1" smtClean="0"/>
              <a:t>Function Objects (cont.)</a:t>
            </a:r>
            <a:endParaRPr lang="en-US" smtClean="0"/>
          </a:p>
        </p:txBody>
      </p:sp>
      <p:sp>
        <p:nvSpPr>
          <p:cNvPr id="227330" name="Content Placeholder 2"/>
          <p:cNvSpPr>
            <a:spLocks noGrp="1"/>
          </p:cNvSpPr>
          <p:nvPr>
            <p:ph sz="quarter" idx="1"/>
          </p:nvPr>
        </p:nvSpPr>
        <p:spPr>
          <a:xfrm>
            <a:off x="612775" y="1600200"/>
            <a:ext cx="8153400" cy="4876800"/>
          </a:xfrm>
        </p:spPr>
        <p:txBody>
          <a:bodyPr/>
          <a:lstStyle/>
          <a:p>
            <a:pPr eaLnBrk="1" hangingPunct="1">
              <a:lnSpc>
                <a:spcPct val="80000"/>
              </a:lnSpc>
            </a:pPr>
            <a:r>
              <a:rPr lang="en-US" sz="2700" smtClean="0"/>
              <a:t>As an example, we may want to find a value divisible by another value. We can create a function class </a:t>
            </a:r>
            <a:r>
              <a:rPr lang="en-US" sz="2100" smtClean="0">
                <a:latin typeface="Courier New" pitchFamily="49" charset="0"/>
                <a:cs typeface="Courier New" pitchFamily="49" charset="0"/>
              </a:rPr>
              <a:t>Divisible_By</a:t>
            </a:r>
            <a:r>
              <a:rPr lang="en-US" sz="2700" smtClean="0"/>
              <a:t> whose constructor takes the divisor as an argument </a:t>
            </a:r>
          </a:p>
          <a:p>
            <a:pPr eaLnBrk="1" hangingPunct="1">
              <a:lnSpc>
                <a:spcPct val="80000"/>
              </a:lnSpc>
            </a:pPr>
            <a:endParaRPr lang="en-US" sz="2700" smtClean="0"/>
          </a:p>
          <a:p>
            <a:pPr eaLnBrk="1" hangingPunct="1">
              <a:lnSpc>
                <a:spcPct val="80000"/>
              </a:lnSpc>
              <a:buFont typeface="Wingdings" pitchFamily="2" charset="2"/>
              <a:buNone/>
            </a:pPr>
            <a:r>
              <a:rPr lang="en-US" sz="1900" smtClean="0">
                <a:latin typeface="Courier New" pitchFamily="49" charset="0"/>
                <a:cs typeface="Courier New" pitchFamily="49" charset="0"/>
              </a:rPr>
              <a:t>class Divisible_By {</a:t>
            </a:r>
          </a:p>
          <a:p>
            <a:pPr eaLnBrk="1" hangingPunct="1">
              <a:lnSpc>
                <a:spcPct val="80000"/>
              </a:lnSpc>
              <a:buFont typeface="Wingdings" pitchFamily="2" charset="2"/>
              <a:buNone/>
            </a:pPr>
            <a:r>
              <a:rPr lang="en-US" sz="1900" smtClean="0">
                <a:latin typeface="Courier New" pitchFamily="49" charset="0"/>
                <a:cs typeface="Courier New" pitchFamily="49" charset="0"/>
              </a:rPr>
              <a:t>  private:</a:t>
            </a:r>
          </a:p>
          <a:p>
            <a:pPr eaLnBrk="1" hangingPunct="1">
              <a:lnSpc>
                <a:spcPct val="80000"/>
              </a:lnSpc>
              <a:buFont typeface="Wingdings" pitchFamily="2" charset="2"/>
              <a:buNone/>
            </a:pPr>
            <a:r>
              <a:rPr lang="en-US" sz="1900" smtClean="0">
                <a:latin typeface="Courier New" pitchFamily="49" charset="0"/>
                <a:cs typeface="Courier New" pitchFamily="49" charset="0"/>
              </a:rPr>
              <a:t>  int divisor;</a:t>
            </a:r>
          </a:p>
          <a:p>
            <a:pPr eaLnBrk="1" hangingPunct="1">
              <a:lnSpc>
                <a:spcPct val="80000"/>
              </a:lnSpc>
              <a:buFont typeface="Wingdings" pitchFamily="2" charset="2"/>
              <a:buNone/>
            </a:pPr>
            <a:r>
              <a:rPr lang="en-US" sz="1900" smtClean="0">
                <a:latin typeface="Courier New" pitchFamily="49" charset="0"/>
                <a:cs typeface="Courier New" pitchFamily="49" charset="0"/>
              </a:rPr>
              <a:t>  public:</a:t>
            </a:r>
          </a:p>
          <a:p>
            <a:pPr eaLnBrk="1" hangingPunct="1">
              <a:lnSpc>
                <a:spcPct val="80000"/>
              </a:lnSpc>
              <a:buFont typeface="Wingdings" pitchFamily="2" charset="2"/>
              <a:buNone/>
            </a:pPr>
            <a:r>
              <a:rPr lang="en-US" sz="1900" smtClean="0">
                <a:latin typeface="Courier New" pitchFamily="49" charset="0"/>
                <a:cs typeface="Courier New" pitchFamily="49" charset="0"/>
              </a:rPr>
              <a:t>  Divisible_By(int d) : divisor(d) {}</a:t>
            </a:r>
          </a:p>
          <a:p>
            <a:pPr eaLnBrk="1" hangingPunct="1">
              <a:lnSpc>
                <a:spcPct val="80000"/>
              </a:lnSpc>
              <a:buFont typeface="Wingdings" pitchFamily="2" charset="2"/>
              <a:buNone/>
            </a:pPr>
            <a:r>
              <a:rPr lang="en-US" sz="1900" smtClean="0">
                <a:latin typeface="Courier New" pitchFamily="49" charset="0"/>
                <a:cs typeface="Courier New" pitchFamily="49" charset="0"/>
              </a:rPr>
              <a:t>  bool operator()(int x) {</a:t>
            </a:r>
          </a:p>
          <a:p>
            <a:pPr eaLnBrk="1" hangingPunct="1">
              <a:lnSpc>
                <a:spcPct val="80000"/>
              </a:lnSpc>
              <a:buFont typeface="Wingdings" pitchFamily="2" charset="2"/>
              <a:buNone/>
            </a:pPr>
            <a:r>
              <a:rPr lang="en-US" sz="1900" smtClean="0">
                <a:latin typeface="Courier New" pitchFamily="49" charset="0"/>
                <a:cs typeface="Courier New" pitchFamily="49" charset="0"/>
              </a:rPr>
              <a:t>  return x % divisor == 0;</a:t>
            </a:r>
          </a:p>
          <a:p>
            <a:pPr eaLnBrk="1" hangingPunct="1">
              <a:lnSpc>
                <a:spcPct val="80000"/>
              </a:lnSpc>
              <a:buFont typeface="Wingdings" pitchFamily="2" charset="2"/>
              <a:buNone/>
            </a:pPr>
            <a:r>
              <a:rPr lang="en-US" sz="1900" smtClean="0">
                <a:latin typeface="Courier New" pitchFamily="49" charset="0"/>
                <a:cs typeface="Courier New" pitchFamily="49" charset="0"/>
              </a:rPr>
              <a:t>  }</a:t>
            </a:r>
          </a:p>
          <a:p>
            <a:pPr eaLnBrk="1" hangingPunct="1">
              <a:lnSpc>
                <a:spcPct val="80000"/>
              </a:lnSpc>
              <a:buFont typeface="Wingdings" pitchFamily="2" charset="2"/>
              <a:buNone/>
            </a:pPr>
            <a:r>
              <a:rPr lang="en-US" sz="1900" smtClean="0">
                <a:latin typeface="Courier New" pitchFamily="49" charset="0"/>
                <a:cs typeface="Courier New" pitchFamily="49" charset="0"/>
              </a:rPr>
              <a:t>};</a:t>
            </a:r>
          </a:p>
        </p:txBody>
      </p:sp>
      <p:sp>
        <p:nvSpPr>
          <p:cNvPr id="5" name="Line Callout 1 4"/>
          <p:cNvSpPr/>
          <p:nvPr/>
        </p:nvSpPr>
        <p:spPr>
          <a:xfrm>
            <a:off x="5105400" y="2667000"/>
            <a:ext cx="3581400" cy="1905000"/>
          </a:xfrm>
          <a:prstGeom prst="borderCallout1">
            <a:avLst>
              <a:gd name="adj1" fmla="val 18750"/>
              <a:gd name="adj2" fmla="val -8333"/>
              <a:gd name="adj3" fmla="val 124480"/>
              <a:gd name="adj4" fmla="val -4335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The definition of </a:t>
            </a:r>
            <a:r>
              <a:rPr lang="en-US" b="0" dirty="0">
                <a:latin typeface="Courier New" pitchFamily="49" charset="0"/>
                <a:cs typeface="Courier New" pitchFamily="49" charset="0"/>
              </a:rPr>
              <a:t>operator</a:t>
            </a:r>
            <a:r>
              <a:rPr lang="en-US" b="0" dirty="0"/>
              <a:t>() specifies that the function result will be determined by testing the remainder resulting from the division of the function argument (</a:t>
            </a:r>
            <a:r>
              <a:rPr lang="en-US" b="0" dirty="0" err="1">
                <a:latin typeface="Courier New" pitchFamily="49" charset="0"/>
                <a:cs typeface="Courier New" pitchFamily="49" charset="0"/>
              </a:rPr>
              <a:t>int</a:t>
            </a:r>
            <a:r>
              <a:rPr lang="en-US" b="0" dirty="0">
                <a:latin typeface="Courier New" pitchFamily="49" charset="0"/>
                <a:cs typeface="Courier New" pitchFamily="49" charset="0"/>
              </a:rPr>
              <a:t> x</a:t>
            </a:r>
            <a:r>
              <a:rPr lang="en-US" b="0" dirty="0"/>
              <a:t>) by the value of </a:t>
            </a:r>
            <a:r>
              <a:rPr lang="en-US" b="0" dirty="0">
                <a:latin typeface="Courier New" pitchFamily="49" charset="0"/>
                <a:cs typeface="Courier New" pitchFamily="49" charset="0"/>
              </a:rPr>
              <a:t>divisor</a:t>
            </a:r>
            <a:endParaRPr lang="en-US" dirty="0">
              <a:latin typeface="Courier New" pitchFamily="49" charset="0"/>
              <a:cs typeface="Courier New"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612775" y="228600"/>
            <a:ext cx="8153400" cy="990600"/>
          </a:xfrm>
        </p:spPr>
        <p:txBody>
          <a:bodyPr/>
          <a:lstStyle/>
          <a:p>
            <a:pPr eaLnBrk="1" hangingPunct="1"/>
            <a:r>
              <a:rPr lang="en-US" b="1" smtClean="0"/>
              <a:t>Vector (cont.)</a:t>
            </a:r>
            <a:endParaRPr lang="en-US" smtClean="0"/>
          </a:p>
        </p:txBody>
      </p:sp>
      <p:sp>
        <p:nvSpPr>
          <p:cNvPr id="96259" name="Rectangle 3"/>
          <p:cNvSpPr>
            <a:spLocks noGrp="1" noChangeArrowheads="1"/>
          </p:cNvSpPr>
          <p:nvPr>
            <p:ph sz="quarter" idx="1"/>
          </p:nvPr>
        </p:nvSpPr>
        <p:spPr>
          <a:xfrm>
            <a:off x="457200" y="2209800"/>
            <a:ext cx="8229600" cy="3916363"/>
          </a:xfrm>
        </p:spPr>
        <p:txBody>
          <a:bodyPr>
            <a:normAutofit fontScale="92500" lnSpcReduction="20000"/>
          </a:bodyPr>
          <a:lstStyle/>
          <a:p>
            <a:pPr marL="320040" indent="-320040" eaLnBrk="1" fontAlgn="auto" hangingPunct="1">
              <a:spcAft>
                <a:spcPts val="0"/>
              </a:spcAft>
              <a:buFont typeface="Wingdings"/>
              <a:buChar char=""/>
              <a:defRPr/>
            </a:pPr>
            <a:r>
              <a:rPr lang="en-US" sz="3000" dirty="0" smtClean="0"/>
              <a:t>Adding an element with subscript 2:</a:t>
            </a:r>
            <a:endParaRPr lang="en-US" sz="1000" dirty="0">
              <a:latin typeface="Courier New" pitchFamily="49" charset="0"/>
              <a:cs typeface="Courier New" pitchFamily="49" charset="0"/>
            </a:endParaRPr>
          </a:p>
          <a:p>
            <a:pPr marL="320040" indent="-320040" eaLnBrk="1" fontAlgn="auto" hangingPunct="1">
              <a:spcAft>
                <a:spcPts val="0"/>
              </a:spcAft>
              <a:buFont typeface="Wingdings"/>
              <a:buChar char=""/>
              <a:defRPr/>
            </a:pPr>
            <a:endParaRPr lang="en-US" sz="1800" dirty="0" smtClean="0">
              <a:latin typeface="Courier New" pitchFamily="49" charset="0"/>
              <a:cs typeface="Courier New" pitchFamily="49" charset="0"/>
            </a:endParaRPr>
          </a:p>
          <a:p>
            <a:pPr marL="400050" lvl="1" indent="0" eaLnBrk="1" fontAlgn="auto" hangingPunct="1">
              <a:spcAft>
                <a:spcPts val="0"/>
              </a:spcAft>
              <a:buFont typeface="Wingdings 2"/>
              <a:buNone/>
              <a:defRPr/>
            </a:pPr>
            <a:r>
              <a:rPr lang="en-US" sz="1800" dirty="0" err="1" smtClean="0">
                <a:latin typeface="Courier New" pitchFamily="49" charset="0"/>
                <a:cs typeface="Courier New" pitchFamily="49" charset="0"/>
              </a:rPr>
              <a:t>my_vector.insert</a:t>
            </a:r>
            <a:r>
              <a:rPr lang="en-US" sz="1800" dirty="0" smtClean="0">
                <a:latin typeface="Courier New" pitchFamily="49" charset="0"/>
                <a:cs typeface="Courier New" pitchFamily="49" charset="0"/>
              </a:rPr>
              <a:t>(2, "Doc");</a:t>
            </a:r>
          </a:p>
          <a:p>
            <a:pPr marL="400050" lvl="1" indent="0" eaLnBrk="1" fontAlgn="auto" hangingPunct="1">
              <a:spcAft>
                <a:spcPts val="0"/>
              </a:spcAft>
              <a:buFont typeface="Wingdings 2"/>
              <a:buNone/>
              <a:defRPr/>
            </a:pPr>
            <a:endParaRPr lang="en-US" sz="1000" dirty="0" smtClean="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smtClean="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smtClean="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smtClean="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smtClean="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smtClean="0">
              <a:latin typeface="Courier New" pitchFamily="49" charset="0"/>
              <a:cs typeface="Courier New" pitchFamily="49" charset="0"/>
            </a:endParaRPr>
          </a:p>
          <a:p>
            <a:pPr marL="320040" indent="-320040" eaLnBrk="1" fontAlgn="auto" hangingPunct="1">
              <a:spcAft>
                <a:spcPts val="0"/>
              </a:spcAft>
              <a:buFont typeface="Wingdings"/>
              <a:buChar char=""/>
              <a:defRPr/>
            </a:pPr>
            <a:r>
              <a:rPr lang="en-US" sz="3000" dirty="0" smtClean="0">
                <a:solidFill>
                  <a:prstClr val="black"/>
                </a:solidFill>
              </a:rPr>
              <a:t>Notice that the subscripts of </a:t>
            </a:r>
            <a:r>
              <a:rPr lang="en-US" sz="3000" dirty="0" smtClean="0">
                <a:solidFill>
                  <a:prstClr val="black"/>
                </a:solidFill>
                <a:latin typeface="Courier New" pitchFamily="49" charset="0"/>
                <a:cs typeface="Courier New" pitchFamily="49" charset="0"/>
              </a:rPr>
              <a:t>"Jumpy" </a:t>
            </a:r>
            <a:r>
              <a:rPr lang="en-US" sz="3000" dirty="0" smtClean="0">
                <a:solidFill>
                  <a:prstClr val="black"/>
                </a:solidFill>
              </a:rPr>
              <a:t>and </a:t>
            </a:r>
            <a:r>
              <a:rPr lang="en-US" sz="3000" dirty="0" smtClean="0">
                <a:solidFill>
                  <a:prstClr val="black"/>
                </a:solidFill>
                <a:latin typeface="Courier New" pitchFamily="49" charset="0"/>
                <a:cs typeface="Courier New" pitchFamily="49" charset="0"/>
              </a:rPr>
              <a:t>"Happy" </a:t>
            </a:r>
            <a:r>
              <a:rPr lang="en-US" sz="3000" dirty="0" smtClean="0">
                <a:solidFill>
                  <a:prstClr val="black"/>
                </a:solidFill>
              </a:rPr>
              <a:t>have changed from [2],[3] to [3],[4]</a:t>
            </a:r>
            <a:endParaRPr lang="en-US" sz="1000" dirty="0">
              <a:solidFill>
                <a:prstClr val="black"/>
              </a:solidFill>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smtClean="0">
              <a:cs typeface="Courier New" pitchFamily="49" charset="0"/>
            </a:endParaRPr>
          </a:p>
        </p:txBody>
      </p:sp>
      <p:pic>
        <p:nvPicPr>
          <p:cNvPr id="34819" name="Picture 2"/>
          <p:cNvPicPr>
            <a:picLocks noChangeAspect="1" noChangeArrowheads="1"/>
          </p:cNvPicPr>
          <p:nvPr/>
        </p:nvPicPr>
        <p:blipFill>
          <a:blip r:embed="rId2"/>
          <a:srcRect/>
          <a:stretch>
            <a:fillRect/>
          </a:stretch>
        </p:blipFill>
        <p:spPr bwMode="auto">
          <a:xfrm>
            <a:off x="1676400" y="1524000"/>
            <a:ext cx="4724400" cy="708025"/>
          </a:xfrm>
          <a:prstGeom prst="rect">
            <a:avLst/>
          </a:prstGeom>
          <a:noFill/>
          <a:ln w="9525">
            <a:noFill/>
            <a:miter lim="800000"/>
            <a:headEnd/>
            <a:tailEnd/>
          </a:ln>
        </p:spPr>
      </p:pic>
      <p:pic>
        <p:nvPicPr>
          <p:cNvPr id="34820" name="Picture 3"/>
          <p:cNvPicPr>
            <a:picLocks noChangeAspect="1" noChangeArrowheads="1"/>
          </p:cNvPicPr>
          <p:nvPr/>
        </p:nvPicPr>
        <p:blipFill>
          <a:blip r:embed="rId3"/>
          <a:srcRect/>
          <a:stretch>
            <a:fillRect/>
          </a:stretch>
        </p:blipFill>
        <p:spPr bwMode="auto">
          <a:xfrm>
            <a:off x="1219200" y="3789363"/>
            <a:ext cx="5657850" cy="630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Title 1"/>
          <p:cNvSpPr>
            <a:spLocks noGrp="1"/>
          </p:cNvSpPr>
          <p:nvPr>
            <p:ph type="title"/>
          </p:nvPr>
        </p:nvSpPr>
        <p:spPr>
          <a:xfrm>
            <a:off x="612775" y="228600"/>
            <a:ext cx="8153400" cy="990600"/>
          </a:xfrm>
        </p:spPr>
        <p:txBody>
          <a:bodyPr/>
          <a:lstStyle/>
          <a:p>
            <a:pPr eaLnBrk="1" hangingPunct="1"/>
            <a:r>
              <a:rPr lang="en-US" b="1" smtClean="0"/>
              <a:t>Function Objects (cont.)</a:t>
            </a:r>
            <a:endParaRPr lang="en-US" smtClean="0"/>
          </a:p>
        </p:txBody>
      </p:sp>
      <p:sp>
        <p:nvSpPr>
          <p:cNvPr id="228354" name="Content Placeholder 2"/>
          <p:cNvSpPr>
            <a:spLocks noGrp="1"/>
          </p:cNvSpPr>
          <p:nvPr>
            <p:ph sz="quarter" idx="1"/>
          </p:nvPr>
        </p:nvSpPr>
        <p:spPr>
          <a:xfrm>
            <a:off x="612775" y="1600200"/>
            <a:ext cx="8153400" cy="4876800"/>
          </a:xfrm>
        </p:spPr>
        <p:txBody>
          <a:bodyPr/>
          <a:lstStyle/>
          <a:p>
            <a:pPr eaLnBrk="1" hangingPunct="1">
              <a:lnSpc>
                <a:spcPct val="80000"/>
              </a:lnSpc>
            </a:pPr>
            <a:r>
              <a:rPr lang="en-US" sz="2700" smtClean="0"/>
              <a:t>As an example, we may want to find a value divisible by another value. We can create a function class </a:t>
            </a:r>
            <a:r>
              <a:rPr lang="en-US" sz="2100" smtClean="0">
                <a:latin typeface="Courier New" pitchFamily="49" charset="0"/>
                <a:cs typeface="Courier New" pitchFamily="49" charset="0"/>
              </a:rPr>
              <a:t>Divisible_By</a:t>
            </a:r>
            <a:r>
              <a:rPr lang="en-US" sz="2700" smtClean="0"/>
              <a:t> whose constructor takes the divisor as an argument </a:t>
            </a:r>
          </a:p>
          <a:p>
            <a:pPr eaLnBrk="1" hangingPunct="1">
              <a:lnSpc>
                <a:spcPct val="80000"/>
              </a:lnSpc>
            </a:pPr>
            <a:endParaRPr lang="en-US" sz="2700" smtClean="0"/>
          </a:p>
          <a:p>
            <a:pPr eaLnBrk="1" hangingPunct="1">
              <a:lnSpc>
                <a:spcPct val="80000"/>
              </a:lnSpc>
              <a:buFont typeface="Wingdings" pitchFamily="2" charset="2"/>
              <a:buNone/>
            </a:pPr>
            <a:r>
              <a:rPr lang="en-US" sz="1900" smtClean="0">
                <a:latin typeface="Courier New" pitchFamily="49" charset="0"/>
                <a:cs typeface="Courier New" pitchFamily="49" charset="0"/>
              </a:rPr>
              <a:t>class Divisible_By {</a:t>
            </a:r>
          </a:p>
          <a:p>
            <a:pPr eaLnBrk="1" hangingPunct="1">
              <a:lnSpc>
                <a:spcPct val="80000"/>
              </a:lnSpc>
              <a:buFont typeface="Wingdings" pitchFamily="2" charset="2"/>
              <a:buNone/>
            </a:pPr>
            <a:r>
              <a:rPr lang="en-US" sz="1900" smtClean="0">
                <a:latin typeface="Courier New" pitchFamily="49" charset="0"/>
                <a:cs typeface="Courier New" pitchFamily="49" charset="0"/>
              </a:rPr>
              <a:t>  private:</a:t>
            </a:r>
          </a:p>
          <a:p>
            <a:pPr eaLnBrk="1" hangingPunct="1">
              <a:lnSpc>
                <a:spcPct val="80000"/>
              </a:lnSpc>
              <a:buFont typeface="Wingdings" pitchFamily="2" charset="2"/>
              <a:buNone/>
            </a:pPr>
            <a:r>
              <a:rPr lang="en-US" sz="1900" smtClean="0">
                <a:latin typeface="Courier New" pitchFamily="49" charset="0"/>
                <a:cs typeface="Courier New" pitchFamily="49" charset="0"/>
              </a:rPr>
              <a:t>  int divisor;</a:t>
            </a:r>
          </a:p>
          <a:p>
            <a:pPr eaLnBrk="1" hangingPunct="1">
              <a:lnSpc>
                <a:spcPct val="80000"/>
              </a:lnSpc>
              <a:buFont typeface="Wingdings" pitchFamily="2" charset="2"/>
              <a:buNone/>
            </a:pPr>
            <a:r>
              <a:rPr lang="en-US" sz="1900" smtClean="0">
                <a:latin typeface="Courier New" pitchFamily="49" charset="0"/>
                <a:cs typeface="Courier New" pitchFamily="49" charset="0"/>
              </a:rPr>
              <a:t>  public:</a:t>
            </a:r>
          </a:p>
          <a:p>
            <a:pPr eaLnBrk="1" hangingPunct="1">
              <a:lnSpc>
                <a:spcPct val="80000"/>
              </a:lnSpc>
              <a:buFont typeface="Wingdings" pitchFamily="2" charset="2"/>
              <a:buNone/>
            </a:pPr>
            <a:r>
              <a:rPr lang="en-US" sz="1900" smtClean="0">
                <a:latin typeface="Courier New" pitchFamily="49" charset="0"/>
                <a:cs typeface="Courier New" pitchFamily="49" charset="0"/>
              </a:rPr>
              <a:t>  Divisible_By(int d) : divisor(d) {}</a:t>
            </a:r>
          </a:p>
          <a:p>
            <a:pPr eaLnBrk="1" hangingPunct="1">
              <a:lnSpc>
                <a:spcPct val="80000"/>
              </a:lnSpc>
              <a:buFont typeface="Wingdings" pitchFamily="2" charset="2"/>
              <a:buNone/>
            </a:pPr>
            <a:r>
              <a:rPr lang="en-US" sz="1900" smtClean="0">
                <a:latin typeface="Courier New" pitchFamily="49" charset="0"/>
                <a:cs typeface="Courier New" pitchFamily="49" charset="0"/>
              </a:rPr>
              <a:t>  bool operator()(int x) {</a:t>
            </a:r>
          </a:p>
          <a:p>
            <a:pPr eaLnBrk="1" hangingPunct="1">
              <a:lnSpc>
                <a:spcPct val="80000"/>
              </a:lnSpc>
              <a:buFont typeface="Wingdings" pitchFamily="2" charset="2"/>
              <a:buNone/>
            </a:pPr>
            <a:r>
              <a:rPr lang="en-US" sz="1900" smtClean="0">
                <a:latin typeface="Courier New" pitchFamily="49" charset="0"/>
                <a:cs typeface="Courier New" pitchFamily="49" charset="0"/>
              </a:rPr>
              <a:t>  return x % divisor == 0;</a:t>
            </a:r>
          </a:p>
          <a:p>
            <a:pPr eaLnBrk="1" hangingPunct="1">
              <a:lnSpc>
                <a:spcPct val="80000"/>
              </a:lnSpc>
              <a:buFont typeface="Wingdings" pitchFamily="2" charset="2"/>
              <a:buNone/>
            </a:pPr>
            <a:r>
              <a:rPr lang="en-US" sz="1900" smtClean="0">
                <a:latin typeface="Courier New" pitchFamily="49" charset="0"/>
                <a:cs typeface="Courier New" pitchFamily="49" charset="0"/>
              </a:rPr>
              <a:t> }</a:t>
            </a:r>
          </a:p>
          <a:p>
            <a:pPr eaLnBrk="1" hangingPunct="1">
              <a:lnSpc>
                <a:spcPct val="80000"/>
              </a:lnSpc>
              <a:buFont typeface="Wingdings" pitchFamily="2" charset="2"/>
              <a:buNone/>
            </a:pPr>
            <a:r>
              <a:rPr lang="en-US" sz="1900" smtClean="0">
                <a:latin typeface="Courier New" pitchFamily="49" charset="0"/>
                <a:cs typeface="Courier New" pitchFamily="49" charset="0"/>
              </a:rPr>
              <a:t>};</a:t>
            </a:r>
          </a:p>
        </p:txBody>
      </p:sp>
      <p:sp>
        <p:nvSpPr>
          <p:cNvPr id="5" name="Line Callout 1 4"/>
          <p:cNvSpPr/>
          <p:nvPr/>
        </p:nvSpPr>
        <p:spPr>
          <a:xfrm>
            <a:off x="5105400" y="2667000"/>
            <a:ext cx="3581400" cy="1905000"/>
          </a:xfrm>
          <a:prstGeom prst="borderCallout1">
            <a:avLst>
              <a:gd name="adj1" fmla="val 18750"/>
              <a:gd name="adj2" fmla="val -8333"/>
              <a:gd name="adj3" fmla="val 103704"/>
              <a:gd name="adj4" fmla="val -4525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The expression </a:t>
            </a:r>
            <a:r>
              <a:rPr lang="en-US" b="0" dirty="0" err="1">
                <a:latin typeface="Courier New" pitchFamily="49" charset="0"/>
                <a:cs typeface="Courier New" pitchFamily="49" charset="0"/>
              </a:rPr>
              <a:t>Divisible_By</a:t>
            </a:r>
            <a:r>
              <a:rPr lang="en-US" b="0" dirty="0">
                <a:latin typeface="Courier New" pitchFamily="49" charset="0"/>
                <a:cs typeface="Courier New" pitchFamily="49" charset="0"/>
              </a:rPr>
              <a:t>(3</a:t>
            </a:r>
            <a:r>
              <a:rPr lang="en-US" b="0" dirty="0"/>
              <a:t>) creates a function object that returns </a:t>
            </a:r>
            <a:r>
              <a:rPr lang="en-US" b="0" dirty="0">
                <a:latin typeface="Courier New" pitchFamily="49" charset="0"/>
                <a:cs typeface="Courier New" pitchFamily="49" charset="0"/>
              </a:rPr>
              <a:t>true</a:t>
            </a:r>
            <a:r>
              <a:rPr lang="en-US" dirty="0"/>
              <a:t> </a:t>
            </a:r>
            <a:r>
              <a:rPr lang="en-US" b="0" dirty="0"/>
              <a:t>if the argument passed to it is divisible by 3</a:t>
            </a:r>
            <a:endParaRPr lang="en-US" dirty="0">
              <a:latin typeface="Courier New" pitchFamily="49" charset="0"/>
              <a:cs typeface="Courier New" pitchFamily="49" charset="0"/>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Title 1"/>
          <p:cNvSpPr>
            <a:spLocks noGrp="1"/>
          </p:cNvSpPr>
          <p:nvPr>
            <p:ph type="title"/>
          </p:nvPr>
        </p:nvSpPr>
        <p:spPr>
          <a:xfrm>
            <a:off x="612775" y="228600"/>
            <a:ext cx="8153400" cy="990600"/>
          </a:xfrm>
        </p:spPr>
        <p:txBody>
          <a:bodyPr/>
          <a:lstStyle/>
          <a:p>
            <a:pPr eaLnBrk="1" hangingPunct="1"/>
            <a:r>
              <a:rPr lang="en-US" b="1" smtClean="0"/>
              <a:t>Function Objects (cont.)</a:t>
            </a:r>
            <a:endParaRPr lang="en-US" smtClean="0"/>
          </a:p>
        </p:txBody>
      </p:sp>
      <p:sp>
        <p:nvSpPr>
          <p:cNvPr id="229378" name="Content Placeholder 2"/>
          <p:cNvSpPr>
            <a:spLocks noGrp="1"/>
          </p:cNvSpPr>
          <p:nvPr>
            <p:ph sz="quarter" idx="1"/>
          </p:nvPr>
        </p:nvSpPr>
        <p:spPr>
          <a:xfrm>
            <a:off x="612775" y="1600200"/>
            <a:ext cx="8153400" cy="4876800"/>
          </a:xfrm>
        </p:spPr>
        <p:txBody>
          <a:bodyPr/>
          <a:lstStyle/>
          <a:p>
            <a:pPr eaLnBrk="1" hangingPunct="1">
              <a:lnSpc>
                <a:spcPct val="80000"/>
              </a:lnSpc>
            </a:pPr>
            <a:r>
              <a:rPr lang="en-US" sz="2700" smtClean="0"/>
              <a:t>As an example, we may want to find a value divisible by another value. We can create a function class </a:t>
            </a:r>
            <a:r>
              <a:rPr lang="en-US" sz="2100" smtClean="0">
                <a:latin typeface="Courier New" pitchFamily="49" charset="0"/>
                <a:cs typeface="Courier New" pitchFamily="49" charset="0"/>
              </a:rPr>
              <a:t>Divisible_By</a:t>
            </a:r>
            <a:r>
              <a:rPr lang="en-US" sz="2700" smtClean="0"/>
              <a:t> whose constructor takes the divisor as an argument </a:t>
            </a:r>
          </a:p>
          <a:p>
            <a:pPr eaLnBrk="1" hangingPunct="1">
              <a:lnSpc>
                <a:spcPct val="80000"/>
              </a:lnSpc>
            </a:pPr>
            <a:endParaRPr lang="en-US" sz="2700" smtClean="0"/>
          </a:p>
          <a:p>
            <a:pPr eaLnBrk="1" hangingPunct="1">
              <a:lnSpc>
                <a:spcPct val="80000"/>
              </a:lnSpc>
              <a:buFont typeface="Wingdings" pitchFamily="2" charset="2"/>
              <a:buNone/>
            </a:pPr>
            <a:r>
              <a:rPr lang="en-US" sz="1900" smtClean="0">
                <a:latin typeface="Courier New" pitchFamily="49" charset="0"/>
                <a:cs typeface="Courier New" pitchFamily="49" charset="0"/>
              </a:rPr>
              <a:t>class Divisible_By {</a:t>
            </a:r>
          </a:p>
          <a:p>
            <a:pPr eaLnBrk="1" hangingPunct="1">
              <a:lnSpc>
                <a:spcPct val="80000"/>
              </a:lnSpc>
              <a:buFont typeface="Wingdings" pitchFamily="2" charset="2"/>
              <a:buNone/>
            </a:pPr>
            <a:r>
              <a:rPr lang="en-US" sz="1900" smtClean="0">
                <a:latin typeface="Courier New" pitchFamily="49" charset="0"/>
                <a:cs typeface="Courier New" pitchFamily="49" charset="0"/>
              </a:rPr>
              <a:t>  private:</a:t>
            </a:r>
          </a:p>
          <a:p>
            <a:pPr eaLnBrk="1" hangingPunct="1">
              <a:lnSpc>
                <a:spcPct val="80000"/>
              </a:lnSpc>
              <a:buFont typeface="Wingdings" pitchFamily="2" charset="2"/>
              <a:buNone/>
            </a:pPr>
            <a:r>
              <a:rPr lang="en-US" sz="1900" smtClean="0">
                <a:latin typeface="Courier New" pitchFamily="49" charset="0"/>
                <a:cs typeface="Courier New" pitchFamily="49" charset="0"/>
              </a:rPr>
              <a:t>  int divisor;</a:t>
            </a:r>
          </a:p>
          <a:p>
            <a:pPr eaLnBrk="1" hangingPunct="1">
              <a:lnSpc>
                <a:spcPct val="80000"/>
              </a:lnSpc>
              <a:buFont typeface="Wingdings" pitchFamily="2" charset="2"/>
              <a:buNone/>
            </a:pPr>
            <a:r>
              <a:rPr lang="en-US" sz="1900" smtClean="0">
                <a:latin typeface="Courier New" pitchFamily="49" charset="0"/>
                <a:cs typeface="Courier New" pitchFamily="49" charset="0"/>
              </a:rPr>
              <a:t>  public:</a:t>
            </a:r>
          </a:p>
          <a:p>
            <a:pPr eaLnBrk="1" hangingPunct="1">
              <a:lnSpc>
                <a:spcPct val="80000"/>
              </a:lnSpc>
              <a:buFont typeface="Wingdings" pitchFamily="2" charset="2"/>
              <a:buNone/>
            </a:pPr>
            <a:r>
              <a:rPr lang="en-US" sz="1900" smtClean="0">
                <a:latin typeface="Courier New" pitchFamily="49" charset="0"/>
                <a:cs typeface="Courier New" pitchFamily="49" charset="0"/>
              </a:rPr>
              <a:t>  Divisible_By(int d) : divisor(d) {}</a:t>
            </a:r>
          </a:p>
          <a:p>
            <a:pPr eaLnBrk="1" hangingPunct="1">
              <a:lnSpc>
                <a:spcPct val="80000"/>
              </a:lnSpc>
              <a:buFont typeface="Wingdings" pitchFamily="2" charset="2"/>
              <a:buNone/>
            </a:pPr>
            <a:r>
              <a:rPr lang="en-US" sz="1900" smtClean="0">
                <a:latin typeface="Courier New" pitchFamily="49" charset="0"/>
                <a:cs typeface="Courier New" pitchFamily="49" charset="0"/>
              </a:rPr>
              <a:t>  bool operator()(int x) {</a:t>
            </a:r>
          </a:p>
          <a:p>
            <a:pPr eaLnBrk="1" hangingPunct="1">
              <a:lnSpc>
                <a:spcPct val="80000"/>
              </a:lnSpc>
              <a:buFont typeface="Wingdings" pitchFamily="2" charset="2"/>
              <a:buNone/>
            </a:pPr>
            <a:r>
              <a:rPr lang="en-US" sz="1900" smtClean="0">
                <a:latin typeface="Courier New" pitchFamily="49" charset="0"/>
                <a:cs typeface="Courier New" pitchFamily="49" charset="0"/>
              </a:rPr>
              <a:t>  return x % divisor == 0;</a:t>
            </a:r>
          </a:p>
          <a:p>
            <a:pPr eaLnBrk="1" hangingPunct="1">
              <a:lnSpc>
                <a:spcPct val="80000"/>
              </a:lnSpc>
              <a:buFont typeface="Wingdings" pitchFamily="2" charset="2"/>
              <a:buNone/>
            </a:pPr>
            <a:r>
              <a:rPr lang="en-US" sz="1900" smtClean="0">
                <a:latin typeface="Courier New" pitchFamily="49" charset="0"/>
                <a:cs typeface="Courier New" pitchFamily="49" charset="0"/>
              </a:rPr>
              <a:t>  }</a:t>
            </a:r>
          </a:p>
          <a:p>
            <a:pPr eaLnBrk="1" hangingPunct="1">
              <a:lnSpc>
                <a:spcPct val="80000"/>
              </a:lnSpc>
              <a:buFont typeface="Wingdings" pitchFamily="2" charset="2"/>
              <a:buNone/>
            </a:pPr>
            <a:r>
              <a:rPr lang="en-US" sz="1900" smtClean="0">
                <a:latin typeface="Courier New" pitchFamily="49" charset="0"/>
                <a:cs typeface="Courier New" pitchFamily="49" charset="0"/>
              </a:rPr>
              <a:t>};</a:t>
            </a:r>
          </a:p>
        </p:txBody>
      </p:sp>
      <p:sp>
        <p:nvSpPr>
          <p:cNvPr id="5" name="Line Callout 1 4"/>
          <p:cNvSpPr/>
          <p:nvPr/>
        </p:nvSpPr>
        <p:spPr>
          <a:xfrm>
            <a:off x="5105400" y="3048000"/>
            <a:ext cx="3733800" cy="1524000"/>
          </a:xfrm>
          <a:prstGeom prst="borderCallout1">
            <a:avLst>
              <a:gd name="adj1" fmla="val 18750"/>
              <a:gd name="adj2" fmla="val -8333"/>
              <a:gd name="adj3" fmla="val 103704"/>
              <a:gd name="adj4" fmla="val -4525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The expression </a:t>
            </a:r>
            <a:r>
              <a:rPr lang="en-US" sz="1600" b="0" dirty="0" err="1">
                <a:latin typeface="Courier New" pitchFamily="49" charset="0"/>
                <a:cs typeface="Courier New" pitchFamily="49" charset="0"/>
              </a:rPr>
              <a:t>Divisible_By</a:t>
            </a:r>
            <a:r>
              <a:rPr lang="en-US" sz="1600" b="0" dirty="0">
                <a:latin typeface="Courier New" pitchFamily="49" charset="0"/>
                <a:cs typeface="Courier New" pitchFamily="49" charset="0"/>
              </a:rPr>
              <a:t>(5</a:t>
            </a:r>
            <a:r>
              <a:rPr lang="en-US" sz="1400" b="0" dirty="0">
                <a:latin typeface="Courier New" pitchFamily="49" charset="0"/>
                <a:cs typeface="Courier New" pitchFamily="49" charset="0"/>
              </a:rPr>
              <a:t>) </a:t>
            </a:r>
            <a:r>
              <a:rPr lang="en-US" b="0" dirty="0"/>
              <a:t>creates a function object that tests for integers divisible by 5</a:t>
            </a:r>
            <a:endParaRPr lang="en-US" dirty="0">
              <a:latin typeface="Courier New" pitchFamily="49" charset="0"/>
              <a:cs typeface="Courier New" pitchFamily="49" charset="0"/>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Title 1"/>
          <p:cNvSpPr>
            <a:spLocks noGrp="1"/>
          </p:cNvSpPr>
          <p:nvPr>
            <p:ph type="title"/>
          </p:nvPr>
        </p:nvSpPr>
        <p:spPr>
          <a:xfrm>
            <a:off x="612775" y="228600"/>
            <a:ext cx="8153400" cy="990600"/>
          </a:xfrm>
        </p:spPr>
        <p:txBody>
          <a:bodyPr/>
          <a:lstStyle/>
          <a:p>
            <a:pPr eaLnBrk="1" hangingPunct="1"/>
            <a:r>
              <a:rPr lang="en-US" b="1" smtClean="0"/>
              <a:t>Function Objects (cont.)</a:t>
            </a:r>
            <a:endParaRPr lang="en-US" smtClean="0"/>
          </a:p>
        </p:txBody>
      </p:sp>
      <p:sp>
        <p:nvSpPr>
          <p:cNvPr id="230402" name="Content Placeholder 2"/>
          <p:cNvSpPr>
            <a:spLocks noGrp="1"/>
          </p:cNvSpPr>
          <p:nvPr>
            <p:ph sz="quarter" idx="1"/>
          </p:nvPr>
        </p:nvSpPr>
        <p:spPr>
          <a:xfrm>
            <a:off x="612775" y="1600200"/>
            <a:ext cx="8153400" cy="4876800"/>
          </a:xfrm>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Template parameter </a:t>
            </a:r>
            <a:r>
              <a:rPr lang="en-US" sz="2400" smtClean="0">
                <a:latin typeface="Courier New" pitchFamily="49" charset="0"/>
                <a:cs typeface="Courier New" pitchFamily="49" charset="0"/>
              </a:rPr>
              <a:t>II</a:t>
            </a:r>
            <a:r>
              <a:rPr lang="en-US" smtClean="0"/>
              <a:t> is a placeholder for an input iterator; template parameter </a:t>
            </a:r>
            <a:r>
              <a:rPr lang="en-US" sz="2400" smtClean="0">
                <a:latin typeface="Courier New" pitchFamily="49" charset="0"/>
                <a:cs typeface="Courier New" pitchFamily="49" charset="0"/>
              </a:rPr>
              <a:t>P</a:t>
            </a:r>
            <a:r>
              <a:rPr lang="en-US" smtClean="0"/>
              <a:t> is a placeholder for a function class with an </a:t>
            </a:r>
            <a:r>
              <a:rPr lang="en-US" sz="2400" smtClean="0">
                <a:latin typeface="Courier New" pitchFamily="49" charset="0"/>
                <a:cs typeface="Courier New" pitchFamily="49" charset="0"/>
              </a:rPr>
              <a:t>operator() </a:t>
            </a:r>
            <a:r>
              <a:rPr lang="en-US" smtClean="0"/>
              <a:t>that returns a </a:t>
            </a:r>
            <a:r>
              <a:rPr lang="en-US" sz="2400" smtClean="0">
                <a:latin typeface="Courier New" pitchFamily="49" charset="0"/>
                <a:cs typeface="Courier New" pitchFamily="49" charset="0"/>
              </a:rPr>
              <a:t>bool</a:t>
            </a:r>
            <a:r>
              <a:rPr lang="en-US" b="1" smtClean="0"/>
              <a:t> </a:t>
            </a:r>
            <a:r>
              <a:rPr lang="en-US" smtClean="0"/>
              <a:t>value</a:t>
            </a:r>
          </a:p>
        </p:txBody>
      </p:sp>
      <p:pic>
        <p:nvPicPr>
          <p:cNvPr id="230403" name="Picture 2"/>
          <p:cNvPicPr>
            <a:picLocks noChangeAspect="1" noChangeArrowheads="1"/>
          </p:cNvPicPr>
          <p:nvPr/>
        </p:nvPicPr>
        <p:blipFill>
          <a:blip r:embed="rId2"/>
          <a:srcRect/>
          <a:stretch>
            <a:fillRect/>
          </a:stretch>
        </p:blipFill>
        <p:spPr bwMode="auto">
          <a:xfrm>
            <a:off x="200025" y="2833688"/>
            <a:ext cx="8743950" cy="1190625"/>
          </a:xfrm>
          <a:prstGeom prst="rect">
            <a:avLst/>
          </a:prstGeom>
          <a:noFill/>
          <a:ln w="9525">
            <a:noFill/>
            <a:miter lim="800000"/>
            <a:headEnd/>
            <a:tailEnd/>
          </a:ln>
        </p:spPr>
      </p:pic>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Title 1"/>
          <p:cNvSpPr>
            <a:spLocks noGrp="1"/>
          </p:cNvSpPr>
          <p:nvPr>
            <p:ph type="title"/>
          </p:nvPr>
        </p:nvSpPr>
        <p:spPr>
          <a:xfrm>
            <a:off x="612775" y="228600"/>
            <a:ext cx="8153400" cy="990600"/>
          </a:xfrm>
        </p:spPr>
        <p:txBody>
          <a:bodyPr/>
          <a:lstStyle/>
          <a:p>
            <a:pPr eaLnBrk="1" hangingPunct="1"/>
            <a:r>
              <a:rPr lang="en-US" b="1" smtClean="0"/>
              <a:t>Function Objects (cont.)</a:t>
            </a:r>
            <a:endParaRPr lang="en-US" smtClean="0"/>
          </a:p>
        </p:txBody>
      </p:sp>
      <p:sp>
        <p:nvSpPr>
          <p:cNvPr id="231426" name="Content Placeholder 2"/>
          <p:cNvSpPr>
            <a:spLocks noGrp="1"/>
          </p:cNvSpPr>
          <p:nvPr>
            <p:ph sz="quarter" idx="1"/>
          </p:nvPr>
        </p:nvSpPr>
        <p:spPr>
          <a:xfrm>
            <a:off x="612775" y="1600200"/>
            <a:ext cx="8153400" cy="4876800"/>
          </a:xfrm>
        </p:spPr>
        <p:txBody>
          <a:bodyPr/>
          <a:lstStyle/>
          <a:p>
            <a:pPr marL="0" indent="0" eaLnBrk="1" hangingPunct="1">
              <a:lnSpc>
                <a:spcPct val="80000"/>
              </a:lnSpc>
              <a:buFont typeface="Wingdings" pitchFamily="2" charset="2"/>
              <a:buNone/>
            </a:pPr>
            <a:r>
              <a:rPr lang="en-US" sz="1600" smtClean="0">
                <a:latin typeface="Courier New" pitchFamily="49" charset="0"/>
                <a:cs typeface="Courier New" pitchFamily="49" charset="0"/>
              </a:rPr>
              <a:t>// </a:t>
            </a:r>
            <a:r>
              <a:rPr lang="en-US" sz="1600" i="1" smtClean="0">
                <a:latin typeface="Courier New" pitchFamily="49" charset="0"/>
                <a:cs typeface="Courier New" pitchFamily="49" charset="0"/>
              </a:rPr>
              <a:t>Find first number divisible by 3 in list_1</a:t>
            </a:r>
            <a:r>
              <a:rPr lang="en-US" sz="1600" smtClean="0">
                <a:latin typeface="Courier New" pitchFamily="49" charset="0"/>
                <a:cs typeface="Courier New" pitchFamily="49" charset="0"/>
              </a:rPr>
              <a:t>.</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list&lt;int&gt;::iterator = iter;</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iter = find_if(list_1.begin(), list_1.end(), Divisible_By(3));</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if (iter != list_1.end())</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cout &lt;&lt; "The first number divisible by 3 is " &lt;&lt; *iter</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&lt;&lt; endl;</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else</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cout &lt;&lt; "There are no numbers divisible by 3\n";</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a:t>
            </a:r>
            <a:r>
              <a:rPr lang="en-US" sz="1600" i="1" smtClean="0">
                <a:latin typeface="Courier New" pitchFamily="49" charset="0"/>
                <a:cs typeface="Courier New" pitchFamily="49" charset="0"/>
              </a:rPr>
              <a:t>Find first number divisible by 5 in list_1</a:t>
            </a:r>
            <a:r>
              <a:rPr lang="en-US" sz="1600" smtClean="0">
                <a:latin typeface="Courier New" pitchFamily="49" charset="0"/>
                <a:cs typeface="Courier New" pitchFamily="49" charset="0"/>
              </a:rPr>
              <a:t>.</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iter = find_if(list_1.begin(), list_1.end(), Divisible_By(5));</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if (iter != list_1.end())</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cout &lt;&lt; "The first number divisible by 5 is " &lt;&lt; *iter</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&lt;&lt; endl;</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else</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cout &lt;&lt; "There are no numbers divisible by 5\n";</a:t>
            </a:r>
          </a:p>
        </p:txBody>
      </p:sp>
      <p:sp>
        <p:nvSpPr>
          <p:cNvPr id="5" name="Line Callout 1 4"/>
          <p:cNvSpPr/>
          <p:nvPr/>
        </p:nvSpPr>
        <p:spPr>
          <a:xfrm>
            <a:off x="4648200" y="3581400"/>
            <a:ext cx="3886200" cy="2362200"/>
          </a:xfrm>
          <a:prstGeom prst="borderCallout1">
            <a:avLst>
              <a:gd name="adj1" fmla="val 18750"/>
              <a:gd name="adj2" fmla="val -8333"/>
              <a:gd name="adj3" fmla="val -48694"/>
              <a:gd name="adj4" fmla="val -4430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The template function </a:t>
            </a:r>
            <a:r>
              <a:rPr lang="en-US" sz="1600" b="0" dirty="0" err="1">
                <a:latin typeface="Courier New" pitchFamily="49" charset="0"/>
                <a:cs typeface="Courier New" pitchFamily="49" charset="0"/>
              </a:rPr>
              <a:t>find_if</a:t>
            </a:r>
            <a:r>
              <a:rPr lang="en-US" b="0" dirty="0"/>
              <a:t> is instantiated with an iterator bound to</a:t>
            </a:r>
          </a:p>
          <a:p>
            <a:pPr>
              <a:defRPr/>
            </a:pPr>
            <a:r>
              <a:rPr lang="en-US" sz="1600" b="0" dirty="0">
                <a:latin typeface="Courier New" pitchFamily="49" charset="0"/>
                <a:cs typeface="Courier New" pitchFamily="49" charset="0"/>
              </a:rPr>
              <a:t>list&lt;</a:t>
            </a:r>
            <a:r>
              <a:rPr lang="en-US" sz="1600" b="0" dirty="0" err="1">
                <a:latin typeface="Courier New" pitchFamily="49" charset="0"/>
                <a:cs typeface="Courier New" pitchFamily="49" charset="0"/>
              </a:rPr>
              <a:t>int</a:t>
            </a:r>
            <a:r>
              <a:rPr lang="en-US" sz="1600" b="0" dirty="0">
                <a:latin typeface="Courier New" pitchFamily="49" charset="0"/>
                <a:cs typeface="Courier New" pitchFamily="49" charset="0"/>
              </a:rPr>
              <a:t>&gt;::iterator </a:t>
            </a:r>
            <a:r>
              <a:rPr lang="en-US" b="0" dirty="0"/>
              <a:t>and with </a:t>
            </a:r>
            <a:r>
              <a:rPr lang="en-US" sz="1600" b="0" dirty="0">
                <a:latin typeface="Courier New" pitchFamily="49" charset="0"/>
                <a:cs typeface="Courier New" pitchFamily="49" charset="0"/>
              </a:rPr>
              <a:t>P</a:t>
            </a:r>
            <a:r>
              <a:rPr lang="en-US" b="0" dirty="0"/>
              <a:t> bound to </a:t>
            </a:r>
            <a:r>
              <a:rPr lang="en-US" sz="1600" b="0" dirty="0" err="1">
                <a:latin typeface="Courier New" pitchFamily="49" charset="0"/>
                <a:cs typeface="Courier New" pitchFamily="49" charset="0"/>
              </a:rPr>
              <a:t>Divisible_By</a:t>
            </a:r>
            <a:r>
              <a:rPr lang="en-US" b="0" dirty="0"/>
              <a:t>. This instantiation is called with two different function objects, but these function objects have the same type</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Title 1"/>
          <p:cNvSpPr>
            <a:spLocks noGrp="1"/>
          </p:cNvSpPr>
          <p:nvPr>
            <p:ph type="title"/>
          </p:nvPr>
        </p:nvSpPr>
        <p:spPr>
          <a:xfrm>
            <a:off x="612775" y="228600"/>
            <a:ext cx="8153400" cy="990600"/>
          </a:xfrm>
        </p:spPr>
        <p:txBody>
          <a:bodyPr/>
          <a:lstStyle/>
          <a:p>
            <a:pPr eaLnBrk="1" hangingPunct="1"/>
            <a:r>
              <a:rPr lang="en-US" b="1" smtClean="0"/>
              <a:t>Function Objects (cont.)</a:t>
            </a:r>
            <a:endParaRPr lang="en-US" smtClean="0"/>
          </a:p>
        </p:txBody>
      </p:sp>
      <p:sp>
        <p:nvSpPr>
          <p:cNvPr id="232450" name="Content Placeholder 2"/>
          <p:cNvSpPr>
            <a:spLocks noGrp="1"/>
          </p:cNvSpPr>
          <p:nvPr>
            <p:ph sz="quarter" idx="1"/>
          </p:nvPr>
        </p:nvSpPr>
        <p:spPr>
          <a:xfrm>
            <a:off x="612775" y="1600200"/>
            <a:ext cx="8153400" cy="4876800"/>
          </a:xfrm>
        </p:spPr>
        <p:txBody>
          <a:bodyPr/>
          <a:lstStyle/>
          <a:p>
            <a:pPr marL="0" indent="0" eaLnBrk="1" hangingPunct="1">
              <a:lnSpc>
                <a:spcPct val="80000"/>
              </a:lnSpc>
              <a:buFont typeface="Wingdings" pitchFamily="2" charset="2"/>
              <a:buNone/>
            </a:pPr>
            <a:r>
              <a:rPr lang="en-US" sz="1600" smtClean="0">
                <a:latin typeface="Courier New" pitchFamily="49" charset="0"/>
                <a:cs typeface="Courier New" pitchFamily="49" charset="0"/>
              </a:rPr>
              <a:t>// </a:t>
            </a:r>
            <a:r>
              <a:rPr lang="en-US" sz="1600" i="1" smtClean="0">
                <a:latin typeface="Courier New" pitchFamily="49" charset="0"/>
                <a:cs typeface="Courier New" pitchFamily="49" charset="0"/>
              </a:rPr>
              <a:t>Find first number divisible by 3 in list_1.</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list&lt;int&gt;::iterator = iter;</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iter = find_if(list_1.begin(), list_1.end(), Divisible_By(3));</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if (iter != list_1.end())</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cout &lt;&lt; "The first number divisible by 3 is " &lt;&lt; *iter</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&lt;&lt; endl;</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else</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cout &lt;&lt; "There are no numbers divisible by 3\n";</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a:t>
            </a:r>
            <a:r>
              <a:rPr lang="en-US" sz="1600" i="1" smtClean="0">
                <a:latin typeface="Courier New" pitchFamily="49" charset="0"/>
                <a:cs typeface="Courier New" pitchFamily="49" charset="0"/>
              </a:rPr>
              <a:t>Find first number divisible by 5 in list_1</a:t>
            </a:r>
            <a:r>
              <a:rPr lang="en-US" sz="1600" smtClean="0">
                <a:latin typeface="Courier New" pitchFamily="49" charset="0"/>
                <a:cs typeface="Courier New" pitchFamily="49" charset="0"/>
              </a:rPr>
              <a:t>.</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iter = find_if(list_1.begin(), list_1.end(), Divisible_By(5));</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if (iter != list_1.end())</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cout &lt;&lt; "The first number divisible by 5 is " &lt;&lt; *iter</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&lt;&lt; endl;</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else</a:t>
            </a:r>
          </a:p>
          <a:p>
            <a:pPr marL="0" indent="0" eaLnBrk="1" hangingPunct="1">
              <a:lnSpc>
                <a:spcPct val="80000"/>
              </a:lnSpc>
              <a:buFont typeface="Wingdings" pitchFamily="2" charset="2"/>
              <a:buNone/>
            </a:pPr>
            <a:r>
              <a:rPr lang="en-US" sz="1600" smtClean="0">
                <a:latin typeface="Courier New" pitchFamily="49" charset="0"/>
                <a:cs typeface="Courier New" pitchFamily="49" charset="0"/>
              </a:rPr>
              <a:t>  cout &lt;&lt; "There are no numbers divisible by 5\n";</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Title 1"/>
          <p:cNvSpPr>
            <a:spLocks noGrp="1"/>
          </p:cNvSpPr>
          <p:nvPr>
            <p:ph type="title"/>
          </p:nvPr>
        </p:nvSpPr>
        <p:spPr>
          <a:xfrm>
            <a:off x="612775" y="228600"/>
            <a:ext cx="8153400" cy="990600"/>
          </a:xfrm>
        </p:spPr>
        <p:txBody>
          <a:bodyPr/>
          <a:lstStyle/>
          <a:p>
            <a:pPr eaLnBrk="1" hangingPunct="1"/>
            <a:r>
              <a:rPr lang="en-US" b="1" smtClean="0"/>
              <a:t>Function Objects (cont.)</a:t>
            </a:r>
            <a:endParaRPr lang="en-US" smtClean="0"/>
          </a:p>
        </p:txBody>
      </p:sp>
      <p:sp>
        <p:nvSpPr>
          <p:cNvPr id="233474" name="Content Placeholder 2"/>
          <p:cNvSpPr>
            <a:spLocks noGrp="1"/>
          </p:cNvSpPr>
          <p:nvPr>
            <p:ph sz="quarter" idx="1"/>
          </p:nvPr>
        </p:nvSpPr>
        <p:spPr>
          <a:xfrm>
            <a:off x="612775" y="1600200"/>
            <a:ext cx="8153400" cy="4876800"/>
          </a:xfrm>
        </p:spPr>
        <p:txBody>
          <a:bodyPr/>
          <a:lstStyle/>
          <a:p>
            <a:pPr eaLnBrk="1" hangingPunct="1"/>
            <a:r>
              <a:rPr lang="en-US" smtClean="0"/>
              <a:t>On the next slide, the function class </a:t>
            </a:r>
            <a:r>
              <a:rPr lang="en-US" sz="2400" smtClean="0">
                <a:latin typeface="Courier New" pitchFamily="49" charset="0"/>
                <a:cs typeface="Courier New" pitchFamily="49" charset="0"/>
              </a:rPr>
              <a:t>Square_Diff</a:t>
            </a:r>
            <a:r>
              <a:rPr lang="en-US" smtClean="0"/>
              <a:t> saves its argument in data field </a:t>
            </a:r>
            <a:r>
              <a:rPr lang="en-US" sz="2400" smtClean="0">
                <a:latin typeface="Courier New" pitchFamily="49" charset="0"/>
                <a:cs typeface="Courier New" pitchFamily="49" charset="0"/>
              </a:rPr>
              <a:t>mean</a:t>
            </a:r>
            <a:r>
              <a:rPr lang="en-US" smtClean="0"/>
              <a:t> </a:t>
            </a:r>
          </a:p>
          <a:p>
            <a:pPr eaLnBrk="1" hangingPunct="1"/>
            <a:r>
              <a:rPr lang="en-US" smtClean="0"/>
              <a:t>The function call </a:t>
            </a:r>
            <a:r>
              <a:rPr lang="en-US" sz="2400" smtClean="0">
                <a:latin typeface="Courier New" pitchFamily="49" charset="0"/>
                <a:cs typeface="Courier New" pitchFamily="49" charset="0"/>
              </a:rPr>
              <a:t>operator() </a:t>
            </a:r>
            <a:r>
              <a:rPr lang="en-US" smtClean="0"/>
              <a:t>subtracts the value saved in </a:t>
            </a:r>
            <a:r>
              <a:rPr lang="en-US" sz="2400" smtClean="0">
                <a:latin typeface="Courier New" pitchFamily="49" charset="0"/>
                <a:cs typeface="Courier New" pitchFamily="49" charset="0"/>
              </a:rPr>
              <a:t>mean</a:t>
            </a:r>
            <a:r>
              <a:rPr lang="en-US" smtClean="0"/>
              <a:t> from the input value and then returns the square of this difference</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Title 1"/>
          <p:cNvSpPr>
            <a:spLocks noGrp="1"/>
          </p:cNvSpPr>
          <p:nvPr>
            <p:ph type="title"/>
          </p:nvPr>
        </p:nvSpPr>
        <p:spPr>
          <a:xfrm>
            <a:off x="612775" y="228600"/>
            <a:ext cx="8153400" cy="990600"/>
          </a:xfrm>
        </p:spPr>
        <p:txBody>
          <a:bodyPr/>
          <a:lstStyle/>
          <a:p>
            <a:pPr eaLnBrk="1" hangingPunct="1"/>
            <a:r>
              <a:rPr lang="en-US" b="1" smtClean="0"/>
              <a:t>Function Objects (cont.)</a:t>
            </a:r>
            <a:endParaRPr lang="en-US" smtClean="0"/>
          </a:p>
        </p:txBody>
      </p:sp>
      <p:sp>
        <p:nvSpPr>
          <p:cNvPr id="234498" name="Content Placeholder 2"/>
          <p:cNvSpPr>
            <a:spLocks noGrp="1"/>
          </p:cNvSpPr>
          <p:nvPr>
            <p:ph sz="quarter" idx="1"/>
          </p:nvPr>
        </p:nvSpPr>
        <p:spPr>
          <a:xfrm>
            <a:off x="612775" y="1600200"/>
            <a:ext cx="8153400" cy="4876800"/>
          </a:xfrm>
        </p:spPr>
        <p:txBody>
          <a:bodyPr/>
          <a:lstStyle/>
          <a:p>
            <a:pPr marL="0" indent="0" eaLnBrk="1" hangingPunct="1">
              <a:lnSpc>
                <a:spcPct val="80000"/>
              </a:lnSpc>
              <a:buFont typeface="Wingdings" pitchFamily="2" charset="2"/>
              <a:buNone/>
            </a:pPr>
            <a:r>
              <a:rPr lang="en-US" sz="1200" smtClean="0">
                <a:latin typeface="Courier New" pitchFamily="49" charset="0"/>
                <a:cs typeface="Courier New" pitchFamily="49" charset="0"/>
              </a:rPr>
              <a:t>class Square_Diff {</a:t>
            </a:r>
          </a:p>
          <a:p>
            <a:pPr marL="0" indent="0" eaLnBrk="1" hangingPunct="1">
              <a:lnSpc>
                <a:spcPct val="80000"/>
              </a:lnSpc>
              <a:buFont typeface="Wingdings" pitchFamily="2" charset="2"/>
              <a:buNone/>
            </a:pPr>
            <a:r>
              <a:rPr lang="en-US" sz="1200" smtClean="0">
                <a:latin typeface="Courier New" pitchFamily="49" charset="0"/>
                <a:cs typeface="Courier New" pitchFamily="49" charset="0"/>
              </a:rPr>
              <a:t>  private:</a:t>
            </a:r>
          </a:p>
          <a:p>
            <a:pPr marL="0" indent="0" eaLnBrk="1" hangingPunct="1">
              <a:lnSpc>
                <a:spcPct val="80000"/>
              </a:lnSpc>
              <a:buFont typeface="Wingdings" pitchFamily="2" charset="2"/>
              <a:buNone/>
            </a:pPr>
            <a:r>
              <a:rPr lang="en-US" sz="1200" smtClean="0">
                <a:latin typeface="Courier New" pitchFamily="49" charset="0"/>
                <a:cs typeface="Courier New" pitchFamily="49" charset="0"/>
              </a:rPr>
              <a:t>  double mean;</a:t>
            </a:r>
          </a:p>
          <a:p>
            <a:pPr marL="0" indent="0" eaLnBrk="1" hangingPunct="1">
              <a:lnSpc>
                <a:spcPct val="80000"/>
              </a:lnSpc>
              <a:buFont typeface="Wingdings" pitchFamily="2" charset="2"/>
              <a:buNone/>
            </a:pPr>
            <a:r>
              <a:rPr lang="en-US" sz="1200" smtClean="0">
                <a:latin typeface="Courier New" pitchFamily="49" charset="0"/>
                <a:cs typeface="Courier New" pitchFamily="49" charset="0"/>
              </a:rPr>
              <a:t>  public:</a:t>
            </a:r>
          </a:p>
          <a:p>
            <a:pPr marL="0" indent="0" eaLnBrk="1" hangingPunct="1">
              <a:lnSpc>
                <a:spcPct val="80000"/>
              </a:lnSpc>
              <a:buFont typeface="Wingdings" pitchFamily="2" charset="2"/>
              <a:buNone/>
            </a:pPr>
            <a:r>
              <a:rPr lang="en-US" sz="1200" i="1" smtClean="0">
                <a:latin typeface="Courier New" pitchFamily="49" charset="0"/>
                <a:cs typeface="Courier New" pitchFamily="49" charset="0"/>
              </a:rPr>
              <a:t>    /** Construct a Square_Diff object remembering</a:t>
            </a:r>
          </a:p>
          <a:p>
            <a:pPr marL="0" indent="0" eaLnBrk="1" hangingPunct="1">
              <a:lnSpc>
                <a:spcPct val="80000"/>
              </a:lnSpc>
              <a:buFont typeface="Wingdings" pitchFamily="2" charset="2"/>
              <a:buNone/>
            </a:pPr>
            <a:r>
              <a:rPr lang="en-US" sz="1200" i="1" smtClean="0">
                <a:latin typeface="Courier New" pitchFamily="49" charset="0"/>
                <a:cs typeface="Courier New" pitchFamily="49" charset="0"/>
              </a:rPr>
              <a:t>        the value of the mean.</a:t>
            </a:r>
          </a:p>
          <a:p>
            <a:pPr marL="0" indent="0" eaLnBrk="1" hangingPunct="1">
              <a:lnSpc>
                <a:spcPct val="80000"/>
              </a:lnSpc>
              <a:buFont typeface="Wingdings" pitchFamily="2" charset="2"/>
              <a:buNone/>
            </a:pPr>
            <a:r>
              <a:rPr lang="en-US" sz="1200" i="1" smtClean="0">
                <a:latin typeface="Courier New" pitchFamily="49" charset="0"/>
                <a:cs typeface="Courier New" pitchFamily="49" charset="0"/>
              </a:rPr>
              <a:t>        @</a:t>
            </a:r>
            <a:r>
              <a:rPr lang="en-US" sz="1200" smtClean="0">
                <a:latin typeface="Courier New" pitchFamily="49" charset="0"/>
                <a:cs typeface="Courier New" pitchFamily="49" charset="0"/>
              </a:rPr>
              <a:t>param</a:t>
            </a:r>
            <a:r>
              <a:rPr lang="en-US" sz="1200" i="1" smtClean="0">
                <a:latin typeface="Courier New" pitchFamily="49" charset="0"/>
                <a:cs typeface="Courier New" pitchFamily="49" charset="0"/>
              </a:rPr>
              <a:t> m The mean to be remembered</a:t>
            </a:r>
          </a:p>
          <a:p>
            <a:pPr marL="0" indent="0" eaLnBrk="1" hangingPunct="1">
              <a:lnSpc>
                <a:spcPct val="80000"/>
              </a:lnSpc>
              <a:buFont typeface="Wingdings" pitchFamily="2" charset="2"/>
              <a:buNone/>
            </a:pPr>
            <a:r>
              <a:rPr lang="en-US" sz="1200" i="1"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200" smtClean="0">
                <a:latin typeface="Courier New" pitchFamily="49" charset="0"/>
                <a:cs typeface="Courier New" pitchFamily="49" charset="0"/>
              </a:rPr>
              <a:t>Square_Diff(double m) : mean (m) {}</a:t>
            </a:r>
          </a:p>
          <a:p>
            <a:pPr marL="0" indent="0" eaLnBrk="1" hangingPunct="1">
              <a:lnSpc>
                <a:spcPct val="80000"/>
              </a:lnSpc>
              <a:buFont typeface="Wingdings" pitchFamily="2" charset="2"/>
              <a:buNone/>
            </a:pPr>
            <a:endParaRPr lang="en-US" sz="1200" smtClean="0">
              <a:latin typeface="Courier New" pitchFamily="49" charset="0"/>
              <a:cs typeface="Courier New" pitchFamily="49" charset="0"/>
            </a:endParaRPr>
          </a:p>
          <a:p>
            <a:pPr marL="0" indent="0" eaLnBrk="1" hangingPunct="1">
              <a:lnSpc>
                <a:spcPct val="80000"/>
              </a:lnSpc>
              <a:buFont typeface="Wingdings" pitchFamily="2" charset="2"/>
              <a:buNone/>
            </a:pPr>
            <a:r>
              <a:rPr lang="en-US" sz="1200" i="1" smtClean="0">
                <a:latin typeface="Courier New" pitchFamily="49" charset="0"/>
                <a:cs typeface="Courier New" pitchFamily="49" charset="0"/>
              </a:rPr>
              <a:t>  /** Subtract the mean from the input value and</a:t>
            </a:r>
          </a:p>
          <a:p>
            <a:pPr marL="0" indent="0" eaLnBrk="1" hangingPunct="1">
              <a:lnSpc>
                <a:spcPct val="80000"/>
              </a:lnSpc>
              <a:buFont typeface="Wingdings" pitchFamily="2" charset="2"/>
              <a:buNone/>
            </a:pPr>
            <a:r>
              <a:rPr lang="en-US" sz="1200" i="1" smtClean="0">
                <a:latin typeface="Courier New" pitchFamily="49" charset="0"/>
                <a:cs typeface="Courier New" pitchFamily="49" charset="0"/>
              </a:rPr>
              <a:t>      return the square of the difference.</a:t>
            </a:r>
          </a:p>
          <a:p>
            <a:pPr marL="0" indent="0" eaLnBrk="1" hangingPunct="1">
              <a:lnSpc>
                <a:spcPct val="80000"/>
              </a:lnSpc>
              <a:buFont typeface="Wingdings" pitchFamily="2" charset="2"/>
              <a:buNone/>
            </a:pPr>
            <a:r>
              <a:rPr lang="en-US" sz="1200" i="1" smtClean="0">
                <a:latin typeface="Courier New" pitchFamily="49" charset="0"/>
                <a:cs typeface="Courier New" pitchFamily="49" charset="0"/>
              </a:rPr>
              <a:t>      @</a:t>
            </a:r>
            <a:r>
              <a:rPr lang="en-US" sz="1200" smtClean="0">
                <a:latin typeface="Courier New" pitchFamily="49" charset="0"/>
                <a:cs typeface="Courier New" pitchFamily="49" charset="0"/>
              </a:rPr>
              <a:t>param</a:t>
            </a:r>
            <a:r>
              <a:rPr lang="en-US" sz="1200" i="1" smtClean="0">
                <a:latin typeface="Courier New" pitchFamily="49" charset="0"/>
                <a:cs typeface="Courier New" pitchFamily="49" charset="0"/>
              </a:rPr>
              <a:t> x The input value</a:t>
            </a:r>
          </a:p>
          <a:p>
            <a:pPr marL="0" indent="0" eaLnBrk="1" hangingPunct="1">
              <a:lnSpc>
                <a:spcPct val="80000"/>
              </a:lnSpc>
              <a:buFont typeface="Wingdings" pitchFamily="2" charset="2"/>
              <a:buNone/>
            </a:pPr>
            <a:r>
              <a:rPr lang="en-US" sz="1200" i="1" smtClean="0">
                <a:latin typeface="Courier New" pitchFamily="49" charset="0"/>
                <a:cs typeface="Courier New" pitchFamily="49" charset="0"/>
              </a:rPr>
              <a:t>      @</a:t>
            </a:r>
            <a:r>
              <a:rPr lang="en-US" sz="1200" smtClean="0">
                <a:latin typeface="Courier New" pitchFamily="49" charset="0"/>
                <a:cs typeface="Courier New" pitchFamily="49" charset="0"/>
              </a:rPr>
              <a:t>return</a:t>
            </a:r>
            <a:r>
              <a:rPr lang="en-US" sz="1200" i="1" smtClean="0">
                <a:latin typeface="Courier New" pitchFamily="49" charset="0"/>
                <a:cs typeface="Courier New" pitchFamily="49" charset="0"/>
              </a:rPr>
              <a:t> (x - mean) squared</a:t>
            </a:r>
          </a:p>
          <a:p>
            <a:pPr marL="0" indent="0" eaLnBrk="1" hangingPunct="1">
              <a:lnSpc>
                <a:spcPct val="80000"/>
              </a:lnSpc>
              <a:buFont typeface="Wingdings" pitchFamily="2" charset="2"/>
              <a:buNone/>
            </a:pPr>
            <a:r>
              <a:rPr lang="en-US" sz="1200" i="1"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200" smtClean="0">
                <a:latin typeface="Courier New" pitchFamily="49" charset="0"/>
                <a:cs typeface="Courier New" pitchFamily="49" charset="0"/>
              </a:rPr>
              <a:t>  double operator()(double x) {</a:t>
            </a:r>
          </a:p>
          <a:p>
            <a:pPr marL="0" indent="0" eaLnBrk="1" hangingPunct="1">
              <a:lnSpc>
                <a:spcPct val="80000"/>
              </a:lnSpc>
              <a:buFont typeface="Wingdings" pitchFamily="2" charset="2"/>
              <a:buNone/>
            </a:pPr>
            <a:r>
              <a:rPr lang="en-US" sz="1200" smtClean="0">
                <a:latin typeface="Courier New" pitchFamily="49" charset="0"/>
                <a:cs typeface="Courier New" pitchFamily="49" charset="0"/>
              </a:rPr>
              <a:t>    double diff = x - mean;</a:t>
            </a:r>
          </a:p>
          <a:p>
            <a:pPr marL="0" indent="0" eaLnBrk="1" hangingPunct="1">
              <a:lnSpc>
                <a:spcPct val="80000"/>
              </a:lnSpc>
              <a:buFont typeface="Wingdings" pitchFamily="2" charset="2"/>
              <a:buNone/>
            </a:pPr>
            <a:r>
              <a:rPr lang="en-US" sz="1200" smtClean="0">
                <a:latin typeface="Courier New" pitchFamily="49" charset="0"/>
                <a:cs typeface="Courier New" pitchFamily="49" charset="0"/>
              </a:rPr>
              <a:t>    return diff * diff;</a:t>
            </a:r>
          </a:p>
          <a:p>
            <a:pPr marL="0" indent="0" eaLnBrk="1" hangingPunct="1">
              <a:lnSpc>
                <a:spcPct val="80000"/>
              </a:lnSpc>
              <a:buFont typeface="Wingdings" pitchFamily="2" charset="2"/>
              <a:buNone/>
            </a:pPr>
            <a:r>
              <a:rPr lang="en-US" sz="12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200" smtClean="0">
                <a:latin typeface="Courier New" pitchFamily="49" charset="0"/>
                <a:cs typeface="Courier New" pitchFamily="49" charset="0"/>
              </a:rPr>
              <a:t>};</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Title 1"/>
          <p:cNvSpPr>
            <a:spLocks noGrp="1"/>
          </p:cNvSpPr>
          <p:nvPr>
            <p:ph type="title"/>
          </p:nvPr>
        </p:nvSpPr>
        <p:spPr>
          <a:xfrm>
            <a:off x="612775" y="228600"/>
            <a:ext cx="8153400" cy="990600"/>
          </a:xfrm>
        </p:spPr>
        <p:txBody>
          <a:bodyPr/>
          <a:lstStyle/>
          <a:p>
            <a:pPr eaLnBrk="1" hangingPunct="1"/>
            <a:r>
              <a:rPr lang="en-US" b="1" smtClean="0"/>
              <a:t>Function Objects (cont.)</a:t>
            </a:r>
            <a:endParaRPr lang="en-US" smtClean="0"/>
          </a:p>
        </p:txBody>
      </p:sp>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449" t="-1250" r="-150"/>
            </a:stretch>
          </a:blipFill>
        </p:spPr>
        <p:txBody>
          <a:bodyPr>
            <a:normAutofit/>
          </a:bodyPr>
          <a:lstStyle/>
          <a:p>
            <a:pPr eaLnBrk="1" hangingPunct="1">
              <a:defRPr/>
            </a:pPr>
            <a:r>
              <a:rPr lang="en-US">
                <a:noFill/>
              </a:rPr>
              <a:t> </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Title 1"/>
          <p:cNvSpPr>
            <a:spLocks noGrp="1"/>
          </p:cNvSpPr>
          <p:nvPr>
            <p:ph type="title"/>
          </p:nvPr>
        </p:nvSpPr>
        <p:spPr>
          <a:xfrm>
            <a:off x="612775" y="228600"/>
            <a:ext cx="8153400" cy="990600"/>
          </a:xfrm>
        </p:spPr>
        <p:txBody>
          <a:bodyPr/>
          <a:lstStyle/>
          <a:p>
            <a:pPr eaLnBrk="1" hangingPunct="1"/>
            <a:r>
              <a:rPr lang="en-US" b="1" smtClean="0"/>
              <a:t>Function Objects (cont.)</a:t>
            </a:r>
            <a:endParaRPr lang="en-US" smtClean="0"/>
          </a:p>
        </p:txBody>
      </p:sp>
      <p:sp>
        <p:nvSpPr>
          <p:cNvPr id="236546" name="Content Placeholder 2"/>
          <p:cNvSpPr>
            <a:spLocks noGrp="1"/>
          </p:cNvSpPr>
          <p:nvPr>
            <p:ph sz="quarter" idx="1"/>
          </p:nvPr>
        </p:nvSpPr>
        <p:spPr>
          <a:xfrm>
            <a:off x="612775" y="1600200"/>
            <a:ext cx="8153400" cy="4876800"/>
          </a:xfrm>
        </p:spPr>
        <p:txBody>
          <a:bodyPr/>
          <a:lstStyle/>
          <a:p>
            <a:pPr eaLnBrk="1" hangingPunct="1"/>
            <a:r>
              <a:rPr lang="en-US" smtClean="0"/>
              <a:t>To get the mean, we first compute the sum of the data stored in container </a:t>
            </a:r>
            <a:r>
              <a:rPr lang="en-US" sz="2400" smtClean="0">
                <a:latin typeface="Courier New" pitchFamily="49" charset="0"/>
                <a:cs typeface="Courier New" pitchFamily="49" charset="0"/>
              </a:rPr>
              <a:t>input_data</a:t>
            </a:r>
            <a:r>
              <a:rPr lang="en-US" smtClean="0"/>
              <a:t> (using function </a:t>
            </a:r>
            <a:r>
              <a:rPr lang="en-US" sz="2400" smtClean="0">
                <a:latin typeface="Courier New" pitchFamily="49" charset="0"/>
                <a:cs typeface="Courier New" pitchFamily="49" charset="0"/>
              </a:rPr>
              <a:t>accumulate</a:t>
            </a:r>
            <a:r>
              <a:rPr lang="en-US" smtClean="0"/>
              <a:t>) and then divide by the number of values</a:t>
            </a:r>
          </a:p>
          <a:p>
            <a:pPr eaLnBrk="1" hangingPunct="1"/>
            <a:endParaRPr lang="en-US" smtClean="0"/>
          </a:p>
          <a:p>
            <a:pPr eaLnBrk="1" hangingPunct="1">
              <a:buFont typeface="Wingdings" pitchFamily="2" charset="2"/>
              <a:buNone/>
            </a:pPr>
            <a:r>
              <a:rPr lang="en-US" sz="2000" smtClean="0">
                <a:latin typeface="Courier New" pitchFamily="49" charset="0"/>
                <a:cs typeface="Courier New" pitchFamily="49" charset="0"/>
              </a:rPr>
              <a:t>// </a:t>
            </a:r>
            <a:r>
              <a:rPr lang="en-US" sz="2000" i="1" smtClean="0">
                <a:latin typeface="Courier New" pitchFamily="49" charset="0"/>
                <a:cs typeface="Courier New" pitchFamily="49" charset="0"/>
              </a:rPr>
              <a:t>Compute the sum of the input.</a:t>
            </a:r>
          </a:p>
          <a:p>
            <a:pPr eaLnBrk="1" hangingPunct="1">
              <a:buFont typeface="Wingdings" pitchFamily="2" charset="2"/>
              <a:buNone/>
            </a:pPr>
            <a:r>
              <a:rPr lang="en-US" sz="2000" smtClean="0">
                <a:latin typeface="Courier New" pitchFamily="49" charset="0"/>
                <a:cs typeface="Courier New" pitchFamily="49" charset="0"/>
              </a:rPr>
              <a:t>double sum =</a:t>
            </a:r>
          </a:p>
          <a:p>
            <a:pPr eaLnBrk="1" hangingPunct="1">
              <a:buFont typeface="Wingdings" pitchFamily="2" charset="2"/>
              <a:buNone/>
            </a:pPr>
            <a:r>
              <a:rPr lang="en-US" sz="2000" smtClean="0">
                <a:latin typeface="Courier New" pitchFamily="49" charset="0"/>
                <a:cs typeface="Courier New" pitchFamily="49" charset="0"/>
              </a:rPr>
              <a:t>accumulate(input_data.begin(), input_data.end(), 0.0);</a:t>
            </a:r>
          </a:p>
          <a:p>
            <a:pPr eaLnBrk="1" hangingPunct="1">
              <a:buFont typeface="Wingdings" pitchFamily="2" charset="2"/>
              <a:buNone/>
            </a:pPr>
            <a:r>
              <a:rPr lang="en-US" sz="2000" smtClean="0">
                <a:latin typeface="Courier New" pitchFamily="49" charset="0"/>
                <a:cs typeface="Courier New" pitchFamily="49" charset="0"/>
              </a:rPr>
              <a:t>// </a:t>
            </a:r>
            <a:r>
              <a:rPr lang="en-US" sz="2000" i="1" smtClean="0">
                <a:latin typeface="Courier New" pitchFamily="49" charset="0"/>
                <a:cs typeface="Courier New" pitchFamily="49" charset="0"/>
              </a:rPr>
              <a:t>Compute the mean.</a:t>
            </a:r>
          </a:p>
          <a:p>
            <a:pPr eaLnBrk="1" hangingPunct="1">
              <a:buFont typeface="Wingdings" pitchFamily="2" charset="2"/>
              <a:buNone/>
            </a:pPr>
            <a:r>
              <a:rPr lang="en-US" sz="2000" smtClean="0">
                <a:latin typeface="Courier New" pitchFamily="49" charset="0"/>
                <a:cs typeface="Courier New" pitchFamily="49" charset="0"/>
              </a:rPr>
              <a:t>double mean = sum / input_data.size();</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Title 1"/>
          <p:cNvSpPr>
            <a:spLocks noGrp="1"/>
          </p:cNvSpPr>
          <p:nvPr>
            <p:ph type="title"/>
          </p:nvPr>
        </p:nvSpPr>
        <p:spPr>
          <a:xfrm>
            <a:off x="612775" y="228600"/>
            <a:ext cx="8153400" cy="990600"/>
          </a:xfrm>
        </p:spPr>
        <p:txBody>
          <a:bodyPr/>
          <a:lstStyle/>
          <a:p>
            <a:pPr eaLnBrk="1" hangingPunct="1"/>
            <a:r>
              <a:rPr lang="en-US" b="1" smtClean="0"/>
              <a:t>Function Objects (cont.)</a:t>
            </a:r>
            <a:endParaRPr lang="en-US" smtClean="0"/>
          </a:p>
        </p:txBody>
      </p:sp>
      <p:sp>
        <p:nvSpPr>
          <p:cNvPr id="237570" name="Content Placeholder 2"/>
          <p:cNvSpPr>
            <a:spLocks noGrp="1"/>
          </p:cNvSpPr>
          <p:nvPr>
            <p:ph sz="quarter" idx="1"/>
          </p:nvPr>
        </p:nvSpPr>
        <p:spPr>
          <a:xfrm>
            <a:off x="612775" y="1600200"/>
            <a:ext cx="8153400" cy="4876800"/>
          </a:xfrm>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We can use the </a:t>
            </a:r>
            <a:r>
              <a:rPr lang="en-US" sz="2400" smtClean="0">
                <a:latin typeface="Courier New" pitchFamily="49" charset="0"/>
                <a:cs typeface="Courier New" pitchFamily="49" charset="0"/>
              </a:rPr>
              <a:t>transform</a:t>
            </a:r>
            <a:r>
              <a:rPr lang="en-US" smtClean="0"/>
              <a:t> algorithm with function class </a:t>
            </a:r>
            <a:r>
              <a:rPr lang="en-US" sz="2400" smtClean="0">
                <a:latin typeface="Courier New" pitchFamily="49" charset="0"/>
                <a:cs typeface="Courier New" pitchFamily="49" charset="0"/>
              </a:rPr>
              <a:t>Square_Diff</a:t>
            </a:r>
            <a:r>
              <a:rPr lang="en-US" smtClean="0"/>
              <a:t> to transform the values in </a:t>
            </a:r>
            <a:r>
              <a:rPr lang="en-US" sz="2400" smtClean="0">
                <a:latin typeface="Courier New" pitchFamily="49" charset="0"/>
                <a:cs typeface="Courier New" pitchFamily="49" charset="0"/>
              </a:rPr>
              <a:t>input_data</a:t>
            </a:r>
            <a:r>
              <a:rPr lang="en-US" smtClean="0"/>
              <a:t> into a sequence of squared deviations</a:t>
            </a:r>
          </a:p>
        </p:txBody>
      </p:sp>
      <p:pic>
        <p:nvPicPr>
          <p:cNvPr id="237571" name="Picture 2"/>
          <p:cNvPicPr>
            <a:picLocks noChangeAspect="1" noChangeArrowheads="1"/>
          </p:cNvPicPr>
          <p:nvPr/>
        </p:nvPicPr>
        <p:blipFill>
          <a:blip r:embed="rId2"/>
          <a:srcRect/>
          <a:stretch>
            <a:fillRect/>
          </a:stretch>
        </p:blipFill>
        <p:spPr bwMode="auto">
          <a:xfrm>
            <a:off x="1219200" y="2028825"/>
            <a:ext cx="6915150" cy="13716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612775" y="228600"/>
            <a:ext cx="8153400" cy="990600"/>
          </a:xfrm>
        </p:spPr>
        <p:txBody>
          <a:bodyPr/>
          <a:lstStyle/>
          <a:p>
            <a:pPr eaLnBrk="1" hangingPunct="1"/>
            <a:r>
              <a:rPr lang="en-US" b="1" smtClean="0"/>
              <a:t>Vector (cont.)</a:t>
            </a:r>
          </a:p>
        </p:txBody>
      </p:sp>
      <p:sp>
        <p:nvSpPr>
          <p:cNvPr id="35842" name="Rectangle 3"/>
          <p:cNvSpPr>
            <a:spLocks noGrp="1" noChangeArrowheads="1"/>
          </p:cNvSpPr>
          <p:nvPr>
            <p:ph sz="quarter" idx="1"/>
          </p:nvPr>
        </p:nvSpPr>
        <p:spPr>
          <a:xfrm>
            <a:off x="612775" y="1600200"/>
            <a:ext cx="8153400" cy="4495800"/>
          </a:xfrm>
        </p:spPr>
        <p:txBody>
          <a:bodyPr/>
          <a:lstStyle/>
          <a:p>
            <a:pPr eaLnBrk="1" hangingPunct="1"/>
            <a:r>
              <a:rPr lang="en-US" sz="3000" smtClean="0"/>
              <a:t>To add to the end of the list:</a:t>
            </a: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800" smtClean="0">
              <a:latin typeface="Courier New" pitchFamily="49" charset="0"/>
              <a:cs typeface="Courier New" pitchFamily="49" charset="0"/>
            </a:endParaRPr>
          </a:p>
          <a:p>
            <a:pPr marL="400050" lvl="1" indent="0" eaLnBrk="1" hangingPunct="1">
              <a:buFont typeface="Wingdings 2" pitchFamily="18" charset="2"/>
              <a:buNone/>
            </a:pPr>
            <a:r>
              <a:rPr lang="en-US" sz="1800" smtClean="0">
                <a:latin typeface="Courier New" pitchFamily="49" charset="0"/>
                <a:cs typeface="Courier New" pitchFamily="49" charset="0"/>
              </a:rPr>
              <a:t>my_vector.push_back("Dopey");</a:t>
            </a: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cs typeface="Courier New" pitchFamily="49" charset="0"/>
            </a:endParaRPr>
          </a:p>
        </p:txBody>
      </p:sp>
      <p:pic>
        <p:nvPicPr>
          <p:cNvPr id="35843" name="Picture 2"/>
          <p:cNvPicPr>
            <a:picLocks noChangeAspect="1" noChangeArrowheads="1"/>
          </p:cNvPicPr>
          <p:nvPr/>
        </p:nvPicPr>
        <p:blipFill>
          <a:blip r:embed="rId2"/>
          <a:srcRect/>
          <a:stretch>
            <a:fillRect/>
          </a:stretch>
        </p:blipFill>
        <p:spPr bwMode="auto">
          <a:xfrm>
            <a:off x="1447800" y="3549650"/>
            <a:ext cx="7539038" cy="747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Title 1"/>
          <p:cNvSpPr>
            <a:spLocks noGrp="1"/>
          </p:cNvSpPr>
          <p:nvPr>
            <p:ph type="title"/>
          </p:nvPr>
        </p:nvSpPr>
        <p:spPr>
          <a:xfrm>
            <a:off x="612775" y="228600"/>
            <a:ext cx="8153400" cy="990600"/>
          </a:xfrm>
        </p:spPr>
        <p:txBody>
          <a:bodyPr/>
          <a:lstStyle/>
          <a:p>
            <a:pPr eaLnBrk="1" hangingPunct="1"/>
            <a:r>
              <a:rPr lang="en-US" b="1" smtClean="0"/>
              <a:t>Function Objects (cont.)</a:t>
            </a:r>
            <a:endParaRPr lang="en-US" smtClean="0"/>
          </a:p>
        </p:txBody>
      </p:sp>
      <p:sp>
        <p:nvSpPr>
          <p:cNvPr id="238594" name="Content Placeholder 2"/>
          <p:cNvSpPr>
            <a:spLocks noGrp="1"/>
          </p:cNvSpPr>
          <p:nvPr>
            <p:ph sz="quarter" idx="1"/>
          </p:nvPr>
        </p:nvSpPr>
        <p:spPr>
          <a:xfrm>
            <a:off x="612775" y="1600200"/>
            <a:ext cx="8153400" cy="4876800"/>
          </a:xfrm>
        </p:spPr>
        <p:txBody>
          <a:bodyPr/>
          <a:lstStyle/>
          <a:p>
            <a:pPr eaLnBrk="1" hangingPunct="1"/>
            <a:r>
              <a:rPr lang="en-US" sz="2800" smtClean="0"/>
              <a:t>The following statement applies the function call operator in function class </a:t>
            </a:r>
            <a:r>
              <a:rPr lang="en-US" sz="2000" smtClean="0">
                <a:latin typeface="Courier New" pitchFamily="49" charset="0"/>
                <a:cs typeface="Courier New" pitchFamily="49" charset="0"/>
              </a:rPr>
              <a:t>Square_Diff</a:t>
            </a:r>
            <a:r>
              <a:rPr lang="en-US" sz="2800" smtClean="0"/>
              <a:t> to each element of </a:t>
            </a:r>
            <a:r>
              <a:rPr lang="en-US" sz="2000" smtClean="0">
                <a:latin typeface="Courier New" pitchFamily="49" charset="0"/>
                <a:cs typeface="Courier New" pitchFamily="49" charset="0"/>
              </a:rPr>
              <a:t>input_data</a:t>
            </a:r>
            <a:endParaRPr lang="en-US" sz="2800" smtClean="0"/>
          </a:p>
          <a:p>
            <a:pPr eaLnBrk="1" hangingPunct="1"/>
            <a:r>
              <a:rPr lang="en-US" sz="2800" smtClean="0"/>
              <a:t>Because the third parameter is an iterator that points to the first element in </a:t>
            </a:r>
            <a:r>
              <a:rPr lang="en-US" sz="2000" smtClean="0">
                <a:latin typeface="Courier New" pitchFamily="49" charset="0"/>
                <a:cs typeface="Courier New" pitchFamily="49" charset="0"/>
              </a:rPr>
              <a:t>input_data</a:t>
            </a:r>
            <a:r>
              <a:rPr lang="en-US" sz="2800" smtClean="0"/>
              <a:t>, the result of each call is saved back in </a:t>
            </a:r>
            <a:r>
              <a:rPr lang="en-US" sz="2000" smtClean="0">
                <a:latin typeface="Courier New" pitchFamily="49" charset="0"/>
                <a:cs typeface="Courier New" pitchFamily="49" charset="0"/>
              </a:rPr>
              <a:t>input_data</a:t>
            </a:r>
          </a:p>
          <a:p>
            <a:pPr eaLnBrk="1" hangingPunct="1"/>
            <a:endParaRPr lang="en-US" sz="2400" smtClean="0">
              <a:latin typeface="Courier New" pitchFamily="49" charset="0"/>
              <a:cs typeface="Courier New" pitchFamily="49" charset="0"/>
            </a:endParaRPr>
          </a:p>
          <a:p>
            <a:pPr eaLnBrk="1" hangingPunct="1">
              <a:buFont typeface="Wingdings" pitchFamily="2" charset="2"/>
              <a:buNone/>
            </a:pPr>
            <a:r>
              <a:rPr lang="en-US" sz="1800" smtClean="0">
                <a:latin typeface="Courier New" pitchFamily="49" charset="0"/>
                <a:cs typeface="Courier New" pitchFamily="49" charset="0"/>
              </a:rPr>
              <a:t>// </a:t>
            </a:r>
            <a:r>
              <a:rPr lang="en-US" sz="1800" i="1" smtClean="0">
                <a:latin typeface="Courier New" pitchFamily="49" charset="0"/>
                <a:cs typeface="Courier New" pitchFamily="49" charset="0"/>
              </a:rPr>
              <a:t>Load the square deviation values</a:t>
            </a:r>
            <a:r>
              <a:rPr lang="en-US" sz="1800" smtClean="0">
                <a:latin typeface="Courier New" pitchFamily="49" charset="0"/>
                <a:cs typeface="Courier New" pitchFamily="49" charset="0"/>
              </a:rPr>
              <a:t>.</a:t>
            </a:r>
          </a:p>
          <a:p>
            <a:pPr eaLnBrk="1" hangingPunct="1">
              <a:buFont typeface="Wingdings" pitchFamily="2" charset="2"/>
              <a:buNone/>
            </a:pPr>
            <a:r>
              <a:rPr lang="en-US" sz="1800" smtClean="0">
                <a:latin typeface="Courier New" pitchFamily="49" charset="0"/>
                <a:cs typeface="Courier New" pitchFamily="49" charset="0"/>
              </a:rPr>
              <a:t>transform(input_data.begin(), input_data.end(),</a:t>
            </a:r>
          </a:p>
          <a:p>
            <a:pPr eaLnBrk="1" hangingPunct="1">
              <a:buFont typeface="Wingdings" pitchFamily="2" charset="2"/>
              <a:buNone/>
            </a:pPr>
            <a:r>
              <a:rPr lang="en-US" sz="1800" smtClean="0">
                <a:latin typeface="Courier New" pitchFamily="49" charset="0"/>
                <a:cs typeface="Courier New" pitchFamily="49" charset="0"/>
              </a:rPr>
              <a:t>input_data.begin(), Square_Diff(mean));</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Title 1"/>
          <p:cNvSpPr>
            <a:spLocks noGrp="1"/>
          </p:cNvSpPr>
          <p:nvPr>
            <p:ph type="title"/>
          </p:nvPr>
        </p:nvSpPr>
        <p:spPr>
          <a:xfrm>
            <a:off x="612775" y="228600"/>
            <a:ext cx="8153400" cy="990600"/>
          </a:xfrm>
        </p:spPr>
        <p:txBody>
          <a:bodyPr/>
          <a:lstStyle/>
          <a:p>
            <a:pPr eaLnBrk="1" hangingPunct="1"/>
            <a:r>
              <a:rPr lang="en-US" b="1" smtClean="0"/>
              <a:t>Function Objects (cont.)</a:t>
            </a:r>
            <a:endParaRPr lang="en-US" smtClean="0"/>
          </a:p>
        </p:txBody>
      </p:sp>
      <p:sp>
        <p:nvSpPr>
          <p:cNvPr id="239618" name="Content Placeholder 2"/>
          <p:cNvSpPr>
            <a:spLocks noGrp="1"/>
          </p:cNvSpPr>
          <p:nvPr>
            <p:ph sz="quarter" idx="1"/>
          </p:nvPr>
        </p:nvSpPr>
        <p:spPr>
          <a:xfrm>
            <a:off x="612775" y="1600200"/>
            <a:ext cx="8153400" cy="4876800"/>
          </a:xfrm>
        </p:spPr>
        <p:txBody>
          <a:bodyPr/>
          <a:lstStyle/>
          <a:p>
            <a:pPr eaLnBrk="1" hangingPunct="1"/>
            <a:r>
              <a:rPr lang="en-US" sz="2800" smtClean="0"/>
              <a:t>Finally we use </a:t>
            </a:r>
            <a:r>
              <a:rPr lang="en-US" sz="2000" smtClean="0">
                <a:latin typeface="Courier New" pitchFamily="49" charset="0"/>
                <a:cs typeface="Courier New" pitchFamily="49" charset="0"/>
              </a:rPr>
              <a:t>accumulate</a:t>
            </a:r>
            <a:r>
              <a:rPr lang="en-US" sz="2800" smtClean="0"/>
              <a:t> to compute the sum of the squared deviations, and then the standard deviation is computed</a:t>
            </a:r>
          </a:p>
          <a:p>
            <a:pPr eaLnBrk="1" hangingPunct="1"/>
            <a:endParaRPr lang="en-US" sz="2800" smtClean="0"/>
          </a:p>
          <a:p>
            <a:pPr eaLnBrk="1" hangingPunct="1">
              <a:buFont typeface="Wingdings" pitchFamily="2" charset="2"/>
              <a:buNone/>
            </a:pPr>
            <a:r>
              <a:rPr lang="en-US" sz="1600" smtClean="0">
                <a:latin typeface="Courier New" pitchFamily="49" charset="0"/>
                <a:cs typeface="Courier New" pitchFamily="49" charset="0"/>
              </a:rPr>
              <a:t>// </a:t>
            </a:r>
            <a:r>
              <a:rPr lang="en-US" sz="1600" i="1" smtClean="0">
                <a:latin typeface="Courier New" pitchFamily="49" charset="0"/>
                <a:cs typeface="Courier New" pitchFamily="49" charset="0"/>
              </a:rPr>
              <a:t>Compute the sum of the squared deviations.</a:t>
            </a:r>
          </a:p>
          <a:p>
            <a:pPr eaLnBrk="1" hangingPunct="1">
              <a:buFont typeface="Wingdings" pitchFamily="2" charset="2"/>
              <a:buNone/>
            </a:pPr>
            <a:r>
              <a:rPr lang="en-US" sz="1600" smtClean="0">
                <a:latin typeface="Courier New" pitchFamily="49" charset="0"/>
                <a:cs typeface="Courier New" pitchFamily="49" charset="0"/>
              </a:rPr>
              <a:t>double sum_sq_dev =</a:t>
            </a:r>
          </a:p>
          <a:p>
            <a:pPr eaLnBrk="1" hangingPunct="1">
              <a:buFont typeface="Wingdings" pitchFamily="2" charset="2"/>
              <a:buNone/>
            </a:pPr>
            <a:r>
              <a:rPr lang="en-US" sz="1600" smtClean="0">
                <a:latin typeface="Courier New" pitchFamily="49" charset="0"/>
                <a:cs typeface="Courier New" pitchFamily="49" charset="0"/>
              </a:rPr>
              <a:t>    accumulate(input_data.begin(), input_data.end(), 0.0);</a:t>
            </a:r>
          </a:p>
          <a:p>
            <a:pPr eaLnBrk="1" hangingPunct="1">
              <a:buFont typeface="Wingdings" pitchFamily="2" charset="2"/>
              <a:buNone/>
            </a:pPr>
            <a:r>
              <a:rPr lang="en-US" sz="1600" smtClean="0">
                <a:latin typeface="Courier New" pitchFamily="49" charset="0"/>
                <a:cs typeface="Courier New" pitchFamily="49" charset="0"/>
              </a:rPr>
              <a:t>// </a:t>
            </a:r>
            <a:r>
              <a:rPr lang="en-US" sz="1600" i="1" smtClean="0">
                <a:latin typeface="Courier New" pitchFamily="49" charset="0"/>
                <a:cs typeface="Courier New" pitchFamily="49" charset="0"/>
              </a:rPr>
              <a:t>Compute the standard deviation.</a:t>
            </a:r>
          </a:p>
          <a:p>
            <a:pPr eaLnBrk="1" hangingPunct="1">
              <a:buFont typeface="Wingdings" pitchFamily="2" charset="2"/>
              <a:buNone/>
            </a:pPr>
            <a:r>
              <a:rPr lang="en-US" sz="1600" smtClean="0">
                <a:latin typeface="Courier New" pitchFamily="49" charset="0"/>
                <a:cs typeface="Courier New" pitchFamily="49" charset="0"/>
              </a:rPr>
              <a:t>double stdev = sqrt(sum_sq_dev / (input_data.size() - 1.0));</a:t>
            </a:r>
            <a:endParaRPr lang="en-US" sz="1100" smtClean="0">
              <a:latin typeface="Courier New" pitchFamily="49" charset="0"/>
              <a:cs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612775" y="228600"/>
            <a:ext cx="8153400" cy="990600"/>
          </a:xfrm>
        </p:spPr>
        <p:txBody>
          <a:bodyPr/>
          <a:lstStyle/>
          <a:p>
            <a:pPr eaLnBrk="1" hangingPunct="1"/>
            <a:r>
              <a:rPr lang="en-US" b="1" smtClean="0"/>
              <a:t>Vector (cont.)</a:t>
            </a:r>
          </a:p>
        </p:txBody>
      </p:sp>
      <p:sp>
        <p:nvSpPr>
          <p:cNvPr id="96259" name="Rectangle 3"/>
          <p:cNvSpPr>
            <a:spLocks noGrp="1" noChangeArrowheads="1"/>
          </p:cNvSpPr>
          <p:nvPr>
            <p:ph sz="quarter" idx="1"/>
          </p:nvPr>
        </p:nvSpPr>
        <p:spPr>
          <a:xfrm>
            <a:off x="612775" y="1600200"/>
            <a:ext cx="8153400" cy="4495800"/>
          </a:xfrm>
        </p:spPr>
        <p:txBody>
          <a:bodyPr>
            <a:normAutofit lnSpcReduction="10000"/>
          </a:bodyPr>
          <a:lstStyle/>
          <a:p>
            <a:pPr marL="320040" indent="-320040" eaLnBrk="1" fontAlgn="auto" hangingPunct="1">
              <a:spcAft>
                <a:spcPts val="0"/>
              </a:spcAft>
              <a:buFont typeface="Wingdings"/>
              <a:buChar char=""/>
              <a:defRPr/>
            </a:pPr>
            <a:r>
              <a:rPr lang="en-US" sz="3000" dirty="0" smtClean="0"/>
              <a:t>Removing an element:</a:t>
            </a:r>
            <a:endParaRPr lang="en-US" sz="1000" dirty="0" smtClean="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800" dirty="0" smtClean="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800" dirty="0" smtClean="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800" dirty="0">
              <a:latin typeface="Courier New" pitchFamily="49" charset="0"/>
              <a:cs typeface="Courier New" pitchFamily="49" charset="0"/>
            </a:endParaRPr>
          </a:p>
          <a:p>
            <a:pPr marL="400050" lvl="1" indent="0" eaLnBrk="1" fontAlgn="auto" hangingPunct="1">
              <a:spcAft>
                <a:spcPts val="0"/>
              </a:spcAft>
              <a:buFont typeface="Wingdings 2"/>
              <a:buNone/>
              <a:defRPr/>
            </a:pPr>
            <a:r>
              <a:rPr lang="en-US" sz="1800" dirty="0" err="1" smtClean="0">
                <a:latin typeface="Courier New" pitchFamily="49" charset="0"/>
                <a:cs typeface="Courier New" pitchFamily="49" charset="0"/>
              </a:rPr>
              <a:t>my_vector.erase</a:t>
            </a:r>
            <a:r>
              <a:rPr lang="en-US" sz="1800" dirty="0" smtClean="0">
                <a:latin typeface="Courier New" pitchFamily="49" charset="0"/>
                <a:cs typeface="Courier New" pitchFamily="49" charset="0"/>
              </a:rPr>
              <a:t>(1);  </a:t>
            </a:r>
          </a:p>
          <a:p>
            <a:pPr marL="400050" lvl="1" indent="0" eaLnBrk="1" fontAlgn="auto" hangingPunct="1">
              <a:spcAft>
                <a:spcPts val="0"/>
              </a:spcAft>
              <a:buFont typeface="Wingdings 2"/>
              <a:buNone/>
              <a:defRPr/>
            </a:pPr>
            <a:endParaRPr lang="en-US" sz="1000" dirty="0" smtClean="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smtClean="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smtClean="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smtClean="0">
              <a:latin typeface="Courier New" pitchFamily="49" charset="0"/>
              <a:cs typeface="Courier New" pitchFamily="49" charset="0"/>
            </a:endParaRPr>
          </a:p>
          <a:p>
            <a:pPr marL="320040" indent="-320040" eaLnBrk="1" fontAlgn="auto" hangingPunct="1">
              <a:spcAft>
                <a:spcPts val="0"/>
              </a:spcAft>
              <a:buFont typeface="Wingdings"/>
              <a:buChar char=""/>
              <a:defRPr/>
            </a:pPr>
            <a:r>
              <a:rPr lang="en-US" sz="3000" dirty="0" smtClean="0">
                <a:solidFill>
                  <a:prstClr val="black"/>
                </a:solidFill>
              </a:rPr>
              <a:t>The strings referenced by [2] to [5] have changed to [1] to [4]</a:t>
            </a:r>
            <a:endParaRPr lang="en-US" sz="1000" dirty="0">
              <a:solidFill>
                <a:prstClr val="black"/>
              </a:solidFill>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smtClean="0">
              <a:cs typeface="Courier New" pitchFamily="49" charset="0"/>
            </a:endParaRPr>
          </a:p>
        </p:txBody>
      </p:sp>
      <p:pic>
        <p:nvPicPr>
          <p:cNvPr id="36867" name="Picture 2"/>
          <p:cNvPicPr>
            <a:picLocks noChangeAspect="1" noChangeArrowheads="1"/>
          </p:cNvPicPr>
          <p:nvPr/>
        </p:nvPicPr>
        <p:blipFill>
          <a:blip r:embed="rId2"/>
          <a:srcRect/>
          <a:stretch>
            <a:fillRect/>
          </a:stretch>
        </p:blipFill>
        <p:spPr bwMode="auto">
          <a:xfrm>
            <a:off x="1295400" y="2019300"/>
            <a:ext cx="7539038" cy="747713"/>
          </a:xfrm>
          <a:prstGeom prst="rect">
            <a:avLst/>
          </a:prstGeom>
          <a:noFill/>
          <a:ln w="9525">
            <a:noFill/>
            <a:miter lim="800000"/>
            <a:headEnd/>
            <a:tailEnd/>
          </a:ln>
        </p:spPr>
      </p:pic>
      <p:pic>
        <p:nvPicPr>
          <p:cNvPr id="36868" name="Picture 3"/>
          <p:cNvPicPr>
            <a:picLocks noChangeAspect="1" noChangeArrowheads="1"/>
          </p:cNvPicPr>
          <p:nvPr/>
        </p:nvPicPr>
        <p:blipFill>
          <a:blip r:embed="rId3"/>
          <a:srcRect/>
          <a:stretch>
            <a:fillRect/>
          </a:stretch>
        </p:blipFill>
        <p:spPr bwMode="auto">
          <a:xfrm>
            <a:off x="1489075" y="3535363"/>
            <a:ext cx="6637338" cy="69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612775" y="228600"/>
            <a:ext cx="8153400" cy="990600"/>
          </a:xfrm>
        </p:spPr>
        <p:txBody>
          <a:bodyPr/>
          <a:lstStyle/>
          <a:p>
            <a:pPr eaLnBrk="1" hangingPunct="1"/>
            <a:r>
              <a:rPr lang="en-US" b="1" smtClean="0"/>
              <a:t>Vector (cont.)</a:t>
            </a:r>
          </a:p>
        </p:txBody>
      </p:sp>
      <p:sp>
        <p:nvSpPr>
          <p:cNvPr id="37890" name="Rectangle 3"/>
          <p:cNvSpPr>
            <a:spLocks noGrp="1" noChangeArrowheads="1"/>
          </p:cNvSpPr>
          <p:nvPr>
            <p:ph sz="quarter" idx="1"/>
          </p:nvPr>
        </p:nvSpPr>
        <p:spPr>
          <a:xfrm>
            <a:off x="612775" y="1600200"/>
            <a:ext cx="8153400" cy="4495800"/>
          </a:xfrm>
        </p:spPr>
        <p:txBody>
          <a:bodyPr/>
          <a:lstStyle/>
          <a:p>
            <a:pPr eaLnBrk="1" hangingPunct="1"/>
            <a:endParaRPr lang="en-US" sz="3000" smtClean="0"/>
          </a:p>
          <a:p>
            <a:pPr eaLnBrk="1" hangingPunct="1"/>
            <a:endParaRPr lang="en-US" sz="3000" smtClean="0"/>
          </a:p>
          <a:p>
            <a:pPr eaLnBrk="1" hangingPunct="1"/>
            <a:r>
              <a:rPr lang="en-US" sz="3000" smtClean="0"/>
              <a:t>A vector is an indexed container; you can access its elements using a subscript</a:t>
            </a:r>
          </a:p>
          <a:p>
            <a:pPr eaLnBrk="1" hangingPunct="1">
              <a:buFont typeface="Wingdings" pitchFamily="2" charset="2"/>
              <a:buNone/>
            </a:pPr>
            <a:endParaRPr lang="en-US" sz="2400" smtClean="0">
              <a:latin typeface="Courier New" pitchFamily="49" charset="0"/>
              <a:cs typeface="Courier New" pitchFamily="49" charset="0"/>
            </a:endParaRPr>
          </a:p>
          <a:p>
            <a:pPr marL="400050" lvl="1" indent="0" eaLnBrk="1" hangingPunct="1">
              <a:buFont typeface="Wingdings 2" pitchFamily="18" charset="2"/>
              <a:buNone/>
            </a:pPr>
            <a:r>
              <a:rPr lang="en-US" sz="2300" smtClean="0">
                <a:latin typeface="Courier New" pitchFamily="49" charset="0"/>
                <a:cs typeface="Courier New" pitchFamily="49" charset="0"/>
              </a:rPr>
              <a:t>string dwarf = my_vector[2];</a:t>
            </a:r>
          </a:p>
          <a:p>
            <a:pPr eaLnBrk="1" hangingPunct="1">
              <a:buFont typeface="Wingdings" pitchFamily="2" charset="2"/>
              <a:buNone/>
            </a:pPr>
            <a:r>
              <a:rPr lang="en-US" smtClean="0"/>
              <a:t>stores the string object "</a:t>
            </a:r>
            <a:r>
              <a:rPr lang="en-US" sz="2400" smtClean="0">
                <a:latin typeface="Courier New" pitchFamily="49" charset="0"/>
                <a:cs typeface="Courier New" pitchFamily="49" charset="0"/>
              </a:rPr>
              <a:t>Jumpy</a:t>
            </a:r>
            <a:r>
              <a:rPr lang="en-US" smtClean="0"/>
              <a:t>" in variable </a:t>
            </a:r>
            <a:r>
              <a:rPr lang="en-US" sz="2400" smtClean="0">
                <a:latin typeface="Courier New" pitchFamily="49" charset="0"/>
                <a:cs typeface="Courier New" pitchFamily="49" charset="0"/>
              </a:rPr>
              <a:t>dwarf</a:t>
            </a:r>
            <a:r>
              <a:rPr lang="en-US" smtClean="0"/>
              <a:t>, without changing </a:t>
            </a:r>
            <a:r>
              <a:rPr lang="en-US" sz="2400" smtClean="0">
                <a:latin typeface="Courier New" pitchFamily="49" charset="0"/>
                <a:cs typeface="Courier New" pitchFamily="49" charset="0"/>
              </a:rPr>
              <a:t>my_vector</a:t>
            </a:r>
            <a:endParaRPr lang="en-US" sz="1800" smtClean="0">
              <a:latin typeface="Courier New" pitchFamily="49" charset="0"/>
              <a:cs typeface="Courier New" pitchFamily="49" charset="0"/>
            </a:endParaRPr>
          </a:p>
          <a:p>
            <a:pPr marL="400050" lvl="1" indent="0" eaLnBrk="1" hangingPunct="1">
              <a:buFont typeface="Wingdings 2" pitchFamily="18" charset="2"/>
              <a:buNone/>
            </a:pPr>
            <a:endParaRPr lang="en-US" sz="1800" smtClean="0">
              <a:latin typeface="Courier New" pitchFamily="49" charset="0"/>
              <a:cs typeface="Courier New" pitchFamily="49" charset="0"/>
            </a:endParaRPr>
          </a:p>
          <a:p>
            <a:pPr marL="400050" lvl="1" indent="0" eaLnBrk="1" hangingPunct="1">
              <a:buFont typeface="Wingdings 2" pitchFamily="18" charset="2"/>
              <a:buNone/>
            </a:pPr>
            <a:endParaRPr lang="en-US" sz="1800" smtClean="0">
              <a:latin typeface="Courier New" pitchFamily="49" charset="0"/>
              <a:cs typeface="Courier New" pitchFamily="49" charset="0"/>
            </a:endParaRPr>
          </a:p>
          <a:p>
            <a:pPr marL="400050" lvl="1" indent="0" eaLnBrk="1" hangingPunct="1">
              <a:buFont typeface="Wingdings 2" pitchFamily="18" charset="2"/>
              <a:buNone/>
            </a:pPr>
            <a:endParaRPr lang="en-US" sz="18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cs typeface="Courier New" pitchFamily="49" charset="0"/>
            </a:endParaRPr>
          </a:p>
        </p:txBody>
      </p:sp>
      <p:pic>
        <p:nvPicPr>
          <p:cNvPr id="37891" name="Picture 3"/>
          <p:cNvPicPr>
            <a:picLocks noChangeAspect="1" noChangeArrowheads="1"/>
          </p:cNvPicPr>
          <p:nvPr/>
        </p:nvPicPr>
        <p:blipFill>
          <a:blip r:embed="rId2"/>
          <a:srcRect/>
          <a:stretch>
            <a:fillRect/>
          </a:stretch>
        </p:blipFill>
        <p:spPr bwMode="auto">
          <a:xfrm>
            <a:off x="1676400" y="1641475"/>
            <a:ext cx="6637338" cy="700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612775" y="228600"/>
            <a:ext cx="8153400" cy="990600"/>
          </a:xfrm>
        </p:spPr>
        <p:txBody>
          <a:bodyPr/>
          <a:lstStyle/>
          <a:p>
            <a:pPr eaLnBrk="1" hangingPunct="1"/>
            <a:r>
              <a:rPr lang="en-US" b="1" smtClean="0"/>
              <a:t>Vector (cont.)</a:t>
            </a:r>
          </a:p>
        </p:txBody>
      </p:sp>
      <p:sp>
        <p:nvSpPr>
          <p:cNvPr id="38914" name="Rectangle 3"/>
          <p:cNvSpPr>
            <a:spLocks noGrp="1" noChangeArrowheads="1"/>
          </p:cNvSpPr>
          <p:nvPr>
            <p:ph sz="quarter" idx="1"/>
          </p:nvPr>
        </p:nvSpPr>
        <p:spPr>
          <a:xfrm>
            <a:off x="612775" y="1600200"/>
            <a:ext cx="8153400" cy="4495800"/>
          </a:xfrm>
        </p:spPr>
        <p:txBody>
          <a:bodyPr/>
          <a:lstStyle/>
          <a:p>
            <a:pPr eaLnBrk="1" hangingPunct="1"/>
            <a:r>
              <a:rPr lang="en-US" sz="3000" smtClean="0"/>
              <a:t>You can also replace an element:</a:t>
            </a: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800" smtClean="0">
              <a:latin typeface="Courier New" pitchFamily="49" charset="0"/>
              <a:cs typeface="Courier New" pitchFamily="49" charset="0"/>
            </a:endParaRPr>
          </a:p>
          <a:p>
            <a:pPr marL="400050" lvl="1" indent="0" eaLnBrk="1" hangingPunct="1">
              <a:buFont typeface="Wingdings 2" pitchFamily="18" charset="2"/>
              <a:buNone/>
            </a:pPr>
            <a:endParaRPr lang="en-US" sz="1800" smtClean="0">
              <a:latin typeface="Courier New" pitchFamily="49" charset="0"/>
              <a:cs typeface="Courier New" pitchFamily="49" charset="0"/>
            </a:endParaRPr>
          </a:p>
          <a:p>
            <a:pPr marL="400050" lvl="1" indent="0" eaLnBrk="1" hangingPunct="1">
              <a:buFont typeface="Wingdings 2" pitchFamily="18" charset="2"/>
              <a:buNone/>
            </a:pPr>
            <a:endParaRPr lang="en-US" sz="1800" smtClean="0">
              <a:latin typeface="Courier New" pitchFamily="49" charset="0"/>
              <a:cs typeface="Courier New" pitchFamily="49" charset="0"/>
            </a:endParaRPr>
          </a:p>
          <a:p>
            <a:pPr marL="400050" lvl="1" indent="0" eaLnBrk="1" hangingPunct="1">
              <a:buFont typeface="Wingdings 2" pitchFamily="18" charset="2"/>
              <a:buNone/>
            </a:pPr>
            <a:endParaRPr lang="en-US" sz="1800" smtClean="0">
              <a:latin typeface="Courier New" pitchFamily="49" charset="0"/>
              <a:cs typeface="Courier New" pitchFamily="49" charset="0"/>
            </a:endParaRPr>
          </a:p>
          <a:p>
            <a:pPr marL="400050" lvl="1" indent="0" eaLnBrk="1" hangingPunct="1">
              <a:buFont typeface="Wingdings 2" pitchFamily="18" charset="2"/>
              <a:buNone/>
            </a:pPr>
            <a:r>
              <a:rPr lang="en-US" sz="1800" smtClean="0">
                <a:latin typeface="Courier New" pitchFamily="49" charset="0"/>
                <a:cs typeface="Courier New" pitchFamily="49" charset="0"/>
              </a:rPr>
              <a:t>my_vector[2] = "Sneezy";  </a:t>
            </a: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latin typeface="Courier New" pitchFamily="49" charset="0"/>
              <a:cs typeface="Courier New" pitchFamily="49" charset="0"/>
            </a:endParaRPr>
          </a:p>
          <a:p>
            <a:pPr marL="400050" lvl="1" indent="0" eaLnBrk="1" hangingPunct="1">
              <a:buFont typeface="Wingdings 2" pitchFamily="18" charset="2"/>
              <a:buNone/>
            </a:pPr>
            <a:endParaRPr lang="en-US" sz="1000" smtClean="0">
              <a:cs typeface="Courier New" pitchFamily="49" charset="0"/>
            </a:endParaRPr>
          </a:p>
        </p:txBody>
      </p:sp>
      <p:pic>
        <p:nvPicPr>
          <p:cNvPr id="38915" name="Picture 3"/>
          <p:cNvPicPr>
            <a:picLocks noChangeAspect="1" noChangeArrowheads="1"/>
          </p:cNvPicPr>
          <p:nvPr/>
        </p:nvPicPr>
        <p:blipFill>
          <a:blip r:embed="rId2"/>
          <a:srcRect/>
          <a:stretch>
            <a:fillRect/>
          </a:stretch>
        </p:blipFill>
        <p:spPr bwMode="auto">
          <a:xfrm>
            <a:off x="1489075" y="2108200"/>
            <a:ext cx="6637338" cy="700088"/>
          </a:xfrm>
          <a:prstGeom prst="rect">
            <a:avLst/>
          </a:prstGeom>
          <a:noFill/>
          <a:ln w="9525">
            <a:noFill/>
            <a:miter lim="800000"/>
            <a:headEnd/>
            <a:tailEnd/>
          </a:ln>
        </p:spPr>
      </p:pic>
      <p:pic>
        <p:nvPicPr>
          <p:cNvPr id="38916" name="Picture 2"/>
          <p:cNvPicPr>
            <a:picLocks noChangeAspect="1" noChangeArrowheads="1"/>
          </p:cNvPicPr>
          <p:nvPr/>
        </p:nvPicPr>
        <p:blipFill>
          <a:blip r:embed="rId3"/>
          <a:srcRect/>
          <a:stretch>
            <a:fillRect/>
          </a:stretch>
        </p:blipFill>
        <p:spPr bwMode="auto">
          <a:xfrm>
            <a:off x="1676400" y="4152900"/>
            <a:ext cx="6372225" cy="73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hangingPunct="1">
              <a:defRPr/>
            </a:pPr>
            <a:r>
              <a:rPr lang="en-US" b="1" dirty="0"/>
              <a:t>Specification of the </a:t>
            </a:r>
            <a:r>
              <a:rPr lang="en-US" b="1" dirty="0">
                <a:latin typeface="Courier New" pitchFamily="49" charset="0"/>
                <a:cs typeface="Courier New" pitchFamily="49" charset="0"/>
              </a:rPr>
              <a:t>vector</a:t>
            </a:r>
            <a:r>
              <a:rPr lang="en-US" b="1" dirty="0"/>
              <a:t> Class</a:t>
            </a:r>
            <a:endParaRPr lang="en-US" dirty="0"/>
          </a:p>
        </p:txBody>
      </p:sp>
      <p:sp>
        <p:nvSpPr>
          <p:cNvPr id="39938" name="Content Placeholder 2"/>
          <p:cNvSpPr>
            <a:spLocks noGrp="1"/>
          </p:cNvSpPr>
          <p:nvPr>
            <p:ph sz="quarter" idx="1"/>
          </p:nvPr>
        </p:nvSpPr>
        <p:spPr>
          <a:xfrm>
            <a:off x="612775" y="1600200"/>
            <a:ext cx="8153400" cy="4876800"/>
          </a:xfrm>
        </p:spPr>
        <p:txBody>
          <a:bodyPr/>
          <a:lstStyle/>
          <a:p>
            <a:pPr eaLnBrk="1" hangingPunct="1"/>
            <a:r>
              <a:rPr lang="en-US" smtClean="0"/>
              <a:t>The </a:t>
            </a:r>
            <a:r>
              <a:rPr lang="en-US" sz="2300" smtClean="0">
                <a:latin typeface="Courier New" pitchFamily="49" charset="0"/>
                <a:cs typeface="Courier New" pitchFamily="49" charset="0"/>
              </a:rPr>
              <a:t>vector</a:t>
            </a:r>
            <a:r>
              <a:rPr lang="en-US" smtClean="0"/>
              <a:t> class is part of the standard library and is specified in the header </a:t>
            </a:r>
            <a:r>
              <a:rPr lang="en-US" sz="2300" smtClean="0">
                <a:latin typeface="Courier New" pitchFamily="49" charset="0"/>
                <a:cs typeface="Courier New" pitchFamily="49" charset="0"/>
              </a:rPr>
              <a:t>&lt;vector&gt;</a:t>
            </a:r>
          </a:p>
          <a:p>
            <a:pPr eaLnBrk="1" hangingPunct="1"/>
            <a:r>
              <a:rPr lang="en-US" smtClean="0"/>
              <a:t>In the C++ standard library there is a second template parameter, called the </a:t>
            </a:r>
            <a:r>
              <a:rPr lang="en-US" i="1" smtClean="0"/>
              <a:t>allocator</a:t>
            </a:r>
            <a:r>
              <a:rPr lang="en-US" smtClean="0"/>
              <a:t> for which the library provides a default value that is adequate for most purposes </a:t>
            </a:r>
          </a:p>
          <a:p>
            <a:pPr eaLnBrk="1" hangingPunct="1"/>
            <a:r>
              <a:rPr lang="en-US" smtClean="0"/>
              <a:t>Further discussion of the use of the allocator can be found in Appendix A</a:t>
            </a:r>
          </a:p>
          <a:p>
            <a:pPr eaLnBrk="1" hangingPunct="1"/>
            <a:r>
              <a:rPr lang="en-US" smtClean="0"/>
              <a:t>The following table shows a subset of the functions defined in the vector class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hangingPunct="1">
              <a:defRPr/>
            </a:pPr>
            <a:r>
              <a:rPr lang="en-US" b="1" dirty="0"/>
              <a:t>Specification of the </a:t>
            </a:r>
            <a:r>
              <a:rPr lang="en-US" b="1" dirty="0">
                <a:latin typeface="Courier New" pitchFamily="49" charset="0"/>
                <a:cs typeface="Courier New" pitchFamily="49" charset="0"/>
              </a:rPr>
              <a:t>vector</a:t>
            </a:r>
            <a:r>
              <a:rPr lang="en-US" b="1" dirty="0"/>
              <a:t> Class</a:t>
            </a:r>
            <a:endParaRPr lang="en-US" dirty="0"/>
          </a:p>
        </p:txBody>
      </p:sp>
      <p:pic>
        <p:nvPicPr>
          <p:cNvPr id="40962" name="Picture 2"/>
          <p:cNvPicPr>
            <a:picLocks noChangeAspect="1" noChangeArrowheads="1"/>
          </p:cNvPicPr>
          <p:nvPr/>
        </p:nvPicPr>
        <p:blipFill>
          <a:blip r:embed="rId2"/>
          <a:srcRect/>
          <a:stretch>
            <a:fillRect/>
          </a:stretch>
        </p:blipFill>
        <p:spPr bwMode="auto">
          <a:xfrm>
            <a:off x="1524000" y="1519238"/>
            <a:ext cx="6207125" cy="533876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hangingPunct="1">
              <a:defRPr/>
            </a:pPr>
            <a:r>
              <a:rPr lang="en-US" b="1" dirty="0"/>
              <a:t>Specification of the </a:t>
            </a:r>
            <a:r>
              <a:rPr lang="en-US" b="1" dirty="0">
                <a:latin typeface="Courier New" pitchFamily="49" charset="0"/>
                <a:cs typeface="Courier New" pitchFamily="49" charset="0"/>
              </a:rPr>
              <a:t>vector</a:t>
            </a:r>
            <a:r>
              <a:rPr lang="en-US" b="1" dirty="0"/>
              <a:t> Class</a:t>
            </a:r>
            <a:endParaRPr lang="en-US" dirty="0"/>
          </a:p>
        </p:txBody>
      </p:sp>
      <p:sp>
        <p:nvSpPr>
          <p:cNvPr id="41986" name="Content Placeholder 2"/>
          <p:cNvSpPr>
            <a:spLocks noGrp="1"/>
          </p:cNvSpPr>
          <p:nvPr>
            <p:ph sz="quarter" idx="1"/>
          </p:nvPr>
        </p:nvSpPr>
        <p:spPr>
          <a:xfrm>
            <a:off x="612775" y="1600200"/>
            <a:ext cx="8153400" cy="4876800"/>
          </a:xfrm>
        </p:spPr>
        <p:txBody>
          <a:bodyPr/>
          <a:lstStyle/>
          <a:p>
            <a:pPr eaLnBrk="1" hangingPunct="1">
              <a:lnSpc>
                <a:spcPct val="90000"/>
              </a:lnSpc>
            </a:pPr>
            <a:r>
              <a:rPr lang="en-US" sz="2700" smtClean="0"/>
              <a:t>Because </a:t>
            </a:r>
            <a:r>
              <a:rPr lang="en-US" sz="2000" smtClean="0">
                <a:latin typeface="Courier New" pitchFamily="49" charset="0"/>
                <a:cs typeface="Courier New" pitchFamily="49" charset="0"/>
              </a:rPr>
              <a:t>Item_Type</a:t>
            </a:r>
            <a:r>
              <a:rPr lang="en-US" sz="2000" smtClean="0"/>
              <a:t> </a:t>
            </a:r>
            <a:r>
              <a:rPr lang="en-US" sz="2700" smtClean="0"/>
              <a:t>is determined when the vector is created, the actual argument types and return types for these functions may be different for different instantiations of the vector class </a:t>
            </a:r>
          </a:p>
          <a:p>
            <a:pPr eaLnBrk="1" hangingPunct="1">
              <a:lnSpc>
                <a:spcPct val="90000"/>
              </a:lnSpc>
            </a:pPr>
            <a:r>
              <a:rPr lang="en-US" sz="2700" smtClean="0"/>
              <a:t>(Recall that the </a:t>
            </a:r>
            <a:r>
              <a:rPr lang="en-US" sz="2000" smtClean="0">
                <a:latin typeface="Courier New" pitchFamily="49" charset="0"/>
                <a:cs typeface="Courier New" pitchFamily="49" charset="0"/>
              </a:rPr>
              <a:t>size_t</a:t>
            </a:r>
            <a:r>
              <a:rPr lang="en-US" sz="2700" smtClean="0"/>
              <a:t> type is an </a:t>
            </a:r>
            <a:r>
              <a:rPr lang="en-US" sz="2000" smtClean="0">
                <a:latin typeface="Courier New" pitchFamily="49" charset="0"/>
                <a:cs typeface="Courier New" pitchFamily="49" charset="0"/>
              </a:rPr>
              <a:t>unsigned int</a:t>
            </a:r>
            <a:r>
              <a:rPr lang="en-US" sz="2700" smtClean="0"/>
              <a:t>; we use it here because all vector indexes must be nonnegative)</a:t>
            </a:r>
          </a:p>
          <a:p>
            <a:pPr eaLnBrk="1" hangingPunct="1">
              <a:lnSpc>
                <a:spcPct val="90000"/>
              </a:lnSpc>
            </a:pPr>
            <a:r>
              <a:rPr lang="en-US" sz="2700" smtClean="0"/>
              <a:t>The functions </a:t>
            </a:r>
            <a:r>
              <a:rPr lang="en-US" sz="2000" smtClean="0">
                <a:latin typeface="Courier New" pitchFamily="49" charset="0"/>
                <a:cs typeface="Courier New" pitchFamily="49" charset="0"/>
              </a:rPr>
              <a:t>insert</a:t>
            </a:r>
            <a:r>
              <a:rPr lang="en-US" sz="2700" smtClean="0"/>
              <a:t> and </a:t>
            </a:r>
            <a:r>
              <a:rPr lang="en-US" sz="2000" smtClean="0">
                <a:latin typeface="Courier New" pitchFamily="49" charset="0"/>
                <a:cs typeface="Courier New" pitchFamily="49" charset="0"/>
              </a:rPr>
              <a:t>erase</a:t>
            </a:r>
            <a:r>
              <a:rPr lang="en-US" sz="2700" smtClean="0"/>
              <a:t> are defined differently in the standard library, but the form shown in the table is what we will implement in Section 4.3 </a:t>
            </a:r>
          </a:p>
          <a:p>
            <a:pPr eaLnBrk="1" hangingPunct="1">
              <a:lnSpc>
                <a:spcPct val="90000"/>
              </a:lnSpc>
            </a:pPr>
            <a:r>
              <a:rPr lang="en-US" sz="2700" smtClean="0"/>
              <a:t>At the end of this chapter we revisit the vector and discuss how to modify our sample implementation to be like the standard one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612775" y="228600"/>
            <a:ext cx="8153400" cy="990600"/>
          </a:xfrm>
        </p:spPr>
        <p:txBody>
          <a:bodyPr/>
          <a:lstStyle/>
          <a:p>
            <a:pPr eaLnBrk="1" hangingPunct="1"/>
            <a:r>
              <a:rPr lang="en-US" sz="3600" b="1" smtClean="0"/>
              <a:t>Function </a:t>
            </a:r>
            <a:r>
              <a:rPr lang="en-US" sz="2800" b="1" smtClean="0">
                <a:latin typeface="Courier New" pitchFamily="49" charset="0"/>
                <a:cs typeface="Courier New" pitchFamily="49" charset="0"/>
              </a:rPr>
              <a:t>at</a:t>
            </a:r>
            <a:r>
              <a:rPr lang="en-US" sz="3600" b="1" smtClean="0"/>
              <a:t> and the Subscripting Operator</a:t>
            </a:r>
            <a:endParaRPr lang="en-US" sz="3600" smtClean="0"/>
          </a:p>
        </p:txBody>
      </p:sp>
      <p:sp>
        <p:nvSpPr>
          <p:cNvPr id="43010" name="Content Placeholder 2"/>
          <p:cNvSpPr>
            <a:spLocks noGrp="1"/>
          </p:cNvSpPr>
          <p:nvPr>
            <p:ph sz="quarter" idx="1"/>
          </p:nvPr>
        </p:nvSpPr>
        <p:spPr>
          <a:xfrm>
            <a:off x="612775" y="1600200"/>
            <a:ext cx="8153400" cy="4876800"/>
          </a:xfrm>
        </p:spPr>
        <p:txBody>
          <a:bodyPr/>
          <a:lstStyle/>
          <a:p>
            <a:pPr eaLnBrk="1" hangingPunct="1"/>
            <a:r>
              <a:rPr lang="en-US" smtClean="0"/>
              <a:t>There are two entries in preceding table for the subscripting operator </a:t>
            </a:r>
            <a:r>
              <a:rPr lang="en-US" sz="2400" smtClean="0">
                <a:latin typeface="Courier New" pitchFamily="49" charset="0"/>
                <a:cs typeface="Courier New" pitchFamily="49" charset="0"/>
              </a:rPr>
              <a:t>[]</a:t>
            </a:r>
            <a:r>
              <a:rPr lang="en-US" smtClean="0"/>
              <a:t> and two for the member function </a:t>
            </a:r>
            <a:r>
              <a:rPr lang="en-US" sz="2400" smtClean="0">
                <a:latin typeface="Courier New" pitchFamily="49" charset="0"/>
                <a:cs typeface="Courier New" pitchFamily="49" charset="0"/>
              </a:rPr>
              <a:t>at</a:t>
            </a:r>
            <a:r>
              <a:rPr lang="en-US" smtClean="0"/>
              <a:t> </a:t>
            </a:r>
          </a:p>
          <a:p>
            <a:pPr eaLnBrk="1" hangingPunct="1"/>
            <a:r>
              <a:rPr lang="en-US" smtClean="0"/>
              <a:t>The first entry for each returns the value of the specified vector element (indicated by the keyword </a:t>
            </a:r>
            <a:r>
              <a:rPr lang="en-US" sz="2400" smtClean="0">
                <a:latin typeface="Courier New" pitchFamily="49" charset="0"/>
                <a:cs typeface="Courier New" pitchFamily="49" charset="0"/>
              </a:rPr>
              <a:t>const</a:t>
            </a:r>
            <a:r>
              <a:rPr lang="en-US" b="1" smtClean="0"/>
              <a:t> </a:t>
            </a:r>
            <a:r>
              <a:rPr lang="en-US" smtClean="0"/>
              <a:t>at the beginning and end of these entries); this value can’t be changed </a:t>
            </a:r>
          </a:p>
          <a:p>
            <a:pPr eaLnBrk="1" hangingPunct="1"/>
            <a:r>
              <a:rPr lang="en-US" smtClean="0"/>
              <a:t>The second entry for each is a reference to an element of the vector; its value can be changed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612775" y="228600"/>
            <a:ext cx="8153400" cy="990600"/>
          </a:xfrm>
        </p:spPr>
        <p:txBody>
          <a:bodyPr/>
          <a:lstStyle/>
          <a:p>
            <a:pPr eaLnBrk="1" hangingPunct="1"/>
            <a:r>
              <a:rPr lang="en-US" b="1" smtClean="0"/>
              <a:t>Chapter Objectives (cont.)</a:t>
            </a:r>
          </a:p>
        </p:txBody>
      </p:sp>
      <p:sp>
        <p:nvSpPr>
          <p:cNvPr id="16386" name="Content Placeholder 2"/>
          <p:cNvSpPr>
            <a:spLocks noGrp="1"/>
          </p:cNvSpPr>
          <p:nvPr>
            <p:ph sz="quarter" idx="1"/>
          </p:nvPr>
        </p:nvSpPr>
        <p:spPr>
          <a:xfrm>
            <a:off x="612775" y="1600200"/>
            <a:ext cx="8153400" cy="4495800"/>
          </a:xfrm>
        </p:spPr>
        <p:txBody>
          <a:bodyPr/>
          <a:lstStyle/>
          <a:p>
            <a:pPr eaLnBrk="1" hangingPunct="1"/>
            <a:r>
              <a:rPr lang="en-US" smtClean="0"/>
              <a:t>To understand the iterator</a:t>
            </a:r>
          </a:p>
          <a:p>
            <a:pPr eaLnBrk="1" hangingPunct="1"/>
            <a:r>
              <a:rPr lang="en-US" smtClean="0"/>
              <a:t>To learn how to implement the </a:t>
            </a:r>
            <a:r>
              <a:rPr lang="en-US" sz="2300" smtClean="0">
                <a:latin typeface="Courier New" pitchFamily="49" charset="0"/>
                <a:cs typeface="Courier New" pitchFamily="49" charset="0"/>
              </a:rPr>
              <a:t>STL list </a:t>
            </a:r>
            <a:r>
              <a:rPr lang="en-US" smtClean="0"/>
              <a:t>class</a:t>
            </a:r>
          </a:p>
          <a:p>
            <a:pPr eaLnBrk="1" hangingPunct="1"/>
            <a:r>
              <a:rPr lang="en-US" smtClean="0"/>
              <a:t>To learn how to implement the iterator for a linked list</a:t>
            </a:r>
          </a:p>
          <a:p>
            <a:pPr eaLnBrk="1" hangingPunct="1"/>
            <a:r>
              <a:rPr lang="en-US" smtClean="0"/>
              <a:t>To learn how to declare aliases and use delegation</a:t>
            </a:r>
          </a:p>
          <a:p>
            <a:pPr eaLnBrk="1" hangingPunct="1"/>
            <a:r>
              <a:rPr lang="en-US" smtClean="0"/>
              <a:t>To become familiar with the </a:t>
            </a:r>
            <a:r>
              <a:rPr lang="en-US" sz="2300" smtClean="0">
                <a:latin typeface="Courier New" pitchFamily="49" charset="0"/>
                <a:cs typeface="Courier New" pitchFamily="49" charset="0"/>
              </a:rPr>
              <a:t>STL</a:t>
            </a:r>
            <a:r>
              <a:rPr lang="en-US" smtClean="0"/>
              <a:t> sequential containers</a:t>
            </a:r>
          </a:p>
          <a:p>
            <a:pPr eaLnBrk="1" hangingPunct="1"/>
            <a:r>
              <a:rPr lang="en-US" smtClean="0"/>
              <a:t>To introduce the functions in the algorithm header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612775" y="228600"/>
            <a:ext cx="8153400" cy="990600"/>
          </a:xfrm>
        </p:spPr>
        <p:txBody>
          <a:bodyPr/>
          <a:lstStyle/>
          <a:p>
            <a:pPr eaLnBrk="1" hangingPunct="1"/>
            <a:r>
              <a:rPr lang="en-US" sz="3600" b="1" smtClean="0"/>
              <a:t>Function </a:t>
            </a:r>
            <a:r>
              <a:rPr lang="en-US" sz="2800" b="1" smtClean="0">
                <a:latin typeface="Courier New" pitchFamily="49" charset="0"/>
                <a:cs typeface="Courier New" pitchFamily="49" charset="0"/>
              </a:rPr>
              <a:t>at</a:t>
            </a:r>
            <a:r>
              <a:rPr lang="en-US" sz="3600" b="1" smtClean="0"/>
              <a:t> and the Subscripting Operator (cont.)</a:t>
            </a:r>
            <a:endParaRPr lang="en-US" sz="3600" smtClean="0"/>
          </a:p>
        </p:txBody>
      </p:sp>
      <p:sp>
        <p:nvSpPr>
          <p:cNvPr id="44034" name="Content Placeholder 2"/>
          <p:cNvSpPr>
            <a:spLocks noGrp="1"/>
          </p:cNvSpPr>
          <p:nvPr>
            <p:ph sz="quarter" idx="1"/>
          </p:nvPr>
        </p:nvSpPr>
        <p:spPr>
          <a:xfrm>
            <a:off x="612775" y="1600200"/>
            <a:ext cx="8153400" cy="4876800"/>
          </a:xfrm>
        </p:spPr>
        <p:txBody>
          <a:bodyPr/>
          <a:lstStyle/>
          <a:p>
            <a:pPr eaLnBrk="1" hangingPunct="1">
              <a:lnSpc>
                <a:spcPct val="80000"/>
              </a:lnSpc>
            </a:pPr>
            <a:r>
              <a:rPr lang="en-US" sz="2700" smtClean="0"/>
              <a:t>Both of the following statements retrieve and display the value of element 2 of </a:t>
            </a:r>
            <a:r>
              <a:rPr lang="en-US" sz="2200" smtClean="0">
                <a:latin typeface="Courier New" pitchFamily="49" charset="0"/>
                <a:cs typeface="Courier New" pitchFamily="49" charset="0"/>
              </a:rPr>
              <a:t>vector&lt;int&gt; v</a:t>
            </a:r>
          </a:p>
          <a:p>
            <a:pPr eaLnBrk="1" hangingPunct="1">
              <a:lnSpc>
                <a:spcPct val="80000"/>
              </a:lnSpc>
              <a:buFont typeface="Wingdings" pitchFamily="2" charset="2"/>
              <a:buNone/>
            </a:pPr>
            <a:r>
              <a:rPr lang="en-US" sz="2200" smtClean="0">
                <a:latin typeface="Courier New" pitchFamily="49" charset="0"/>
                <a:cs typeface="Courier New" pitchFamily="49" charset="0"/>
              </a:rPr>
              <a:t>	cout &lt;&lt; v[2];</a:t>
            </a:r>
          </a:p>
          <a:p>
            <a:pPr eaLnBrk="1" hangingPunct="1">
              <a:lnSpc>
                <a:spcPct val="80000"/>
              </a:lnSpc>
              <a:buFont typeface="Wingdings" pitchFamily="2" charset="2"/>
              <a:buNone/>
            </a:pPr>
            <a:r>
              <a:rPr lang="en-US" sz="2200" smtClean="0">
                <a:latin typeface="Courier New" pitchFamily="49" charset="0"/>
                <a:cs typeface="Courier New" pitchFamily="49" charset="0"/>
              </a:rPr>
              <a:t>	cout &lt;&lt; v.at(2);</a:t>
            </a:r>
          </a:p>
          <a:p>
            <a:pPr eaLnBrk="1" hangingPunct="1">
              <a:lnSpc>
                <a:spcPct val="80000"/>
              </a:lnSpc>
            </a:pPr>
            <a:r>
              <a:rPr lang="en-US" sz="2700" smtClean="0"/>
              <a:t>Both of the following statements add 6 to the value of element 2 of </a:t>
            </a:r>
            <a:r>
              <a:rPr lang="en-US" sz="2200" smtClean="0">
                <a:latin typeface="Courier New" pitchFamily="49" charset="0"/>
                <a:cs typeface="Courier New" pitchFamily="49" charset="0"/>
              </a:rPr>
              <a:t>vector v </a:t>
            </a:r>
            <a:r>
              <a:rPr lang="en-US" sz="2700" smtClean="0"/>
              <a:t>and assign that sum to element 3 of </a:t>
            </a:r>
            <a:r>
              <a:rPr lang="en-US" sz="2200" smtClean="0">
                <a:latin typeface="Courier New" pitchFamily="49" charset="0"/>
                <a:cs typeface="Courier New" pitchFamily="49" charset="0"/>
              </a:rPr>
              <a:t>vector v</a:t>
            </a:r>
          </a:p>
          <a:p>
            <a:pPr eaLnBrk="1" hangingPunct="1">
              <a:lnSpc>
                <a:spcPct val="80000"/>
              </a:lnSpc>
              <a:buFont typeface="Wingdings" pitchFamily="2" charset="2"/>
              <a:buNone/>
            </a:pPr>
            <a:r>
              <a:rPr lang="en-US" sz="2200" smtClean="0">
                <a:latin typeface="Courier New" pitchFamily="49" charset="0"/>
                <a:cs typeface="Courier New" pitchFamily="49" charset="0"/>
              </a:rPr>
              <a:t>	v[3] = v[2] + 6;</a:t>
            </a:r>
          </a:p>
          <a:p>
            <a:pPr eaLnBrk="1" hangingPunct="1">
              <a:lnSpc>
                <a:spcPct val="80000"/>
              </a:lnSpc>
              <a:buFont typeface="Wingdings" pitchFamily="2" charset="2"/>
              <a:buNone/>
            </a:pPr>
            <a:r>
              <a:rPr lang="en-US" sz="2200" smtClean="0">
                <a:latin typeface="Courier New" pitchFamily="49" charset="0"/>
                <a:cs typeface="Courier New" pitchFamily="49" charset="0"/>
              </a:rPr>
              <a:t>	v.at(3) = v.at(2) + 6;</a:t>
            </a:r>
          </a:p>
          <a:p>
            <a:pPr eaLnBrk="1" hangingPunct="1">
              <a:lnSpc>
                <a:spcPct val="80000"/>
              </a:lnSpc>
            </a:pPr>
            <a:r>
              <a:rPr lang="en-US" sz="2700" smtClean="0"/>
              <a:t>In these statements, the reference to element 2 retrieves a value of </a:t>
            </a:r>
            <a:r>
              <a:rPr lang="en-US" sz="2000" smtClean="0">
                <a:latin typeface="Courier New" pitchFamily="49" charset="0"/>
                <a:cs typeface="Courier New" pitchFamily="49" charset="0"/>
              </a:rPr>
              <a:t>vector v </a:t>
            </a:r>
            <a:r>
              <a:rPr lang="en-US" sz="2700" smtClean="0"/>
              <a:t>that is not changed </a:t>
            </a:r>
          </a:p>
          <a:p>
            <a:pPr eaLnBrk="1" hangingPunct="1">
              <a:lnSpc>
                <a:spcPct val="80000"/>
              </a:lnSpc>
            </a:pPr>
            <a:r>
              <a:rPr lang="en-US" sz="2700" smtClean="0"/>
              <a:t>In contrast, both references to element 3 change its value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Placeholder 5"/>
          <p:cNvSpPr>
            <a:spLocks noGrp="1"/>
          </p:cNvSpPr>
          <p:nvPr>
            <p:ph type="body" idx="1"/>
          </p:nvPr>
        </p:nvSpPr>
        <p:spPr/>
        <p:txBody>
          <a:bodyPr/>
          <a:lstStyle/>
          <a:p>
            <a:pPr eaLnBrk="1" hangingPunct="1"/>
            <a:r>
              <a:rPr lang="en-US" smtClean="0"/>
              <a:t>Section 4.2</a:t>
            </a:r>
          </a:p>
        </p:txBody>
      </p:sp>
      <p:sp>
        <p:nvSpPr>
          <p:cNvPr id="45058" name="Title 4"/>
          <p:cNvSpPr>
            <a:spLocks noGrp="1"/>
          </p:cNvSpPr>
          <p:nvPr>
            <p:ph type="title"/>
          </p:nvPr>
        </p:nvSpPr>
        <p:spPr/>
        <p:txBody>
          <a:bodyPr/>
          <a:lstStyle/>
          <a:p>
            <a:pPr eaLnBrk="1" hangingPunct="1"/>
            <a:r>
              <a:rPr lang="en-US" b="1" smtClean="0"/>
              <a:t>Applications of </a:t>
            </a:r>
            <a:r>
              <a:rPr lang="en-US" sz="4000" b="1" smtClean="0">
                <a:latin typeface="Courier New" pitchFamily="49" charset="0"/>
                <a:cs typeface="Courier New" pitchFamily="49" charset="0"/>
              </a:rPr>
              <a:t>vector</a:t>
            </a:r>
            <a:endParaRPr lang="en-US"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5"/>
          <p:cNvSpPr>
            <a:spLocks noGrp="1"/>
          </p:cNvSpPr>
          <p:nvPr>
            <p:ph type="title"/>
          </p:nvPr>
        </p:nvSpPr>
        <p:spPr>
          <a:xfrm>
            <a:off x="612775" y="228600"/>
            <a:ext cx="8153400" cy="990600"/>
          </a:xfrm>
        </p:spPr>
        <p:txBody>
          <a:bodyPr/>
          <a:lstStyle/>
          <a:p>
            <a:pPr eaLnBrk="1" hangingPunct="1"/>
            <a:r>
              <a:rPr lang="en-US" b="1" smtClean="0"/>
              <a:t>Applications of </a:t>
            </a:r>
            <a:r>
              <a:rPr lang="en-US" sz="4000" b="1" smtClean="0">
                <a:latin typeface="Courier New" pitchFamily="49" charset="0"/>
                <a:cs typeface="Courier New" pitchFamily="49" charset="0"/>
              </a:rPr>
              <a:t>vector</a:t>
            </a:r>
            <a:endParaRPr lang="en-US" smtClean="0"/>
          </a:p>
        </p:txBody>
      </p:sp>
      <p:sp>
        <p:nvSpPr>
          <p:cNvPr id="7" name="Content Placeholder 6"/>
          <p:cNvSpPr>
            <a:spLocks noGrp="1"/>
          </p:cNvSpPr>
          <p:nvPr>
            <p:ph sz="quarter" idx="1"/>
          </p:nvPr>
        </p:nvSpPr>
        <p:spPr>
          <a:xfrm>
            <a:off x="612775" y="1600200"/>
            <a:ext cx="8153400" cy="4876800"/>
          </a:xfrm>
        </p:spPr>
        <p:txBody>
          <a:bodyPr>
            <a:normAutofit/>
          </a:bodyPr>
          <a:lstStyle/>
          <a:p>
            <a:pPr marL="914400" indent="0" eaLnBrk="1" hangingPunct="1">
              <a:buFont typeface="Wingdings" pitchFamily="2" charset="2"/>
              <a:buNone/>
              <a:defRPr/>
            </a:pPr>
            <a:endParaRPr lang="en-US" sz="2000" dirty="0" smtClean="0">
              <a:latin typeface="Courier New" pitchFamily="49" charset="0"/>
              <a:cs typeface="Courier New" pitchFamily="49" charset="0"/>
            </a:endParaRPr>
          </a:p>
          <a:p>
            <a:pPr marL="914400" indent="0" eaLnBrk="1" hangingPunct="1">
              <a:buFont typeface="Wingdings" pitchFamily="2" charset="2"/>
              <a:buNone/>
              <a:defRPr/>
            </a:pPr>
            <a:endParaRPr lang="en-US" sz="2000" dirty="0">
              <a:latin typeface="Courier New" pitchFamily="49" charset="0"/>
              <a:cs typeface="Courier New" pitchFamily="49" charset="0"/>
            </a:endParaRPr>
          </a:p>
          <a:p>
            <a:pPr marL="914400" indent="0" eaLnBrk="1" hangingPunct="1">
              <a:buFont typeface="Wingdings" pitchFamily="2" charset="2"/>
              <a:buNone/>
              <a:defRPr/>
            </a:pPr>
            <a:r>
              <a:rPr lang="en-US" sz="2000" dirty="0" smtClean="0">
                <a:latin typeface="Courier New" pitchFamily="49" charset="0"/>
                <a:cs typeface="Courier New" pitchFamily="49" charset="0"/>
              </a:rPr>
              <a:t>vector&lt;</a:t>
            </a:r>
            <a:r>
              <a:rPr lang="en-US" sz="2000" dirty="0" err="1" smtClean="0">
                <a:latin typeface="Courier New" pitchFamily="49" charset="0"/>
                <a:cs typeface="Courier New" pitchFamily="49" charset="0"/>
              </a:rPr>
              <a:t>int</a:t>
            </a:r>
            <a:r>
              <a:rPr lang="en-US" sz="2000" dirty="0">
                <a:latin typeface="Courier New" pitchFamily="49" charset="0"/>
                <a:cs typeface="Courier New" pitchFamily="49" charset="0"/>
              </a:rPr>
              <a:t>&gt; </a:t>
            </a:r>
            <a:r>
              <a:rPr lang="en-US" sz="2000" dirty="0" err="1">
                <a:latin typeface="Courier New" pitchFamily="49" charset="0"/>
                <a:cs typeface="Courier New" pitchFamily="49" charset="0"/>
              </a:rPr>
              <a:t>some_ints</a:t>
            </a:r>
            <a:r>
              <a:rPr lang="en-US" sz="2000" dirty="0">
                <a:latin typeface="Courier New" pitchFamily="49" charset="0"/>
                <a:cs typeface="Courier New" pitchFamily="49" charset="0"/>
              </a:rPr>
              <a:t>;</a:t>
            </a:r>
          </a:p>
          <a:p>
            <a:pPr marL="914400" indent="0" eaLnBrk="1" hangingPunct="1">
              <a:buFont typeface="Wingdings" pitchFamily="2" charset="2"/>
              <a:buNone/>
              <a:defRPr/>
            </a:pPr>
            <a:r>
              <a:rPr lang="de-DE" sz="2000" dirty="0">
                <a:latin typeface="Courier New" pitchFamily="49" charset="0"/>
                <a:cs typeface="Courier New" pitchFamily="49" charset="0"/>
              </a:rPr>
              <a:t>int nums[] = {5, 7, 2, 15};</a:t>
            </a:r>
          </a:p>
          <a:p>
            <a:pPr marL="914400" indent="0" eaLnBrk="1" hangingPunct="1">
              <a:buFont typeface="Wingdings" pitchFamily="2" charset="2"/>
              <a:buNone/>
              <a:defRPr/>
            </a:pPr>
            <a:r>
              <a:rPr lang="nn-NO" sz="2000" dirty="0">
                <a:latin typeface="Courier New" pitchFamily="49" charset="0"/>
                <a:cs typeface="Courier New" pitchFamily="49" charset="0"/>
              </a:rPr>
              <a:t>for (int i = 0; i &lt; 4; i++)</a:t>
            </a:r>
          </a:p>
          <a:p>
            <a:pPr marL="1379538" indent="0" eaLnBrk="1" hangingPunct="1">
              <a:buFont typeface="Wingdings" pitchFamily="2" charset="2"/>
              <a:buNone/>
              <a:defRPr/>
            </a:pPr>
            <a:r>
              <a:rPr lang="en-US" sz="2000" dirty="0" err="1">
                <a:latin typeface="Courier New" pitchFamily="49" charset="0"/>
                <a:cs typeface="Courier New" pitchFamily="49" charset="0"/>
              </a:rPr>
              <a:t>some_ints.push_back</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nums</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8" name="Rectangle 7"/>
          <p:cNvSpPr/>
          <p:nvPr/>
        </p:nvSpPr>
        <p:spPr>
          <a:xfrm>
            <a:off x="6096000" y="1905000"/>
            <a:ext cx="2362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These statements store a collection of </a:t>
            </a:r>
            <a:r>
              <a:rPr lang="en-US" sz="1600" dirty="0" err="1">
                <a:latin typeface="Courier New" pitchFamily="49" charset="0"/>
                <a:cs typeface="Courier New" pitchFamily="49" charset="0"/>
              </a:rPr>
              <a:t>int</a:t>
            </a:r>
            <a:r>
              <a:rPr lang="en-US" dirty="0"/>
              <a:t> values in vector </a:t>
            </a:r>
            <a:r>
              <a:rPr lang="en-US" sz="1400" dirty="0" err="1">
                <a:latin typeface="Courier New" pitchFamily="49" charset="0"/>
                <a:cs typeface="Courier New" pitchFamily="49" charset="0"/>
              </a:rPr>
              <a:t>some_ints</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5"/>
          <p:cNvSpPr>
            <a:spLocks noGrp="1"/>
          </p:cNvSpPr>
          <p:nvPr>
            <p:ph type="title"/>
          </p:nvPr>
        </p:nvSpPr>
        <p:spPr>
          <a:xfrm>
            <a:off x="612775" y="228600"/>
            <a:ext cx="8153400" cy="990600"/>
          </a:xfrm>
        </p:spPr>
        <p:txBody>
          <a:bodyPr/>
          <a:lstStyle/>
          <a:p>
            <a:pPr eaLnBrk="1" hangingPunct="1"/>
            <a:r>
              <a:rPr lang="en-US" b="1" smtClean="0"/>
              <a:t>Applications of </a:t>
            </a:r>
            <a:r>
              <a:rPr lang="en-US" sz="4000" b="1" smtClean="0">
                <a:latin typeface="Courier New" pitchFamily="49" charset="0"/>
                <a:cs typeface="Courier New" pitchFamily="49" charset="0"/>
              </a:rPr>
              <a:t>vector</a:t>
            </a:r>
            <a:endParaRPr lang="en-US" smtClean="0"/>
          </a:p>
        </p:txBody>
      </p:sp>
      <p:sp>
        <p:nvSpPr>
          <p:cNvPr id="7" name="Content Placeholder 6"/>
          <p:cNvSpPr>
            <a:spLocks noGrp="1"/>
          </p:cNvSpPr>
          <p:nvPr>
            <p:ph sz="quarter" idx="1"/>
          </p:nvPr>
        </p:nvSpPr>
        <p:spPr>
          <a:xfrm>
            <a:off x="612775" y="1600200"/>
            <a:ext cx="8153400" cy="4876800"/>
          </a:xfrm>
        </p:spPr>
        <p:txBody>
          <a:bodyPr>
            <a:normAutofit/>
          </a:bodyPr>
          <a:lstStyle/>
          <a:p>
            <a:pPr marL="914400" indent="0" eaLnBrk="1" hangingPunct="1">
              <a:buFont typeface="Wingdings" pitchFamily="2" charset="2"/>
              <a:buNone/>
              <a:defRPr/>
            </a:pPr>
            <a:endParaRPr lang="en-US" sz="2000" dirty="0" smtClean="0">
              <a:latin typeface="Courier New" pitchFamily="49" charset="0"/>
              <a:cs typeface="Courier New" pitchFamily="49" charset="0"/>
            </a:endParaRPr>
          </a:p>
          <a:p>
            <a:pPr marL="914400" indent="0" eaLnBrk="1" hangingPunct="1">
              <a:buFont typeface="Wingdings" pitchFamily="2" charset="2"/>
              <a:buNone/>
              <a:defRPr/>
            </a:pPr>
            <a:endParaRPr lang="en-US" sz="2000" dirty="0">
              <a:latin typeface="Courier New" pitchFamily="49" charset="0"/>
              <a:cs typeface="Courier New" pitchFamily="49" charset="0"/>
            </a:endParaRPr>
          </a:p>
          <a:p>
            <a:pPr marL="914400" indent="0" eaLnBrk="1" hangingPunct="1">
              <a:buFont typeface="Wingdings" pitchFamily="2" charset="2"/>
              <a:buNone/>
              <a:defRPr/>
            </a:pPr>
            <a:r>
              <a:rPr lang="en-US" sz="2000" dirty="0" smtClean="0">
                <a:latin typeface="Courier New" pitchFamily="49" charset="0"/>
                <a:cs typeface="Courier New" pitchFamily="49" charset="0"/>
              </a:rPr>
              <a:t>vector&lt;</a:t>
            </a:r>
            <a:r>
              <a:rPr lang="en-US" sz="2000" dirty="0" err="1" smtClean="0">
                <a:latin typeface="Courier New" pitchFamily="49" charset="0"/>
                <a:cs typeface="Courier New" pitchFamily="49" charset="0"/>
              </a:rPr>
              <a:t>int</a:t>
            </a:r>
            <a:r>
              <a:rPr lang="en-US" sz="2000" dirty="0">
                <a:latin typeface="Courier New" pitchFamily="49" charset="0"/>
                <a:cs typeface="Courier New" pitchFamily="49" charset="0"/>
              </a:rPr>
              <a:t>&gt; </a:t>
            </a:r>
            <a:r>
              <a:rPr lang="en-US" sz="2000" dirty="0" err="1">
                <a:latin typeface="Courier New" pitchFamily="49" charset="0"/>
                <a:cs typeface="Courier New" pitchFamily="49" charset="0"/>
              </a:rPr>
              <a:t>some_ints</a:t>
            </a:r>
            <a:r>
              <a:rPr lang="en-US" sz="2000" dirty="0">
                <a:latin typeface="Courier New" pitchFamily="49" charset="0"/>
                <a:cs typeface="Courier New" pitchFamily="49" charset="0"/>
              </a:rPr>
              <a:t>;</a:t>
            </a:r>
          </a:p>
          <a:p>
            <a:pPr marL="914400" indent="0" eaLnBrk="1" hangingPunct="1">
              <a:buFont typeface="Wingdings" pitchFamily="2" charset="2"/>
              <a:buNone/>
              <a:defRPr/>
            </a:pPr>
            <a:r>
              <a:rPr lang="de-DE" sz="2000" dirty="0">
                <a:latin typeface="Courier New" pitchFamily="49" charset="0"/>
                <a:cs typeface="Courier New" pitchFamily="49" charset="0"/>
              </a:rPr>
              <a:t>int nums[] = {5, 7, 2, 15};</a:t>
            </a:r>
          </a:p>
          <a:p>
            <a:pPr marL="914400" indent="0" eaLnBrk="1" hangingPunct="1">
              <a:buFont typeface="Wingdings" pitchFamily="2" charset="2"/>
              <a:buNone/>
              <a:defRPr/>
            </a:pPr>
            <a:r>
              <a:rPr lang="nn-NO" sz="2000" dirty="0">
                <a:latin typeface="Courier New" pitchFamily="49" charset="0"/>
                <a:cs typeface="Courier New" pitchFamily="49" charset="0"/>
              </a:rPr>
              <a:t>for (int i = 0; i &lt; 4; i++)</a:t>
            </a:r>
          </a:p>
          <a:p>
            <a:pPr marL="1379538" indent="0" eaLnBrk="1" hangingPunct="1">
              <a:buFont typeface="Wingdings" pitchFamily="2" charset="2"/>
              <a:buNone/>
              <a:defRPr/>
            </a:pPr>
            <a:r>
              <a:rPr lang="en-US" sz="2000" dirty="0" err="1">
                <a:latin typeface="Courier New" pitchFamily="49" charset="0"/>
                <a:cs typeface="Courier New" pitchFamily="49" charset="0"/>
              </a:rPr>
              <a:t>some_ints.push_back</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nums</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8" name="Rectangle 7"/>
          <p:cNvSpPr/>
          <p:nvPr/>
        </p:nvSpPr>
        <p:spPr>
          <a:xfrm>
            <a:off x="2362200" y="4419600"/>
            <a:ext cx="4495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After the loop finishes, vector element </a:t>
            </a:r>
            <a:r>
              <a:rPr lang="en-US" sz="1600" dirty="0" err="1">
                <a:latin typeface="Courier New" pitchFamily="49" charset="0"/>
                <a:cs typeface="Courier New" pitchFamily="49" charset="0"/>
              </a:rPr>
              <a:t>some_ints</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a:t>
            </a:r>
            <a:r>
              <a:rPr lang="en-US" dirty="0"/>
              <a:t>] and array element </a:t>
            </a:r>
            <a:r>
              <a:rPr lang="en-US" dirty="0" err="1">
                <a:latin typeface="Courier New" pitchFamily="49" charset="0"/>
                <a:cs typeface="Courier New" pitchFamily="49" charset="0"/>
              </a:rPr>
              <a:t>nums</a:t>
            </a:r>
            <a:r>
              <a:rPr lang="en-US" dirty="0">
                <a:latin typeface="Courier New" pitchFamily="49" charset="0"/>
                <a:cs typeface="Courier New" pitchFamily="49" charset="0"/>
              </a:rPr>
              <a:t>[</a:t>
            </a:r>
            <a:r>
              <a:rPr lang="en-US" dirty="0" err="1">
                <a:latin typeface="Courier New" pitchFamily="49" charset="0"/>
                <a:cs typeface="Courier New" pitchFamily="49" charset="0"/>
              </a:rPr>
              <a:t>i</a:t>
            </a:r>
            <a:r>
              <a:rPr lang="en-US" dirty="0">
                <a:latin typeface="Courier New" pitchFamily="49" charset="0"/>
                <a:cs typeface="Courier New" pitchFamily="49" charset="0"/>
              </a:rPr>
              <a:t>] </a:t>
            </a:r>
            <a:r>
              <a:rPr lang="en-US" dirty="0"/>
              <a:t>(for all </a:t>
            </a:r>
            <a:r>
              <a:rPr lang="en-US" dirty="0" err="1">
                <a:latin typeface="Courier New" pitchFamily="49" charset="0"/>
                <a:cs typeface="Courier New" pitchFamily="49" charset="0"/>
              </a:rPr>
              <a:t>i</a:t>
            </a:r>
            <a:r>
              <a:rPr lang="en-US" dirty="0"/>
              <a:t> in range) will contain the same value</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5"/>
          <p:cNvSpPr>
            <a:spLocks noGrp="1"/>
          </p:cNvSpPr>
          <p:nvPr>
            <p:ph type="title"/>
          </p:nvPr>
        </p:nvSpPr>
        <p:spPr>
          <a:xfrm>
            <a:off x="612775" y="228600"/>
            <a:ext cx="8153400" cy="990600"/>
          </a:xfrm>
        </p:spPr>
        <p:txBody>
          <a:bodyPr/>
          <a:lstStyle/>
          <a:p>
            <a:pPr eaLnBrk="1" hangingPunct="1"/>
            <a:r>
              <a:rPr lang="en-US" b="1" smtClean="0"/>
              <a:t>Applications of </a:t>
            </a:r>
            <a:r>
              <a:rPr lang="en-US" sz="4000" b="1" smtClean="0">
                <a:latin typeface="Courier New" pitchFamily="49" charset="0"/>
                <a:cs typeface="Courier New" pitchFamily="49" charset="0"/>
              </a:rPr>
              <a:t>vector</a:t>
            </a:r>
            <a:endParaRPr lang="en-US" smtClean="0"/>
          </a:p>
        </p:txBody>
      </p:sp>
      <p:sp>
        <p:nvSpPr>
          <p:cNvPr id="7" name="Content Placeholder 6"/>
          <p:cNvSpPr>
            <a:spLocks noGrp="1"/>
          </p:cNvSpPr>
          <p:nvPr>
            <p:ph sz="quarter" idx="1"/>
          </p:nvPr>
        </p:nvSpPr>
        <p:spPr>
          <a:xfrm>
            <a:off x="612775" y="1600200"/>
            <a:ext cx="8153400" cy="4876800"/>
          </a:xfrm>
        </p:spPr>
        <p:txBody>
          <a:bodyPr>
            <a:normAutofit/>
          </a:bodyPr>
          <a:lstStyle/>
          <a:p>
            <a:pPr marL="688975" indent="0" eaLnBrk="1" hangingPunct="1">
              <a:buFont typeface="Wingdings" pitchFamily="2" charset="2"/>
              <a:buNone/>
              <a:defRPr/>
            </a:pPr>
            <a:endParaRPr lang="en-US" sz="2000" dirty="0" smtClean="0">
              <a:latin typeface="Courier New" pitchFamily="49" charset="0"/>
              <a:cs typeface="Courier New" pitchFamily="49" charset="0"/>
            </a:endParaRPr>
          </a:p>
          <a:p>
            <a:pPr marL="688975" indent="0" eaLnBrk="1" hangingPunct="1">
              <a:buFont typeface="Wingdings" pitchFamily="2" charset="2"/>
              <a:buNone/>
              <a:defRPr/>
            </a:pP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sum = 0;</a:t>
            </a:r>
          </a:p>
          <a:p>
            <a:pPr marL="688975" indent="0" eaLnBrk="1" hangingPunct="1">
              <a:buFont typeface="Wingdings" pitchFamily="2" charset="2"/>
              <a:buNone/>
              <a:defRPr/>
            </a:pPr>
            <a:r>
              <a:rPr lang="en-US" sz="2000" dirty="0">
                <a:latin typeface="Courier New" pitchFamily="49" charset="0"/>
                <a:cs typeface="Courier New" pitchFamily="49" charset="0"/>
              </a:rPr>
              <a:t>for (</a:t>
            </a:r>
            <a:r>
              <a:rPr lang="en-US" sz="2000" dirty="0" err="1">
                <a:latin typeface="Courier New" pitchFamily="49" charset="0"/>
                <a:cs typeface="Courier New" pitchFamily="49" charset="0"/>
              </a:rPr>
              <a:t>size_t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0;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&lt; </a:t>
            </a:r>
            <a:r>
              <a:rPr lang="en-US" sz="2000" dirty="0" err="1">
                <a:latin typeface="Courier New" pitchFamily="49" charset="0"/>
                <a:cs typeface="Courier New" pitchFamily="49" charset="0"/>
              </a:rPr>
              <a:t>some_ints.size</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a:t>
            </a:r>
          </a:p>
          <a:p>
            <a:pPr marL="1139825" indent="0" eaLnBrk="1" hangingPunct="1">
              <a:buFont typeface="Wingdings" pitchFamily="2" charset="2"/>
              <a:buNone/>
              <a:defRPr/>
            </a:pPr>
            <a:r>
              <a:rPr lang="en-US" sz="2000" dirty="0">
                <a:latin typeface="Courier New" pitchFamily="49" charset="0"/>
                <a:cs typeface="Courier New" pitchFamily="49" charset="0"/>
              </a:rPr>
              <a:t>sum += </a:t>
            </a:r>
            <a:r>
              <a:rPr lang="en-US" sz="2000" dirty="0" err="1">
                <a:latin typeface="Courier New" pitchFamily="49" charset="0"/>
                <a:cs typeface="Courier New" pitchFamily="49" charset="0"/>
              </a:rPr>
              <a:t>some_ints</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a:t>
            </a:r>
          </a:p>
          <a:p>
            <a:pPr marL="688975" indent="0" eaLnBrk="1" hangingPunct="1">
              <a:buFont typeface="Wingdings" pitchFamily="2" charset="2"/>
              <a:buNone/>
              <a:defRPr/>
            </a:pPr>
            <a:r>
              <a:rPr lang="en-US" sz="2000" dirty="0">
                <a:latin typeface="Courier New" pitchFamily="49" charset="0"/>
                <a:cs typeface="Courier New" pitchFamily="49" charset="0"/>
              </a:rPr>
              <a:t>}</a:t>
            </a:r>
          </a:p>
          <a:p>
            <a:pPr marL="688975" indent="0" eaLnBrk="1" hangingPunct="1">
              <a:buFont typeface="Wingdings" pitchFamily="2" charset="2"/>
              <a:buNone/>
              <a:defRPr/>
            </a:pPr>
            <a:r>
              <a:rPr lang="en-US" sz="2000" dirty="0" err="1">
                <a:latin typeface="Courier New" pitchFamily="49" charset="0"/>
                <a:cs typeface="Courier New" pitchFamily="49" charset="0"/>
              </a:rPr>
              <a:t>cout</a:t>
            </a:r>
            <a:r>
              <a:rPr lang="en-US" sz="2000" dirty="0">
                <a:latin typeface="Courier New" pitchFamily="49" charset="0"/>
                <a:cs typeface="Courier New" pitchFamily="49" charset="0"/>
              </a:rPr>
              <a:t> &lt;&lt; "sum is " &lt;&lt; sum &lt;&lt; </a:t>
            </a:r>
            <a:r>
              <a:rPr lang="en-US" sz="2000" dirty="0" err="1">
                <a:latin typeface="Courier New" pitchFamily="49" charset="0"/>
                <a:cs typeface="Courier New" pitchFamily="49" charset="0"/>
              </a:rPr>
              <a:t>endl</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2" name="Rectangle 1"/>
          <p:cNvSpPr/>
          <p:nvPr/>
        </p:nvSpPr>
        <p:spPr>
          <a:xfrm>
            <a:off x="4343400" y="4038600"/>
            <a:ext cx="34290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This fragment finds and displays</a:t>
            </a:r>
          </a:p>
          <a:p>
            <a:pPr>
              <a:defRPr/>
            </a:pPr>
            <a:r>
              <a:rPr lang="en-US" dirty="0"/>
              <a:t>the sum of the </a:t>
            </a:r>
            <a:r>
              <a:rPr lang="en-US" dirty="0" err="1">
                <a:latin typeface="Courier New" pitchFamily="49" charset="0"/>
                <a:cs typeface="Courier New" pitchFamily="49" charset="0"/>
              </a:rPr>
              <a:t>int</a:t>
            </a:r>
            <a:r>
              <a:rPr lang="en-US" dirty="0"/>
              <a:t> values in </a:t>
            </a:r>
            <a:r>
              <a:rPr lang="en-US" dirty="0" err="1">
                <a:latin typeface="Courier New" pitchFamily="49" charset="0"/>
                <a:cs typeface="Courier New" pitchFamily="49" charset="0"/>
              </a:rPr>
              <a:t>some_ints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5"/>
          <p:cNvSpPr>
            <a:spLocks noGrp="1"/>
          </p:cNvSpPr>
          <p:nvPr>
            <p:ph type="title"/>
          </p:nvPr>
        </p:nvSpPr>
        <p:spPr>
          <a:xfrm>
            <a:off x="612775" y="228600"/>
            <a:ext cx="8153400" cy="990600"/>
          </a:xfrm>
        </p:spPr>
        <p:txBody>
          <a:bodyPr/>
          <a:lstStyle/>
          <a:p>
            <a:pPr eaLnBrk="1" hangingPunct="1"/>
            <a:r>
              <a:rPr lang="en-US" b="1" smtClean="0"/>
              <a:t>Applications of </a:t>
            </a:r>
            <a:r>
              <a:rPr lang="en-US" sz="4000" b="1" smtClean="0">
                <a:latin typeface="Courier New" pitchFamily="49" charset="0"/>
                <a:cs typeface="Courier New" pitchFamily="49" charset="0"/>
              </a:rPr>
              <a:t>vector</a:t>
            </a:r>
            <a:endParaRPr lang="en-US" smtClean="0"/>
          </a:p>
        </p:txBody>
      </p:sp>
      <p:sp>
        <p:nvSpPr>
          <p:cNvPr id="49154" name="Content Placeholder 6"/>
          <p:cNvSpPr>
            <a:spLocks noGrp="1"/>
          </p:cNvSpPr>
          <p:nvPr>
            <p:ph sz="quarter" idx="1"/>
          </p:nvPr>
        </p:nvSpPr>
        <p:spPr>
          <a:xfrm>
            <a:off x="612775" y="1600200"/>
            <a:ext cx="8153400" cy="4876800"/>
          </a:xfrm>
        </p:spPr>
        <p:txBody>
          <a:bodyPr/>
          <a:lstStyle/>
          <a:p>
            <a:pPr marL="688975" indent="0" eaLnBrk="1" hangingPunct="1">
              <a:buFont typeface="Wingdings" pitchFamily="2" charset="2"/>
              <a:buNone/>
            </a:pPr>
            <a:endParaRPr lang="en-US" sz="2000" smtClean="0">
              <a:latin typeface="Courier New" pitchFamily="49" charset="0"/>
              <a:cs typeface="Courier New" pitchFamily="49" charset="0"/>
            </a:endParaRPr>
          </a:p>
          <a:p>
            <a:pPr marL="688975" indent="0" eaLnBrk="1" hangingPunct="1">
              <a:buFont typeface="Wingdings" pitchFamily="2" charset="2"/>
              <a:buNone/>
            </a:pPr>
            <a:r>
              <a:rPr lang="en-US" sz="2000" smtClean="0">
                <a:latin typeface="Courier New" pitchFamily="49" charset="0"/>
                <a:cs typeface="Courier New" pitchFamily="49" charset="0"/>
              </a:rPr>
              <a:t>int sum = 0;</a:t>
            </a:r>
          </a:p>
          <a:p>
            <a:pPr marL="688975" indent="0" eaLnBrk="1" hangingPunct="1">
              <a:buFont typeface="Wingdings" pitchFamily="2" charset="2"/>
              <a:buNone/>
            </a:pPr>
            <a:r>
              <a:rPr lang="en-US" sz="2000" smtClean="0">
                <a:latin typeface="Courier New" pitchFamily="49" charset="0"/>
                <a:cs typeface="Courier New" pitchFamily="49" charset="0"/>
              </a:rPr>
              <a:t>for (size_t i = 0; i &lt; some_ints.size(); i++) {</a:t>
            </a:r>
          </a:p>
          <a:p>
            <a:pPr marL="688975" indent="0" eaLnBrk="1" hangingPunct="1">
              <a:buFont typeface="Wingdings" pitchFamily="2" charset="2"/>
              <a:buNone/>
            </a:pPr>
            <a:r>
              <a:rPr lang="en-US" sz="2000" smtClean="0">
                <a:latin typeface="Courier New" pitchFamily="49" charset="0"/>
                <a:cs typeface="Courier New" pitchFamily="49" charset="0"/>
              </a:rPr>
              <a:t>  sum += some_ints[i];</a:t>
            </a:r>
          </a:p>
          <a:p>
            <a:pPr marL="688975" indent="0" eaLnBrk="1" hangingPunct="1">
              <a:buFont typeface="Wingdings" pitchFamily="2" charset="2"/>
              <a:buNone/>
            </a:pPr>
            <a:r>
              <a:rPr lang="en-US" sz="2000" smtClean="0">
                <a:latin typeface="Courier New" pitchFamily="49" charset="0"/>
                <a:cs typeface="Courier New" pitchFamily="49" charset="0"/>
              </a:rPr>
              <a:t>}</a:t>
            </a:r>
          </a:p>
          <a:p>
            <a:pPr marL="688975" indent="0" eaLnBrk="1" hangingPunct="1">
              <a:buFont typeface="Wingdings" pitchFamily="2" charset="2"/>
              <a:buNone/>
            </a:pPr>
            <a:r>
              <a:rPr lang="en-US" sz="2000" smtClean="0">
                <a:latin typeface="Courier New" pitchFamily="49" charset="0"/>
                <a:cs typeface="Courier New" pitchFamily="49" charset="0"/>
              </a:rPr>
              <a:t>cout &lt;&lt; "sum is " &lt;&lt; sum &lt;&lt; endl;</a:t>
            </a:r>
          </a:p>
        </p:txBody>
      </p:sp>
      <p:sp>
        <p:nvSpPr>
          <p:cNvPr id="2" name="Rectangle 1"/>
          <p:cNvSpPr/>
          <p:nvPr/>
        </p:nvSpPr>
        <p:spPr>
          <a:xfrm>
            <a:off x="1371600" y="4267200"/>
            <a:ext cx="64008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Although it may seem wasteful to carry out these operations when you already have an array of </a:t>
            </a:r>
            <a:r>
              <a:rPr lang="en-US" dirty="0" err="1">
                <a:latin typeface="Courier New" pitchFamily="49" charset="0"/>
                <a:cs typeface="Courier New" pitchFamily="49" charset="0"/>
              </a:rPr>
              <a:t>ints</a:t>
            </a:r>
            <a:r>
              <a:rPr lang="en-US" dirty="0"/>
              <a:t>, the purpose of this example is to illustrate the steps needed to process a collection of </a:t>
            </a:r>
            <a:r>
              <a:rPr lang="en-US" dirty="0" err="1">
                <a:latin typeface="Courier New" pitchFamily="49" charset="0"/>
                <a:cs typeface="Courier New" pitchFamily="49" charset="0"/>
              </a:rPr>
              <a:t>int</a:t>
            </a:r>
            <a:r>
              <a:rPr lang="en-US" dirty="0"/>
              <a:t> values in a vector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612775" y="228600"/>
            <a:ext cx="8153400" cy="990600"/>
          </a:xfrm>
        </p:spPr>
        <p:txBody>
          <a:bodyPr/>
          <a:lstStyle/>
          <a:p>
            <a:pPr eaLnBrk="1" hangingPunct="1"/>
            <a:r>
              <a:rPr lang="en-US" sz="3600" b="1" smtClean="0"/>
              <a:t>The Phone Directory Application Revisited</a:t>
            </a:r>
            <a:endParaRPr lang="en-US" sz="3600" smtClean="0"/>
          </a:p>
        </p:txBody>
      </p:sp>
      <p:sp>
        <p:nvSpPr>
          <p:cNvPr id="50178" name="Content Placeholder 2"/>
          <p:cNvSpPr>
            <a:spLocks noGrp="1"/>
          </p:cNvSpPr>
          <p:nvPr>
            <p:ph sz="quarter" idx="1"/>
          </p:nvPr>
        </p:nvSpPr>
        <p:spPr>
          <a:xfrm>
            <a:off x="612775" y="1600200"/>
            <a:ext cx="8153400" cy="4876800"/>
          </a:xfrm>
        </p:spPr>
        <p:txBody>
          <a:bodyPr/>
          <a:lstStyle/>
          <a:p>
            <a:pPr eaLnBrk="1" hangingPunct="1">
              <a:lnSpc>
                <a:spcPct val="80000"/>
              </a:lnSpc>
            </a:pPr>
            <a:r>
              <a:rPr lang="en-US" sz="2000" smtClean="0"/>
              <a:t>In Chapter 1 we created a phone directory by building an array of phone directory entries that expanded as new directory entries were added</a:t>
            </a:r>
          </a:p>
          <a:p>
            <a:pPr eaLnBrk="1" hangingPunct="1">
              <a:lnSpc>
                <a:spcPct val="80000"/>
              </a:lnSpc>
            </a:pPr>
            <a:r>
              <a:rPr lang="en-US" sz="2000" smtClean="0"/>
              <a:t>We can accomplish the same operations much more easily using a vector to store the phone directory:</a:t>
            </a:r>
            <a:endParaRPr lang="en-US" sz="2000" smtClean="0">
              <a:latin typeface="Courier New" pitchFamily="49" charset="0"/>
              <a:cs typeface="Courier New" pitchFamily="49" charset="0"/>
            </a:endParaRPr>
          </a:p>
          <a:p>
            <a:pPr eaLnBrk="1" hangingPunct="1">
              <a:lnSpc>
                <a:spcPct val="80000"/>
              </a:lnSpc>
              <a:buFont typeface="Wingdings" pitchFamily="2" charset="2"/>
              <a:buNone/>
            </a:pPr>
            <a:r>
              <a:rPr lang="en-US" sz="1800" smtClean="0">
                <a:latin typeface="Courier New" pitchFamily="49" charset="0"/>
                <a:cs typeface="Courier New" pitchFamily="49" charset="0"/>
              </a:rPr>
              <a:t>	vector&lt;Directory_Entry&gt; the_directory;</a:t>
            </a:r>
          </a:p>
          <a:p>
            <a:pPr eaLnBrk="1" hangingPunct="1">
              <a:lnSpc>
                <a:spcPct val="80000"/>
              </a:lnSpc>
            </a:pPr>
            <a:r>
              <a:rPr lang="en-US" sz="2000" smtClean="0"/>
              <a:t>Instead of creating a function to reallocate the size of the array when we need to add an item when the array is full, we can simply use a vector :</a:t>
            </a:r>
          </a:p>
          <a:p>
            <a:pPr eaLnBrk="1" hangingPunct="1">
              <a:lnSpc>
                <a:spcPct val="80000"/>
              </a:lnSpc>
            </a:pPr>
            <a:endParaRPr lang="en-US" sz="2000" smtClean="0"/>
          </a:p>
          <a:p>
            <a:pPr marL="742950" lvl="1" indent="-285750" eaLnBrk="1" hangingPunct="1">
              <a:lnSpc>
                <a:spcPct val="80000"/>
              </a:lnSpc>
              <a:buFont typeface="Wingdings 2" pitchFamily="18" charset="2"/>
              <a:buNone/>
            </a:pPr>
            <a:r>
              <a:rPr lang="en-US" sz="1500" smtClean="0">
                <a:latin typeface="Courier New" pitchFamily="49" charset="0"/>
                <a:cs typeface="Courier New" pitchFamily="49" charset="0"/>
              </a:rPr>
              <a:t>/** </a:t>
            </a:r>
            <a:r>
              <a:rPr lang="en-US" sz="1500" i="1" smtClean="0">
                <a:latin typeface="Courier New" pitchFamily="49" charset="0"/>
                <a:cs typeface="Courier New" pitchFamily="49" charset="0"/>
              </a:rPr>
              <a:t>Adds a new entry</a:t>
            </a:r>
            <a:r>
              <a:rPr lang="en-US" sz="1500" smtClean="0">
                <a:latin typeface="Courier New" pitchFamily="49" charset="0"/>
                <a:cs typeface="Courier New" pitchFamily="49" charset="0"/>
              </a:rPr>
              <a:t>.</a:t>
            </a:r>
          </a:p>
          <a:p>
            <a:pPr marL="742950" lvl="1" indent="-285750" eaLnBrk="1" hangingPunct="1">
              <a:lnSpc>
                <a:spcPct val="80000"/>
              </a:lnSpc>
              <a:buFont typeface="Wingdings 2" pitchFamily="18" charset="2"/>
              <a:buNone/>
            </a:pPr>
            <a:r>
              <a:rPr lang="en-US" sz="1500" smtClean="0">
                <a:latin typeface="Courier New" pitchFamily="49" charset="0"/>
                <a:cs typeface="Courier New" pitchFamily="49" charset="0"/>
              </a:rPr>
              <a:t>@param name </a:t>
            </a:r>
            <a:r>
              <a:rPr lang="en-US" sz="1500" i="1" smtClean="0">
                <a:latin typeface="Courier New" pitchFamily="49" charset="0"/>
                <a:cs typeface="Courier New" pitchFamily="49" charset="0"/>
              </a:rPr>
              <a:t>The name of the person being added</a:t>
            </a:r>
          </a:p>
          <a:p>
            <a:pPr marL="742950" lvl="1" indent="-285750" eaLnBrk="1" hangingPunct="1">
              <a:lnSpc>
                <a:spcPct val="80000"/>
              </a:lnSpc>
              <a:buFont typeface="Wingdings 2" pitchFamily="18" charset="2"/>
              <a:buNone/>
            </a:pPr>
            <a:r>
              <a:rPr lang="en-US" sz="1500" smtClean="0">
                <a:latin typeface="Courier New" pitchFamily="49" charset="0"/>
                <a:cs typeface="Courier New" pitchFamily="49" charset="0"/>
              </a:rPr>
              <a:t>@param new_number </a:t>
            </a:r>
            <a:r>
              <a:rPr lang="en-US" sz="1500" i="1" smtClean="0">
                <a:latin typeface="Courier New" pitchFamily="49" charset="0"/>
                <a:cs typeface="Courier New" pitchFamily="49" charset="0"/>
              </a:rPr>
              <a:t>The new number to be assigned</a:t>
            </a:r>
          </a:p>
          <a:p>
            <a:pPr marL="742950" lvl="1" indent="-285750" eaLnBrk="1" hangingPunct="1">
              <a:lnSpc>
                <a:spcPct val="80000"/>
              </a:lnSpc>
              <a:buFont typeface="Wingdings 2" pitchFamily="18" charset="2"/>
              <a:buNone/>
            </a:pPr>
            <a:r>
              <a:rPr lang="en-US" sz="1500" smtClean="0">
                <a:latin typeface="Courier New" pitchFamily="49" charset="0"/>
                <a:cs typeface="Courier New" pitchFamily="49" charset="0"/>
              </a:rPr>
              <a:t>*/</a:t>
            </a:r>
          </a:p>
          <a:p>
            <a:pPr marL="742950" lvl="1" indent="-285750" eaLnBrk="1" hangingPunct="1">
              <a:lnSpc>
                <a:spcPct val="80000"/>
              </a:lnSpc>
              <a:buFont typeface="Wingdings 2" pitchFamily="18" charset="2"/>
              <a:buNone/>
            </a:pPr>
            <a:r>
              <a:rPr lang="en-US" sz="1500" smtClean="0">
                <a:latin typeface="Courier New" pitchFamily="49" charset="0"/>
                <a:cs typeface="Courier New" pitchFamily="49" charset="0"/>
              </a:rPr>
              <a:t>void add(string name, string new_number) {</a:t>
            </a:r>
          </a:p>
          <a:p>
            <a:pPr marL="742950" lvl="1" indent="-285750" eaLnBrk="1" hangingPunct="1">
              <a:lnSpc>
                <a:spcPct val="80000"/>
              </a:lnSpc>
              <a:buFont typeface="Wingdings 2" pitchFamily="18" charset="2"/>
              <a:buNone/>
            </a:pPr>
            <a:r>
              <a:rPr lang="en-US" sz="1500" smtClean="0">
                <a:latin typeface="Courier New" pitchFamily="49" charset="0"/>
                <a:cs typeface="Courier New" pitchFamily="49" charset="0"/>
              </a:rPr>
              <a:t>Directory_Entry new_entry(name, new_number);</a:t>
            </a:r>
          </a:p>
          <a:p>
            <a:pPr marL="742950" lvl="1" indent="-285750" eaLnBrk="1" hangingPunct="1">
              <a:lnSpc>
                <a:spcPct val="80000"/>
              </a:lnSpc>
              <a:buFont typeface="Wingdings 2" pitchFamily="18" charset="2"/>
              <a:buNone/>
            </a:pPr>
            <a:r>
              <a:rPr lang="en-US" sz="1500" smtClean="0">
                <a:latin typeface="Courier New" pitchFamily="49" charset="0"/>
                <a:cs typeface="Courier New" pitchFamily="49" charset="0"/>
              </a:rPr>
              <a:t>the_directory.push_back(new_entry);</a:t>
            </a:r>
          </a:p>
          <a:p>
            <a:pPr marL="742950" lvl="1" indent="-285750" eaLnBrk="1" hangingPunct="1">
              <a:lnSpc>
                <a:spcPct val="80000"/>
              </a:lnSpc>
              <a:buFont typeface="Wingdings 2" pitchFamily="18" charset="2"/>
              <a:buNone/>
            </a:pPr>
            <a:r>
              <a:rPr lang="en-US" sz="15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Placeholder 5"/>
          <p:cNvSpPr>
            <a:spLocks noGrp="1"/>
          </p:cNvSpPr>
          <p:nvPr>
            <p:ph type="body" idx="1"/>
          </p:nvPr>
        </p:nvSpPr>
        <p:spPr/>
        <p:txBody>
          <a:bodyPr/>
          <a:lstStyle/>
          <a:p>
            <a:pPr eaLnBrk="1" hangingPunct="1"/>
            <a:r>
              <a:rPr lang="en-US" smtClean="0"/>
              <a:t>Section 4.3</a:t>
            </a:r>
          </a:p>
        </p:txBody>
      </p:sp>
      <p:sp>
        <p:nvSpPr>
          <p:cNvPr id="51202" name="Title 4"/>
          <p:cNvSpPr>
            <a:spLocks noGrp="1"/>
          </p:cNvSpPr>
          <p:nvPr>
            <p:ph type="title"/>
          </p:nvPr>
        </p:nvSpPr>
        <p:spPr/>
        <p:txBody>
          <a:bodyPr/>
          <a:lstStyle/>
          <a:p>
            <a:pPr eaLnBrk="1" hangingPunct="1"/>
            <a:r>
              <a:rPr lang="en-US" sz="3600" b="1" smtClean="0"/>
              <a:t>Implementation of a </a:t>
            </a:r>
            <a:r>
              <a:rPr lang="en-US" sz="3600" b="1" smtClean="0">
                <a:latin typeface="Courier New" pitchFamily="49" charset="0"/>
                <a:cs typeface="Courier New" pitchFamily="49" charset="0"/>
              </a:rPr>
              <a:t>vector</a:t>
            </a:r>
            <a:r>
              <a:rPr lang="en-US" sz="3600" b="1" smtClean="0"/>
              <a:t> Class</a:t>
            </a:r>
            <a:endParaRPr lang="en-US" sz="36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2775" y="228600"/>
            <a:ext cx="8153400" cy="990600"/>
          </a:xfrm>
        </p:spPr>
        <p:txBody>
          <a:bodyPr>
            <a:normAutofit fontScale="90000"/>
          </a:bodyPr>
          <a:lstStyle/>
          <a:p>
            <a:pPr eaLnBrk="1" hangingPunct="1">
              <a:defRPr/>
            </a:pPr>
            <a:r>
              <a:rPr lang="en-US" b="1" dirty="0"/>
              <a:t>Implementation of a </a:t>
            </a:r>
            <a:r>
              <a:rPr lang="en-US" b="1" dirty="0">
                <a:latin typeface="Courier New" pitchFamily="49" charset="0"/>
                <a:cs typeface="Courier New" pitchFamily="49" charset="0"/>
              </a:rPr>
              <a:t>vector</a:t>
            </a:r>
            <a:r>
              <a:rPr lang="en-US" b="1" dirty="0"/>
              <a:t> Class</a:t>
            </a:r>
            <a:endParaRPr lang="en-US" dirty="0"/>
          </a:p>
        </p:txBody>
      </p:sp>
      <p:sp>
        <p:nvSpPr>
          <p:cNvPr id="52226" name="Content Placeholder 6"/>
          <p:cNvSpPr>
            <a:spLocks noGrp="1"/>
          </p:cNvSpPr>
          <p:nvPr>
            <p:ph sz="quarter" idx="1"/>
          </p:nvPr>
        </p:nvSpPr>
        <p:spPr>
          <a:xfrm>
            <a:off x="612775" y="1600200"/>
            <a:ext cx="8153400" cy="5105400"/>
          </a:xfrm>
        </p:spPr>
        <p:txBody>
          <a:bodyPr/>
          <a:lstStyle/>
          <a:p>
            <a:pPr marL="0" indent="0" eaLnBrk="1" hangingPunct="1">
              <a:lnSpc>
                <a:spcPct val="80000"/>
              </a:lnSpc>
              <a:buFont typeface="Wingdings" pitchFamily="2" charset="2"/>
              <a:buNone/>
            </a:pPr>
            <a:r>
              <a:rPr lang="en-US" sz="1400" smtClean="0">
                <a:latin typeface="Courier New" pitchFamily="49" charset="0"/>
                <a:cs typeface="Courier New" pitchFamily="49" charset="0"/>
              </a:rPr>
              <a:t>namespace KW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template&lt;typename Item_Type&gt;</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class vector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private:</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Data fields</a:t>
            </a:r>
          </a:p>
          <a:p>
            <a:pPr marL="0" indent="0" eaLnBrk="1" hangingPunct="1">
              <a:lnSpc>
                <a:spcPct val="80000"/>
              </a:lnSpc>
              <a:buFont typeface="Wingdings" pitchFamily="2" charset="2"/>
              <a:buNone/>
            </a:pPr>
            <a:endParaRPr lang="en-US" sz="1400" smtClean="0">
              <a:latin typeface="Courier New" pitchFamily="49" charset="0"/>
              <a:cs typeface="Courier New" pitchFamily="49" charset="0"/>
            </a:endParaRP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The initial capacity of the array</a:t>
            </a: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static const size_t INITIAL_CAPACITY = 10;</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The current capacity of the array</a:t>
            </a: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i="1" smtClean="0">
                <a:latin typeface="Courier New" pitchFamily="49" charset="0"/>
                <a:cs typeface="Courier New" pitchFamily="49" charset="0"/>
              </a:rPr>
              <a:t>      size_t current_capacity;</a:t>
            </a:r>
          </a:p>
          <a:p>
            <a:pPr marL="0" indent="0" eaLnBrk="1" hangingPunct="1">
              <a:lnSpc>
                <a:spcPct val="80000"/>
              </a:lnSpc>
              <a:buFont typeface="Wingdings" pitchFamily="2" charset="2"/>
              <a:buNone/>
            </a:pPr>
            <a:r>
              <a:rPr lang="en-US" sz="1400" i="1" smtClean="0">
                <a:latin typeface="Courier New" pitchFamily="49" charset="0"/>
                <a:cs typeface="Courier New" pitchFamily="49" charset="0"/>
              </a:rPr>
              <a:t>      /** The current num_items of the array</a:t>
            </a: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size_t num_items;</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The array to contain the data</a:t>
            </a: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Item_Type* the_data;</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public:</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Member Functions</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a:t>
            </a:r>
          </a:p>
        </p:txBody>
      </p:sp>
      <p:sp>
        <p:nvSpPr>
          <p:cNvPr id="8" name="Line Callout 1 7"/>
          <p:cNvSpPr/>
          <p:nvPr/>
        </p:nvSpPr>
        <p:spPr>
          <a:xfrm>
            <a:off x="4572000" y="1676400"/>
            <a:ext cx="4038600" cy="1371600"/>
          </a:xfrm>
          <a:prstGeom prst="borderCallout1">
            <a:avLst>
              <a:gd name="adj1" fmla="val 18750"/>
              <a:gd name="adj2" fmla="val -8333"/>
              <a:gd name="adj3" fmla="val 3210"/>
              <a:gd name="adj4" fmla="val -5689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We will implement a simplified version of the vector class, which we will encapsulate</a:t>
            </a:r>
          </a:p>
          <a:p>
            <a:pPr>
              <a:defRPr/>
            </a:pPr>
            <a:r>
              <a:rPr lang="en-US" b="0" dirty="0"/>
              <a:t>in the namespace KW</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5"/>
          <p:cNvSpPr>
            <a:spLocks noGrp="1"/>
          </p:cNvSpPr>
          <p:nvPr>
            <p:ph type="title"/>
          </p:nvPr>
        </p:nvSpPr>
        <p:spPr>
          <a:xfrm>
            <a:off x="612775" y="228600"/>
            <a:ext cx="8153400" cy="990600"/>
          </a:xfrm>
        </p:spPr>
        <p:txBody>
          <a:bodyPr/>
          <a:lstStyle/>
          <a:p>
            <a:pPr eaLnBrk="1" hangingPunct="1"/>
            <a:r>
              <a:rPr lang="en-US" sz="3600" b="1" smtClean="0"/>
              <a:t>Implementation of a </a:t>
            </a:r>
            <a:r>
              <a:rPr lang="en-US" sz="3600" b="1" smtClean="0">
                <a:latin typeface="Courier New" pitchFamily="49" charset="0"/>
                <a:cs typeface="Courier New" pitchFamily="49" charset="0"/>
              </a:rPr>
              <a:t>vector</a:t>
            </a:r>
            <a:r>
              <a:rPr lang="en-US" sz="3600" b="1" smtClean="0"/>
              <a:t> Class (cont.)</a:t>
            </a:r>
            <a:endParaRPr lang="en-US" sz="3600" smtClean="0"/>
          </a:p>
        </p:txBody>
      </p:sp>
      <p:sp>
        <p:nvSpPr>
          <p:cNvPr id="53250" name="Content Placeholder 6"/>
          <p:cNvSpPr>
            <a:spLocks noGrp="1"/>
          </p:cNvSpPr>
          <p:nvPr>
            <p:ph sz="quarter" idx="1"/>
          </p:nvPr>
        </p:nvSpPr>
        <p:spPr>
          <a:xfrm>
            <a:off x="612775" y="1600200"/>
            <a:ext cx="8153400" cy="5105400"/>
          </a:xfrm>
        </p:spPr>
        <p:txBody>
          <a:bodyPr/>
          <a:lstStyle/>
          <a:p>
            <a:pPr marL="0" indent="0" eaLnBrk="1" hangingPunct="1">
              <a:lnSpc>
                <a:spcPct val="80000"/>
              </a:lnSpc>
              <a:buFont typeface="Wingdings" pitchFamily="2" charset="2"/>
              <a:buNone/>
            </a:pPr>
            <a:r>
              <a:rPr lang="en-US" sz="1400" smtClean="0">
                <a:latin typeface="Courier New" pitchFamily="49" charset="0"/>
                <a:cs typeface="Courier New" pitchFamily="49" charset="0"/>
              </a:rPr>
              <a:t>namespace KW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template&lt;typename Item_Type&gt;</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class vector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private:</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Data fields</a:t>
            </a:r>
          </a:p>
          <a:p>
            <a:pPr marL="0" indent="0" eaLnBrk="1" hangingPunct="1">
              <a:lnSpc>
                <a:spcPct val="80000"/>
              </a:lnSpc>
              <a:buFont typeface="Wingdings" pitchFamily="2" charset="2"/>
              <a:buNone/>
            </a:pPr>
            <a:endParaRPr lang="en-US" sz="1400" smtClean="0">
              <a:latin typeface="Courier New" pitchFamily="49" charset="0"/>
              <a:cs typeface="Courier New" pitchFamily="49" charset="0"/>
            </a:endParaRP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The initial capacity of the array</a:t>
            </a: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static const size_t INITIAL_CAPACITY = 10;</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The current capacity of the array</a:t>
            </a: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size_t current_capacity;</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The current num_items of the array</a:t>
            </a: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size_t num_items;</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The array to contain the data</a:t>
            </a: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Item_Type* the_data;</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public:</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Member Functions</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a:t>
            </a:r>
          </a:p>
        </p:txBody>
      </p:sp>
      <p:sp>
        <p:nvSpPr>
          <p:cNvPr id="8" name="Line Callout 1 7"/>
          <p:cNvSpPr/>
          <p:nvPr/>
        </p:nvSpPr>
        <p:spPr>
          <a:xfrm>
            <a:off x="5410200" y="1676400"/>
            <a:ext cx="3200400" cy="1371600"/>
          </a:xfrm>
          <a:prstGeom prst="borderCallout1">
            <a:avLst>
              <a:gd name="adj1" fmla="val 42794"/>
              <a:gd name="adj2" fmla="val -6106"/>
              <a:gd name="adj3" fmla="val 39276"/>
              <a:gd name="adj4" fmla="val -7644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Our vector will be called </a:t>
            </a:r>
            <a:r>
              <a:rPr lang="en-US" b="0" dirty="0">
                <a:latin typeface="Courier New" pitchFamily="49" charset="0"/>
                <a:cs typeface="Courier New" pitchFamily="49" charset="0"/>
              </a:rPr>
              <a:t>KW::vector </a:t>
            </a:r>
            <a:r>
              <a:rPr lang="en-US" b="0" dirty="0"/>
              <a:t>to distinguish it from the standard vector, </a:t>
            </a:r>
            <a:r>
              <a:rPr lang="en-US" b="0" dirty="0" err="1">
                <a:latin typeface="Courier New" pitchFamily="49" charset="0"/>
                <a:cs typeface="Courier New" pitchFamily="49" charset="0"/>
              </a:rPr>
              <a:t>std</a:t>
            </a:r>
            <a:r>
              <a:rPr lang="en-US" b="0" dirty="0">
                <a:latin typeface="Courier New" pitchFamily="49" charset="0"/>
                <a:cs typeface="Courier New" pitchFamily="49" charset="0"/>
              </a:rPr>
              <a:t>::vector</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12775" y="228600"/>
            <a:ext cx="8153400" cy="990600"/>
          </a:xfrm>
        </p:spPr>
        <p:txBody>
          <a:bodyPr/>
          <a:lstStyle/>
          <a:p>
            <a:pPr eaLnBrk="1" hangingPunct="1"/>
            <a:r>
              <a:rPr lang="en-US" b="1" smtClean="0"/>
              <a:t>Introduction</a:t>
            </a:r>
          </a:p>
        </p:txBody>
      </p:sp>
      <p:sp>
        <p:nvSpPr>
          <p:cNvPr id="17410" name="Content Placeholder 2"/>
          <p:cNvSpPr>
            <a:spLocks noGrp="1"/>
          </p:cNvSpPr>
          <p:nvPr>
            <p:ph sz="quarter" idx="1"/>
          </p:nvPr>
        </p:nvSpPr>
        <p:spPr>
          <a:xfrm>
            <a:off x="612775" y="1600200"/>
            <a:ext cx="8153400" cy="4495800"/>
          </a:xfrm>
        </p:spPr>
        <p:txBody>
          <a:bodyPr/>
          <a:lstStyle/>
          <a:p>
            <a:pPr eaLnBrk="1" hangingPunct="1"/>
            <a:r>
              <a:rPr lang="en-US" smtClean="0"/>
              <a:t>So far we’ve considered one data structure that you can use in your programming—the array</a:t>
            </a:r>
          </a:p>
          <a:p>
            <a:pPr eaLnBrk="1" hangingPunct="1"/>
            <a:r>
              <a:rPr lang="en-US" smtClean="0"/>
              <a:t>The C++ developers have provided more tools for programmers by providing a rich set of data structures written as C++ template classes</a:t>
            </a:r>
          </a:p>
          <a:p>
            <a:pPr eaLnBrk="1" hangingPunct="1"/>
            <a:r>
              <a:rPr lang="en-US" smtClean="0"/>
              <a:t>These template classes are all part of the Standard Template Library (STL)</a:t>
            </a:r>
          </a:p>
          <a:p>
            <a:pPr eaLnBrk="1" hangingPunct="1"/>
            <a:r>
              <a:rPr lang="en-US" smtClean="0"/>
              <a:t>In this chapter we discuss the STL classes called </a:t>
            </a:r>
            <a:r>
              <a:rPr lang="en-US" i="1" smtClean="0"/>
              <a:t>sequences</a:t>
            </a:r>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5"/>
          <p:cNvSpPr>
            <a:spLocks noGrp="1"/>
          </p:cNvSpPr>
          <p:nvPr>
            <p:ph type="title"/>
          </p:nvPr>
        </p:nvSpPr>
        <p:spPr>
          <a:xfrm>
            <a:off x="612775" y="228600"/>
            <a:ext cx="8153400" cy="990600"/>
          </a:xfrm>
        </p:spPr>
        <p:txBody>
          <a:bodyPr/>
          <a:lstStyle/>
          <a:p>
            <a:pPr eaLnBrk="1" hangingPunct="1"/>
            <a:r>
              <a:rPr lang="en-US" sz="3600" b="1" smtClean="0"/>
              <a:t>Implementation of a </a:t>
            </a:r>
            <a:r>
              <a:rPr lang="en-US" sz="3600" b="1" smtClean="0">
                <a:latin typeface="Courier New" pitchFamily="49" charset="0"/>
                <a:cs typeface="Courier New" pitchFamily="49" charset="0"/>
              </a:rPr>
              <a:t>vector</a:t>
            </a:r>
            <a:r>
              <a:rPr lang="en-US" sz="3600" b="1" smtClean="0"/>
              <a:t> Class (cont.)</a:t>
            </a:r>
            <a:endParaRPr lang="en-US" sz="3600" smtClean="0"/>
          </a:p>
        </p:txBody>
      </p:sp>
      <p:sp>
        <p:nvSpPr>
          <p:cNvPr id="54274" name="Content Placeholder 6"/>
          <p:cNvSpPr>
            <a:spLocks noGrp="1"/>
          </p:cNvSpPr>
          <p:nvPr>
            <p:ph sz="quarter" idx="1"/>
          </p:nvPr>
        </p:nvSpPr>
        <p:spPr>
          <a:xfrm>
            <a:off x="612775" y="1600200"/>
            <a:ext cx="8153400" cy="5105400"/>
          </a:xfrm>
        </p:spPr>
        <p:txBody>
          <a:bodyPr/>
          <a:lstStyle/>
          <a:p>
            <a:pPr marL="0" indent="0" eaLnBrk="1" hangingPunct="1">
              <a:lnSpc>
                <a:spcPct val="80000"/>
              </a:lnSpc>
              <a:buFont typeface="Wingdings" pitchFamily="2" charset="2"/>
              <a:buNone/>
            </a:pPr>
            <a:r>
              <a:rPr lang="en-US" sz="1400" smtClean="0">
                <a:latin typeface="Courier New" pitchFamily="49" charset="0"/>
                <a:cs typeface="Courier New" pitchFamily="49" charset="0"/>
              </a:rPr>
              <a:t>namespace KW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template&lt;typename Item_Type&gt;</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class vector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private:</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Data fields</a:t>
            </a:r>
          </a:p>
          <a:p>
            <a:pPr marL="0" indent="0" eaLnBrk="1" hangingPunct="1">
              <a:lnSpc>
                <a:spcPct val="80000"/>
              </a:lnSpc>
              <a:buFont typeface="Wingdings" pitchFamily="2" charset="2"/>
              <a:buNone/>
            </a:pPr>
            <a:endParaRPr lang="en-US" sz="1400" smtClean="0">
              <a:latin typeface="Courier New" pitchFamily="49" charset="0"/>
              <a:cs typeface="Courier New" pitchFamily="49" charset="0"/>
            </a:endParaRP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The initial capacity of the array</a:t>
            </a: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static const size_t INITIAL_CAPACITY = 10;</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The current capacity of the array</a:t>
            </a: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size_t current_capacity;</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The current num_items of the array</a:t>
            </a: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size_t num_items;</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The array to contain the data</a:t>
            </a: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Item_Type* the_data;</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public:</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Member Functions</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a:t>
            </a:r>
          </a:p>
        </p:txBody>
      </p:sp>
      <p:sp>
        <p:nvSpPr>
          <p:cNvPr id="8" name="Line Callout 1 7"/>
          <p:cNvSpPr/>
          <p:nvPr/>
        </p:nvSpPr>
        <p:spPr>
          <a:xfrm>
            <a:off x="5334000" y="1676400"/>
            <a:ext cx="3352800" cy="1447800"/>
          </a:xfrm>
          <a:prstGeom prst="borderCallout1">
            <a:avLst>
              <a:gd name="adj1" fmla="val 113200"/>
              <a:gd name="adj2" fmla="val 48695"/>
              <a:gd name="adj3" fmla="val 165592"/>
              <a:gd name="adj4" fmla="val -1777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The physical size of the array is indicated by the data field </a:t>
            </a:r>
            <a:r>
              <a:rPr lang="en-US" b="0" dirty="0" err="1">
                <a:latin typeface="Courier New" pitchFamily="49" charset="0"/>
                <a:cs typeface="Courier New" pitchFamily="49" charset="0"/>
              </a:rPr>
              <a:t>current_capacity</a:t>
            </a:r>
            <a:r>
              <a:rPr lang="en-US" b="0" dirty="0"/>
              <a:t> (type </a:t>
            </a:r>
            <a:r>
              <a:rPr lang="en-US" b="0" dirty="0" err="1">
                <a:latin typeface="Courier New" pitchFamily="49" charset="0"/>
                <a:cs typeface="Courier New" pitchFamily="49" charset="0"/>
              </a:rPr>
              <a:t>size_t</a:t>
            </a:r>
            <a:r>
              <a:rPr lang="en-US" dirty="0"/>
              <a:t> </a:t>
            </a:r>
            <a:r>
              <a:rPr lang="en-US" b="0" dirty="0"/>
              <a:t>because it must be non-negative)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5"/>
          <p:cNvSpPr>
            <a:spLocks noGrp="1"/>
          </p:cNvSpPr>
          <p:nvPr>
            <p:ph type="title"/>
          </p:nvPr>
        </p:nvSpPr>
        <p:spPr>
          <a:xfrm>
            <a:off x="612775" y="228600"/>
            <a:ext cx="8153400" cy="990600"/>
          </a:xfrm>
        </p:spPr>
        <p:txBody>
          <a:bodyPr/>
          <a:lstStyle/>
          <a:p>
            <a:pPr eaLnBrk="1" hangingPunct="1"/>
            <a:r>
              <a:rPr lang="en-US" sz="3600" b="1" smtClean="0"/>
              <a:t>Implementation of a </a:t>
            </a:r>
            <a:r>
              <a:rPr lang="en-US" sz="3600" b="1" smtClean="0">
                <a:latin typeface="Courier New" pitchFamily="49" charset="0"/>
                <a:cs typeface="Courier New" pitchFamily="49" charset="0"/>
              </a:rPr>
              <a:t>vector</a:t>
            </a:r>
            <a:r>
              <a:rPr lang="en-US" sz="3600" b="1" smtClean="0"/>
              <a:t> Class (cont.)</a:t>
            </a:r>
            <a:endParaRPr lang="en-US" sz="3600" smtClean="0"/>
          </a:p>
        </p:txBody>
      </p:sp>
      <p:sp>
        <p:nvSpPr>
          <p:cNvPr id="55298" name="Content Placeholder 6"/>
          <p:cNvSpPr>
            <a:spLocks noGrp="1"/>
          </p:cNvSpPr>
          <p:nvPr>
            <p:ph sz="quarter" idx="1"/>
          </p:nvPr>
        </p:nvSpPr>
        <p:spPr>
          <a:xfrm>
            <a:off x="612775" y="1600200"/>
            <a:ext cx="8153400" cy="5105400"/>
          </a:xfrm>
        </p:spPr>
        <p:txBody>
          <a:bodyPr/>
          <a:lstStyle/>
          <a:p>
            <a:pPr marL="0" indent="0" eaLnBrk="1" hangingPunct="1">
              <a:lnSpc>
                <a:spcPct val="80000"/>
              </a:lnSpc>
              <a:buFont typeface="Wingdings" pitchFamily="2" charset="2"/>
              <a:buNone/>
            </a:pPr>
            <a:r>
              <a:rPr lang="en-US" sz="1400" smtClean="0">
                <a:latin typeface="Courier New" pitchFamily="49" charset="0"/>
                <a:cs typeface="Courier New" pitchFamily="49" charset="0"/>
              </a:rPr>
              <a:t>namespace KW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template&lt;typename Item_Type&gt;</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class vector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private:</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Data fields</a:t>
            </a:r>
          </a:p>
          <a:p>
            <a:pPr marL="0" indent="0" eaLnBrk="1" hangingPunct="1">
              <a:lnSpc>
                <a:spcPct val="80000"/>
              </a:lnSpc>
              <a:buFont typeface="Wingdings" pitchFamily="2" charset="2"/>
              <a:buNone/>
            </a:pPr>
            <a:endParaRPr lang="en-US" sz="1400" smtClean="0">
              <a:latin typeface="Courier New" pitchFamily="49" charset="0"/>
              <a:cs typeface="Courier New" pitchFamily="49" charset="0"/>
            </a:endParaRP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The initial capacity of the array</a:t>
            </a: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static const size_t INITIAL_CAPACITY = 10;</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The current capacity of the array</a:t>
            </a: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size_t current_capacity;</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The current num_items of the array</a:t>
            </a: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size_t num_items;</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The array to contain the data</a:t>
            </a: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Item_Type* the_data;</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public:</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Member Functions</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a:t>
            </a:r>
          </a:p>
        </p:txBody>
      </p:sp>
      <p:sp>
        <p:nvSpPr>
          <p:cNvPr id="8" name="Line Callout 1 7"/>
          <p:cNvSpPr/>
          <p:nvPr/>
        </p:nvSpPr>
        <p:spPr>
          <a:xfrm>
            <a:off x="5334000" y="1676400"/>
            <a:ext cx="3352800" cy="1447800"/>
          </a:xfrm>
          <a:prstGeom prst="borderCallout1">
            <a:avLst>
              <a:gd name="adj1" fmla="val 113200"/>
              <a:gd name="adj2" fmla="val 48695"/>
              <a:gd name="adj3" fmla="val 200795"/>
              <a:gd name="adj4" fmla="val -423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The number of data items stored is indicated by the data field </a:t>
            </a:r>
            <a:r>
              <a:rPr lang="en-US" b="0" dirty="0" err="1">
                <a:latin typeface="Courier New" pitchFamily="49" charset="0"/>
                <a:cs typeface="Courier New" pitchFamily="49" charset="0"/>
              </a:rPr>
              <a:t>num_items</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b="1" dirty="0"/>
              <a:t>Implementation of a </a:t>
            </a:r>
            <a:r>
              <a:rPr lang="en-US" b="1" dirty="0">
                <a:latin typeface="Courier New" pitchFamily="49" charset="0"/>
                <a:cs typeface="Courier New" pitchFamily="49" charset="0"/>
              </a:rPr>
              <a:t>vector</a:t>
            </a:r>
            <a:r>
              <a:rPr lang="en-US" b="1" dirty="0"/>
              <a:t> Class (cont.)</a:t>
            </a:r>
            <a:endParaRPr lang="en-US" dirty="0"/>
          </a:p>
        </p:txBody>
      </p:sp>
      <p:sp>
        <p:nvSpPr>
          <p:cNvPr id="56322" name="Rectangle 3"/>
          <p:cNvSpPr>
            <a:spLocks noGrp="1" noChangeArrowheads="1"/>
          </p:cNvSpPr>
          <p:nvPr>
            <p:ph sz="quarter" idx="1"/>
          </p:nvPr>
        </p:nvSpPr>
        <p:spPr>
          <a:xfrm>
            <a:off x="612775" y="1600200"/>
            <a:ext cx="8153400" cy="4495800"/>
          </a:xfrm>
        </p:spPr>
        <p:txBody>
          <a:bodyPr/>
          <a:lstStyle/>
          <a:p>
            <a:pPr eaLnBrk="1" hangingPunct="1"/>
            <a:r>
              <a:rPr lang="en-US" sz="2800" smtClean="0"/>
              <a:t>We use a C++ array internally to contain the data of a </a:t>
            </a:r>
            <a:r>
              <a:rPr lang="en-US" sz="2000" smtClean="0">
                <a:latin typeface="Courier New" pitchFamily="49" charset="0"/>
                <a:cs typeface="Courier New" pitchFamily="49" charset="0"/>
              </a:rPr>
              <a:t>KW::vector</a:t>
            </a:r>
          </a:p>
          <a:p>
            <a:pPr eaLnBrk="1" hangingPunct="1"/>
            <a:r>
              <a:rPr lang="en-US" sz="2400" smtClean="0"/>
              <a:t>The elements between </a:t>
            </a:r>
            <a:r>
              <a:rPr lang="en-US" sz="2400" smtClean="0">
                <a:latin typeface="Courier New" pitchFamily="49" charset="0"/>
                <a:cs typeface="Courier New" pitchFamily="49" charset="0"/>
              </a:rPr>
              <a:t>num_items</a:t>
            </a:r>
            <a:r>
              <a:rPr lang="en-US" sz="2400" smtClean="0"/>
              <a:t> and </a:t>
            </a:r>
            <a:r>
              <a:rPr lang="en-US" sz="2400" smtClean="0">
                <a:latin typeface="Courier New" pitchFamily="49" charset="0"/>
                <a:cs typeface="Courier New" pitchFamily="49" charset="0"/>
              </a:rPr>
              <a:t>current_capacity</a:t>
            </a:r>
            <a:r>
              <a:rPr lang="en-US" sz="2400" smtClean="0"/>
              <a:t> are available for the storage of new items</a:t>
            </a:r>
            <a:endParaRPr lang="en-US" sz="2400" smtClean="0">
              <a:latin typeface="Courier New" pitchFamily="49" charset="0"/>
              <a:cs typeface="Courier New" pitchFamily="49" charset="0"/>
            </a:endParaRPr>
          </a:p>
          <a:p>
            <a:pPr eaLnBrk="1" hangingPunct="1"/>
            <a:endParaRPr lang="en-US" sz="2400" i="1" smtClean="0">
              <a:latin typeface="Courier New" pitchFamily="49" charset="0"/>
              <a:cs typeface="Courier New" pitchFamily="49" charset="0"/>
            </a:endParaRPr>
          </a:p>
        </p:txBody>
      </p:sp>
      <p:pic>
        <p:nvPicPr>
          <p:cNvPr id="56323" name="Picture 2"/>
          <p:cNvPicPr>
            <a:picLocks noChangeAspect="1" noChangeArrowheads="1"/>
          </p:cNvPicPr>
          <p:nvPr/>
        </p:nvPicPr>
        <p:blipFill>
          <a:blip r:embed="rId2"/>
          <a:srcRect/>
          <a:stretch>
            <a:fillRect/>
          </a:stretch>
        </p:blipFill>
        <p:spPr bwMode="auto">
          <a:xfrm>
            <a:off x="1676400" y="3646488"/>
            <a:ext cx="5686425" cy="227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612775" y="228600"/>
            <a:ext cx="8153400" cy="990600"/>
          </a:xfrm>
        </p:spPr>
        <p:txBody>
          <a:bodyPr/>
          <a:lstStyle/>
          <a:p>
            <a:pPr eaLnBrk="1" hangingPunct="1"/>
            <a:r>
              <a:rPr lang="en-US" b="1" smtClean="0"/>
              <a:t>The Default Constructor</a:t>
            </a:r>
            <a:endParaRPr lang="en-US" smtClean="0"/>
          </a:p>
        </p:txBody>
      </p:sp>
      <p:sp>
        <p:nvSpPr>
          <p:cNvPr id="57346" name="Content Placeholder 2"/>
          <p:cNvSpPr>
            <a:spLocks noGrp="1"/>
          </p:cNvSpPr>
          <p:nvPr>
            <p:ph sz="quarter" idx="1"/>
          </p:nvPr>
        </p:nvSpPr>
        <p:spPr>
          <a:xfrm>
            <a:off x="612775" y="1600200"/>
            <a:ext cx="8531225" cy="4876800"/>
          </a:xfrm>
        </p:spPr>
        <p:txBody>
          <a:bodyPr/>
          <a:lstStyle/>
          <a:p>
            <a:pPr eaLnBrk="1" hangingPunct="1"/>
            <a:r>
              <a:rPr lang="en-US" smtClean="0"/>
              <a:t>Because this is a template class, all of the code must be in the header or in a file included by the header </a:t>
            </a:r>
          </a:p>
          <a:p>
            <a:pPr eaLnBrk="1" hangingPunct="1"/>
            <a:r>
              <a:rPr lang="en-US" smtClean="0"/>
              <a:t>The default constructor initializes the values of </a:t>
            </a:r>
            <a:r>
              <a:rPr lang="en-US" sz="2400" smtClean="0">
                <a:latin typeface="Courier New" pitchFamily="49" charset="0"/>
                <a:cs typeface="Courier New" pitchFamily="49" charset="0"/>
              </a:rPr>
              <a:t>num_items</a:t>
            </a:r>
            <a:r>
              <a:rPr lang="en-US" sz="2400" smtClean="0"/>
              <a:t> </a:t>
            </a:r>
            <a:r>
              <a:rPr lang="en-US" smtClean="0"/>
              <a:t>and </a:t>
            </a:r>
            <a:r>
              <a:rPr lang="en-US" sz="2400" smtClean="0">
                <a:latin typeface="Courier New" pitchFamily="49" charset="0"/>
                <a:cs typeface="Courier New" pitchFamily="49" charset="0"/>
              </a:rPr>
              <a:t>current_capacity</a:t>
            </a:r>
            <a:r>
              <a:rPr lang="en-US" smtClean="0"/>
              <a:t> and allocates the initial data array</a:t>
            </a:r>
          </a:p>
          <a:p>
            <a:pPr eaLnBrk="1" hangingPunct="1">
              <a:buFont typeface="Wingdings" pitchFamily="2" charset="2"/>
              <a:buNone/>
            </a:pPr>
            <a:endParaRPr lang="en-US" smtClean="0">
              <a:latin typeface="Courier New" pitchFamily="49" charset="0"/>
              <a:cs typeface="Courier New" pitchFamily="49" charset="0"/>
            </a:endParaRPr>
          </a:p>
          <a:p>
            <a:pPr marL="742950" lvl="1" indent="-285750" eaLnBrk="1" hangingPunct="1">
              <a:buFont typeface="Wingdings 2" pitchFamily="18" charset="2"/>
              <a:buNone/>
            </a:pPr>
            <a:r>
              <a:rPr lang="en-US" sz="1700" smtClean="0">
                <a:latin typeface="Courier New" pitchFamily="49" charset="0"/>
                <a:cs typeface="Courier New" pitchFamily="49" charset="0"/>
              </a:rPr>
              <a:t>/** </a:t>
            </a:r>
            <a:r>
              <a:rPr lang="en-US" sz="1700" i="1" smtClean="0">
                <a:latin typeface="Courier New" pitchFamily="49" charset="0"/>
                <a:cs typeface="Courier New" pitchFamily="49" charset="0"/>
              </a:rPr>
              <a:t>Constructs an empty vector with the default</a:t>
            </a:r>
          </a:p>
          <a:p>
            <a:pPr marL="742950" lvl="1" indent="-285750" eaLnBrk="1" hangingPunct="1">
              <a:buFont typeface="Wingdings 2" pitchFamily="18" charset="2"/>
              <a:buNone/>
            </a:pPr>
            <a:r>
              <a:rPr lang="en-US" sz="1700" i="1" smtClean="0">
                <a:latin typeface="Courier New" pitchFamily="49" charset="0"/>
                <a:cs typeface="Courier New" pitchFamily="49" charset="0"/>
              </a:rPr>
              <a:t>initial capacity</a:t>
            </a:r>
            <a:r>
              <a:rPr lang="en-US" sz="1700" smtClean="0">
                <a:latin typeface="Courier New" pitchFamily="49" charset="0"/>
                <a:cs typeface="Courier New" pitchFamily="49" charset="0"/>
              </a:rPr>
              <a:t>.</a:t>
            </a:r>
          </a:p>
          <a:p>
            <a:pPr marL="742950" lvl="1" indent="-285750" eaLnBrk="1" hangingPunct="1">
              <a:buFont typeface="Wingdings 2" pitchFamily="18" charset="2"/>
              <a:buNone/>
            </a:pPr>
            <a:r>
              <a:rPr lang="en-US" sz="1700" smtClean="0">
                <a:latin typeface="Courier New" pitchFamily="49" charset="0"/>
                <a:cs typeface="Courier New" pitchFamily="49" charset="0"/>
              </a:rPr>
              <a:t>*/</a:t>
            </a:r>
          </a:p>
          <a:p>
            <a:pPr marL="742950" lvl="1" indent="-285750" eaLnBrk="1" hangingPunct="1">
              <a:buFont typeface="Wingdings 2" pitchFamily="18" charset="2"/>
              <a:buNone/>
            </a:pPr>
            <a:r>
              <a:rPr lang="en-US" sz="1700" smtClean="0">
                <a:latin typeface="Courier New" pitchFamily="49" charset="0"/>
                <a:cs typeface="Courier New" pitchFamily="49" charset="0"/>
              </a:rPr>
              <a:t>vector&lt;Item_Type&gt;() : current_capacity(INITIAL_CAPACITY),</a:t>
            </a:r>
          </a:p>
          <a:p>
            <a:pPr marL="742950" lvl="1" indent="-285750" eaLnBrk="1" hangingPunct="1">
              <a:buFont typeface="Wingdings 2" pitchFamily="18" charset="2"/>
              <a:buNone/>
            </a:pPr>
            <a:r>
              <a:rPr lang="en-US" sz="1700" smtClean="0">
                <a:latin typeface="Courier New" pitchFamily="49" charset="0"/>
                <a:cs typeface="Courier New" pitchFamily="49" charset="0"/>
              </a:rPr>
              <a:t>the_data(new Item_Type[INITIAL_CAPACITY]), num_items(0)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swap</a:t>
            </a:r>
            <a:r>
              <a:rPr lang="en-US" sz="4000" b="1" smtClean="0"/>
              <a:t> </a:t>
            </a:r>
            <a:r>
              <a:rPr lang="en-US" b="1" smtClean="0"/>
              <a:t>Function</a:t>
            </a:r>
            <a:endParaRPr lang="en-US" smtClean="0"/>
          </a:p>
        </p:txBody>
      </p:sp>
      <p:sp>
        <p:nvSpPr>
          <p:cNvPr id="58370" name="Content Placeholder 2"/>
          <p:cNvSpPr>
            <a:spLocks noGrp="1"/>
          </p:cNvSpPr>
          <p:nvPr>
            <p:ph sz="quarter" idx="1"/>
          </p:nvPr>
        </p:nvSpPr>
        <p:spPr>
          <a:xfrm>
            <a:off x="612775" y="1600200"/>
            <a:ext cx="8153400" cy="4876800"/>
          </a:xfrm>
        </p:spPr>
        <p:txBody>
          <a:bodyPr/>
          <a:lstStyle/>
          <a:p>
            <a:pPr eaLnBrk="1" hangingPunct="1">
              <a:lnSpc>
                <a:spcPct val="90000"/>
              </a:lnSpc>
            </a:pPr>
            <a:r>
              <a:rPr lang="en-US" sz="2700" smtClean="0"/>
              <a:t>The swap function exchanges the value of this vector object with another vector object</a:t>
            </a:r>
          </a:p>
          <a:p>
            <a:pPr eaLnBrk="1" hangingPunct="1">
              <a:lnSpc>
                <a:spcPct val="90000"/>
              </a:lnSpc>
            </a:pPr>
            <a:r>
              <a:rPr lang="en-US" sz="2700" smtClean="0"/>
              <a:t>It uses the standard template function to swap the values</a:t>
            </a:r>
          </a:p>
          <a:p>
            <a:pPr eaLnBrk="1" hangingPunct="1">
              <a:lnSpc>
                <a:spcPct val="90000"/>
              </a:lnSpc>
            </a:pPr>
            <a:endParaRPr lang="en-US" sz="1900" smtClean="0"/>
          </a:p>
          <a:p>
            <a:pPr marL="742950" lvl="1" indent="-285750" eaLnBrk="1" hangingPunct="1">
              <a:lnSpc>
                <a:spcPct val="90000"/>
              </a:lnSpc>
              <a:buFont typeface="Wingdings 2" pitchFamily="18" charset="2"/>
              <a:buNone/>
            </a:pPr>
            <a:r>
              <a:rPr lang="en-US" sz="1700" smtClean="0">
                <a:latin typeface="Courier New" pitchFamily="49" charset="0"/>
                <a:cs typeface="Courier New" pitchFamily="49" charset="0"/>
              </a:rPr>
              <a:t>/** </a:t>
            </a:r>
            <a:r>
              <a:rPr lang="en-US" sz="1700" i="1" smtClean="0">
                <a:latin typeface="Courier New" pitchFamily="49" charset="0"/>
                <a:cs typeface="Courier New" pitchFamily="49" charset="0"/>
              </a:rPr>
              <a:t>Exchanges the contents of this vector with another</a:t>
            </a:r>
            <a:r>
              <a:rPr lang="en-US" sz="1700" smtClean="0">
                <a:latin typeface="Courier New" pitchFamily="49" charset="0"/>
                <a:cs typeface="Courier New" pitchFamily="49" charset="0"/>
              </a:rPr>
              <a:t>.</a:t>
            </a:r>
          </a:p>
          <a:p>
            <a:pPr marL="742950" lvl="1" indent="-285750" eaLnBrk="1" hangingPunct="1">
              <a:lnSpc>
                <a:spcPct val="90000"/>
              </a:lnSpc>
              <a:buFont typeface="Wingdings 2" pitchFamily="18" charset="2"/>
              <a:buNone/>
            </a:pPr>
            <a:r>
              <a:rPr lang="en-US" sz="1700" smtClean="0">
                <a:latin typeface="Courier New" pitchFamily="49" charset="0"/>
                <a:cs typeface="Courier New" pitchFamily="49" charset="0"/>
              </a:rPr>
              <a:t>@param other </a:t>
            </a:r>
            <a:r>
              <a:rPr lang="en-US" sz="1700" i="1" smtClean="0">
                <a:latin typeface="Courier New" pitchFamily="49" charset="0"/>
                <a:cs typeface="Courier New" pitchFamily="49" charset="0"/>
              </a:rPr>
              <a:t>The other vector</a:t>
            </a:r>
          </a:p>
          <a:p>
            <a:pPr marL="742950" lvl="1" indent="-285750" eaLnBrk="1" hangingPunct="1">
              <a:lnSpc>
                <a:spcPct val="90000"/>
              </a:lnSpc>
              <a:buFont typeface="Wingdings 2" pitchFamily="18" charset="2"/>
              <a:buNone/>
            </a:pPr>
            <a:r>
              <a:rPr lang="en-US" sz="1700" smtClean="0">
                <a:latin typeface="Courier New" pitchFamily="49" charset="0"/>
                <a:cs typeface="Courier New" pitchFamily="49" charset="0"/>
              </a:rPr>
              <a:t>*/</a:t>
            </a:r>
          </a:p>
          <a:p>
            <a:pPr marL="742950" lvl="1" indent="-285750" eaLnBrk="1" hangingPunct="1">
              <a:lnSpc>
                <a:spcPct val="90000"/>
              </a:lnSpc>
              <a:buFont typeface="Wingdings 2" pitchFamily="18" charset="2"/>
              <a:buNone/>
            </a:pPr>
            <a:r>
              <a:rPr lang="en-US" sz="1700" smtClean="0">
                <a:latin typeface="Courier New" pitchFamily="49" charset="0"/>
                <a:cs typeface="Courier New" pitchFamily="49" charset="0"/>
              </a:rPr>
              <a:t>void swap(vector&lt;Item_Type&gt;&amp; other) {</a:t>
            </a:r>
          </a:p>
          <a:p>
            <a:pPr marL="742950" lvl="1" indent="-285750" eaLnBrk="1" hangingPunct="1">
              <a:lnSpc>
                <a:spcPct val="90000"/>
              </a:lnSpc>
              <a:buFont typeface="Wingdings 2" pitchFamily="18" charset="2"/>
              <a:buNone/>
            </a:pPr>
            <a:r>
              <a:rPr lang="en-US" sz="1700" smtClean="0">
                <a:latin typeface="Courier New" pitchFamily="49" charset="0"/>
                <a:cs typeface="Courier New" pitchFamily="49" charset="0"/>
              </a:rPr>
              <a:t>std::swap(num_items, other.num_items);</a:t>
            </a:r>
          </a:p>
          <a:p>
            <a:pPr marL="742950" lvl="1" indent="-285750" eaLnBrk="1" hangingPunct="1">
              <a:lnSpc>
                <a:spcPct val="90000"/>
              </a:lnSpc>
              <a:buFont typeface="Wingdings 2" pitchFamily="18" charset="2"/>
              <a:buNone/>
            </a:pPr>
            <a:r>
              <a:rPr lang="en-US" sz="1700" smtClean="0">
                <a:latin typeface="Courier New" pitchFamily="49" charset="0"/>
                <a:cs typeface="Courier New" pitchFamily="49" charset="0"/>
              </a:rPr>
              <a:t>std::swap(current_capacity, other.current_capacity);</a:t>
            </a:r>
          </a:p>
          <a:p>
            <a:pPr marL="742950" lvl="1" indent="-285750" eaLnBrk="1" hangingPunct="1">
              <a:lnSpc>
                <a:spcPct val="90000"/>
              </a:lnSpc>
              <a:buFont typeface="Wingdings 2" pitchFamily="18" charset="2"/>
              <a:buNone/>
            </a:pPr>
            <a:r>
              <a:rPr lang="en-US" sz="1700" smtClean="0">
                <a:latin typeface="Courier New" pitchFamily="49" charset="0"/>
                <a:cs typeface="Courier New" pitchFamily="49" charset="0"/>
              </a:rPr>
              <a:t>std::swap(the_data, other.the_data);</a:t>
            </a:r>
          </a:p>
          <a:p>
            <a:pPr marL="742950" lvl="1" indent="-285750" eaLnBrk="1" hangingPunct="1">
              <a:lnSpc>
                <a:spcPct val="90000"/>
              </a:lnSpc>
              <a:buFont typeface="Wingdings 2" pitchFamily="18" charset="2"/>
              <a:buNone/>
            </a:pPr>
            <a:r>
              <a:rPr lang="en-US" sz="17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612775" y="228600"/>
            <a:ext cx="8153400" cy="990600"/>
          </a:xfrm>
        </p:spPr>
        <p:txBody>
          <a:bodyPr/>
          <a:lstStyle/>
          <a:p>
            <a:pPr eaLnBrk="1" hangingPunct="1"/>
            <a:r>
              <a:rPr lang="en-US" b="1" smtClean="0"/>
              <a:t>The Subscripting Operator</a:t>
            </a:r>
            <a:endParaRPr lang="en-US" smtClean="0"/>
          </a:p>
        </p:txBody>
      </p:sp>
      <p:sp>
        <p:nvSpPr>
          <p:cNvPr id="59394" name="Content Placeholder 2"/>
          <p:cNvSpPr>
            <a:spLocks noGrp="1"/>
          </p:cNvSpPr>
          <p:nvPr>
            <p:ph sz="quarter" idx="1"/>
          </p:nvPr>
        </p:nvSpPr>
        <p:spPr>
          <a:xfrm>
            <a:off x="612775" y="1600200"/>
            <a:ext cx="8153400" cy="4876800"/>
          </a:xfrm>
        </p:spPr>
        <p:txBody>
          <a:bodyPr/>
          <a:lstStyle/>
          <a:p>
            <a:pPr eaLnBrk="1" hangingPunct="1"/>
            <a:r>
              <a:rPr lang="en-US" smtClean="0"/>
              <a:t>Two forms of the subscripting operator are provided: </a:t>
            </a:r>
          </a:p>
          <a:p>
            <a:pPr lvl="1" eaLnBrk="1" hangingPunct="1"/>
            <a:r>
              <a:rPr lang="en-US" smtClean="0"/>
              <a:t>one to return a modifiable reference to an item in the vector</a:t>
            </a:r>
          </a:p>
          <a:p>
            <a:pPr lvl="1" eaLnBrk="1" hangingPunct="1"/>
            <a:r>
              <a:rPr lang="en-US" smtClean="0"/>
              <a:t>the other to return a nonmodifiable reference</a:t>
            </a:r>
          </a:p>
          <a:p>
            <a:pPr eaLnBrk="1" hangingPunct="1"/>
            <a:r>
              <a:rPr lang="en-US" smtClean="0"/>
              <a:t>The declaration for the former is:</a:t>
            </a:r>
          </a:p>
          <a:p>
            <a:pPr eaLnBrk="1" hangingPunct="1">
              <a:buFont typeface="Wingdings" pitchFamily="2" charset="2"/>
              <a:buNone/>
            </a:pPr>
            <a:r>
              <a:rPr lang="en-US" sz="2000" smtClean="0">
                <a:latin typeface="Courier New" pitchFamily="49" charset="0"/>
                <a:cs typeface="Courier New" pitchFamily="49" charset="0"/>
              </a:rPr>
              <a:t>	Item_Type&amp; operator[](size_t index) {</a:t>
            </a:r>
          </a:p>
          <a:p>
            <a:pPr eaLnBrk="1" hangingPunct="1"/>
            <a:r>
              <a:rPr lang="en-US" smtClean="0"/>
              <a:t>and the declaration for the latter is:</a:t>
            </a:r>
          </a:p>
          <a:p>
            <a:pPr eaLnBrk="1" hangingPunct="1">
              <a:buFont typeface="Wingdings" pitchFamily="2" charset="2"/>
              <a:buNone/>
            </a:pPr>
            <a:r>
              <a:rPr lang="en-US" sz="2000" smtClean="0">
                <a:latin typeface="Courier New" pitchFamily="49" charset="0"/>
                <a:cs typeface="Courier New" pitchFamily="49" charset="0"/>
              </a:rPr>
              <a:t>	const Item_Type&amp; operator[](size_t index) const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612775" y="228600"/>
            <a:ext cx="8153400" cy="990600"/>
          </a:xfrm>
        </p:spPr>
        <p:txBody>
          <a:bodyPr/>
          <a:lstStyle/>
          <a:p>
            <a:pPr eaLnBrk="1" hangingPunct="1"/>
            <a:r>
              <a:rPr lang="en-US" b="1" smtClean="0"/>
              <a:t>The Subscripting Operator (cont.)</a:t>
            </a:r>
            <a:endParaRPr lang="en-US" smtClean="0"/>
          </a:p>
        </p:txBody>
      </p:sp>
      <p:sp>
        <p:nvSpPr>
          <p:cNvPr id="60418" name="Content Placeholder 2"/>
          <p:cNvSpPr>
            <a:spLocks noGrp="1"/>
          </p:cNvSpPr>
          <p:nvPr>
            <p:ph sz="quarter" idx="1"/>
          </p:nvPr>
        </p:nvSpPr>
        <p:spPr>
          <a:xfrm>
            <a:off x="612775" y="1600200"/>
            <a:ext cx="8153400" cy="4876800"/>
          </a:xfrm>
        </p:spPr>
        <p:txBody>
          <a:bodyPr/>
          <a:lstStyle/>
          <a:p>
            <a:pPr eaLnBrk="1" hangingPunct="1"/>
            <a:r>
              <a:rPr lang="en-US" smtClean="0"/>
              <a:t>Two forms of the subscripting operator are provided: </a:t>
            </a:r>
          </a:p>
          <a:p>
            <a:pPr lvl="1" eaLnBrk="1" hangingPunct="1"/>
            <a:r>
              <a:rPr lang="en-US" smtClean="0"/>
              <a:t>one to return a modifiable reference to an item in the vector</a:t>
            </a:r>
          </a:p>
          <a:p>
            <a:pPr lvl="1" eaLnBrk="1" hangingPunct="1"/>
            <a:r>
              <a:rPr lang="en-US" smtClean="0"/>
              <a:t>the other to return a nonmodifiable reference</a:t>
            </a:r>
          </a:p>
          <a:p>
            <a:pPr eaLnBrk="1" hangingPunct="1"/>
            <a:r>
              <a:rPr lang="en-US" smtClean="0"/>
              <a:t>The declaration for the former is:</a:t>
            </a:r>
          </a:p>
          <a:p>
            <a:pPr eaLnBrk="1" hangingPunct="1">
              <a:buFont typeface="Wingdings" pitchFamily="2" charset="2"/>
              <a:buNone/>
            </a:pPr>
            <a:r>
              <a:rPr lang="en-US" sz="2000" smtClean="0">
                <a:latin typeface="Courier New" pitchFamily="49" charset="0"/>
                <a:cs typeface="Courier New" pitchFamily="49" charset="0"/>
              </a:rPr>
              <a:t>	Item_Type&amp; operator[](size_t index) {</a:t>
            </a:r>
          </a:p>
          <a:p>
            <a:pPr eaLnBrk="1" hangingPunct="1"/>
            <a:r>
              <a:rPr lang="en-US" smtClean="0"/>
              <a:t>and the declaration for the latter is:</a:t>
            </a:r>
          </a:p>
          <a:p>
            <a:pPr eaLnBrk="1" hangingPunct="1">
              <a:buFont typeface="Wingdings" pitchFamily="2" charset="2"/>
              <a:buNone/>
            </a:pPr>
            <a:r>
              <a:rPr lang="en-US" sz="2000" smtClean="0">
                <a:latin typeface="Courier New" pitchFamily="49" charset="0"/>
                <a:cs typeface="Courier New" pitchFamily="49" charset="0"/>
              </a:rPr>
              <a:t>	const Item_Type&amp; operator[](size_t index) const {</a:t>
            </a:r>
          </a:p>
        </p:txBody>
      </p:sp>
      <p:sp>
        <p:nvSpPr>
          <p:cNvPr id="5" name="Line Callout 1 4"/>
          <p:cNvSpPr/>
          <p:nvPr/>
        </p:nvSpPr>
        <p:spPr>
          <a:xfrm>
            <a:off x="4267200" y="2895600"/>
            <a:ext cx="4114800" cy="1981200"/>
          </a:xfrm>
          <a:prstGeom prst="borderCallout1">
            <a:avLst>
              <a:gd name="adj1" fmla="val 52383"/>
              <a:gd name="adj2" fmla="val -7604"/>
              <a:gd name="adj3" fmla="val 122019"/>
              <a:gd name="adj4" fmla="val -4015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In the second declaration,  the modifier </a:t>
            </a:r>
            <a:r>
              <a:rPr lang="en-US" dirty="0" err="1">
                <a:latin typeface="Courier New" pitchFamily="49" charset="0"/>
                <a:cs typeface="Courier New" pitchFamily="49" charset="0"/>
              </a:rPr>
              <a:t>const</a:t>
            </a:r>
            <a:r>
              <a:rPr lang="en-US" dirty="0"/>
              <a:t> </a:t>
            </a:r>
            <a:r>
              <a:rPr lang="en-US" b="0" dirty="0"/>
              <a:t>appears both before the return type and after the function signature</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612775" y="228600"/>
            <a:ext cx="8153400" cy="990600"/>
          </a:xfrm>
        </p:spPr>
        <p:txBody>
          <a:bodyPr/>
          <a:lstStyle/>
          <a:p>
            <a:pPr eaLnBrk="1" hangingPunct="1"/>
            <a:r>
              <a:rPr lang="en-US" b="1" smtClean="0"/>
              <a:t>The Subscripting Operator (cont.)</a:t>
            </a:r>
            <a:endParaRPr lang="en-US" smtClean="0"/>
          </a:p>
        </p:txBody>
      </p:sp>
      <p:sp>
        <p:nvSpPr>
          <p:cNvPr id="61442" name="Content Placeholder 2"/>
          <p:cNvSpPr>
            <a:spLocks noGrp="1"/>
          </p:cNvSpPr>
          <p:nvPr>
            <p:ph sz="quarter" idx="1"/>
          </p:nvPr>
        </p:nvSpPr>
        <p:spPr>
          <a:xfrm>
            <a:off x="612775" y="1600200"/>
            <a:ext cx="8153400" cy="4876800"/>
          </a:xfrm>
        </p:spPr>
        <p:txBody>
          <a:bodyPr/>
          <a:lstStyle/>
          <a:p>
            <a:pPr eaLnBrk="1" hangingPunct="1"/>
            <a:r>
              <a:rPr lang="en-US" smtClean="0"/>
              <a:t>Two forms of the subscripting operator are provided: </a:t>
            </a:r>
          </a:p>
          <a:p>
            <a:pPr lvl="1" eaLnBrk="1" hangingPunct="1"/>
            <a:r>
              <a:rPr lang="en-US" smtClean="0"/>
              <a:t>one to return a modifiable reference to an item in the vector</a:t>
            </a:r>
          </a:p>
          <a:p>
            <a:pPr lvl="1" eaLnBrk="1" hangingPunct="1"/>
            <a:r>
              <a:rPr lang="en-US" smtClean="0"/>
              <a:t>the other to return a nonmodifiable reference</a:t>
            </a:r>
          </a:p>
          <a:p>
            <a:pPr eaLnBrk="1" hangingPunct="1"/>
            <a:r>
              <a:rPr lang="en-US" smtClean="0"/>
              <a:t>The declaration for the former is:</a:t>
            </a:r>
          </a:p>
          <a:p>
            <a:pPr eaLnBrk="1" hangingPunct="1">
              <a:buFont typeface="Wingdings" pitchFamily="2" charset="2"/>
              <a:buNone/>
            </a:pPr>
            <a:r>
              <a:rPr lang="en-US" sz="2000" smtClean="0">
                <a:latin typeface="Courier New" pitchFamily="49" charset="0"/>
                <a:cs typeface="Courier New" pitchFamily="49" charset="0"/>
              </a:rPr>
              <a:t>	Item_Type&amp; operator[](size_t index) {</a:t>
            </a:r>
          </a:p>
          <a:p>
            <a:pPr eaLnBrk="1" hangingPunct="1"/>
            <a:r>
              <a:rPr lang="en-US" smtClean="0"/>
              <a:t>and the declaration for the latter is:</a:t>
            </a:r>
          </a:p>
          <a:p>
            <a:pPr eaLnBrk="1" hangingPunct="1">
              <a:buFont typeface="Wingdings" pitchFamily="2" charset="2"/>
              <a:buNone/>
            </a:pPr>
            <a:r>
              <a:rPr lang="en-US" sz="2000" smtClean="0">
                <a:latin typeface="Courier New" pitchFamily="49" charset="0"/>
                <a:cs typeface="Courier New" pitchFamily="49" charset="0"/>
              </a:rPr>
              <a:t>	const Item_Type&amp; operator[](size_t index) const {</a:t>
            </a:r>
          </a:p>
        </p:txBody>
      </p:sp>
      <p:sp>
        <p:nvSpPr>
          <p:cNvPr id="6" name="Rectangle 5"/>
          <p:cNvSpPr/>
          <p:nvPr/>
        </p:nvSpPr>
        <p:spPr>
          <a:xfrm>
            <a:off x="3505200" y="1828800"/>
            <a:ext cx="4419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The compiler invokes the </a:t>
            </a:r>
            <a:r>
              <a:rPr lang="en-US" dirty="0" err="1">
                <a:latin typeface="Courier New" pitchFamily="49" charset="0"/>
                <a:cs typeface="Courier New" pitchFamily="49" charset="0"/>
              </a:rPr>
              <a:t>const</a:t>
            </a:r>
            <a:r>
              <a:rPr lang="en-US" dirty="0"/>
              <a:t> </a:t>
            </a:r>
            <a:r>
              <a:rPr lang="en-US" b="0" dirty="0"/>
              <a:t>version whenever the subscripting operator is applied on the right-hand side of an assignment operation; it invokes the non-</a:t>
            </a:r>
            <a:r>
              <a:rPr lang="en-US" dirty="0" err="1">
                <a:latin typeface="Courier New" pitchFamily="49" charset="0"/>
                <a:cs typeface="Courier New" pitchFamily="49" charset="0"/>
              </a:rPr>
              <a:t>const</a:t>
            </a:r>
            <a:r>
              <a:rPr lang="en-US" dirty="0"/>
              <a:t> </a:t>
            </a:r>
            <a:r>
              <a:rPr lang="en-US" b="0" dirty="0"/>
              <a:t>version when the subscripting operator is applied on the left-hand side of an assignment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612775" y="228600"/>
            <a:ext cx="8153400" cy="990600"/>
          </a:xfrm>
        </p:spPr>
        <p:txBody>
          <a:bodyPr/>
          <a:lstStyle/>
          <a:p>
            <a:pPr eaLnBrk="1" hangingPunct="1"/>
            <a:r>
              <a:rPr lang="en-US" b="1" smtClean="0"/>
              <a:t>The Subscripting Operator (cont.)</a:t>
            </a:r>
            <a:endParaRPr lang="en-US" smtClean="0"/>
          </a:p>
        </p:txBody>
      </p:sp>
      <p:sp>
        <p:nvSpPr>
          <p:cNvPr id="62466" name="Content Placeholder 2"/>
          <p:cNvSpPr>
            <a:spLocks noGrp="1"/>
          </p:cNvSpPr>
          <p:nvPr>
            <p:ph sz="quarter" idx="1"/>
          </p:nvPr>
        </p:nvSpPr>
        <p:spPr>
          <a:xfrm>
            <a:off x="612775" y="1600200"/>
            <a:ext cx="8153400" cy="4876800"/>
          </a:xfrm>
        </p:spPr>
        <p:txBody>
          <a:bodyPr/>
          <a:lstStyle/>
          <a:p>
            <a:pPr eaLnBrk="1" hangingPunct="1">
              <a:lnSpc>
                <a:spcPct val="90000"/>
              </a:lnSpc>
            </a:pPr>
            <a:r>
              <a:rPr lang="en-US" smtClean="0"/>
              <a:t>The body of the code for both forms of the function is identical:</a:t>
            </a:r>
          </a:p>
          <a:p>
            <a:pPr eaLnBrk="1" hangingPunct="1">
              <a:lnSpc>
                <a:spcPct val="90000"/>
              </a:lnSpc>
            </a:pPr>
            <a:endParaRPr lang="en-US" smtClean="0"/>
          </a:p>
          <a:p>
            <a:pPr marL="742950" lvl="1" indent="-285750" eaLnBrk="1" hangingPunct="1">
              <a:lnSpc>
                <a:spcPct val="90000"/>
              </a:lnSpc>
              <a:buFont typeface="Wingdings 2" pitchFamily="18" charset="2"/>
              <a:buNone/>
            </a:pPr>
            <a:r>
              <a:rPr lang="en-US" sz="2100" smtClean="0">
                <a:latin typeface="Courier New" pitchFamily="49" charset="0"/>
                <a:cs typeface="Courier New" pitchFamily="49" charset="0"/>
              </a:rPr>
              <a:t>Item_Type&amp; operator[](size_t index) {</a:t>
            </a:r>
          </a:p>
          <a:p>
            <a:pPr marL="742950" lvl="1" indent="-285750" eaLnBrk="1" hangingPunct="1">
              <a:lnSpc>
                <a:spcPct val="90000"/>
              </a:lnSpc>
              <a:buFont typeface="Wingdings 2" pitchFamily="18" charset="2"/>
              <a:buNone/>
            </a:pPr>
            <a:r>
              <a:rPr lang="en-US" sz="2100" smtClean="0">
                <a:latin typeface="Courier New" pitchFamily="49" charset="0"/>
                <a:cs typeface="Courier New" pitchFamily="49" charset="0"/>
              </a:rPr>
              <a:t>  // </a:t>
            </a:r>
            <a:r>
              <a:rPr lang="en-US" sz="2100" i="1" smtClean="0">
                <a:latin typeface="Courier New" pitchFamily="49" charset="0"/>
                <a:cs typeface="Courier New" pitchFamily="49" charset="0"/>
              </a:rPr>
              <a:t>Verify that the index is legal</a:t>
            </a:r>
            <a:r>
              <a:rPr lang="en-US" sz="2100" smtClean="0">
                <a:latin typeface="Courier New" pitchFamily="49" charset="0"/>
                <a:cs typeface="Courier New" pitchFamily="49" charset="0"/>
              </a:rPr>
              <a:t>.</a:t>
            </a:r>
          </a:p>
          <a:p>
            <a:pPr marL="742950" lvl="1" indent="-285750" eaLnBrk="1" hangingPunct="1">
              <a:lnSpc>
                <a:spcPct val="90000"/>
              </a:lnSpc>
              <a:buFont typeface="Wingdings 2" pitchFamily="18" charset="2"/>
              <a:buNone/>
            </a:pPr>
            <a:r>
              <a:rPr lang="en-US" sz="2100" smtClean="0">
                <a:latin typeface="Courier New" pitchFamily="49" charset="0"/>
                <a:cs typeface="Courier New" pitchFamily="49" charset="0"/>
              </a:rPr>
              <a:t>  if (index &lt; 0 || index &gt;= num_items) {</a:t>
            </a:r>
          </a:p>
          <a:p>
            <a:pPr marL="742950" lvl="1" indent="-285750" eaLnBrk="1" hangingPunct="1">
              <a:lnSpc>
                <a:spcPct val="90000"/>
              </a:lnSpc>
              <a:buFont typeface="Wingdings 2" pitchFamily="18" charset="2"/>
              <a:buNone/>
            </a:pPr>
            <a:r>
              <a:rPr lang="en-US" sz="2100" smtClean="0">
                <a:latin typeface="Courier New" pitchFamily="49" charset="0"/>
                <a:cs typeface="Courier New" pitchFamily="49" charset="0"/>
              </a:rPr>
              <a:t>    throw std::out_of_range</a:t>
            </a:r>
          </a:p>
          <a:p>
            <a:pPr marL="742950" lvl="1" indent="-285750" eaLnBrk="1" hangingPunct="1">
              <a:lnSpc>
                <a:spcPct val="90000"/>
              </a:lnSpc>
              <a:buFont typeface="Wingdings 2" pitchFamily="18" charset="2"/>
              <a:buNone/>
            </a:pPr>
            <a:r>
              <a:rPr lang="en-US" sz="2100" smtClean="0">
                <a:latin typeface="Courier New" pitchFamily="49" charset="0"/>
                <a:cs typeface="Courier New" pitchFamily="49" charset="0"/>
              </a:rPr>
              <a:t>      ("index to operator[] is out of range");</a:t>
            </a:r>
          </a:p>
          <a:p>
            <a:pPr marL="742950" lvl="1" indent="-285750" eaLnBrk="1" hangingPunct="1">
              <a:lnSpc>
                <a:spcPct val="90000"/>
              </a:lnSpc>
              <a:buFont typeface="Wingdings 2" pitchFamily="18" charset="2"/>
              <a:buNone/>
            </a:pPr>
            <a:r>
              <a:rPr lang="en-US" sz="2100" smtClean="0">
                <a:latin typeface="Courier New" pitchFamily="49" charset="0"/>
                <a:cs typeface="Courier New" pitchFamily="49" charset="0"/>
              </a:rPr>
              <a:t>  }</a:t>
            </a:r>
          </a:p>
          <a:p>
            <a:pPr marL="742950" lvl="1" indent="-285750" eaLnBrk="1" hangingPunct="1">
              <a:lnSpc>
                <a:spcPct val="90000"/>
              </a:lnSpc>
              <a:buFont typeface="Wingdings 2" pitchFamily="18" charset="2"/>
              <a:buNone/>
            </a:pPr>
            <a:r>
              <a:rPr lang="en-US" sz="2100" smtClean="0">
                <a:latin typeface="Courier New" pitchFamily="49" charset="0"/>
                <a:cs typeface="Courier New" pitchFamily="49" charset="0"/>
              </a:rPr>
              <a:t>  return the_data[index]</a:t>
            </a:r>
          </a:p>
          <a:p>
            <a:pPr marL="742950" lvl="1" indent="-285750" eaLnBrk="1" hangingPunct="1">
              <a:lnSpc>
                <a:spcPct val="90000"/>
              </a:lnSpc>
              <a:buFont typeface="Wingdings 2" pitchFamily="18" charset="2"/>
              <a:buNone/>
            </a:pPr>
            <a:r>
              <a:rPr lang="en-US" sz="21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612775" y="228600"/>
            <a:ext cx="8153400" cy="990600"/>
          </a:xfrm>
        </p:spPr>
        <p:txBody>
          <a:bodyPr/>
          <a:lstStyle/>
          <a:p>
            <a:pPr eaLnBrk="1" hangingPunct="1"/>
            <a:r>
              <a:rPr lang="en-US" b="1" smtClean="0"/>
              <a:t>The Subscripting Operator (cont.)</a:t>
            </a:r>
            <a:endParaRPr lang="en-US" smtClean="0"/>
          </a:p>
        </p:txBody>
      </p:sp>
      <p:sp>
        <p:nvSpPr>
          <p:cNvPr id="63490" name="Content Placeholder 2"/>
          <p:cNvSpPr>
            <a:spLocks noGrp="1"/>
          </p:cNvSpPr>
          <p:nvPr>
            <p:ph sz="quarter" idx="1"/>
          </p:nvPr>
        </p:nvSpPr>
        <p:spPr>
          <a:xfrm>
            <a:off x="612775" y="1600200"/>
            <a:ext cx="8153400" cy="4876800"/>
          </a:xfrm>
        </p:spPr>
        <p:txBody>
          <a:bodyPr/>
          <a:lstStyle/>
          <a:p>
            <a:pPr eaLnBrk="1" hangingPunct="1">
              <a:lnSpc>
                <a:spcPct val="90000"/>
              </a:lnSpc>
            </a:pPr>
            <a:r>
              <a:rPr lang="en-US" smtClean="0"/>
              <a:t>The body of the code for both forms of the function is identical:</a:t>
            </a:r>
          </a:p>
          <a:p>
            <a:pPr eaLnBrk="1" hangingPunct="1">
              <a:lnSpc>
                <a:spcPct val="90000"/>
              </a:lnSpc>
            </a:pPr>
            <a:endParaRPr lang="en-US" smtClean="0"/>
          </a:p>
          <a:p>
            <a:pPr marL="742950" lvl="1" indent="-285750" eaLnBrk="1" hangingPunct="1">
              <a:lnSpc>
                <a:spcPct val="90000"/>
              </a:lnSpc>
              <a:buFont typeface="Wingdings 2" pitchFamily="18" charset="2"/>
              <a:buNone/>
            </a:pPr>
            <a:r>
              <a:rPr lang="en-US" sz="2100" smtClean="0">
                <a:latin typeface="Courier New" pitchFamily="49" charset="0"/>
                <a:cs typeface="Courier New" pitchFamily="49" charset="0"/>
              </a:rPr>
              <a:t>Item_Type&amp; operator[](size_t index) {</a:t>
            </a:r>
          </a:p>
          <a:p>
            <a:pPr marL="742950" lvl="1" indent="-285750" eaLnBrk="1" hangingPunct="1">
              <a:lnSpc>
                <a:spcPct val="90000"/>
              </a:lnSpc>
              <a:buFont typeface="Wingdings 2" pitchFamily="18" charset="2"/>
              <a:buNone/>
            </a:pPr>
            <a:r>
              <a:rPr lang="en-US" sz="2100" smtClean="0">
                <a:latin typeface="Courier New" pitchFamily="49" charset="0"/>
                <a:cs typeface="Courier New" pitchFamily="49" charset="0"/>
              </a:rPr>
              <a:t>  // </a:t>
            </a:r>
            <a:r>
              <a:rPr lang="en-US" sz="2100" i="1" smtClean="0">
                <a:latin typeface="Courier New" pitchFamily="49" charset="0"/>
                <a:cs typeface="Courier New" pitchFamily="49" charset="0"/>
              </a:rPr>
              <a:t>Verify that the index is legal</a:t>
            </a:r>
            <a:r>
              <a:rPr lang="en-US" sz="2100" smtClean="0">
                <a:latin typeface="Courier New" pitchFamily="49" charset="0"/>
                <a:cs typeface="Courier New" pitchFamily="49" charset="0"/>
              </a:rPr>
              <a:t>.</a:t>
            </a:r>
          </a:p>
          <a:p>
            <a:pPr marL="742950" lvl="1" indent="-285750" eaLnBrk="1" hangingPunct="1">
              <a:lnSpc>
                <a:spcPct val="90000"/>
              </a:lnSpc>
              <a:buFont typeface="Wingdings 2" pitchFamily="18" charset="2"/>
              <a:buNone/>
            </a:pPr>
            <a:r>
              <a:rPr lang="en-US" sz="2100" smtClean="0">
                <a:latin typeface="Courier New" pitchFamily="49" charset="0"/>
                <a:cs typeface="Courier New" pitchFamily="49" charset="0"/>
              </a:rPr>
              <a:t>  if (index &lt; 0 || index &gt;= num_items) {</a:t>
            </a:r>
          </a:p>
          <a:p>
            <a:pPr marL="742950" lvl="1" indent="-285750" eaLnBrk="1" hangingPunct="1">
              <a:lnSpc>
                <a:spcPct val="90000"/>
              </a:lnSpc>
              <a:buFont typeface="Wingdings 2" pitchFamily="18" charset="2"/>
              <a:buNone/>
            </a:pPr>
            <a:r>
              <a:rPr lang="en-US" sz="2100" smtClean="0">
                <a:latin typeface="Courier New" pitchFamily="49" charset="0"/>
                <a:cs typeface="Courier New" pitchFamily="49" charset="0"/>
              </a:rPr>
              <a:t>    throw std::out_of_range</a:t>
            </a:r>
          </a:p>
          <a:p>
            <a:pPr marL="742950" lvl="1" indent="-285750" eaLnBrk="1" hangingPunct="1">
              <a:lnSpc>
                <a:spcPct val="90000"/>
              </a:lnSpc>
              <a:buFont typeface="Wingdings 2" pitchFamily="18" charset="2"/>
              <a:buNone/>
            </a:pPr>
            <a:r>
              <a:rPr lang="en-US" sz="2100" smtClean="0">
                <a:latin typeface="Courier New" pitchFamily="49" charset="0"/>
                <a:cs typeface="Courier New" pitchFamily="49" charset="0"/>
              </a:rPr>
              <a:t>      ("index to operator[] is out of range");</a:t>
            </a:r>
          </a:p>
          <a:p>
            <a:pPr marL="742950" lvl="1" indent="-285750" eaLnBrk="1" hangingPunct="1">
              <a:lnSpc>
                <a:spcPct val="90000"/>
              </a:lnSpc>
              <a:buFont typeface="Wingdings 2" pitchFamily="18" charset="2"/>
              <a:buNone/>
            </a:pPr>
            <a:r>
              <a:rPr lang="en-US" sz="2100" smtClean="0">
                <a:latin typeface="Courier New" pitchFamily="49" charset="0"/>
                <a:cs typeface="Courier New" pitchFamily="49" charset="0"/>
              </a:rPr>
              <a:t>  }</a:t>
            </a:r>
          </a:p>
          <a:p>
            <a:pPr marL="742950" lvl="1" indent="-285750" eaLnBrk="1" hangingPunct="1">
              <a:lnSpc>
                <a:spcPct val="90000"/>
              </a:lnSpc>
              <a:buFont typeface="Wingdings 2" pitchFamily="18" charset="2"/>
              <a:buNone/>
            </a:pPr>
            <a:r>
              <a:rPr lang="en-US" sz="2100" smtClean="0">
                <a:latin typeface="Courier New" pitchFamily="49" charset="0"/>
                <a:cs typeface="Courier New" pitchFamily="49" charset="0"/>
              </a:rPr>
              <a:t>  return the_data[index]</a:t>
            </a:r>
          </a:p>
          <a:p>
            <a:pPr marL="742950" lvl="1" indent="-285750" eaLnBrk="1" hangingPunct="1">
              <a:lnSpc>
                <a:spcPct val="90000"/>
              </a:lnSpc>
              <a:buFont typeface="Wingdings 2" pitchFamily="18" charset="2"/>
              <a:buNone/>
            </a:pPr>
            <a:r>
              <a:rPr lang="en-US" sz="2100" smtClean="0">
                <a:latin typeface="Courier New" pitchFamily="49" charset="0"/>
                <a:cs typeface="Courier New" pitchFamily="49" charset="0"/>
              </a:rPr>
              <a:t>}</a:t>
            </a:r>
          </a:p>
        </p:txBody>
      </p:sp>
      <p:sp>
        <p:nvSpPr>
          <p:cNvPr id="5" name="Rectangle 4"/>
          <p:cNvSpPr/>
          <p:nvPr/>
        </p:nvSpPr>
        <p:spPr>
          <a:xfrm>
            <a:off x="1447800" y="1676400"/>
            <a:ext cx="6096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In our implementation we validate the value of the index, </a:t>
            </a:r>
            <a:r>
              <a:rPr lang="en-US" b="0" dirty="0">
                <a:latin typeface="Courier New" pitchFamily="49" charset="0"/>
                <a:cs typeface="Courier New" pitchFamily="49" charset="0"/>
              </a:rPr>
              <a:t>index</a:t>
            </a:r>
            <a:r>
              <a:rPr lang="en-US" b="0" dirty="0"/>
              <a:t>. In the standard vector, the subscripting operator does not do this. Our implementation is equivalent to the standard vector function </a:t>
            </a:r>
            <a:r>
              <a:rPr lang="en-US" b="0" dirty="0">
                <a:latin typeface="Courier New" pitchFamily="49" charset="0"/>
                <a:cs typeface="Courier New" pitchFamily="49" charset="0"/>
              </a:rPr>
              <a:t>at</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12775" y="228600"/>
            <a:ext cx="8153400" cy="990600"/>
          </a:xfrm>
        </p:spPr>
        <p:txBody>
          <a:bodyPr/>
          <a:lstStyle/>
          <a:p>
            <a:pPr eaLnBrk="1" hangingPunct="1"/>
            <a:r>
              <a:rPr lang="en-US" b="1" smtClean="0"/>
              <a:t>Introduction (cont.)</a:t>
            </a:r>
          </a:p>
        </p:txBody>
      </p:sp>
      <p:sp>
        <p:nvSpPr>
          <p:cNvPr id="18434" name="Content Placeholder 2"/>
          <p:cNvSpPr>
            <a:spLocks noGrp="1"/>
          </p:cNvSpPr>
          <p:nvPr>
            <p:ph sz="quarter" idx="1"/>
          </p:nvPr>
        </p:nvSpPr>
        <p:spPr>
          <a:xfrm>
            <a:off x="612775" y="1600200"/>
            <a:ext cx="8153400" cy="4495800"/>
          </a:xfrm>
        </p:spPr>
        <p:txBody>
          <a:bodyPr/>
          <a:lstStyle/>
          <a:p>
            <a:pPr eaLnBrk="1" hangingPunct="1"/>
            <a:r>
              <a:rPr lang="en-US" smtClean="0"/>
              <a:t>A sequence has the property that elements can be inserted or removed anywhere in the sequence, not just at the beginning or at the end</a:t>
            </a:r>
          </a:p>
          <a:p>
            <a:pPr eaLnBrk="1" hangingPunct="1"/>
            <a:r>
              <a:rPr lang="en-US" smtClean="0"/>
              <a:t>Some sequences are indexed, which means their elements can be accessed in arbitrary order (called </a:t>
            </a:r>
            <a:r>
              <a:rPr lang="en-US" i="1" smtClean="0"/>
              <a:t>random access</a:t>
            </a:r>
            <a:r>
              <a:rPr lang="en-US" smtClean="0"/>
              <a:t>) using a subscript to select an element</a:t>
            </a:r>
          </a:p>
          <a:p>
            <a:pPr eaLnBrk="1" hangingPunct="1"/>
            <a:r>
              <a:rPr lang="en-US" smtClean="0"/>
              <a:t>For other sequences you must start at the beginning and process the elements in order </a:t>
            </a:r>
          </a:p>
          <a:p>
            <a:pPr eaLnBrk="1" hangingPunct="1"/>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612775" y="228600"/>
            <a:ext cx="8153400" cy="990600"/>
          </a:xfrm>
        </p:spPr>
        <p:txBody>
          <a:bodyPr/>
          <a:lstStyle/>
          <a:p>
            <a:pPr eaLnBrk="1" hangingPunct="1"/>
            <a:r>
              <a:rPr lang="en-US" b="1" smtClean="0"/>
              <a:t>The Subscripting Operator (cont.)</a:t>
            </a:r>
            <a:endParaRPr lang="en-US" smtClean="0"/>
          </a:p>
        </p:txBody>
      </p:sp>
      <p:sp>
        <p:nvSpPr>
          <p:cNvPr id="64514" name="Content Placeholder 2"/>
          <p:cNvSpPr>
            <a:spLocks noGrp="1"/>
          </p:cNvSpPr>
          <p:nvPr>
            <p:ph sz="quarter" idx="1"/>
          </p:nvPr>
        </p:nvSpPr>
        <p:spPr>
          <a:xfrm>
            <a:off x="612775" y="1600200"/>
            <a:ext cx="8153400" cy="4876800"/>
          </a:xfrm>
        </p:spPr>
        <p:txBody>
          <a:bodyPr/>
          <a:lstStyle/>
          <a:p>
            <a:pPr eaLnBrk="1" hangingPunct="1">
              <a:lnSpc>
                <a:spcPct val="90000"/>
              </a:lnSpc>
            </a:pPr>
            <a:r>
              <a:rPr lang="en-US" sz="2200" smtClean="0"/>
              <a:t>Bjarne Stroustrup, the inventor of C++, suggests in his book, </a:t>
            </a:r>
            <a:r>
              <a:rPr lang="en-US" sz="2200" i="1" smtClean="0"/>
              <a:t>The C++ Programming Language, 3rd Edition</a:t>
            </a:r>
            <a:r>
              <a:rPr lang="en-US" sz="2200" smtClean="0"/>
              <a:t>, that programmers can define their own vector class that overcomes this limitation as follows.</a:t>
            </a:r>
          </a:p>
          <a:p>
            <a:pPr marL="742950" lvl="1" indent="-285750" eaLnBrk="1" hangingPunct="1">
              <a:lnSpc>
                <a:spcPct val="90000"/>
              </a:lnSpc>
              <a:buFont typeface="Wingdings 2" pitchFamily="18" charset="2"/>
              <a:buNone/>
            </a:pPr>
            <a:r>
              <a:rPr lang="en-US" sz="1600" smtClean="0">
                <a:latin typeface="Courier New" pitchFamily="49" charset="0"/>
                <a:cs typeface="Courier New" pitchFamily="49" charset="0"/>
              </a:rPr>
              <a:t>template&lt;typename Item_Type&gt;</a:t>
            </a:r>
          </a:p>
          <a:p>
            <a:pPr marL="742950" lvl="1" indent="-285750" eaLnBrk="1" hangingPunct="1">
              <a:lnSpc>
                <a:spcPct val="90000"/>
              </a:lnSpc>
              <a:buFont typeface="Wingdings 2" pitchFamily="18" charset="2"/>
              <a:buNone/>
            </a:pPr>
            <a:r>
              <a:rPr lang="en-US" sz="1600" smtClean="0">
                <a:latin typeface="Courier New" pitchFamily="49" charset="0"/>
                <a:cs typeface="Courier New" pitchFamily="49" charset="0"/>
              </a:rPr>
              <a:t>	class my_vector : public std::vector&lt;Item_Type&gt; {</a:t>
            </a:r>
          </a:p>
          <a:p>
            <a:pPr marL="742950" lvl="1" indent="-285750" eaLnBrk="1" hangingPunct="1">
              <a:lnSpc>
                <a:spcPct val="90000"/>
              </a:lnSpc>
              <a:buFont typeface="Wingdings 2" pitchFamily="18" charset="2"/>
              <a:buNone/>
            </a:pPr>
            <a:r>
              <a:rPr lang="en-US" sz="1600" smtClean="0">
                <a:latin typeface="Courier New" pitchFamily="49" charset="0"/>
                <a:cs typeface="Courier New" pitchFamily="49" charset="0"/>
              </a:rPr>
              <a:t>		Item_Type&amp; operator[](int index) {return at(index);}</a:t>
            </a:r>
          </a:p>
          <a:p>
            <a:pPr marL="742950" lvl="1" indent="-285750" eaLnBrk="1" hangingPunct="1">
              <a:lnSpc>
                <a:spcPct val="90000"/>
              </a:lnSpc>
              <a:buFont typeface="Wingdings 2" pitchFamily="18" charset="2"/>
              <a:buNone/>
            </a:pPr>
            <a:r>
              <a:rPr lang="en-US" sz="1600" smtClean="0">
                <a:latin typeface="Courier New" pitchFamily="49" charset="0"/>
                <a:cs typeface="Courier New" pitchFamily="49" charset="0"/>
              </a:rPr>
              <a:t>		const Item_Type&amp; operator[](int index) const {</a:t>
            </a:r>
          </a:p>
          <a:p>
            <a:pPr marL="742950" lvl="1" indent="-285750" eaLnBrk="1" hangingPunct="1">
              <a:lnSpc>
                <a:spcPct val="90000"/>
              </a:lnSpc>
              <a:buFont typeface="Wingdings 2" pitchFamily="18" charset="2"/>
              <a:buNone/>
            </a:pPr>
            <a:r>
              <a:rPr lang="en-US" sz="1600" smtClean="0">
                <a:latin typeface="Courier New" pitchFamily="49" charset="0"/>
                <a:cs typeface="Courier New" pitchFamily="49" charset="0"/>
              </a:rPr>
              <a:t>			return at(index);}</a:t>
            </a:r>
          </a:p>
          <a:p>
            <a:pPr marL="742950" lvl="1" indent="-285750" eaLnBrk="1" hangingPunct="1">
              <a:lnSpc>
                <a:spcPct val="90000"/>
              </a:lnSpc>
              <a:buFont typeface="Wingdings 2" pitchFamily="18" charset="2"/>
              <a:buNone/>
            </a:pPr>
            <a:r>
              <a:rPr lang="en-US" sz="1600" smtClean="0">
                <a:latin typeface="Courier New" pitchFamily="49" charset="0"/>
                <a:cs typeface="Courier New" pitchFamily="49" charset="0"/>
              </a:rPr>
              <a:t>		}</a:t>
            </a:r>
          </a:p>
          <a:p>
            <a:pPr marL="742950" lvl="1" indent="-285750" eaLnBrk="1" hangingPunct="1">
              <a:lnSpc>
                <a:spcPct val="90000"/>
              </a:lnSpc>
              <a:buFont typeface="Wingdings 2" pitchFamily="18" charset="2"/>
              <a:buNone/>
            </a:pPr>
            <a:r>
              <a:rPr lang="en-US" sz="1600" smtClean="0">
                <a:latin typeface="Courier New" pitchFamily="49" charset="0"/>
                <a:cs typeface="Courier New" pitchFamily="49" charset="0"/>
              </a:rPr>
              <a:t>}</a:t>
            </a:r>
          </a:p>
          <a:p>
            <a:pPr eaLnBrk="1" hangingPunct="1">
              <a:lnSpc>
                <a:spcPct val="90000"/>
              </a:lnSpc>
            </a:pPr>
            <a:r>
              <a:rPr lang="en-US" sz="2200" smtClean="0"/>
              <a:t>The new template class </a:t>
            </a:r>
            <a:r>
              <a:rPr lang="en-US" sz="1800" smtClean="0">
                <a:latin typeface="Courier New" pitchFamily="49" charset="0"/>
                <a:cs typeface="Courier New" pitchFamily="49" charset="0"/>
              </a:rPr>
              <a:t>my_vector</a:t>
            </a:r>
            <a:r>
              <a:rPr lang="en-US" sz="1800" smtClean="0"/>
              <a:t> </a:t>
            </a:r>
            <a:r>
              <a:rPr lang="en-US" sz="2200" smtClean="0"/>
              <a:t>is defined as an extension of the standard vector class</a:t>
            </a:r>
          </a:p>
          <a:p>
            <a:pPr eaLnBrk="1" hangingPunct="1">
              <a:lnSpc>
                <a:spcPct val="90000"/>
              </a:lnSpc>
            </a:pPr>
            <a:r>
              <a:rPr lang="en-US" sz="2200" smtClean="0"/>
              <a:t>The subscript operators in the standard class are overridden with ones that apply function </a:t>
            </a:r>
            <a:r>
              <a:rPr lang="en-US" sz="1800" smtClean="0">
                <a:latin typeface="Courier New" pitchFamily="49" charset="0"/>
                <a:cs typeface="Courier New" pitchFamily="49" charset="0"/>
              </a:rPr>
              <a:t>at</a:t>
            </a:r>
            <a:endParaRPr lang="en-US" sz="200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612775" y="228600"/>
            <a:ext cx="8153400" cy="990600"/>
          </a:xfrm>
        </p:spPr>
        <p:txBody>
          <a:bodyPr/>
          <a:lstStyle/>
          <a:p>
            <a:pPr eaLnBrk="1" hangingPunct="1"/>
            <a:r>
              <a:rPr lang="en-US" b="1" smtClean="0"/>
              <a:t>The </a:t>
            </a:r>
            <a:r>
              <a:rPr lang="en-US" sz="3600" b="1" smtClean="0">
                <a:latin typeface="Courier New" pitchFamily="49" charset="0"/>
                <a:cs typeface="Courier New" pitchFamily="49" charset="0"/>
              </a:rPr>
              <a:t>push_back</a:t>
            </a:r>
            <a:r>
              <a:rPr lang="en-US" sz="3600" b="1" smtClean="0"/>
              <a:t> </a:t>
            </a:r>
            <a:r>
              <a:rPr lang="en-US" b="1" smtClean="0"/>
              <a:t>Function</a:t>
            </a:r>
            <a:endParaRPr lang="en-US" smtClean="0"/>
          </a:p>
        </p:txBody>
      </p:sp>
      <p:sp>
        <p:nvSpPr>
          <p:cNvPr id="65538" name="Content Placeholder 2"/>
          <p:cNvSpPr>
            <a:spLocks noGrp="1"/>
          </p:cNvSpPr>
          <p:nvPr>
            <p:ph sz="quarter" idx="1"/>
          </p:nvPr>
        </p:nvSpPr>
        <p:spPr>
          <a:xfrm>
            <a:off x="612775" y="1600200"/>
            <a:ext cx="8153400" cy="4876800"/>
          </a:xfrm>
        </p:spPr>
        <p:txBody>
          <a:bodyPr/>
          <a:lstStyle/>
          <a:p>
            <a:pPr eaLnBrk="1" hangingPunct="1"/>
            <a:r>
              <a:rPr lang="en-US" sz="2400" smtClean="0"/>
              <a:t>The </a:t>
            </a:r>
            <a:r>
              <a:rPr lang="en-US" sz="1800" smtClean="0">
                <a:latin typeface="Courier New" pitchFamily="49" charset="0"/>
                <a:cs typeface="Courier New" pitchFamily="49" charset="0"/>
              </a:rPr>
              <a:t>push_back</a:t>
            </a:r>
            <a:r>
              <a:rPr lang="en-US" sz="1800" smtClean="0"/>
              <a:t> </a:t>
            </a:r>
            <a:r>
              <a:rPr lang="en-US" sz="2400" smtClean="0"/>
              <a:t>function appends an item to the end of a vector </a:t>
            </a:r>
          </a:p>
          <a:p>
            <a:pPr eaLnBrk="1" hangingPunct="1"/>
            <a:r>
              <a:rPr lang="en-US" sz="2400" smtClean="0"/>
              <a:t>If </a:t>
            </a:r>
            <a:r>
              <a:rPr lang="en-US" sz="1800" smtClean="0">
                <a:latin typeface="Courier New" pitchFamily="49" charset="0"/>
                <a:cs typeface="Courier New" pitchFamily="49" charset="0"/>
              </a:rPr>
              <a:t>num_items</a:t>
            </a:r>
            <a:r>
              <a:rPr lang="en-US" sz="2400" smtClean="0"/>
              <a:t> is less than </a:t>
            </a:r>
            <a:r>
              <a:rPr lang="en-US" sz="1800" smtClean="0">
                <a:latin typeface="Courier New" pitchFamily="49" charset="0"/>
                <a:cs typeface="Courier New" pitchFamily="49" charset="0"/>
              </a:rPr>
              <a:t>current_capacity</a:t>
            </a:r>
            <a:r>
              <a:rPr lang="en-US" sz="2400" smtClean="0"/>
              <a:t>, then, to append a new item:</a:t>
            </a:r>
          </a:p>
          <a:p>
            <a:pPr marL="835025" lvl="1" indent="-514350" eaLnBrk="1" hangingPunct="1">
              <a:buFont typeface="Tw Cen MT" pitchFamily="34" charset="0"/>
              <a:buAutoNum type="alphaLcPeriod"/>
            </a:pPr>
            <a:r>
              <a:rPr lang="en-US" sz="2000" smtClean="0"/>
              <a:t>Insert the new item at the position indicated by the value of </a:t>
            </a:r>
            <a:r>
              <a:rPr lang="en-US" sz="1600" smtClean="0">
                <a:latin typeface="Courier New" pitchFamily="49" charset="0"/>
                <a:cs typeface="Courier New" pitchFamily="49" charset="0"/>
              </a:rPr>
              <a:t>num_items</a:t>
            </a:r>
            <a:endParaRPr lang="en-US" sz="2000" smtClean="0">
              <a:latin typeface="Courier New" pitchFamily="49" charset="0"/>
              <a:cs typeface="Courier New" pitchFamily="49" charset="0"/>
            </a:endParaRPr>
          </a:p>
          <a:p>
            <a:pPr marL="835025" lvl="1" indent="-514350" eaLnBrk="1" hangingPunct="1">
              <a:buFont typeface="Tw Cen MT" pitchFamily="34" charset="0"/>
              <a:buAutoNum type="alphaLcPeriod"/>
            </a:pPr>
            <a:r>
              <a:rPr lang="en-US" sz="2000" smtClean="0"/>
              <a:t>Increment the value of </a:t>
            </a:r>
            <a:r>
              <a:rPr lang="en-US" sz="1600" smtClean="0">
                <a:latin typeface="Courier New" pitchFamily="49" charset="0"/>
                <a:cs typeface="Courier New" pitchFamily="49" charset="0"/>
              </a:rPr>
              <a:t>num_items</a:t>
            </a:r>
          </a:p>
          <a:p>
            <a:pPr marL="835025" lvl="1" indent="-514350" eaLnBrk="1" hangingPunct="1">
              <a:buFont typeface="Tw Cen MT" pitchFamily="34" charset="0"/>
              <a:buAutoNum type="alphaLcPeriod"/>
            </a:pPr>
            <a:endParaRPr lang="en-US" sz="2000" smtClean="0">
              <a:latin typeface="Courier New" pitchFamily="49" charset="0"/>
              <a:cs typeface="Courier New" pitchFamily="49" charset="0"/>
            </a:endParaRPr>
          </a:p>
        </p:txBody>
      </p:sp>
      <p:pic>
        <p:nvPicPr>
          <p:cNvPr id="65539" name="Picture 2"/>
          <p:cNvPicPr>
            <a:picLocks noChangeAspect="1" noChangeArrowheads="1"/>
          </p:cNvPicPr>
          <p:nvPr/>
        </p:nvPicPr>
        <p:blipFill>
          <a:blip r:embed="rId2"/>
          <a:srcRect/>
          <a:stretch>
            <a:fillRect/>
          </a:stretch>
        </p:blipFill>
        <p:spPr bwMode="auto">
          <a:xfrm>
            <a:off x="1447800" y="3879850"/>
            <a:ext cx="5867400" cy="2373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612775" y="228600"/>
            <a:ext cx="8153400" cy="990600"/>
          </a:xfrm>
        </p:spPr>
        <p:txBody>
          <a:bodyPr/>
          <a:lstStyle/>
          <a:p>
            <a:pPr eaLnBrk="1" hangingPunct="1"/>
            <a:r>
              <a:rPr lang="en-US" b="1" smtClean="0"/>
              <a:t>The </a:t>
            </a:r>
            <a:r>
              <a:rPr lang="en-US" sz="3600" b="1" smtClean="0">
                <a:latin typeface="Courier New" pitchFamily="49" charset="0"/>
                <a:cs typeface="Courier New" pitchFamily="49" charset="0"/>
              </a:rPr>
              <a:t>push_back</a:t>
            </a:r>
            <a:r>
              <a:rPr lang="en-US" sz="3600" b="1" smtClean="0"/>
              <a:t> </a:t>
            </a:r>
            <a:r>
              <a:rPr lang="en-US" b="1" smtClean="0"/>
              <a:t>Function (cont.)</a:t>
            </a:r>
            <a:endParaRPr lang="en-US" smtClean="0"/>
          </a:p>
        </p:txBody>
      </p:sp>
      <p:sp>
        <p:nvSpPr>
          <p:cNvPr id="66562" name="Content Placeholder 2"/>
          <p:cNvSpPr>
            <a:spLocks noGrp="1"/>
          </p:cNvSpPr>
          <p:nvPr>
            <p:ph sz="quarter" idx="1"/>
          </p:nvPr>
        </p:nvSpPr>
        <p:spPr>
          <a:xfrm>
            <a:off x="612775" y="1600200"/>
            <a:ext cx="8153400" cy="4876800"/>
          </a:xfrm>
        </p:spPr>
        <p:txBody>
          <a:bodyPr/>
          <a:lstStyle/>
          <a:p>
            <a:pPr eaLnBrk="1" hangingPunct="1"/>
            <a:r>
              <a:rPr lang="en-US" sz="2400" smtClean="0"/>
              <a:t>If </a:t>
            </a:r>
            <a:r>
              <a:rPr lang="en-US" sz="2000" smtClean="0">
                <a:latin typeface="Courier New" pitchFamily="49" charset="0"/>
                <a:cs typeface="Courier New" pitchFamily="49" charset="0"/>
              </a:rPr>
              <a:t>num_items</a:t>
            </a:r>
            <a:r>
              <a:rPr lang="en-US" sz="2400" smtClean="0"/>
              <a:t> is already equal to </a:t>
            </a:r>
            <a:r>
              <a:rPr lang="en-US" sz="2000" smtClean="0">
                <a:latin typeface="Courier New" pitchFamily="49" charset="0"/>
                <a:cs typeface="Courier New" pitchFamily="49" charset="0"/>
              </a:rPr>
              <a:t>current_capacity</a:t>
            </a:r>
            <a:r>
              <a:rPr lang="en-US" sz="2400" smtClean="0"/>
              <a:t>, we must first allocate a new array to hold the data and then copy the data to this new array </a:t>
            </a:r>
          </a:p>
          <a:p>
            <a:pPr eaLnBrk="1" hangingPunct="1"/>
            <a:r>
              <a:rPr lang="en-US" sz="2400" smtClean="0"/>
              <a:t>The member function </a:t>
            </a:r>
            <a:r>
              <a:rPr lang="en-US" sz="2000" smtClean="0">
                <a:latin typeface="Courier New" pitchFamily="49" charset="0"/>
                <a:cs typeface="Courier New" pitchFamily="49" charset="0"/>
              </a:rPr>
              <a:t>reserve</a:t>
            </a:r>
            <a:r>
              <a:rPr lang="en-US" sz="2400" smtClean="0"/>
              <a:t> (explained shortly) does this</a:t>
            </a:r>
            <a:endParaRPr lang="en-US" sz="2000" smtClean="0">
              <a:latin typeface="Courier New" pitchFamily="49" charset="0"/>
              <a:cs typeface="Courier New" pitchFamily="49" charset="0"/>
            </a:endParaRPr>
          </a:p>
        </p:txBody>
      </p:sp>
      <p:pic>
        <p:nvPicPr>
          <p:cNvPr id="66563" name="Picture 2"/>
          <p:cNvPicPr>
            <a:picLocks noChangeAspect="1" noChangeArrowheads="1"/>
          </p:cNvPicPr>
          <p:nvPr/>
        </p:nvPicPr>
        <p:blipFill>
          <a:blip r:embed="rId2"/>
          <a:srcRect/>
          <a:stretch>
            <a:fillRect/>
          </a:stretch>
        </p:blipFill>
        <p:spPr bwMode="auto">
          <a:xfrm>
            <a:off x="1447800" y="3879850"/>
            <a:ext cx="5867400" cy="2373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612775" y="228600"/>
            <a:ext cx="8153400" cy="990600"/>
          </a:xfrm>
        </p:spPr>
        <p:txBody>
          <a:bodyPr/>
          <a:lstStyle/>
          <a:p>
            <a:pPr eaLnBrk="1" hangingPunct="1"/>
            <a:r>
              <a:rPr lang="en-US" b="1" smtClean="0"/>
              <a:t>The </a:t>
            </a:r>
            <a:r>
              <a:rPr lang="en-US" sz="3600" b="1" smtClean="0">
                <a:latin typeface="Courier New" pitchFamily="49" charset="0"/>
                <a:cs typeface="Courier New" pitchFamily="49" charset="0"/>
              </a:rPr>
              <a:t>push_back</a:t>
            </a:r>
            <a:r>
              <a:rPr lang="en-US" sz="3600" b="1" smtClean="0"/>
              <a:t> </a:t>
            </a:r>
            <a:r>
              <a:rPr lang="en-US" b="1" smtClean="0"/>
              <a:t>Function (cont.)</a:t>
            </a:r>
            <a:endParaRPr lang="en-US" smtClean="0"/>
          </a:p>
        </p:txBody>
      </p:sp>
      <p:sp>
        <p:nvSpPr>
          <p:cNvPr id="67586" name="Content Placeholder 2"/>
          <p:cNvSpPr>
            <a:spLocks noGrp="1"/>
          </p:cNvSpPr>
          <p:nvPr>
            <p:ph sz="quarter" idx="1"/>
          </p:nvPr>
        </p:nvSpPr>
        <p:spPr>
          <a:xfrm>
            <a:off x="612775" y="1600200"/>
            <a:ext cx="8153400" cy="4876800"/>
          </a:xfrm>
        </p:spPr>
        <p:txBody>
          <a:bodyPr/>
          <a:lstStyle/>
          <a:p>
            <a:pPr marL="0" indent="0" eaLnBrk="1" hangingPunct="1">
              <a:buFont typeface="Wingdings" pitchFamily="2" charset="2"/>
              <a:buNone/>
            </a:pPr>
            <a:endParaRPr lang="en-US" sz="2000" smtClean="0">
              <a:latin typeface="Courier New" pitchFamily="49" charset="0"/>
              <a:cs typeface="Courier New" pitchFamily="49" charset="0"/>
            </a:endParaRPr>
          </a:p>
          <a:p>
            <a:pPr marL="0" indent="0" eaLnBrk="1" hangingPunct="1">
              <a:buFont typeface="Wingdings" pitchFamily="2" charset="2"/>
              <a:buNone/>
            </a:pPr>
            <a:r>
              <a:rPr lang="en-US" sz="1200" smtClean="0">
                <a:latin typeface="Courier New" pitchFamily="49" charset="0"/>
                <a:cs typeface="Courier New" pitchFamily="49" charset="0"/>
              </a:rPr>
              <a:t>void push_back(const Item_Type&amp; the_value) {</a:t>
            </a:r>
          </a:p>
          <a:p>
            <a:pPr marL="0" indent="0" eaLnBrk="1" hangingPunct="1">
              <a:buFont typeface="Wingdings" pitchFamily="2" charset="2"/>
              <a:buNone/>
            </a:pPr>
            <a:r>
              <a:rPr lang="en-US" sz="1200" smtClean="0">
                <a:latin typeface="Courier New" pitchFamily="49" charset="0"/>
                <a:cs typeface="Courier New" pitchFamily="49" charset="0"/>
              </a:rPr>
              <a:t>	// </a:t>
            </a:r>
            <a:r>
              <a:rPr lang="en-US" sz="1200" i="1" smtClean="0">
                <a:latin typeface="Courier New" pitchFamily="49" charset="0"/>
                <a:cs typeface="Courier New" pitchFamily="49" charset="0"/>
              </a:rPr>
              <a:t>Make sure there is space for the new item.</a:t>
            </a:r>
          </a:p>
          <a:p>
            <a:pPr marL="0" indent="0" eaLnBrk="1" hangingPunct="1">
              <a:buFont typeface="Wingdings" pitchFamily="2" charset="2"/>
              <a:buNone/>
            </a:pPr>
            <a:r>
              <a:rPr lang="en-US" sz="1200" smtClean="0">
                <a:latin typeface="Courier New" pitchFamily="49" charset="0"/>
                <a:cs typeface="Courier New" pitchFamily="49" charset="0"/>
              </a:rPr>
              <a:t>	if (num_items == current_capacity) {</a:t>
            </a:r>
          </a:p>
          <a:p>
            <a:pPr marL="0" indent="0" eaLnBrk="1" hangingPunct="1">
              <a:buFont typeface="Wingdings" pitchFamily="2" charset="2"/>
              <a:buNone/>
            </a:pPr>
            <a:r>
              <a:rPr lang="en-US" sz="1200" smtClean="0">
                <a:latin typeface="Courier New" pitchFamily="49" charset="0"/>
                <a:cs typeface="Courier New" pitchFamily="49" charset="0"/>
              </a:rPr>
              <a:t>		reserve(2 * current_capacity); // </a:t>
            </a:r>
            <a:r>
              <a:rPr lang="en-US" sz="1200" i="1" smtClean="0">
                <a:latin typeface="Courier New" pitchFamily="49" charset="0"/>
                <a:cs typeface="Courier New" pitchFamily="49" charset="0"/>
              </a:rPr>
              <a:t>Allocate an expanded array</a:t>
            </a:r>
          </a:p>
          <a:p>
            <a:pPr marL="0" indent="0" eaLnBrk="1" hangingPunct="1">
              <a:buFont typeface="Wingdings" pitchFamily="2" charset="2"/>
              <a:buNone/>
            </a:pPr>
            <a:r>
              <a:rPr lang="en-US" sz="1200" smtClean="0">
                <a:latin typeface="Courier New" pitchFamily="49" charset="0"/>
                <a:cs typeface="Courier New" pitchFamily="49" charset="0"/>
              </a:rPr>
              <a:t>	}</a:t>
            </a:r>
          </a:p>
          <a:p>
            <a:pPr marL="0" indent="0" eaLnBrk="1" hangingPunct="1">
              <a:buFont typeface="Wingdings" pitchFamily="2" charset="2"/>
              <a:buNone/>
            </a:pPr>
            <a:r>
              <a:rPr lang="en-US" sz="1200" smtClean="0">
                <a:latin typeface="Courier New" pitchFamily="49" charset="0"/>
                <a:cs typeface="Courier New" pitchFamily="49" charset="0"/>
              </a:rPr>
              <a:t>	// </a:t>
            </a:r>
            <a:r>
              <a:rPr lang="en-US" sz="1200" i="1" smtClean="0">
                <a:latin typeface="Courier New" pitchFamily="49" charset="0"/>
                <a:cs typeface="Courier New" pitchFamily="49" charset="0"/>
              </a:rPr>
              <a:t>Insert the new item.</a:t>
            </a:r>
          </a:p>
          <a:p>
            <a:pPr marL="0" indent="0" eaLnBrk="1" hangingPunct="1">
              <a:buFont typeface="Wingdings" pitchFamily="2" charset="2"/>
              <a:buNone/>
            </a:pPr>
            <a:r>
              <a:rPr lang="en-US" sz="1200" smtClean="0">
                <a:latin typeface="Courier New" pitchFamily="49" charset="0"/>
                <a:cs typeface="Courier New" pitchFamily="49" charset="0"/>
              </a:rPr>
              <a:t>	the_data[num_items] = the_value;</a:t>
            </a:r>
          </a:p>
          <a:p>
            <a:pPr marL="0" indent="0" eaLnBrk="1" hangingPunct="1">
              <a:buFont typeface="Wingdings" pitchFamily="2" charset="2"/>
              <a:buNone/>
            </a:pPr>
            <a:r>
              <a:rPr lang="en-US" sz="1200" smtClean="0">
                <a:latin typeface="Courier New" pitchFamily="49" charset="0"/>
                <a:cs typeface="Courier New" pitchFamily="49" charset="0"/>
              </a:rPr>
              <a:t>	num_items++;</a:t>
            </a:r>
          </a:p>
          <a:p>
            <a:pPr marL="0" indent="0" eaLnBrk="1" hangingPunct="1">
              <a:buFont typeface="Wingdings" pitchFamily="2" charset="2"/>
              <a:buNone/>
            </a:pPr>
            <a:r>
              <a:rPr lang="en-US" sz="12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612775" y="228600"/>
            <a:ext cx="8153400" cy="990600"/>
          </a:xfrm>
        </p:spPr>
        <p:txBody>
          <a:bodyPr/>
          <a:lstStyle/>
          <a:p>
            <a:pPr eaLnBrk="1" hangingPunct="1"/>
            <a:r>
              <a:rPr lang="en-US" b="1" smtClean="0"/>
              <a:t>The </a:t>
            </a:r>
            <a:r>
              <a:rPr lang="en-US" b="1" smtClean="0">
                <a:latin typeface="Courier New" pitchFamily="49" charset="0"/>
                <a:cs typeface="Courier New" pitchFamily="49" charset="0"/>
              </a:rPr>
              <a:t>insert</a:t>
            </a:r>
            <a:r>
              <a:rPr lang="en-US" b="1" smtClean="0"/>
              <a:t> Function</a:t>
            </a:r>
            <a:endParaRPr lang="en-US" sz="4800" smtClean="0">
              <a:cs typeface="Courier New" pitchFamily="49" charset="0"/>
            </a:endParaRPr>
          </a:p>
        </p:txBody>
      </p:sp>
      <p:sp>
        <p:nvSpPr>
          <p:cNvPr id="68610" name="Content Placeholder 2"/>
          <p:cNvSpPr>
            <a:spLocks noGrp="1"/>
          </p:cNvSpPr>
          <p:nvPr>
            <p:ph sz="quarter" idx="1"/>
          </p:nvPr>
        </p:nvSpPr>
        <p:spPr>
          <a:xfrm>
            <a:off x="457200" y="1600200"/>
            <a:ext cx="8229600" cy="3048000"/>
          </a:xfrm>
        </p:spPr>
        <p:txBody>
          <a:bodyPr/>
          <a:lstStyle/>
          <a:p>
            <a:pPr eaLnBrk="1" hangingPunct="1"/>
            <a:r>
              <a:rPr lang="en-US" smtClean="0"/>
              <a:t>To insert into the middle of the array, the values at the insertion point are shifted over to make room, beginning at the end of the array and proceeding in the indicated order</a:t>
            </a:r>
          </a:p>
          <a:p>
            <a:pPr eaLnBrk="1" hangingPunct="1"/>
            <a:endParaRPr lang="en-US" smtClean="0"/>
          </a:p>
        </p:txBody>
      </p:sp>
      <p:pic>
        <p:nvPicPr>
          <p:cNvPr id="68611" name="Picture 2"/>
          <p:cNvPicPr>
            <a:picLocks noChangeAspect="1" noChangeArrowheads="1"/>
          </p:cNvPicPr>
          <p:nvPr/>
        </p:nvPicPr>
        <p:blipFill>
          <a:blip r:embed="rId2"/>
          <a:srcRect/>
          <a:stretch>
            <a:fillRect/>
          </a:stretch>
        </p:blipFill>
        <p:spPr bwMode="auto">
          <a:xfrm>
            <a:off x="457200" y="4032250"/>
            <a:ext cx="8485188" cy="2149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612775" y="228600"/>
            <a:ext cx="8153400" cy="990600"/>
          </a:xfrm>
        </p:spPr>
        <p:txBody>
          <a:bodyPr/>
          <a:lstStyle/>
          <a:p>
            <a:pPr eaLnBrk="1" hangingPunct="1"/>
            <a:r>
              <a:rPr lang="en-US" b="1" smtClean="0"/>
              <a:t>The </a:t>
            </a:r>
            <a:r>
              <a:rPr lang="en-US" b="1" smtClean="0">
                <a:latin typeface="Courier New" pitchFamily="49" charset="0"/>
                <a:cs typeface="Courier New" pitchFamily="49" charset="0"/>
              </a:rPr>
              <a:t>insert</a:t>
            </a:r>
            <a:r>
              <a:rPr lang="en-US" b="1" smtClean="0"/>
              <a:t> Function (cont.)</a:t>
            </a:r>
            <a:endParaRPr lang="en-US" sz="4800" smtClean="0">
              <a:cs typeface="Courier New" pitchFamily="49" charset="0"/>
            </a:endParaRPr>
          </a:p>
        </p:txBody>
      </p:sp>
      <p:sp>
        <p:nvSpPr>
          <p:cNvPr id="69634" name="Content Placeholder 2"/>
          <p:cNvSpPr>
            <a:spLocks noGrp="1"/>
          </p:cNvSpPr>
          <p:nvPr>
            <p:ph sz="quarter" idx="1"/>
          </p:nvPr>
        </p:nvSpPr>
        <p:spPr>
          <a:xfrm>
            <a:off x="457200" y="1600200"/>
            <a:ext cx="8229600" cy="5257800"/>
          </a:xfrm>
        </p:spPr>
        <p:txBody>
          <a:bodyPr/>
          <a:lstStyle/>
          <a:p>
            <a:pPr marL="0" indent="0" eaLnBrk="1" hangingPunct="1">
              <a:lnSpc>
                <a:spcPct val="80000"/>
              </a:lnSpc>
              <a:buFont typeface="Wingdings" pitchFamily="2" charset="2"/>
              <a:buNone/>
            </a:pPr>
            <a:r>
              <a:rPr lang="en-US" sz="1400" smtClean="0">
                <a:latin typeface="Courier New" pitchFamily="49" charset="0"/>
                <a:cs typeface="Courier New" pitchFamily="49" charset="0"/>
              </a:rPr>
              <a:t>void insert(size_t index, const Item_Type&amp; the_value)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Validate index.</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if (index &gt; num_items)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throw std::out_of_range("index to insert is out of range");</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Ensure that there is space for the new item.</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if (num_items == current_capacity)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reserve(2 * current_capacity); // </a:t>
            </a:r>
            <a:r>
              <a:rPr lang="en-US" sz="1400" i="1" smtClean="0">
                <a:latin typeface="Courier New" pitchFamily="49" charset="0"/>
                <a:cs typeface="Courier New" pitchFamily="49" charset="0"/>
              </a:rPr>
              <a:t>Allocate an expanded array</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Move data from index to num_items - 1 down.</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for (size_t i = num_items; i &gt; index; i--)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the_data[i] = the_data[i - 1];</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Insert the new item.</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the_data[index] = the_value;</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    num_items++;</a:t>
            </a:r>
          </a:p>
          <a:p>
            <a:pPr marL="0" indent="0" eaLnBrk="1" hangingPunct="1">
              <a:lnSpc>
                <a:spcPct val="80000"/>
              </a:lnSpc>
              <a:buFont typeface="Wingdings" pitchFamily="2" charset="2"/>
              <a:buNone/>
            </a:pPr>
            <a:r>
              <a:rPr lang="en-US" sz="14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erase</a:t>
            </a:r>
            <a:r>
              <a:rPr lang="en-US" sz="4000" b="1" smtClean="0"/>
              <a:t> </a:t>
            </a:r>
            <a:r>
              <a:rPr lang="en-US" b="1" smtClean="0"/>
              <a:t>Function</a:t>
            </a:r>
          </a:p>
        </p:txBody>
      </p:sp>
      <p:sp>
        <p:nvSpPr>
          <p:cNvPr id="70658" name="Content Placeholder 2"/>
          <p:cNvSpPr>
            <a:spLocks noGrp="1"/>
          </p:cNvSpPr>
          <p:nvPr>
            <p:ph sz="quarter" idx="1"/>
          </p:nvPr>
        </p:nvSpPr>
        <p:spPr>
          <a:xfrm>
            <a:off x="457200" y="3505200"/>
            <a:ext cx="8229600" cy="2620963"/>
          </a:xfrm>
        </p:spPr>
        <p:txBody>
          <a:bodyPr/>
          <a:lstStyle/>
          <a:p>
            <a:pPr eaLnBrk="1" hangingPunct="1"/>
            <a:r>
              <a:rPr lang="en-US" smtClean="0"/>
              <a:t>When an item is removed, the items that follow it must be moved forward to close the gap</a:t>
            </a:r>
          </a:p>
          <a:p>
            <a:pPr eaLnBrk="1" hangingPunct="1"/>
            <a:r>
              <a:rPr lang="en-US" smtClean="0"/>
              <a:t>Begin with the item closest to the removed element and proceed in the indicated order</a:t>
            </a:r>
          </a:p>
        </p:txBody>
      </p:sp>
      <p:pic>
        <p:nvPicPr>
          <p:cNvPr id="70659" name="Picture 2"/>
          <p:cNvPicPr>
            <a:picLocks noChangeAspect="1" noChangeArrowheads="1"/>
          </p:cNvPicPr>
          <p:nvPr/>
        </p:nvPicPr>
        <p:blipFill>
          <a:blip r:embed="rId2"/>
          <a:srcRect/>
          <a:stretch>
            <a:fillRect/>
          </a:stretch>
        </p:blipFill>
        <p:spPr bwMode="auto">
          <a:xfrm>
            <a:off x="461963" y="1468438"/>
            <a:ext cx="8301037" cy="212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erase</a:t>
            </a:r>
            <a:r>
              <a:rPr lang="en-US" sz="4000" b="1" smtClean="0"/>
              <a:t> </a:t>
            </a:r>
            <a:r>
              <a:rPr lang="en-US" b="1" smtClean="0"/>
              <a:t>Function (cont.)</a:t>
            </a:r>
          </a:p>
        </p:txBody>
      </p:sp>
      <p:sp>
        <p:nvSpPr>
          <p:cNvPr id="71682" name="Content Placeholder 2"/>
          <p:cNvSpPr>
            <a:spLocks noGrp="1"/>
          </p:cNvSpPr>
          <p:nvPr>
            <p:ph sz="quarter" idx="1"/>
          </p:nvPr>
        </p:nvSpPr>
        <p:spPr>
          <a:xfrm>
            <a:off x="457200" y="1600200"/>
            <a:ext cx="8229600" cy="4953000"/>
          </a:xfrm>
        </p:spPr>
        <p:txBody>
          <a:bodyPr/>
          <a:lstStyle/>
          <a:p>
            <a:pPr marL="0" indent="0" eaLnBrk="1" hangingPunct="1">
              <a:buFont typeface="Wingdings" pitchFamily="2" charset="2"/>
              <a:buNone/>
            </a:pPr>
            <a:r>
              <a:rPr lang="en-US" sz="1400" smtClean="0">
                <a:latin typeface="Courier New" pitchFamily="49" charset="0"/>
                <a:cs typeface="Courier New" pitchFamily="49" charset="0"/>
              </a:rPr>
              <a:t>void erase(size_t index) {</a:t>
            </a:r>
          </a:p>
          <a:p>
            <a:pPr marL="0" indent="0" eaLnBrk="1" hangingPunct="1">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Validate index.</a:t>
            </a:r>
          </a:p>
          <a:p>
            <a:pPr marL="0" indent="0" eaLnBrk="1" hangingPunct="1">
              <a:buFont typeface="Wingdings" pitchFamily="2" charset="2"/>
              <a:buNone/>
            </a:pPr>
            <a:r>
              <a:rPr lang="en-US" sz="1400" smtClean="0">
                <a:latin typeface="Courier New" pitchFamily="49" charset="0"/>
                <a:cs typeface="Courier New" pitchFamily="49" charset="0"/>
              </a:rPr>
              <a:t>  if (index &gt; num_items) {</a:t>
            </a:r>
          </a:p>
          <a:p>
            <a:pPr marL="0" indent="0" eaLnBrk="1" hangingPunct="1">
              <a:buFont typeface="Wingdings" pitchFamily="2" charset="2"/>
              <a:buNone/>
            </a:pPr>
            <a:r>
              <a:rPr lang="en-US" sz="1400" smtClean="0">
                <a:latin typeface="Courier New" pitchFamily="49" charset="0"/>
                <a:cs typeface="Courier New" pitchFamily="49" charset="0"/>
              </a:rPr>
              <a:t>    throw std::out_of_range</a:t>
            </a:r>
          </a:p>
          <a:p>
            <a:pPr marL="0" indent="0" eaLnBrk="1" hangingPunct="1">
              <a:buFont typeface="Wingdings" pitchFamily="2" charset="2"/>
              <a:buNone/>
            </a:pPr>
            <a:r>
              <a:rPr lang="en-US" sz="1400" smtClean="0">
                <a:latin typeface="Courier New" pitchFamily="49" charset="0"/>
                <a:cs typeface="Courier New" pitchFamily="49" charset="0"/>
              </a:rPr>
              <a:t>      ("index to insert is out of range");</a:t>
            </a:r>
          </a:p>
          <a:p>
            <a:pPr marL="0" indent="0" eaLnBrk="1" hangingPunct="1">
              <a:buFont typeface="Wingdings" pitchFamily="2" charset="2"/>
              <a:buNone/>
            </a:pPr>
            <a:r>
              <a:rPr lang="en-US" sz="1400" smtClean="0">
                <a:latin typeface="Courier New" pitchFamily="49" charset="0"/>
                <a:cs typeface="Courier New" pitchFamily="49" charset="0"/>
              </a:rPr>
              <a:t>  }</a:t>
            </a:r>
          </a:p>
          <a:p>
            <a:pPr marL="0" indent="0" eaLnBrk="1" hangingPunct="1">
              <a:buFont typeface="Wingdings" pitchFamily="2" charset="2"/>
              <a:buNone/>
            </a:pPr>
            <a:r>
              <a:rPr lang="en-US" sz="1400" smtClean="0">
                <a:latin typeface="Courier New" pitchFamily="49" charset="0"/>
                <a:cs typeface="Courier New" pitchFamily="49" charset="0"/>
              </a:rPr>
              <a:t>  // </a:t>
            </a:r>
            <a:r>
              <a:rPr lang="en-US" sz="1400" i="1" smtClean="0">
                <a:latin typeface="Courier New" pitchFamily="49" charset="0"/>
                <a:cs typeface="Courier New" pitchFamily="49" charset="0"/>
              </a:rPr>
              <a:t>Move items below the removed one up.</a:t>
            </a:r>
          </a:p>
          <a:p>
            <a:pPr marL="0" indent="0" eaLnBrk="1" hangingPunct="1">
              <a:buFont typeface="Wingdings" pitchFamily="2" charset="2"/>
              <a:buNone/>
            </a:pPr>
            <a:r>
              <a:rPr lang="en-US" sz="1400" smtClean="0">
                <a:latin typeface="Courier New" pitchFamily="49" charset="0"/>
                <a:cs typeface="Courier New" pitchFamily="49" charset="0"/>
              </a:rPr>
              <a:t>  for (size_t i = index + 1; i &lt; num_items; i++) {</a:t>
            </a:r>
          </a:p>
          <a:p>
            <a:pPr marL="0" indent="0" eaLnBrk="1" hangingPunct="1">
              <a:buFont typeface="Wingdings" pitchFamily="2" charset="2"/>
              <a:buNone/>
            </a:pPr>
            <a:r>
              <a:rPr lang="en-US" sz="1400" smtClean="0">
                <a:latin typeface="Courier New" pitchFamily="49" charset="0"/>
                <a:cs typeface="Courier New" pitchFamily="49" charset="0"/>
              </a:rPr>
              <a:t>    the_data[i - 1] = the_data[i];</a:t>
            </a:r>
          </a:p>
          <a:p>
            <a:pPr marL="0" indent="0" eaLnBrk="1" hangingPunct="1">
              <a:buFont typeface="Wingdings" pitchFamily="2" charset="2"/>
              <a:buNone/>
            </a:pPr>
            <a:r>
              <a:rPr lang="en-US" sz="1400" smtClean="0">
                <a:latin typeface="Courier New" pitchFamily="49" charset="0"/>
                <a:cs typeface="Courier New" pitchFamily="49" charset="0"/>
              </a:rPr>
              <a:t>  }</a:t>
            </a:r>
          </a:p>
          <a:p>
            <a:pPr marL="0" indent="0" eaLnBrk="1" hangingPunct="1">
              <a:buFont typeface="Wingdings" pitchFamily="2" charset="2"/>
              <a:buNone/>
            </a:pPr>
            <a:r>
              <a:rPr lang="en-US" sz="1400" smtClean="0">
                <a:latin typeface="Courier New" pitchFamily="49" charset="0"/>
                <a:cs typeface="Courier New" pitchFamily="49" charset="0"/>
              </a:rPr>
              <a:t>  num_items--;</a:t>
            </a:r>
          </a:p>
          <a:p>
            <a:pPr marL="0" indent="0" eaLnBrk="1" hangingPunct="1">
              <a:buFont typeface="Wingdings" pitchFamily="2" charset="2"/>
              <a:buNone/>
            </a:pPr>
            <a:r>
              <a:rPr lang="en-US" sz="14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reserve</a:t>
            </a:r>
            <a:r>
              <a:rPr lang="en-US" b="1" smtClean="0"/>
              <a:t> Function</a:t>
            </a:r>
          </a:p>
        </p:txBody>
      </p:sp>
      <p:sp>
        <p:nvSpPr>
          <p:cNvPr id="72706" name="Content Placeholder 2"/>
          <p:cNvSpPr>
            <a:spLocks noGrp="1"/>
          </p:cNvSpPr>
          <p:nvPr>
            <p:ph sz="quarter" idx="1"/>
          </p:nvPr>
        </p:nvSpPr>
        <p:spPr>
          <a:xfrm>
            <a:off x="612775" y="1600200"/>
            <a:ext cx="8153400" cy="5029200"/>
          </a:xfrm>
        </p:spPr>
        <p:txBody>
          <a:bodyPr/>
          <a:lstStyle/>
          <a:p>
            <a:pPr eaLnBrk="1" hangingPunct="1">
              <a:lnSpc>
                <a:spcPct val="70000"/>
              </a:lnSpc>
              <a:spcBef>
                <a:spcPct val="0"/>
              </a:spcBef>
            </a:pPr>
            <a:r>
              <a:rPr lang="en-US" sz="2000" smtClean="0"/>
              <a:t>Create a new array that is twice the size of the current array and then copy the contents into the new array</a:t>
            </a:r>
            <a:endParaRPr lang="en-US" sz="2000" smtClean="0">
              <a:latin typeface="Courier New" pitchFamily="49" charset="0"/>
            </a:endParaRPr>
          </a:p>
          <a:p>
            <a:pPr eaLnBrk="1" hangingPunct="1">
              <a:lnSpc>
                <a:spcPct val="70000"/>
              </a:lnSpc>
              <a:spcBef>
                <a:spcPct val="0"/>
              </a:spcBef>
              <a:buFontTx/>
              <a:buNone/>
            </a:pPr>
            <a:endParaRPr lang="en-US" sz="800" smtClean="0">
              <a:latin typeface="Courier New" pitchFamily="49" charset="0"/>
            </a:endParaRPr>
          </a:p>
          <a:p>
            <a:pPr eaLnBrk="1" hangingPunct="1">
              <a:lnSpc>
                <a:spcPct val="80000"/>
              </a:lnSpc>
              <a:buFont typeface="Wingdings" pitchFamily="2" charset="2"/>
              <a:buNone/>
            </a:pPr>
            <a:r>
              <a:rPr lang="en-US" sz="1300" smtClean="0">
                <a:latin typeface="Courier New" pitchFamily="49" charset="0"/>
                <a:cs typeface="Courier New" pitchFamily="49" charset="0"/>
              </a:rPr>
              <a:t>void reserve(size_t new_capacity) {</a:t>
            </a:r>
          </a:p>
          <a:p>
            <a:pPr eaLnBrk="1" hangingPunct="1">
              <a:lnSpc>
                <a:spcPct val="80000"/>
              </a:lnSpc>
              <a:buFont typeface="Wingdings" pitchFamily="2" charset="2"/>
              <a:buNone/>
            </a:pPr>
            <a:r>
              <a:rPr lang="en-US" sz="1300" smtClean="0">
                <a:latin typeface="Courier New" pitchFamily="49" charset="0"/>
                <a:cs typeface="Courier New" pitchFamily="49" charset="0"/>
              </a:rPr>
              <a:t>  if (new_capacity &gt; current_capacity) {</a:t>
            </a:r>
          </a:p>
          <a:p>
            <a:pPr eaLnBrk="1" hangingPunct="1">
              <a:lnSpc>
                <a:spcPct val="80000"/>
              </a:lnSpc>
              <a:buFont typeface="Wingdings" pitchFamily="2" charset="2"/>
              <a:buNone/>
            </a:pPr>
            <a:r>
              <a:rPr lang="en-US" sz="1300" smtClean="0">
                <a:latin typeface="Courier New" pitchFamily="49" charset="0"/>
                <a:cs typeface="Courier New" pitchFamily="49" charset="0"/>
              </a:rPr>
              <a:t>  if (new_capacity &gt; 2 * current_capacity)</a:t>
            </a:r>
          </a:p>
          <a:p>
            <a:pPr eaLnBrk="1" hangingPunct="1">
              <a:lnSpc>
                <a:spcPct val="80000"/>
              </a:lnSpc>
              <a:buFont typeface="Wingdings" pitchFamily="2" charset="2"/>
              <a:buNone/>
            </a:pPr>
            <a:r>
              <a:rPr lang="en-US" sz="1300" smtClean="0">
                <a:latin typeface="Courier New" pitchFamily="49" charset="0"/>
                <a:cs typeface="Courier New" pitchFamily="49" charset="0"/>
              </a:rPr>
              <a:t>    current_capacity = new_capacity;</a:t>
            </a:r>
          </a:p>
          <a:p>
            <a:pPr eaLnBrk="1" hangingPunct="1">
              <a:lnSpc>
                <a:spcPct val="80000"/>
              </a:lnSpc>
              <a:buFont typeface="Wingdings" pitchFamily="2" charset="2"/>
              <a:buNone/>
            </a:pPr>
            <a:r>
              <a:rPr lang="en-US" sz="1300" smtClean="0">
                <a:latin typeface="Courier New" pitchFamily="49" charset="0"/>
                <a:cs typeface="Courier New" pitchFamily="49" charset="0"/>
              </a:rPr>
              <a:t>  else</a:t>
            </a:r>
          </a:p>
          <a:p>
            <a:pPr eaLnBrk="1" hangingPunct="1">
              <a:lnSpc>
                <a:spcPct val="80000"/>
              </a:lnSpc>
              <a:buFont typeface="Wingdings" pitchFamily="2" charset="2"/>
              <a:buNone/>
            </a:pPr>
            <a:r>
              <a:rPr lang="en-US" sz="1300" smtClean="0">
                <a:latin typeface="Courier New" pitchFamily="49" charset="0"/>
                <a:cs typeface="Courier New" pitchFamily="49" charset="0"/>
              </a:rPr>
              <a:t>    current_capacity *= 2; </a:t>
            </a:r>
            <a:r>
              <a:rPr lang="en-US" sz="1300" i="1" smtClean="0">
                <a:latin typeface="Courier New" pitchFamily="49" charset="0"/>
                <a:cs typeface="Courier New" pitchFamily="49" charset="0"/>
              </a:rPr>
              <a:t>// Double the capacity.</a:t>
            </a:r>
          </a:p>
          <a:p>
            <a:pPr eaLnBrk="1" hangingPunct="1">
              <a:lnSpc>
                <a:spcPct val="80000"/>
              </a:lnSpc>
              <a:buFont typeface="Wingdings" pitchFamily="2" charset="2"/>
              <a:buNone/>
            </a:pPr>
            <a:endParaRPr lang="en-US" sz="1300" smtClean="0">
              <a:latin typeface="Courier New" pitchFamily="49" charset="0"/>
              <a:cs typeface="Courier New" pitchFamily="49" charset="0"/>
            </a:endParaRPr>
          </a:p>
          <a:p>
            <a:pPr eaLnBrk="1" hangingPunct="1">
              <a:lnSpc>
                <a:spcPct val="80000"/>
              </a:lnSpc>
              <a:buFont typeface="Wingdings" pitchFamily="2" charset="2"/>
              <a:buNone/>
            </a:pPr>
            <a:r>
              <a:rPr lang="en-US" sz="1300" smtClean="0">
                <a:latin typeface="Courier New" pitchFamily="49" charset="0"/>
                <a:cs typeface="Courier New" pitchFamily="49" charset="0"/>
              </a:rPr>
              <a:t>  Item_Type* new_data = new Item_Type[current_capacity];</a:t>
            </a:r>
          </a:p>
          <a:p>
            <a:pPr eaLnBrk="1" hangingPunct="1">
              <a:lnSpc>
                <a:spcPct val="80000"/>
              </a:lnSpc>
              <a:buFont typeface="Wingdings" pitchFamily="2" charset="2"/>
              <a:buNone/>
            </a:pPr>
            <a:r>
              <a:rPr lang="en-US" sz="1300" smtClean="0">
                <a:latin typeface="Courier New" pitchFamily="49" charset="0"/>
                <a:cs typeface="Courier New" pitchFamily="49" charset="0"/>
              </a:rPr>
              <a:t>  // </a:t>
            </a:r>
            <a:r>
              <a:rPr lang="en-US" sz="1300" i="1" smtClean="0">
                <a:latin typeface="Courier New" pitchFamily="49" charset="0"/>
                <a:cs typeface="Courier New" pitchFamily="49" charset="0"/>
              </a:rPr>
              <a:t>Copy the data over.</a:t>
            </a:r>
          </a:p>
          <a:p>
            <a:pPr eaLnBrk="1" hangingPunct="1">
              <a:lnSpc>
                <a:spcPct val="80000"/>
              </a:lnSpc>
              <a:buFont typeface="Wingdings" pitchFamily="2" charset="2"/>
              <a:buNone/>
            </a:pPr>
            <a:r>
              <a:rPr lang="en-US" sz="1300" smtClean="0">
                <a:latin typeface="Courier New" pitchFamily="49" charset="0"/>
                <a:cs typeface="Courier New" pitchFamily="49" charset="0"/>
              </a:rPr>
              <a:t>  for (size_t i = 0; i &lt; num_items; i++)</a:t>
            </a:r>
          </a:p>
          <a:p>
            <a:pPr eaLnBrk="1" hangingPunct="1">
              <a:lnSpc>
                <a:spcPct val="80000"/>
              </a:lnSpc>
              <a:buFont typeface="Wingdings" pitchFamily="2" charset="2"/>
              <a:buNone/>
            </a:pPr>
            <a:r>
              <a:rPr lang="en-US" sz="1300" smtClean="0">
                <a:latin typeface="Courier New" pitchFamily="49" charset="0"/>
                <a:cs typeface="Courier New" pitchFamily="49" charset="0"/>
              </a:rPr>
              <a:t>    new_data[i] = the_data[i];</a:t>
            </a:r>
          </a:p>
          <a:p>
            <a:pPr eaLnBrk="1" hangingPunct="1">
              <a:lnSpc>
                <a:spcPct val="80000"/>
              </a:lnSpc>
              <a:buFont typeface="Wingdings" pitchFamily="2" charset="2"/>
              <a:buNone/>
            </a:pPr>
            <a:r>
              <a:rPr lang="en-US" sz="1300" smtClean="0">
                <a:latin typeface="Courier New" pitchFamily="49" charset="0"/>
                <a:cs typeface="Courier New" pitchFamily="49" charset="0"/>
              </a:rPr>
              <a:t>  // </a:t>
            </a:r>
            <a:r>
              <a:rPr lang="en-US" sz="1300" i="1" smtClean="0">
                <a:latin typeface="Courier New" pitchFamily="49" charset="0"/>
                <a:cs typeface="Courier New" pitchFamily="49" charset="0"/>
              </a:rPr>
              <a:t>Free the memory occupied by the old copy.</a:t>
            </a:r>
          </a:p>
          <a:p>
            <a:pPr eaLnBrk="1" hangingPunct="1">
              <a:lnSpc>
                <a:spcPct val="80000"/>
              </a:lnSpc>
              <a:buFont typeface="Wingdings" pitchFamily="2" charset="2"/>
              <a:buNone/>
            </a:pPr>
            <a:r>
              <a:rPr lang="en-US" sz="1300" smtClean="0">
                <a:latin typeface="Courier New" pitchFamily="49" charset="0"/>
                <a:cs typeface="Courier New" pitchFamily="49" charset="0"/>
              </a:rPr>
              <a:t>  delete[] the_data;</a:t>
            </a:r>
          </a:p>
          <a:p>
            <a:pPr eaLnBrk="1" hangingPunct="1">
              <a:lnSpc>
                <a:spcPct val="80000"/>
              </a:lnSpc>
              <a:buFont typeface="Wingdings" pitchFamily="2" charset="2"/>
              <a:buNone/>
            </a:pPr>
            <a:r>
              <a:rPr lang="en-US" sz="1300" smtClean="0">
                <a:latin typeface="Courier New" pitchFamily="49" charset="0"/>
                <a:cs typeface="Courier New" pitchFamily="49" charset="0"/>
              </a:rPr>
              <a:t>  // </a:t>
            </a:r>
            <a:r>
              <a:rPr lang="en-US" sz="1300" i="1" smtClean="0">
                <a:latin typeface="Courier New" pitchFamily="49" charset="0"/>
                <a:cs typeface="Courier New" pitchFamily="49" charset="0"/>
              </a:rPr>
              <a:t>Now point to the new data.</a:t>
            </a:r>
          </a:p>
          <a:p>
            <a:pPr eaLnBrk="1" hangingPunct="1">
              <a:lnSpc>
                <a:spcPct val="80000"/>
              </a:lnSpc>
              <a:buFont typeface="Wingdings" pitchFamily="2" charset="2"/>
              <a:buNone/>
            </a:pPr>
            <a:r>
              <a:rPr lang="en-US" sz="1300" smtClean="0">
                <a:latin typeface="Courier New" pitchFamily="49" charset="0"/>
                <a:cs typeface="Courier New" pitchFamily="49" charset="0"/>
              </a:rPr>
              <a:t>  the_data = new_data;</a:t>
            </a:r>
          </a:p>
          <a:p>
            <a:pPr eaLnBrk="1" hangingPunct="1">
              <a:lnSpc>
                <a:spcPct val="80000"/>
              </a:lnSpc>
              <a:buFont typeface="Wingdings" pitchFamily="2" charset="2"/>
              <a:buNone/>
            </a:pPr>
            <a:r>
              <a:rPr lang="en-US" sz="1300" smtClean="0">
                <a:latin typeface="Courier New" pitchFamily="49" charset="0"/>
                <a:cs typeface="Courier New" pitchFamily="49" charset="0"/>
              </a:rPr>
              <a:t> }</a:t>
            </a:r>
          </a:p>
          <a:p>
            <a:pPr eaLnBrk="1" hangingPunct="1">
              <a:lnSpc>
                <a:spcPct val="80000"/>
              </a:lnSpc>
              <a:buFont typeface="Wingdings" pitchFamily="2" charset="2"/>
              <a:buNone/>
            </a:pPr>
            <a:r>
              <a:rPr lang="en-US" sz="1300" smtClean="0">
                <a:latin typeface="Courier New" pitchFamily="49" charset="0"/>
                <a:cs typeface="Courier New" pitchFamily="49" charset="0"/>
              </a:rPr>
              <a:t>}</a:t>
            </a:r>
            <a:endParaRPr lang="en-US" sz="1200" b="1"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reserve</a:t>
            </a:r>
            <a:r>
              <a:rPr lang="en-US" b="1" smtClean="0"/>
              <a:t> Function (cont.)</a:t>
            </a:r>
          </a:p>
        </p:txBody>
      </p:sp>
      <p:sp>
        <p:nvSpPr>
          <p:cNvPr id="73730" name="Content Placeholder 2"/>
          <p:cNvSpPr>
            <a:spLocks noGrp="1"/>
          </p:cNvSpPr>
          <p:nvPr>
            <p:ph sz="quarter" idx="1"/>
          </p:nvPr>
        </p:nvSpPr>
        <p:spPr>
          <a:xfrm>
            <a:off x="612775" y="1600200"/>
            <a:ext cx="8153400" cy="5029200"/>
          </a:xfrm>
        </p:spPr>
        <p:txBody>
          <a:bodyPr/>
          <a:lstStyle/>
          <a:p>
            <a:pPr eaLnBrk="1" hangingPunct="1">
              <a:lnSpc>
                <a:spcPct val="70000"/>
              </a:lnSpc>
              <a:spcBef>
                <a:spcPct val="0"/>
              </a:spcBef>
            </a:pPr>
            <a:r>
              <a:rPr lang="en-US" sz="2000" smtClean="0"/>
              <a:t>Create a new array that is twice the size of the current array and then copy the contents into the new array</a:t>
            </a:r>
            <a:endParaRPr lang="en-US" sz="2000" smtClean="0">
              <a:latin typeface="Courier New" pitchFamily="49" charset="0"/>
            </a:endParaRPr>
          </a:p>
          <a:p>
            <a:pPr eaLnBrk="1" hangingPunct="1">
              <a:lnSpc>
                <a:spcPct val="70000"/>
              </a:lnSpc>
              <a:spcBef>
                <a:spcPct val="0"/>
              </a:spcBef>
              <a:buFontTx/>
              <a:buNone/>
            </a:pPr>
            <a:endParaRPr lang="en-US" sz="800" smtClean="0">
              <a:latin typeface="Courier New" pitchFamily="49" charset="0"/>
            </a:endParaRPr>
          </a:p>
          <a:p>
            <a:pPr eaLnBrk="1" hangingPunct="1">
              <a:lnSpc>
                <a:spcPct val="80000"/>
              </a:lnSpc>
              <a:buFont typeface="Wingdings" pitchFamily="2" charset="2"/>
              <a:buNone/>
            </a:pPr>
            <a:r>
              <a:rPr lang="en-US" sz="1300" smtClean="0">
                <a:latin typeface="Courier New" pitchFamily="49" charset="0"/>
                <a:cs typeface="Courier New" pitchFamily="49" charset="0"/>
              </a:rPr>
              <a:t>void reserve(size_t new_capacity) {</a:t>
            </a:r>
          </a:p>
          <a:p>
            <a:pPr eaLnBrk="1" hangingPunct="1">
              <a:lnSpc>
                <a:spcPct val="80000"/>
              </a:lnSpc>
              <a:buFont typeface="Wingdings" pitchFamily="2" charset="2"/>
              <a:buNone/>
            </a:pPr>
            <a:r>
              <a:rPr lang="en-US" sz="1300" smtClean="0">
                <a:latin typeface="Courier New" pitchFamily="49" charset="0"/>
                <a:cs typeface="Courier New" pitchFamily="49" charset="0"/>
              </a:rPr>
              <a:t>  if (new_capacity &gt; current_capacity) {</a:t>
            </a:r>
          </a:p>
          <a:p>
            <a:pPr eaLnBrk="1" hangingPunct="1">
              <a:lnSpc>
                <a:spcPct val="80000"/>
              </a:lnSpc>
              <a:buFont typeface="Wingdings" pitchFamily="2" charset="2"/>
              <a:buNone/>
            </a:pPr>
            <a:r>
              <a:rPr lang="en-US" sz="1300" smtClean="0">
                <a:latin typeface="Courier New" pitchFamily="49" charset="0"/>
                <a:cs typeface="Courier New" pitchFamily="49" charset="0"/>
              </a:rPr>
              <a:t>  if (new_capacity &gt; 2 * current_capacity)</a:t>
            </a:r>
          </a:p>
          <a:p>
            <a:pPr eaLnBrk="1" hangingPunct="1">
              <a:lnSpc>
                <a:spcPct val="80000"/>
              </a:lnSpc>
              <a:buFont typeface="Wingdings" pitchFamily="2" charset="2"/>
              <a:buNone/>
            </a:pPr>
            <a:r>
              <a:rPr lang="en-US" sz="1300" smtClean="0">
                <a:latin typeface="Courier New" pitchFamily="49" charset="0"/>
                <a:cs typeface="Courier New" pitchFamily="49" charset="0"/>
              </a:rPr>
              <a:t>    current_capacity = new_capacity;</a:t>
            </a:r>
          </a:p>
          <a:p>
            <a:pPr eaLnBrk="1" hangingPunct="1">
              <a:lnSpc>
                <a:spcPct val="80000"/>
              </a:lnSpc>
              <a:buFont typeface="Wingdings" pitchFamily="2" charset="2"/>
              <a:buNone/>
            </a:pPr>
            <a:r>
              <a:rPr lang="en-US" sz="1300" smtClean="0">
                <a:latin typeface="Courier New" pitchFamily="49" charset="0"/>
                <a:cs typeface="Courier New" pitchFamily="49" charset="0"/>
              </a:rPr>
              <a:t>  else</a:t>
            </a:r>
          </a:p>
          <a:p>
            <a:pPr eaLnBrk="1" hangingPunct="1">
              <a:lnSpc>
                <a:spcPct val="80000"/>
              </a:lnSpc>
              <a:buFont typeface="Wingdings" pitchFamily="2" charset="2"/>
              <a:buNone/>
            </a:pPr>
            <a:r>
              <a:rPr lang="en-US" sz="1300" smtClean="0">
                <a:latin typeface="Courier New" pitchFamily="49" charset="0"/>
                <a:cs typeface="Courier New" pitchFamily="49" charset="0"/>
              </a:rPr>
              <a:t>    current_capacity *= 2; // </a:t>
            </a:r>
            <a:r>
              <a:rPr lang="en-US" sz="1300" i="1" smtClean="0">
                <a:latin typeface="Courier New" pitchFamily="49" charset="0"/>
                <a:cs typeface="Courier New" pitchFamily="49" charset="0"/>
              </a:rPr>
              <a:t>Double the capacity.</a:t>
            </a:r>
          </a:p>
          <a:p>
            <a:pPr eaLnBrk="1" hangingPunct="1">
              <a:lnSpc>
                <a:spcPct val="80000"/>
              </a:lnSpc>
              <a:buFont typeface="Wingdings" pitchFamily="2" charset="2"/>
              <a:buNone/>
            </a:pPr>
            <a:endParaRPr lang="en-US" sz="1300" smtClean="0">
              <a:latin typeface="Courier New" pitchFamily="49" charset="0"/>
              <a:cs typeface="Courier New" pitchFamily="49" charset="0"/>
            </a:endParaRPr>
          </a:p>
          <a:p>
            <a:pPr eaLnBrk="1" hangingPunct="1">
              <a:lnSpc>
                <a:spcPct val="80000"/>
              </a:lnSpc>
              <a:buFont typeface="Wingdings" pitchFamily="2" charset="2"/>
              <a:buNone/>
            </a:pPr>
            <a:r>
              <a:rPr lang="en-US" sz="1300" smtClean="0">
                <a:latin typeface="Courier New" pitchFamily="49" charset="0"/>
                <a:cs typeface="Courier New" pitchFamily="49" charset="0"/>
              </a:rPr>
              <a:t>  Item_Type* new_data = new Item_Type[current_capacity];</a:t>
            </a:r>
          </a:p>
          <a:p>
            <a:pPr eaLnBrk="1" hangingPunct="1">
              <a:lnSpc>
                <a:spcPct val="80000"/>
              </a:lnSpc>
              <a:buFont typeface="Wingdings" pitchFamily="2" charset="2"/>
              <a:buNone/>
            </a:pPr>
            <a:r>
              <a:rPr lang="en-US" sz="1300" smtClean="0">
                <a:latin typeface="Courier New" pitchFamily="49" charset="0"/>
                <a:cs typeface="Courier New" pitchFamily="49" charset="0"/>
              </a:rPr>
              <a:t>  // </a:t>
            </a:r>
            <a:r>
              <a:rPr lang="en-US" sz="1300" i="1" smtClean="0">
                <a:latin typeface="Courier New" pitchFamily="49" charset="0"/>
                <a:cs typeface="Courier New" pitchFamily="49" charset="0"/>
              </a:rPr>
              <a:t>Copy the data over</a:t>
            </a:r>
            <a:r>
              <a:rPr lang="en-US" sz="1300" smtClean="0">
                <a:latin typeface="Courier New" pitchFamily="49" charset="0"/>
                <a:cs typeface="Courier New" pitchFamily="49" charset="0"/>
              </a:rPr>
              <a:t>.</a:t>
            </a:r>
          </a:p>
          <a:p>
            <a:pPr eaLnBrk="1" hangingPunct="1">
              <a:lnSpc>
                <a:spcPct val="80000"/>
              </a:lnSpc>
              <a:buFont typeface="Wingdings" pitchFamily="2" charset="2"/>
              <a:buNone/>
            </a:pPr>
            <a:r>
              <a:rPr lang="en-US" sz="1300" smtClean="0">
                <a:latin typeface="Courier New" pitchFamily="49" charset="0"/>
                <a:cs typeface="Courier New" pitchFamily="49" charset="0"/>
              </a:rPr>
              <a:t>  for (size_t i = 0; i &lt; num_items; i++)</a:t>
            </a:r>
          </a:p>
          <a:p>
            <a:pPr eaLnBrk="1" hangingPunct="1">
              <a:lnSpc>
                <a:spcPct val="80000"/>
              </a:lnSpc>
              <a:buFont typeface="Wingdings" pitchFamily="2" charset="2"/>
              <a:buNone/>
            </a:pPr>
            <a:r>
              <a:rPr lang="en-US" sz="1300" smtClean="0">
                <a:latin typeface="Courier New" pitchFamily="49" charset="0"/>
                <a:cs typeface="Courier New" pitchFamily="49" charset="0"/>
              </a:rPr>
              <a:t>    new_data[i] = the_data[i];</a:t>
            </a:r>
          </a:p>
          <a:p>
            <a:pPr eaLnBrk="1" hangingPunct="1">
              <a:lnSpc>
                <a:spcPct val="80000"/>
              </a:lnSpc>
              <a:buFont typeface="Wingdings" pitchFamily="2" charset="2"/>
              <a:buNone/>
            </a:pPr>
            <a:r>
              <a:rPr lang="en-US" sz="1300" smtClean="0">
                <a:latin typeface="Courier New" pitchFamily="49" charset="0"/>
                <a:cs typeface="Courier New" pitchFamily="49" charset="0"/>
              </a:rPr>
              <a:t>  // </a:t>
            </a:r>
            <a:r>
              <a:rPr lang="en-US" sz="1300" i="1" smtClean="0">
                <a:latin typeface="Courier New" pitchFamily="49" charset="0"/>
                <a:cs typeface="Courier New" pitchFamily="49" charset="0"/>
              </a:rPr>
              <a:t>Free the memory occupied by the old copy.</a:t>
            </a:r>
          </a:p>
          <a:p>
            <a:pPr eaLnBrk="1" hangingPunct="1">
              <a:lnSpc>
                <a:spcPct val="80000"/>
              </a:lnSpc>
              <a:buFont typeface="Wingdings" pitchFamily="2" charset="2"/>
              <a:buNone/>
            </a:pPr>
            <a:r>
              <a:rPr lang="en-US" sz="1300" smtClean="0">
                <a:latin typeface="Courier New" pitchFamily="49" charset="0"/>
                <a:cs typeface="Courier New" pitchFamily="49" charset="0"/>
              </a:rPr>
              <a:t>  delete[] the_data;</a:t>
            </a:r>
          </a:p>
          <a:p>
            <a:pPr eaLnBrk="1" hangingPunct="1">
              <a:lnSpc>
                <a:spcPct val="80000"/>
              </a:lnSpc>
              <a:buFont typeface="Wingdings" pitchFamily="2" charset="2"/>
              <a:buNone/>
            </a:pPr>
            <a:r>
              <a:rPr lang="en-US" sz="1300" smtClean="0">
                <a:latin typeface="Courier New" pitchFamily="49" charset="0"/>
                <a:cs typeface="Courier New" pitchFamily="49" charset="0"/>
              </a:rPr>
              <a:t>  // </a:t>
            </a:r>
            <a:r>
              <a:rPr lang="en-US" sz="1300" i="1" smtClean="0">
                <a:latin typeface="Courier New" pitchFamily="49" charset="0"/>
                <a:cs typeface="Courier New" pitchFamily="49" charset="0"/>
              </a:rPr>
              <a:t>Now point to the new data.</a:t>
            </a:r>
          </a:p>
          <a:p>
            <a:pPr eaLnBrk="1" hangingPunct="1">
              <a:lnSpc>
                <a:spcPct val="80000"/>
              </a:lnSpc>
              <a:buFont typeface="Wingdings" pitchFamily="2" charset="2"/>
              <a:buNone/>
            </a:pPr>
            <a:r>
              <a:rPr lang="en-US" sz="1300" smtClean="0">
                <a:latin typeface="Courier New" pitchFamily="49" charset="0"/>
                <a:cs typeface="Courier New" pitchFamily="49" charset="0"/>
              </a:rPr>
              <a:t>  the_data = new_data;</a:t>
            </a:r>
          </a:p>
          <a:p>
            <a:pPr eaLnBrk="1" hangingPunct="1">
              <a:lnSpc>
                <a:spcPct val="80000"/>
              </a:lnSpc>
              <a:buFont typeface="Wingdings" pitchFamily="2" charset="2"/>
              <a:buNone/>
            </a:pPr>
            <a:r>
              <a:rPr lang="en-US" sz="1300" smtClean="0">
                <a:latin typeface="Courier New" pitchFamily="49" charset="0"/>
                <a:cs typeface="Courier New" pitchFamily="49" charset="0"/>
              </a:rPr>
              <a:t> }</a:t>
            </a:r>
          </a:p>
          <a:p>
            <a:pPr eaLnBrk="1" hangingPunct="1">
              <a:lnSpc>
                <a:spcPct val="80000"/>
              </a:lnSpc>
              <a:buFont typeface="Wingdings" pitchFamily="2" charset="2"/>
              <a:buNone/>
            </a:pPr>
            <a:r>
              <a:rPr lang="en-US" sz="1300" smtClean="0">
                <a:latin typeface="Courier New" pitchFamily="49" charset="0"/>
                <a:cs typeface="Courier New" pitchFamily="49" charset="0"/>
              </a:rPr>
              <a:t>}</a:t>
            </a:r>
            <a:endParaRPr lang="en-US" sz="1200" b="1" smtClean="0">
              <a:latin typeface="Courier New" pitchFamily="49" charset="0"/>
              <a:cs typeface="Courier New" pitchFamily="49" charset="0"/>
            </a:endParaRPr>
          </a:p>
        </p:txBody>
      </p:sp>
      <p:sp>
        <p:nvSpPr>
          <p:cNvPr id="2" name="Line Callout 1 1"/>
          <p:cNvSpPr/>
          <p:nvPr/>
        </p:nvSpPr>
        <p:spPr>
          <a:xfrm>
            <a:off x="6400800" y="3657600"/>
            <a:ext cx="2438400" cy="1981200"/>
          </a:xfrm>
          <a:prstGeom prst="borderCallout1">
            <a:avLst>
              <a:gd name="adj1" fmla="val 18750"/>
              <a:gd name="adj2" fmla="val -8333"/>
              <a:gd name="adj3" fmla="val 83748"/>
              <a:gd name="adj4" fmla="val -11517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a:solidFill>
                  <a:srgbClr val="FFFFFF"/>
                </a:solidFill>
                <a:cs typeface="Arial" charset="0"/>
              </a:rPr>
              <a:t>This statement releases the memory allocated to the array pointed to by </a:t>
            </a:r>
            <a:r>
              <a:rPr lang="en-US" b="0">
                <a:solidFill>
                  <a:srgbClr val="FFFFFF"/>
                </a:solidFill>
                <a:latin typeface="Courier New" pitchFamily="49" charset="0"/>
                <a:cs typeface="Courier New" pitchFamily="49" charset="0"/>
              </a:rPr>
              <a:t>the_data</a:t>
            </a:r>
            <a:r>
              <a:rPr lang="en-US" b="0">
                <a:solidFill>
                  <a:srgbClr val="FFFFFF"/>
                </a:solidFill>
                <a:cs typeface="Arial" charset="0"/>
              </a:rPr>
              <a:t>; we do this to prevent memory leaks</a:t>
            </a:r>
            <a:endParaRPr lang="en-US">
              <a:solidFill>
                <a:srgbClr val="FFFFFF"/>
              </a:solidFill>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612775" y="228600"/>
            <a:ext cx="8153400" cy="990600"/>
          </a:xfrm>
        </p:spPr>
        <p:txBody>
          <a:bodyPr/>
          <a:lstStyle/>
          <a:p>
            <a:pPr eaLnBrk="1" hangingPunct="1"/>
            <a:r>
              <a:rPr lang="en-US" b="1" smtClean="0"/>
              <a:t>Introduction (cont.)</a:t>
            </a:r>
          </a:p>
        </p:txBody>
      </p:sp>
      <p:sp>
        <p:nvSpPr>
          <p:cNvPr id="19458" name="Content Placeholder 2"/>
          <p:cNvSpPr>
            <a:spLocks noGrp="1"/>
          </p:cNvSpPr>
          <p:nvPr>
            <p:ph sz="quarter" idx="1"/>
          </p:nvPr>
        </p:nvSpPr>
        <p:spPr>
          <a:xfrm>
            <a:off x="612775" y="1600200"/>
            <a:ext cx="8153400" cy="4495800"/>
          </a:xfrm>
        </p:spPr>
        <p:txBody>
          <a:bodyPr/>
          <a:lstStyle/>
          <a:p>
            <a:pPr eaLnBrk="1" hangingPunct="1"/>
            <a:r>
              <a:rPr lang="en-US" smtClean="0"/>
              <a:t>In this chapter, we</a:t>
            </a:r>
          </a:p>
          <a:p>
            <a:pPr lvl="1" eaLnBrk="1" hangingPunct="1"/>
            <a:r>
              <a:rPr lang="en-US" smtClean="0"/>
              <a:t>discuss iterators and their role in facilitating </a:t>
            </a:r>
            <a:r>
              <a:rPr lang="en-US" i="1" smtClean="0"/>
              <a:t>sequential access </a:t>
            </a:r>
            <a:r>
              <a:rPr lang="en-US" smtClean="0"/>
              <a:t>and random access</a:t>
            </a:r>
          </a:p>
          <a:p>
            <a:pPr lvl="1" eaLnBrk="1" hangingPunct="1"/>
            <a:r>
              <a:rPr lang="en-US" smtClean="0"/>
              <a:t>discuss the </a:t>
            </a:r>
            <a:r>
              <a:rPr lang="en-US" sz="2400" smtClean="0">
                <a:latin typeface="Courier New" pitchFamily="49" charset="0"/>
                <a:cs typeface="Courier New" pitchFamily="49" charset="0"/>
              </a:rPr>
              <a:t>vector</a:t>
            </a:r>
            <a:r>
              <a:rPr lang="en-US" smtClean="0"/>
              <a:t> and </a:t>
            </a:r>
            <a:r>
              <a:rPr lang="en-US" sz="2400" smtClean="0">
                <a:latin typeface="Courier New" pitchFamily="49" charset="0"/>
                <a:cs typeface="Courier New" pitchFamily="49" charset="0"/>
              </a:rPr>
              <a:t>list</a:t>
            </a:r>
            <a:r>
              <a:rPr lang="en-US" smtClean="0"/>
              <a:t> (linked list) classes and their similarities and differences </a:t>
            </a:r>
          </a:p>
          <a:p>
            <a:pPr lvl="1" eaLnBrk="1" hangingPunct="1"/>
            <a:r>
              <a:rPr lang="en-US" smtClean="0"/>
              <a:t>show that these classes implement the common interface requirements for sequential containers</a:t>
            </a:r>
          </a:p>
          <a:p>
            <a:pPr eaLnBrk="1" hangingPunct="1"/>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reserve</a:t>
            </a:r>
            <a:r>
              <a:rPr lang="en-US" b="1" smtClean="0"/>
              <a:t> Function (cont.)</a:t>
            </a:r>
          </a:p>
        </p:txBody>
      </p:sp>
      <p:sp>
        <p:nvSpPr>
          <p:cNvPr id="74754" name="Content Placeholder 2"/>
          <p:cNvSpPr>
            <a:spLocks noGrp="1"/>
          </p:cNvSpPr>
          <p:nvPr>
            <p:ph sz="quarter" idx="1"/>
          </p:nvPr>
        </p:nvSpPr>
        <p:spPr>
          <a:xfrm>
            <a:off x="612775" y="1600200"/>
            <a:ext cx="8153400" cy="5029200"/>
          </a:xfrm>
        </p:spPr>
        <p:txBody>
          <a:bodyPr/>
          <a:lstStyle/>
          <a:p>
            <a:pPr eaLnBrk="1" hangingPunct="1">
              <a:lnSpc>
                <a:spcPct val="70000"/>
              </a:lnSpc>
              <a:spcBef>
                <a:spcPct val="0"/>
              </a:spcBef>
            </a:pPr>
            <a:r>
              <a:rPr lang="en-US" sz="2000" smtClean="0"/>
              <a:t>Create a new array that is twice the size of the current array and then copy the contents into the new array</a:t>
            </a:r>
            <a:endParaRPr lang="en-US" sz="2000" smtClean="0">
              <a:latin typeface="Courier New" pitchFamily="49" charset="0"/>
            </a:endParaRPr>
          </a:p>
          <a:p>
            <a:pPr eaLnBrk="1" hangingPunct="1">
              <a:lnSpc>
                <a:spcPct val="70000"/>
              </a:lnSpc>
              <a:spcBef>
                <a:spcPct val="0"/>
              </a:spcBef>
              <a:buFontTx/>
              <a:buNone/>
            </a:pPr>
            <a:endParaRPr lang="en-US" sz="800" smtClean="0">
              <a:latin typeface="Courier New" pitchFamily="49" charset="0"/>
            </a:endParaRPr>
          </a:p>
          <a:p>
            <a:pPr eaLnBrk="1" hangingPunct="1">
              <a:lnSpc>
                <a:spcPct val="80000"/>
              </a:lnSpc>
              <a:buFont typeface="Wingdings" pitchFamily="2" charset="2"/>
              <a:buNone/>
            </a:pPr>
            <a:r>
              <a:rPr lang="en-US" sz="1300" smtClean="0">
                <a:latin typeface="Courier New" pitchFamily="49" charset="0"/>
                <a:cs typeface="Courier New" pitchFamily="49" charset="0"/>
              </a:rPr>
              <a:t>void reserve(size_t new_capacity) {</a:t>
            </a:r>
          </a:p>
          <a:p>
            <a:pPr eaLnBrk="1" hangingPunct="1">
              <a:lnSpc>
                <a:spcPct val="80000"/>
              </a:lnSpc>
              <a:buFont typeface="Wingdings" pitchFamily="2" charset="2"/>
              <a:buNone/>
            </a:pPr>
            <a:r>
              <a:rPr lang="en-US" sz="1300" smtClean="0">
                <a:latin typeface="Courier New" pitchFamily="49" charset="0"/>
                <a:cs typeface="Courier New" pitchFamily="49" charset="0"/>
              </a:rPr>
              <a:t>  if (new_capacity &gt; current_capacity) {</a:t>
            </a:r>
          </a:p>
          <a:p>
            <a:pPr eaLnBrk="1" hangingPunct="1">
              <a:lnSpc>
                <a:spcPct val="80000"/>
              </a:lnSpc>
              <a:buFont typeface="Wingdings" pitchFamily="2" charset="2"/>
              <a:buNone/>
            </a:pPr>
            <a:r>
              <a:rPr lang="en-US" sz="1300" smtClean="0">
                <a:latin typeface="Courier New" pitchFamily="49" charset="0"/>
                <a:cs typeface="Courier New" pitchFamily="49" charset="0"/>
              </a:rPr>
              <a:t>  if (new_capacity &gt; 2 * current_capacity)</a:t>
            </a:r>
          </a:p>
          <a:p>
            <a:pPr eaLnBrk="1" hangingPunct="1">
              <a:lnSpc>
                <a:spcPct val="80000"/>
              </a:lnSpc>
              <a:buFont typeface="Wingdings" pitchFamily="2" charset="2"/>
              <a:buNone/>
            </a:pPr>
            <a:r>
              <a:rPr lang="en-US" sz="1300" smtClean="0">
                <a:latin typeface="Courier New" pitchFamily="49" charset="0"/>
                <a:cs typeface="Courier New" pitchFamily="49" charset="0"/>
              </a:rPr>
              <a:t>    current_capacity = new_capacity;</a:t>
            </a:r>
          </a:p>
          <a:p>
            <a:pPr eaLnBrk="1" hangingPunct="1">
              <a:lnSpc>
                <a:spcPct val="80000"/>
              </a:lnSpc>
              <a:buFont typeface="Wingdings" pitchFamily="2" charset="2"/>
              <a:buNone/>
            </a:pPr>
            <a:r>
              <a:rPr lang="en-US" sz="1300" smtClean="0">
                <a:latin typeface="Courier New" pitchFamily="49" charset="0"/>
                <a:cs typeface="Courier New" pitchFamily="49" charset="0"/>
              </a:rPr>
              <a:t>  else</a:t>
            </a:r>
          </a:p>
          <a:p>
            <a:pPr eaLnBrk="1" hangingPunct="1">
              <a:lnSpc>
                <a:spcPct val="80000"/>
              </a:lnSpc>
              <a:buFont typeface="Wingdings" pitchFamily="2" charset="2"/>
              <a:buNone/>
            </a:pPr>
            <a:r>
              <a:rPr lang="en-US" sz="1300" smtClean="0">
                <a:latin typeface="Courier New" pitchFamily="49" charset="0"/>
                <a:cs typeface="Courier New" pitchFamily="49" charset="0"/>
              </a:rPr>
              <a:t>    current_capacity *= 2; // </a:t>
            </a:r>
            <a:r>
              <a:rPr lang="en-US" sz="1300" i="1" smtClean="0">
                <a:latin typeface="Courier New" pitchFamily="49" charset="0"/>
                <a:cs typeface="Courier New" pitchFamily="49" charset="0"/>
              </a:rPr>
              <a:t>Double the capacity.</a:t>
            </a:r>
          </a:p>
          <a:p>
            <a:pPr eaLnBrk="1" hangingPunct="1">
              <a:lnSpc>
                <a:spcPct val="80000"/>
              </a:lnSpc>
              <a:buFont typeface="Wingdings" pitchFamily="2" charset="2"/>
              <a:buNone/>
            </a:pPr>
            <a:endParaRPr lang="en-US" sz="1300" smtClean="0">
              <a:latin typeface="Courier New" pitchFamily="49" charset="0"/>
              <a:cs typeface="Courier New" pitchFamily="49" charset="0"/>
            </a:endParaRPr>
          </a:p>
          <a:p>
            <a:pPr eaLnBrk="1" hangingPunct="1">
              <a:lnSpc>
                <a:spcPct val="80000"/>
              </a:lnSpc>
              <a:buFont typeface="Wingdings" pitchFamily="2" charset="2"/>
              <a:buNone/>
            </a:pPr>
            <a:r>
              <a:rPr lang="en-US" sz="1300" smtClean="0">
                <a:latin typeface="Courier New" pitchFamily="49" charset="0"/>
                <a:cs typeface="Courier New" pitchFamily="49" charset="0"/>
              </a:rPr>
              <a:t>  Item_Type* new_data = new Item_Type[current_capacity];</a:t>
            </a:r>
          </a:p>
          <a:p>
            <a:pPr eaLnBrk="1" hangingPunct="1">
              <a:lnSpc>
                <a:spcPct val="80000"/>
              </a:lnSpc>
              <a:buFont typeface="Wingdings" pitchFamily="2" charset="2"/>
              <a:buNone/>
            </a:pPr>
            <a:r>
              <a:rPr lang="en-US" sz="1300" smtClean="0">
                <a:latin typeface="Courier New" pitchFamily="49" charset="0"/>
                <a:cs typeface="Courier New" pitchFamily="49" charset="0"/>
              </a:rPr>
              <a:t>  // </a:t>
            </a:r>
            <a:r>
              <a:rPr lang="en-US" sz="1300" i="1" smtClean="0">
                <a:latin typeface="Courier New" pitchFamily="49" charset="0"/>
                <a:cs typeface="Courier New" pitchFamily="49" charset="0"/>
              </a:rPr>
              <a:t>Copy the data over.</a:t>
            </a:r>
          </a:p>
          <a:p>
            <a:pPr eaLnBrk="1" hangingPunct="1">
              <a:lnSpc>
                <a:spcPct val="80000"/>
              </a:lnSpc>
              <a:buFont typeface="Wingdings" pitchFamily="2" charset="2"/>
              <a:buNone/>
            </a:pPr>
            <a:r>
              <a:rPr lang="en-US" sz="1300" smtClean="0">
                <a:latin typeface="Courier New" pitchFamily="49" charset="0"/>
                <a:cs typeface="Courier New" pitchFamily="49" charset="0"/>
              </a:rPr>
              <a:t>  for (size_t i = 0; i &lt; num_items; i++)</a:t>
            </a:r>
          </a:p>
          <a:p>
            <a:pPr eaLnBrk="1" hangingPunct="1">
              <a:lnSpc>
                <a:spcPct val="80000"/>
              </a:lnSpc>
              <a:buFont typeface="Wingdings" pitchFamily="2" charset="2"/>
              <a:buNone/>
            </a:pPr>
            <a:r>
              <a:rPr lang="en-US" sz="1300" smtClean="0">
                <a:latin typeface="Courier New" pitchFamily="49" charset="0"/>
                <a:cs typeface="Courier New" pitchFamily="49" charset="0"/>
              </a:rPr>
              <a:t>    new_data[i] = the_data[i];</a:t>
            </a:r>
          </a:p>
          <a:p>
            <a:pPr eaLnBrk="1" hangingPunct="1">
              <a:lnSpc>
                <a:spcPct val="80000"/>
              </a:lnSpc>
              <a:buFont typeface="Wingdings" pitchFamily="2" charset="2"/>
              <a:buNone/>
            </a:pPr>
            <a:r>
              <a:rPr lang="en-US" sz="1300" smtClean="0">
                <a:latin typeface="Courier New" pitchFamily="49" charset="0"/>
                <a:cs typeface="Courier New" pitchFamily="49" charset="0"/>
              </a:rPr>
              <a:t>  // </a:t>
            </a:r>
            <a:r>
              <a:rPr lang="en-US" sz="1300" i="1" smtClean="0">
                <a:latin typeface="Courier New" pitchFamily="49" charset="0"/>
                <a:cs typeface="Courier New" pitchFamily="49" charset="0"/>
              </a:rPr>
              <a:t>Free the memory occupied by the old copy.</a:t>
            </a:r>
          </a:p>
          <a:p>
            <a:pPr eaLnBrk="1" hangingPunct="1">
              <a:lnSpc>
                <a:spcPct val="80000"/>
              </a:lnSpc>
              <a:buFont typeface="Wingdings" pitchFamily="2" charset="2"/>
              <a:buNone/>
            </a:pPr>
            <a:r>
              <a:rPr lang="en-US" sz="1300" smtClean="0">
                <a:latin typeface="Courier New" pitchFamily="49" charset="0"/>
                <a:cs typeface="Courier New" pitchFamily="49" charset="0"/>
              </a:rPr>
              <a:t>  delete[] the_data;</a:t>
            </a:r>
          </a:p>
          <a:p>
            <a:pPr eaLnBrk="1" hangingPunct="1">
              <a:lnSpc>
                <a:spcPct val="80000"/>
              </a:lnSpc>
              <a:buFont typeface="Wingdings" pitchFamily="2" charset="2"/>
              <a:buNone/>
            </a:pPr>
            <a:r>
              <a:rPr lang="en-US" sz="1300" smtClean="0">
                <a:latin typeface="Courier New" pitchFamily="49" charset="0"/>
                <a:cs typeface="Courier New" pitchFamily="49" charset="0"/>
              </a:rPr>
              <a:t>  // </a:t>
            </a:r>
            <a:r>
              <a:rPr lang="en-US" sz="1300" i="1" smtClean="0">
                <a:latin typeface="Courier New" pitchFamily="49" charset="0"/>
                <a:cs typeface="Courier New" pitchFamily="49" charset="0"/>
              </a:rPr>
              <a:t>Now point to the new data.</a:t>
            </a:r>
          </a:p>
          <a:p>
            <a:pPr eaLnBrk="1" hangingPunct="1">
              <a:lnSpc>
                <a:spcPct val="80000"/>
              </a:lnSpc>
              <a:buFont typeface="Wingdings" pitchFamily="2" charset="2"/>
              <a:buNone/>
            </a:pPr>
            <a:r>
              <a:rPr lang="en-US" sz="1300" smtClean="0">
                <a:latin typeface="Courier New" pitchFamily="49" charset="0"/>
                <a:cs typeface="Courier New" pitchFamily="49" charset="0"/>
              </a:rPr>
              <a:t>  the_data = new_data;</a:t>
            </a:r>
          </a:p>
          <a:p>
            <a:pPr eaLnBrk="1" hangingPunct="1">
              <a:lnSpc>
                <a:spcPct val="80000"/>
              </a:lnSpc>
              <a:buFont typeface="Wingdings" pitchFamily="2" charset="2"/>
              <a:buNone/>
            </a:pPr>
            <a:r>
              <a:rPr lang="en-US" sz="1300" smtClean="0">
                <a:latin typeface="Courier New" pitchFamily="49" charset="0"/>
                <a:cs typeface="Courier New" pitchFamily="49" charset="0"/>
              </a:rPr>
              <a:t>  }</a:t>
            </a:r>
          </a:p>
          <a:p>
            <a:pPr eaLnBrk="1" hangingPunct="1">
              <a:lnSpc>
                <a:spcPct val="80000"/>
              </a:lnSpc>
              <a:buFont typeface="Wingdings" pitchFamily="2" charset="2"/>
              <a:buNone/>
            </a:pPr>
            <a:r>
              <a:rPr lang="en-US" sz="1300" smtClean="0">
                <a:latin typeface="Courier New" pitchFamily="49" charset="0"/>
                <a:cs typeface="Courier New" pitchFamily="49" charset="0"/>
              </a:rPr>
              <a:t>}</a:t>
            </a:r>
            <a:endParaRPr lang="en-US" sz="1200" b="1" smtClean="0">
              <a:latin typeface="Courier New" pitchFamily="49" charset="0"/>
              <a:cs typeface="Courier New" pitchFamily="49" charset="0"/>
            </a:endParaRPr>
          </a:p>
        </p:txBody>
      </p:sp>
      <p:sp>
        <p:nvSpPr>
          <p:cNvPr id="2" name="Line Callout 1 1"/>
          <p:cNvSpPr/>
          <p:nvPr/>
        </p:nvSpPr>
        <p:spPr>
          <a:xfrm>
            <a:off x="6400800" y="3657600"/>
            <a:ext cx="2438400" cy="1981200"/>
          </a:xfrm>
          <a:prstGeom prst="borderCallout1">
            <a:avLst>
              <a:gd name="adj1" fmla="val 18750"/>
              <a:gd name="adj2" fmla="val -8333"/>
              <a:gd name="adj3" fmla="val 520"/>
              <a:gd name="adj4" fmla="val -8505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Doubling spreads out the cost of copying</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612775" y="228600"/>
            <a:ext cx="8153400" cy="990600"/>
          </a:xfrm>
        </p:spPr>
        <p:txBody>
          <a:bodyPr/>
          <a:lstStyle/>
          <a:p>
            <a:pPr eaLnBrk="1" hangingPunct="1"/>
            <a:r>
              <a:rPr lang="en-US" b="1" smtClean="0"/>
              <a:t>The </a:t>
            </a:r>
            <a:r>
              <a:rPr lang="en-US" sz="4000" b="1" smtClean="0">
                <a:latin typeface="Courier New" pitchFamily="49" charset="0"/>
                <a:cs typeface="Courier New" pitchFamily="49" charset="0"/>
              </a:rPr>
              <a:t>reserve</a:t>
            </a:r>
            <a:r>
              <a:rPr lang="en-US" b="1" smtClean="0"/>
              <a:t> Function (cont.)</a:t>
            </a:r>
          </a:p>
        </p:txBody>
      </p:sp>
      <p:sp>
        <p:nvSpPr>
          <p:cNvPr id="75778" name="Content Placeholder 2"/>
          <p:cNvSpPr>
            <a:spLocks noGrp="1"/>
          </p:cNvSpPr>
          <p:nvPr>
            <p:ph sz="quarter" idx="1"/>
          </p:nvPr>
        </p:nvSpPr>
        <p:spPr>
          <a:xfrm>
            <a:off x="612775" y="1600200"/>
            <a:ext cx="8153400" cy="5029200"/>
          </a:xfrm>
        </p:spPr>
        <p:txBody>
          <a:bodyPr/>
          <a:lstStyle/>
          <a:p>
            <a:pPr eaLnBrk="1" hangingPunct="1">
              <a:lnSpc>
                <a:spcPct val="70000"/>
              </a:lnSpc>
              <a:spcBef>
                <a:spcPct val="0"/>
              </a:spcBef>
            </a:pPr>
            <a:r>
              <a:rPr lang="en-US" sz="2000" smtClean="0"/>
              <a:t>Create a new array that is twice the size of the current array and then copy the contents into the new array</a:t>
            </a:r>
            <a:endParaRPr lang="en-US" sz="2000" smtClean="0">
              <a:latin typeface="Courier New" pitchFamily="49" charset="0"/>
            </a:endParaRPr>
          </a:p>
          <a:p>
            <a:pPr eaLnBrk="1" hangingPunct="1">
              <a:lnSpc>
                <a:spcPct val="70000"/>
              </a:lnSpc>
              <a:spcBef>
                <a:spcPct val="0"/>
              </a:spcBef>
              <a:buFontTx/>
              <a:buNone/>
            </a:pPr>
            <a:endParaRPr lang="en-US" sz="800" smtClean="0">
              <a:latin typeface="Courier New" pitchFamily="49" charset="0"/>
            </a:endParaRPr>
          </a:p>
          <a:p>
            <a:pPr eaLnBrk="1" hangingPunct="1">
              <a:lnSpc>
                <a:spcPct val="80000"/>
              </a:lnSpc>
              <a:buFont typeface="Wingdings" pitchFamily="2" charset="2"/>
              <a:buNone/>
            </a:pPr>
            <a:r>
              <a:rPr lang="en-US" sz="1300" smtClean="0">
                <a:latin typeface="Courier New" pitchFamily="49" charset="0"/>
                <a:cs typeface="Courier New" pitchFamily="49" charset="0"/>
              </a:rPr>
              <a:t>void reserve(size_t new_capacity) {</a:t>
            </a:r>
          </a:p>
          <a:p>
            <a:pPr eaLnBrk="1" hangingPunct="1">
              <a:lnSpc>
                <a:spcPct val="80000"/>
              </a:lnSpc>
              <a:buFont typeface="Wingdings" pitchFamily="2" charset="2"/>
              <a:buNone/>
            </a:pPr>
            <a:r>
              <a:rPr lang="en-US" sz="1300" smtClean="0">
                <a:latin typeface="Courier New" pitchFamily="49" charset="0"/>
                <a:cs typeface="Courier New" pitchFamily="49" charset="0"/>
              </a:rPr>
              <a:t>  if (new_capacity &gt; current_capacity) {</a:t>
            </a:r>
          </a:p>
          <a:p>
            <a:pPr eaLnBrk="1" hangingPunct="1">
              <a:lnSpc>
                <a:spcPct val="80000"/>
              </a:lnSpc>
              <a:buFont typeface="Wingdings" pitchFamily="2" charset="2"/>
              <a:buNone/>
            </a:pPr>
            <a:r>
              <a:rPr lang="en-US" sz="1300" smtClean="0">
                <a:latin typeface="Courier New" pitchFamily="49" charset="0"/>
                <a:cs typeface="Courier New" pitchFamily="49" charset="0"/>
              </a:rPr>
              <a:t>  if (new_capacity &gt; 2 * current_capacity)</a:t>
            </a:r>
          </a:p>
          <a:p>
            <a:pPr eaLnBrk="1" hangingPunct="1">
              <a:lnSpc>
                <a:spcPct val="80000"/>
              </a:lnSpc>
              <a:buFont typeface="Wingdings" pitchFamily="2" charset="2"/>
              <a:buNone/>
            </a:pPr>
            <a:r>
              <a:rPr lang="en-US" sz="1300" smtClean="0">
                <a:latin typeface="Courier New" pitchFamily="49" charset="0"/>
                <a:cs typeface="Courier New" pitchFamily="49" charset="0"/>
              </a:rPr>
              <a:t>    current_capacity = new_capacity;</a:t>
            </a:r>
          </a:p>
          <a:p>
            <a:pPr eaLnBrk="1" hangingPunct="1">
              <a:lnSpc>
                <a:spcPct val="80000"/>
              </a:lnSpc>
              <a:buFont typeface="Wingdings" pitchFamily="2" charset="2"/>
              <a:buNone/>
            </a:pPr>
            <a:r>
              <a:rPr lang="en-US" sz="1300" smtClean="0">
                <a:latin typeface="Courier New" pitchFamily="49" charset="0"/>
                <a:cs typeface="Courier New" pitchFamily="49" charset="0"/>
              </a:rPr>
              <a:t>  else</a:t>
            </a:r>
          </a:p>
          <a:p>
            <a:pPr eaLnBrk="1" hangingPunct="1">
              <a:lnSpc>
                <a:spcPct val="80000"/>
              </a:lnSpc>
              <a:buFont typeface="Wingdings" pitchFamily="2" charset="2"/>
              <a:buNone/>
            </a:pPr>
            <a:r>
              <a:rPr lang="en-US" sz="1300" smtClean="0">
                <a:latin typeface="Courier New" pitchFamily="49" charset="0"/>
                <a:cs typeface="Courier New" pitchFamily="49" charset="0"/>
              </a:rPr>
              <a:t>    current_capacity *= 2; // </a:t>
            </a:r>
            <a:r>
              <a:rPr lang="en-US" sz="1300" i="1" smtClean="0">
                <a:latin typeface="Courier New" pitchFamily="49" charset="0"/>
                <a:cs typeface="Courier New" pitchFamily="49" charset="0"/>
              </a:rPr>
              <a:t>Double the capacity</a:t>
            </a:r>
            <a:r>
              <a:rPr lang="en-US" sz="1300" smtClean="0">
                <a:latin typeface="Courier New" pitchFamily="49" charset="0"/>
                <a:cs typeface="Courier New" pitchFamily="49" charset="0"/>
              </a:rPr>
              <a:t>.</a:t>
            </a:r>
          </a:p>
          <a:p>
            <a:pPr eaLnBrk="1" hangingPunct="1">
              <a:lnSpc>
                <a:spcPct val="80000"/>
              </a:lnSpc>
              <a:buFont typeface="Wingdings" pitchFamily="2" charset="2"/>
              <a:buNone/>
            </a:pPr>
            <a:endParaRPr lang="en-US" sz="1300" smtClean="0">
              <a:latin typeface="Courier New" pitchFamily="49" charset="0"/>
              <a:cs typeface="Courier New" pitchFamily="49" charset="0"/>
            </a:endParaRPr>
          </a:p>
          <a:p>
            <a:pPr eaLnBrk="1" hangingPunct="1">
              <a:lnSpc>
                <a:spcPct val="80000"/>
              </a:lnSpc>
              <a:buFont typeface="Wingdings" pitchFamily="2" charset="2"/>
              <a:buNone/>
            </a:pPr>
            <a:r>
              <a:rPr lang="en-US" sz="1300" smtClean="0">
                <a:latin typeface="Courier New" pitchFamily="49" charset="0"/>
                <a:cs typeface="Courier New" pitchFamily="49" charset="0"/>
              </a:rPr>
              <a:t>  Item_Type* new_data = new Item_Type[current_capacity];</a:t>
            </a:r>
          </a:p>
          <a:p>
            <a:pPr eaLnBrk="1" hangingPunct="1">
              <a:lnSpc>
                <a:spcPct val="80000"/>
              </a:lnSpc>
              <a:buFont typeface="Wingdings" pitchFamily="2" charset="2"/>
              <a:buNone/>
            </a:pPr>
            <a:r>
              <a:rPr lang="en-US" sz="1300" smtClean="0">
                <a:latin typeface="Courier New" pitchFamily="49" charset="0"/>
                <a:cs typeface="Courier New" pitchFamily="49" charset="0"/>
              </a:rPr>
              <a:t>  // </a:t>
            </a:r>
            <a:r>
              <a:rPr lang="en-US" sz="1300" i="1" smtClean="0">
                <a:latin typeface="Courier New" pitchFamily="49" charset="0"/>
                <a:cs typeface="Courier New" pitchFamily="49" charset="0"/>
              </a:rPr>
              <a:t>Copy the data over.</a:t>
            </a:r>
          </a:p>
          <a:p>
            <a:pPr eaLnBrk="1" hangingPunct="1">
              <a:lnSpc>
                <a:spcPct val="80000"/>
              </a:lnSpc>
              <a:buFont typeface="Wingdings" pitchFamily="2" charset="2"/>
              <a:buNone/>
            </a:pPr>
            <a:r>
              <a:rPr lang="en-US" sz="1300" smtClean="0">
                <a:latin typeface="Courier New" pitchFamily="49" charset="0"/>
                <a:cs typeface="Courier New" pitchFamily="49" charset="0"/>
              </a:rPr>
              <a:t>  for (size_t i = 0; i &lt; num_items; i++)</a:t>
            </a:r>
          </a:p>
          <a:p>
            <a:pPr eaLnBrk="1" hangingPunct="1">
              <a:lnSpc>
                <a:spcPct val="80000"/>
              </a:lnSpc>
              <a:buFont typeface="Wingdings" pitchFamily="2" charset="2"/>
              <a:buNone/>
            </a:pPr>
            <a:r>
              <a:rPr lang="en-US" sz="1300" smtClean="0">
                <a:latin typeface="Courier New" pitchFamily="49" charset="0"/>
                <a:cs typeface="Courier New" pitchFamily="49" charset="0"/>
              </a:rPr>
              <a:t>    new_data[i] = the_data[i];</a:t>
            </a:r>
          </a:p>
          <a:p>
            <a:pPr eaLnBrk="1" hangingPunct="1">
              <a:lnSpc>
                <a:spcPct val="80000"/>
              </a:lnSpc>
              <a:buFont typeface="Wingdings" pitchFamily="2" charset="2"/>
              <a:buNone/>
            </a:pPr>
            <a:r>
              <a:rPr lang="en-US" sz="1300" smtClean="0">
                <a:latin typeface="Courier New" pitchFamily="49" charset="0"/>
                <a:cs typeface="Courier New" pitchFamily="49" charset="0"/>
              </a:rPr>
              <a:t>  // </a:t>
            </a:r>
            <a:r>
              <a:rPr lang="en-US" sz="1300" i="1" smtClean="0">
                <a:latin typeface="Courier New" pitchFamily="49" charset="0"/>
                <a:cs typeface="Courier New" pitchFamily="49" charset="0"/>
              </a:rPr>
              <a:t>Free the memory occupied by the old copy.</a:t>
            </a:r>
          </a:p>
          <a:p>
            <a:pPr eaLnBrk="1" hangingPunct="1">
              <a:lnSpc>
                <a:spcPct val="80000"/>
              </a:lnSpc>
              <a:buFont typeface="Wingdings" pitchFamily="2" charset="2"/>
              <a:buNone/>
            </a:pPr>
            <a:r>
              <a:rPr lang="en-US" sz="1300" smtClean="0">
                <a:latin typeface="Courier New" pitchFamily="49" charset="0"/>
                <a:cs typeface="Courier New" pitchFamily="49" charset="0"/>
              </a:rPr>
              <a:t>  delete[] the_data;</a:t>
            </a:r>
          </a:p>
          <a:p>
            <a:pPr eaLnBrk="1" hangingPunct="1">
              <a:lnSpc>
                <a:spcPct val="80000"/>
              </a:lnSpc>
              <a:buFont typeface="Wingdings" pitchFamily="2" charset="2"/>
              <a:buNone/>
            </a:pPr>
            <a:r>
              <a:rPr lang="en-US" sz="1300" smtClean="0">
                <a:latin typeface="Courier New" pitchFamily="49" charset="0"/>
                <a:cs typeface="Courier New" pitchFamily="49" charset="0"/>
              </a:rPr>
              <a:t>  // </a:t>
            </a:r>
            <a:r>
              <a:rPr lang="en-US" sz="1300" i="1" smtClean="0">
                <a:latin typeface="Courier New" pitchFamily="49" charset="0"/>
                <a:cs typeface="Courier New" pitchFamily="49" charset="0"/>
              </a:rPr>
              <a:t>Now point to the new data.</a:t>
            </a:r>
          </a:p>
          <a:p>
            <a:pPr eaLnBrk="1" hangingPunct="1">
              <a:lnSpc>
                <a:spcPct val="80000"/>
              </a:lnSpc>
              <a:buFont typeface="Wingdings" pitchFamily="2" charset="2"/>
              <a:buNone/>
            </a:pPr>
            <a:r>
              <a:rPr lang="en-US" sz="1300" smtClean="0">
                <a:latin typeface="Courier New" pitchFamily="49" charset="0"/>
                <a:cs typeface="Courier New" pitchFamily="49" charset="0"/>
              </a:rPr>
              <a:t>  the_data = new_data;</a:t>
            </a:r>
          </a:p>
          <a:p>
            <a:pPr eaLnBrk="1" hangingPunct="1">
              <a:lnSpc>
                <a:spcPct val="80000"/>
              </a:lnSpc>
              <a:buFont typeface="Wingdings" pitchFamily="2" charset="2"/>
              <a:buNone/>
            </a:pPr>
            <a:r>
              <a:rPr lang="en-US" sz="1300" smtClean="0">
                <a:latin typeface="Courier New" pitchFamily="49" charset="0"/>
                <a:cs typeface="Courier New" pitchFamily="49" charset="0"/>
              </a:rPr>
              <a:t>  }</a:t>
            </a:r>
          </a:p>
          <a:p>
            <a:pPr eaLnBrk="1" hangingPunct="1">
              <a:lnSpc>
                <a:spcPct val="80000"/>
              </a:lnSpc>
              <a:buFont typeface="Wingdings" pitchFamily="2" charset="2"/>
              <a:buNone/>
            </a:pPr>
            <a:r>
              <a:rPr lang="en-US" sz="1300" smtClean="0">
                <a:latin typeface="Courier New" pitchFamily="49" charset="0"/>
                <a:cs typeface="Courier New" pitchFamily="49" charset="0"/>
              </a:rPr>
              <a:t>}</a:t>
            </a:r>
            <a:endParaRPr lang="en-US" sz="1200" b="1" smtClean="0">
              <a:latin typeface="Courier New" pitchFamily="49" charset="0"/>
              <a:cs typeface="Courier New" pitchFamily="49" charset="0"/>
            </a:endParaRPr>
          </a:p>
        </p:txBody>
      </p:sp>
      <p:sp>
        <p:nvSpPr>
          <p:cNvPr id="3" name="Rectangle 2"/>
          <p:cNvSpPr/>
          <p:nvPr/>
        </p:nvSpPr>
        <p:spPr>
          <a:xfrm>
            <a:off x="6096000" y="2057400"/>
            <a:ext cx="28194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Doubling an array of size </a:t>
            </a:r>
            <a:r>
              <a:rPr lang="en-US" b="0" i="1" dirty="0"/>
              <a:t>n </a:t>
            </a:r>
            <a:r>
              <a:rPr lang="en-US" b="0" dirty="0"/>
              <a:t>allows us to add </a:t>
            </a:r>
            <a:r>
              <a:rPr lang="en-US" b="0" i="1" dirty="0"/>
              <a:t>n </a:t>
            </a:r>
            <a:r>
              <a:rPr lang="en-US" b="0" dirty="0"/>
              <a:t>more items before we need to do another array copy. Therefore, we can add </a:t>
            </a:r>
            <a:r>
              <a:rPr lang="en-US" b="0" i="1" dirty="0"/>
              <a:t>n </a:t>
            </a:r>
            <a:r>
              <a:rPr lang="en-US" b="0" dirty="0"/>
              <a:t>new items after we have copied over </a:t>
            </a:r>
            <a:r>
              <a:rPr lang="en-US" b="0" i="1" dirty="0"/>
              <a:t>n </a:t>
            </a:r>
            <a:r>
              <a:rPr lang="en-US" b="0" dirty="0"/>
              <a:t>existing items. Although each reallocation is </a:t>
            </a:r>
            <a:r>
              <a:rPr lang="en-US" dirty="0"/>
              <a:t>O</a:t>
            </a:r>
            <a:r>
              <a:rPr lang="en-US" b="0" dirty="0"/>
              <a:t>(</a:t>
            </a:r>
            <a:r>
              <a:rPr lang="en-US" b="0" i="1" dirty="0"/>
              <a:t>n</a:t>
            </a:r>
            <a:r>
              <a:rPr lang="en-US" b="0" dirty="0"/>
              <a:t>), we have to do a reallocation only after </a:t>
            </a:r>
            <a:r>
              <a:rPr lang="en-US" b="0" i="1" dirty="0"/>
              <a:t>n </a:t>
            </a:r>
            <a:r>
              <a:rPr lang="en-US" b="0" dirty="0"/>
              <a:t>items are added. This averages out to 1 copy per add, so reallocation is effectively an </a:t>
            </a:r>
            <a:r>
              <a:rPr lang="en-US" dirty="0"/>
              <a:t>O</a:t>
            </a:r>
            <a:r>
              <a:rPr lang="en-US" b="0" dirty="0"/>
              <a:t>(1) operation. Insertion is performed in </a:t>
            </a:r>
            <a:r>
              <a:rPr lang="en-US" b="0" i="1" dirty="0"/>
              <a:t>amortized constant time</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a:xfrm>
            <a:off x="612775" y="228600"/>
            <a:ext cx="8153400" cy="990600"/>
          </a:xfrm>
        </p:spPr>
        <p:txBody>
          <a:bodyPr/>
          <a:lstStyle/>
          <a:p>
            <a:pPr eaLnBrk="1" hangingPunct="1"/>
            <a:r>
              <a:rPr lang="en-US" b="1" smtClean="0"/>
              <a:t>Performance of the KW::vector</a:t>
            </a:r>
            <a:endParaRPr lang="en-US" smtClean="0"/>
          </a:p>
        </p:txBody>
      </p:sp>
      <p:sp>
        <p:nvSpPr>
          <p:cNvPr id="3" name="Content Placeholder 2"/>
          <p:cNvSpPr>
            <a:spLocks noGrp="1"/>
          </p:cNvSpPr>
          <p:nvPr>
            <p:ph sz="quarter" idx="1"/>
          </p:nvPr>
        </p:nvSpPr>
        <p:spPr>
          <a:xfrm>
            <a:off x="612775" y="1600200"/>
            <a:ext cx="8153400" cy="4876800"/>
          </a:xfrm>
        </p:spPr>
        <p:txBody>
          <a:bodyPr>
            <a:normAutofit fontScale="92500" lnSpcReduction="20000"/>
          </a:bodyPr>
          <a:lstStyle/>
          <a:p>
            <a:pPr eaLnBrk="1" hangingPunct="1">
              <a:defRPr/>
            </a:pPr>
            <a:r>
              <a:rPr lang="en-US" dirty="0" smtClean="0"/>
              <a:t>The </a:t>
            </a:r>
            <a:r>
              <a:rPr lang="en-US" dirty="0"/>
              <a:t>functions operator[] and </a:t>
            </a:r>
            <a:r>
              <a:rPr lang="en-US" dirty="0">
                <a:latin typeface="Courier New" pitchFamily="49" charset="0"/>
                <a:cs typeface="Courier New" pitchFamily="49" charset="0"/>
              </a:rPr>
              <a:t>at</a:t>
            </a:r>
            <a:r>
              <a:rPr lang="en-US" dirty="0"/>
              <a:t> are each a few lines of code and contain no </a:t>
            </a:r>
            <a:r>
              <a:rPr lang="en-US" dirty="0" smtClean="0"/>
              <a:t>loops</a:t>
            </a:r>
            <a:endParaRPr lang="en-US" dirty="0"/>
          </a:p>
          <a:p>
            <a:pPr eaLnBrk="1" hangingPunct="1">
              <a:defRPr/>
            </a:pPr>
            <a:r>
              <a:rPr lang="en-US" dirty="0" smtClean="0"/>
              <a:t>These </a:t>
            </a:r>
            <a:r>
              <a:rPr lang="en-US" dirty="0"/>
              <a:t>functions execute in constant time, or </a:t>
            </a:r>
            <a:r>
              <a:rPr lang="en-US" b="1" dirty="0"/>
              <a:t>O</a:t>
            </a:r>
            <a:r>
              <a:rPr lang="en-US" dirty="0"/>
              <a:t>(1</a:t>
            </a:r>
            <a:r>
              <a:rPr lang="en-US" dirty="0" smtClean="0"/>
              <a:t>)</a:t>
            </a:r>
            <a:endParaRPr lang="en-US" dirty="0"/>
          </a:p>
          <a:p>
            <a:pPr eaLnBrk="1" hangingPunct="1">
              <a:defRPr/>
            </a:pPr>
            <a:r>
              <a:rPr lang="en-US" dirty="0"/>
              <a:t>If we insert into (or remove from) the middle of a </a:t>
            </a:r>
            <a:r>
              <a:rPr lang="en-US" sz="2400" dirty="0">
                <a:latin typeface="Courier New" pitchFamily="49" charset="0"/>
                <a:cs typeface="Courier New" pitchFamily="49" charset="0"/>
              </a:rPr>
              <a:t>KW::vector</a:t>
            </a:r>
            <a:r>
              <a:rPr lang="en-US" dirty="0"/>
              <a:t>, then at most </a:t>
            </a:r>
            <a:r>
              <a:rPr lang="en-US" i="1" dirty="0"/>
              <a:t>n </a:t>
            </a:r>
            <a:r>
              <a:rPr lang="en-US" dirty="0" smtClean="0"/>
              <a:t>items have </a:t>
            </a:r>
            <a:r>
              <a:rPr lang="en-US" dirty="0"/>
              <a:t>to be </a:t>
            </a:r>
            <a:r>
              <a:rPr lang="en-US" dirty="0" smtClean="0"/>
              <a:t>shifted which is </a:t>
            </a:r>
            <a:r>
              <a:rPr lang="en-US" b="1" dirty="0" smtClean="0"/>
              <a:t>O</a:t>
            </a:r>
            <a:r>
              <a:rPr lang="en-US" dirty="0" smtClean="0"/>
              <a:t>(</a:t>
            </a:r>
            <a:r>
              <a:rPr lang="en-US" i="1" dirty="0" smtClean="0"/>
              <a:t>n</a:t>
            </a:r>
            <a:r>
              <a:rPr lang="en-US" dirty="0" smtClean="0"/>
              <a:t>)</a:t>
            </a:r>
            <a:endParaRPr lang="en-US" dirty="0"/>
          </a:p>
          <a:p>
            <a:pPr eaLnBrk="1" hangingPunct="1">
              <a:defRPr/>
            </a:pPr>
            <a:r>
              <a:rPr lang="en-US" dirty="0"/>
              <a:t>What if we have to reallocate before we can insert</a:t>
            </a:r>
            <a:r>
              <a:rPr lang="en-US" dirty="0" smtClean="0"/>
              <a:t>?</a:t>
            </a:r>
          </a:p>
          <a:p>
            <a:pPr lvl="1" eaLnBrk="1" hangingPunct="1">
              <a:defRPr/>
            </a:pPr>
            <a:r>
              <a:rPr lang="en-US" dirty="0" smtClean="0"/>
              <a:t>Recall </a:t>
            </a:r>
            <a:r>
              <a:rPr lang="en-US" dirty="0"/>
              <a:t>that we spread out </a:t>
            </a:r>
            <a:r>
              <a:rPr lang="en-US" dirty="0" smtClean="0"/>
              <a:t>the cost </a:t>
            </a:r>
            <a:r>
              <a:rPr lang="en-US" dirty="0"/>
              <a:t>of copying so that effectively it is an </a:t>
            </a:r>
            <a:r>
              <a:rPr lang="en-US" b="1" dirty="0"/>
              <a:t>O</a:t>
            </a:r>
            <a:r>
              <a:rPr lang="en-US" dirty="0"/>
              <a:t>(1) operation, so the insertion is </a:t>
            </a:r>
            <a:r>
              <a:rPr lang="en-US" dirty="0" smtClean="0"/>
              <a:t>still </a:t>
            </a:r>
            <a:r>
              <a:rPr lang="en-US" b="1" dirty="0" smtClean="0"/>
              <a:t>O</a:t>
            </a:r>
            <a:r>
              <a:rPr lang="en-US" dirty="0" smtClean="0"/>
              <a:t>(</a:t>
            </a:r>
            <a:r>
              <a:rPr lang="en-US" i="1" dirty="0" smtClean="0"/>
              <a:t>n</a:t>
            </a:r>
            <a:r>
              <a:rPr lang="en-US" dirty="0" smtClean="0"/>
              <a:t>) </a:t>
            </a:r>
          </a:p>
          <a:p>
            <a:pPr eaLnBrk="1" hangingPunct="1">
              <a:defRPr/>
            </a:pPr>
            <a:r>
              <a:rPr lang="en-US" dirty="0" smtClean="0"/>
              <a:t>Even </a:t>
            </a:r>
            <a:r>
              <a:rPr lang="en-US" dirty="0"/>
              <a:t>if we don’t spread out the cost of copying, the copy operation </a:t>
            </a:r>
            <a:r>
              <a:rPr lang="en-US" dirty="0" smtClean="0"/>
              <a:t>is still </a:t>
            </a:r>
            <a:r>
              <a:rPr lang="en-US" b="1" dirty="0"/>
              <a:t>O</a:t>
            </a:r>
            <a:r>
              <a:rPr lang="en-US" dirty="0"/>
              <a:t>(</a:t>
            </a:r>
            <a:r>
              <a:rPr lang="en-US" i="1" dirty="0"/>
              <a:t>n</a:t>
            </a:r>
            <a:r>
              <a:rPr lang="en-US" dirty="0"/>
              <a:t>), so the worst case </a:t>
            </a:r>
            <a:r>
              <a:rPr lang="en-US" dirty="0" smtClean="0"/>
              <a:t>merely doubles </a:t>
            </a:r>
            <a:r>
              <a:rPr lang="en-US" dirty="0"/>
              <a:t>the </a:t>
            </a:r>
            <a:r>
              <a:rPr lang="en-US" dirty="0" smtClean="0"/>
              <a:t>cost</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 Placeholder 5"/>
          <p:cNvSpPr>
            <a:spLocks noGrp="1"/>
          </p:cNvSpPr>
          <p:nvPr>
            <p:ph type="body" idx="1"/>
          </p:nvPr>
        </p:nvSpPr>
        <p:spPr/>
        <p:txBody>
          <a:bodyPr/>
          <a:lstStyle/>
          <a:p>
            <a:pPr eaLnBrk="1" hangingPunct="1"/>
            <a:r>
              <a:rPr lang="en-US" smtClean="0"/>
              <a:t>Section 4.4</a:t>
            </a:r>
          </a:p>
        </p:txBody>
      </p:sp>
      <p:sp>
        <p:nvSpPr>
          <p:cNvPr id="77826" name="Title 4"/>
          <p:cNvSpPr>
            <a:spLocks noGrp="1"/>
          </p:cNvSpPr>
          <p:nvPr>
            <p:ph type="title"/>
          </p:nvPr>
        </p:nvSpPr>
        <p:spPr/>
        <p:txBody>
          <a:bodyPr/>
          <a:lstStyle/>
          <a:p>
            <a:pPr eaLnBrk="1" hangingPunct="1"/>
            <a:r>
              <a:rPr lang="en-US" sz="3600" b="1" smtClean="0"/>
              <a:t>The Copy Constructor, Assignment Operator, and Destructor</a:t>
            </a:r>
            <a:endParaRPr lang="en-US" sz="36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5"/>
          <p:cNvSpPr>
            <a:spLocks noGrp="1"/>
          </p:cNvSpPr>
          <p:nvPr>
            <p:ph type="title"/>
          </p:nvPr>
        </p:nvSpPr>
        <p:spPr>
          <a:xfrm>
            <a:off x="612775" y="228600"/>
            <a:ext cx="8153400" cy="990600"/>
          </a:xfrm>
        </p:spPr>
        <p:txBody>
          <a:bodyPr/>
          <a:lstStyle/>
          <a:p>
            <a:pPr eaLnBrk="1" hangingPunct="1"/>
            <a:r>
              <a:rPr lang="en-US" sz="3600" b="1" smtClean="0"/>
              <a:t>Copying Objects and the Copy Constructor</a:t>
            </a:r>
            <a:endParaRPr lang="en-US" sz="3600" smtClean="0"/>
          </a:p>
        </p:txBody>
      </p:sp>
      <p:sp>
        <p:nvSpPr>
          <p:cNvPr id="7" name="Content Placeholder 6"/>
          <p:cNvSpPr>
            <a:spLocks noGrp="1"/>
          </p:cNvSpPr>
          <p:nvPr>
            <p:ph sz="quarter" idx="1"/>
          </p:nvPr>
        </p:nvSpPr>
        <p:spPr>
          <a:xfrm>
            <a:off x="612775" y="1600200"/>
            <a:ext cx="8153400" cy="4876800"/>
          </a:xfrm>
        </p:spPr>
        <p:txBody>
          <a:bodyPr>
            <a:normAutofit fontScale="85000" lnSpcReduction="20000"/>
          </a:bodyPr>
          <a:lstStyle/>
          <a:p>
            <a:pPr eaLnBrk="1" hangingPunct="1">
              <a:defRPr/>
            </a:pPr>
            <a:r>
              <a:rPr lang="en-US" dirty="0"/>
              <a:t>We want </a:t>
            </a:r>
            <a:r>
              <a:rPr lang="en-US" dirty="0" smtClean="0"/>
              <a:t>a </a:t>
            </a:r>
            <a:r>
              <a:rPr lang="en-US" dirty="0"/>
              <a:t>copy </a:t>
            </a:r>
            <a:r>
              <a:rPr lang="en-US" dirty="0" smtClean="0"/>
              <a:t>of an object to </a:t>
            </a:r>
            <a:r>
              <a:rPr lang="en-US" dirty="0"/>
              <a:t>be an </a:t>
            </a:r>
            <a:r>
              <a:rPr lang="en-US" i="1" dirty="0" smtClean="0"/>
              <a:t>independent copy</a:t>
            </a:r>
            <a:r>
              <a:rPr lang="en-US" dirty="0"/>
              <a:t>, which means we should be able to modify one of the objects </a:t>
            </a:r>
            <a:r>
              <a:rPr lang="en-US" dirty="0" smtClean="0"/>
              <a:t>without affecting </a:t>
            </a:r>
            <a:r>
              <a:rPr lang="en-US" dirty="0"/>
              <a:t>the </a:t>
            </a:r>
            <a:r>
              <a:rPr lang="en-US" dirty="0" smtClean="0"/>
              <a:t>other</a:t>
            </a:r>
            <a:endParaRPr lang="en-US" dirty="0"/>
          </a:p>
          <a:p>
            <a:pPr eaLnBrk="1" hangingPunct="1">
              <a:defRPr/>
            </a:pPr>
            <a:r>
              <a:rPr lang="en-US" dirty="0"/>
              <a:t>Copying of primitive types is straightforward—the values are duplicated and </a:t>
            </a:r>
            <a:r>
              <a:rPr lang="en-US" dirty="0" smtClean="0"/>
              <a:t>placed in </a:t>
            </a:r>
            <a:r>
              <a:rPr lang="en-US" dirty="0"/>
              <a:t>the target </a:t>
            </a:r>
            <a:r>
              <a:rPr lang="en-US" dirty="0" smtClean="0"/>
              <a:t>locations </a:t>
            </a:r>
          </a:p>
          <a:p>
            <a:pPr eaLnBrk="1" hangingPunct="1">
              <a:defRPr/>
            </a:pPr>
            <a:r>
              <a:rPr lang="en-US" dirty="0" smtClean="0"/>
              <a:t>For </a:t>
            </a:r>
            <a:r>
              <a:rPr lang="en-US" dirty="0"/>
              <a:t>class types, copying is done by </a:t>
            </a:r>
            <a:r>
              <a:rPr lang="en-US" dirty="0" smtClean="0"/>
              <a:t>a class's default </a:t>
            </a:r>
            <a:r>
              <a:rPr lang="en-US" i="1" dirty="0"/>
              <a:t>copy </a:t>
            </a:r>
            <a:r>
              <a:rPr lang="en-US" i="1" dirty="0" smtClean="0"/>
              <a:t>constructor</a:t>
            </a:r>
            <a:r>
              <a:rPr lang="en-US" dirty="0" smtClean="0"/>
              <a:t>:</a:t>
            </a:r>
            <a:endParaRPr lang="en-US" dirty="0"/>
          </a:p>
          <a:p>
            <a:pPr marL="914400" indent="0" eaLnBrk="1" hangingPunct="1">
              <a:buFont typeface="Wingdings" pitchFamily="2" charset="2"/>
              <a:buNone/>
              <a:defRPr/>
            </a:pPr>
            <a:r>
              <a:rPr lang="en-US" sz="2300" i="1" dirty="0">
                <a:latin typeface="Courier New" pitchFamily="49" charset="0"/>
                <a:cs typeface="Courier New" pitchFamily="49" charset="0"/>
              </a:rPr>
              <a:t>class-name</a:t>
            </a:r>
            <a:r>
              <a:rPr lang="en-US" sz="2300" dirty="0">
                <a:latin typeface="Courier New" pitchFamily="49" charset="0"/>
                <a:cs typeface="Courier New" pitchFamily="49" charset="0"/>
              </a:rPr>
              <a:t>(</a:t>
            </a:r>
            <a:r>
              <a:rPr lang="en-US" sz="2300" dirty="0" err="1">
                <a:latin typeface="Courier New" pitchFamily="49" charset="0"/>
                <a:cs typeface="Courier New" pitchFamily="49" charset="0"/>
              </a:rPr>
              <a:t>const</a:t>
            </a:r>
            <a:r>
              <a:rPr lang="en-US" sz="2300" dirty="0">
                <a:latin typeface="Courier New" pitchFamily="49" charset="0"/>
                <a:cs typeface="Courier New" pitchFamily="49" charset="0"/>
              </a:rPr>
              <a:t> </a:t>
            </a:r>
            <a:r>
              <a:rPr lang="en-US" sz="2300" i="1" dirty="0">
                <a:latin typeface="Courier New" pitchFamily="49" charset="0"/>
                <a:cs typeface="Courier New" pitchFamily="49" charset="0"/>
              </a:rPr>
              <a:t>class-name</a:t>
            </a:r>
            <a:r>
              <a:rPr lang="en-US" sz="2300" dirty="0">
                <a:latin typeface="Courier New" pitchFamily="49" charset="0"/>
                <a:cs typeface="Courier New" pitchFamily="49" charset="0"/>
              </a:rPr>
              <a:t>&amp;);</a:t>
            </a:r>
          </a:p>
          <a:p>
            <a:pPr eaLnBrk="1" hangingPunct="1">
              <a:defRPr/>
            </a:pPr>
            <a:r>
              <a:rPr lang="en-US" dirty="0" smtClean="0"/>
              <a:t>The copy constructor </a:t>
            </a:r>
            <a:r>
              <a:rPr lang="en-US" dirty="0"/>
              <a:t>is invoked </a:t>
            </a:r>
            <a:r>
              <a:rPr lang="en-US" dirty="0" smtClean="0"/>
              <a:t>automatically:</a:t>
            </a:r>
            <a:endParaRPr lang="en-US" dirty="0"/>
          </a:p>
          <a:p>
            <a:pPr marL="835025" lvl="1" indent="-514350" eaLnBrk="1" hangingPunct="1">
              <a:buFont typeface="+mj-lt"/>
              <a:buAutoNum type="arabicPeriod"/>
              <a:defRPr/>
            </a:pPr>
            <a:r>
              <a:rPr lang="en-US" dirty="0"/>
              <a:t>w</a:t>
            </a:r>
            <a:r>
              <a:rPr lang="en-US" dirty="0" smtClean="0"/>
              <a:t>hen </a:t>
            </a:r>
            <a:r>
              <a:rPr lang="en-US" dirty="0"/>
              <a:t>an object is passed to a function by value</a:t>
            </a:r>
          </a:p>
          <a:p>
            <a:pPr marL="835025" lvl="1" indent="-514350" eaLnBrk="1" hangingPunct="1">
              <a:buFont typeface="+mj-lt"/>
              <a:buAutoNum type="arabicPeriod"/>
              <a:defRPr/>
            </a:pPr>
            <a:r>
              <a:rPr lang="en-US" dirty="0"/>
              <a:t>w</a:t>
            </a:r>
            <a:r>
              <a:rPr lang="en-US" dirty="0" smtClean="0"/>
              <a:t>hen </a:t>
            </a:r>
            <a:r>
              <a:rPr lang="en-US" dirty="0"/>
              <a:t>an object is returned from a function</a:t>
            </a:r>
          </a:p>
          <a:p>
            <a:pPr marL="835025" lvl="1" indent="-514350" eaLnBrk="1" hangingPunct="1">
              <a:buFont typeface="+mj-lt"/>
              <a:buAutoNum type="arabicPeriod"/>
              <a:defRPr/>
            </a:pPr>
            <a:r>
              <a:rPr lang="en-US" dirty="0"/>
              <a:t>w</a:t>
            </a:r>
            <a:r>
              <a:rPr lang="en-US" dirty="0" smtClean="0"/>
              <a:t>hen </a:t>
            </a:r>
            <a:r>
              <a:rPr lang="en-US" dirty="0"/>
              <a:t>an object is initialized with another object of the same class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612775" y="228600"/>
            <a:ext cx="8153400" cy="990600"/>
          </a:xfrm>
        </p:spPr>
        <p:txBody>
          <a:bodyPr/>
          <a:lstStyle/>
          <a:p>
            <a:pPr eaLnBrk="1" hangingPunct="1"/>
            <a:r>
              <a:rPr lang="en-US" b="1" smtClean="0"/>
              <a:t>Shallow Copy versus Deep Copy</a:t>
            </a:r>
            <a:endParaRPr lang="en-US" smtClean="0"/>
          </a:p>
        </p:txBody>
      </p:sp>
      <p:sp>
        <p:nvSpPr>
          <p:cNvPr id="79874" name="Content Placeholder 2"/>
          <p:cNvSpPr>
            <a:spLocks noGrp="1"/>
          </p:cNvSpPr>
          <p:nvPr>
            <p:ph sz="quarter" idx="1"/>
          </p:nvPr>
        </p:nvSpPr>
        <p:spPr>
          <a:xfrm>
            <a:off x="612775" y="1600200"/>
            <a:ext cx="8153400" cy="4876800"/>
          </a:xfrm>
        </p:spPr>
        <p:txBody>
          <a:bodyPr/>
          <a:lstStyle/>
          <a:p>
            <a:pPr eaLnBrk="1" hangingPunct="1"/>
            <a:r>
              <a:rPr lang="en-US" smtClean="0"/>
              <a:t>Referring back to our vector class, a copy of the </a:t>
            </a:r>
            <a:r>
              <a:rPr lang="en-US" sz="2400" smtClean="0">
                <a:latin typeface="Courier New" pitchFamily="49" charset="0"/>
                <a:cs typeface="Courier New" pitchFamily="49" charset="0"/>
              </a:rPr>
              <a:t>size_t</a:t>
            </a:r>
            <a:r>
              <a:rPr lang="en-US" smtClean="0"/>
              <a:t> fields </a:t>
            </a:r>
            <a:r>
              <a:rPr lang="en-US" sz="2400" smtClean="0">
                <a:latin typeface="Courier New" pitchFamily="49" charset="0"/>
                <a:cs typeface="Courier New" pitchFamily="49" charset="0"/>
              </a:rPr>
              <a:t>current_capacity</a:t>
            </a:r>
            <a:r>
              <a:rPr lang="en-US" smtClean="0"/>
              <a:t> and </a:t>
            </a:r>
            <a:r>
              <a:rPr lang="en-US" sz="2400" smtClean="0">
                <a:latin typeface="Courier New" pitchFamily="49" charset="0"/>
                <a:cs typeface="Courier New" pitchFamily="49" charset="0"/>
              </a:rPr>
              <a:t>num_items</a:t>
            </a:r>
            <a:r>
              <a:rPr lang="en-US" smtClean="0"/>
              <a:t> creates independent copies of the variables</a:t>
            </a:r>
          </a:p>
          <a:p>
            <a:pPr eaLnBrk="1" hangingPunct="1"/>
            <a:r>
              <a:rPr lang="en-US" smtClean="0"/>
              <a:t>However, copy the pointer value </a:t>
            </a:r>
            <a:r>
              <a:rPr lang="en-US" sz="2400" smtClean="0">
                <a:latin typeface="Courier New" pitchFamily="49" charset="0"/>
                <a:cs typeface="Courier New" pitchFamily="49" charset="0"/>
              </a:rPr>
              <a:t>the_data</a:t>
            </a:r>
            <a:r>
              <a:rPr lang="en-US" smtClean="0"/>
              <a:t> does not create an independent copy</a:t>
            </a:r>
          </a:p>
          <a:p>
            <a:pPr eaLnBrk="1" hangingPunct="1"/>
            <a:endParaRPr lang="en-US" smtClean="0"/>
          </a:p>
        </p:txBody>
      </p:sp>
      <p:pic>
        <p:nvPicPr>
          <p:cNvPr id="79875" name="Picture 2"/>
          <p:cNvPicPr>
            <a:picLocks noChangeAspect="1" noChangeArrowheads="1"/>
          </p:cNvPicPr>
          <p:nvPr/>
        </p:nvPicPr>
        <p:blipFill>
          <a:blip r:embed="rId2"/>
          <a:srcRect/>
          <a:stretch>
            <a:fillRect/>
          </a:stretch>
        </p:blipFill>
        <p:spPr bwMode="auto">
          <a:xfrm>
            <a:off x="2590800" y="4105275"/>
            <a:ext cx="4486275" cy="2752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612775" y="228600"/>
            <a:ext cx="8153400" cy="990600"/>
          </a:xfrm>
        </p:spPr>
        <p:txBody>
          <a:bodyPr/>
          <a:lstStyle/>
          <a:p>
            <a:pPr eaLnBrk="1" hangingPunct="1"/>
            <a:r>
              <a:rPr lang="en-US" sz="3600" b="1" smtClean="0"/>
              <a:t>Shallow Copy versus Deep Copy (cont.)</a:t>
            </a:r>
            <a:endParaRPr lang="en-US" sz="3600" smtClean="0"/>
          </a:p>
        </p:txBody>
      </p:sp>
      <p:sp>
        <p:nvSpPr>
          <p:cNvPr id="80898" name="Content Placeholder 2"/>
          <p:cNvSpPr>
            <a:spLocks noGrp="1"/>
          </p:cNvSpPr>
          <p:nvPr>
            <p:ph sz="quarter" idx="1"/>
          </p:nvPr>
        </p:nvSpPr>
        <p:spPr>
          <a:xfrm>
            <a:off x="612775" y="1600200"/>
            <a:ext cx="8153400" cy="4876800"/>
          </a:xfrm>
        </p:spPr>
        <p:txBody>
          <a:bodyPr/>
          <a:lstStyle/>
          <a:p>
            <a:pPr eaLnBrk="1" hangingPunct="1"/>
            <a:r>
              <a:rPr lang="en-US" sz="2800" smtClean="0"/>
              <a:t>Copying a pointer this way is considered a </a:t>
            </a:r>
            <a:r>
              <a:rPr lang="en-US" sz="2800" i="1" smtClean="0"/>
              <a:t>shallow copy</a:t>
            </a:r>
            <a:endParaRPr lang="en-US" sz="2800" smtClean="0"/>
          </a:p>
          <a:p>
            <a:pPr eaLnBrk="1" hangingPunct="1"/>
            <a:r>
              <a:rPr lang="en-US" sz="2800" smtClean="0"/>
              <a:t>Because </a:t>
            </a:r>
            <a:r>
              <a:rPr lang="en-US" sz="2000" smtClean="0">
                <a:latin typeface="Courier New" pitchFamily="49" charset="0"/>
                <a:cs typeface="Courier New" pitchFamily="49" charset="0"/>
              </a:rPr>
              <a:t>v1.the_data</a:t>
            </a:r>
            <a:r>
              <a:rPr lang="en-US" sz="2800" smtClean="0"/>
              <a:t> and </a:t>
            </a:r>
            <a:r>
              <a:rPr lang="en-US" sz="2000" smtClean="0">
                <a:latin typeface="Courier New" pitchFamily="49" charset="0"/>
                <a:cs typeface="Courier New" pitchFamily="49" charset="0"/>
              </a:rPr>
              <a:t>v2.the_data</a:t>
            </a:r>
            <a:r>
              <a:rPr lang="en-US" sz="2800" smtClean="0"/>
              <a:t> point to the same object, the statement</a:t>
            </a:r>
          </a:p>
          <a:p>
            <a:pPr eaLnBrk="1" hangingPunct="1">
              <a:buFont typeface="Wingdings" pitchFamily="2" charset="2"/>
              <a:buNone/>
            </a:pPr>
            <a:r>
              <a:rPr lang="en-US" sz="2000" smtClean="0">
                <a:latin typeface="Courier New" pitchFamily="49" charset="0"/>
                <a:cs typeface="Courier New" pitchFamily="49" charset="0"/>
              </a:rPr>
              <a:t>	v1[2] = 10;</a:t>
            </a:r>
          </a:p>
          <a:p>
            <a:pPr eaLnBrk="1" hangingPunct="1">
              <a:buFont typeface="Wingdings" pitchFamily="2" charset="2"/>
              <a:buNone/>
            </a:pPr>
            <a:r>
              <a:rPr lang="en-US" sz="2800" smtClean="0"/>
              <a:t>also changes </a:t>
            </a:r>
            <a:r>
              <a:rPr lang="en-US" sz="2000" smtClean="0">
                <a:latin typeface="Courier New" pitchFamily="49" charset="0"/>
                <a:cs typeface="Courier New" pitchFamily="49" charset="0"/>
              </a:rPr>
              <a:t>v2[2]</a:t>
            </a:r>
          </a:p>
          <a:p>
            <a:pPr eaLnBrk="1" hangingPunct="1">
              <a:buFont typeface="Wingdings" pitchFamily="2" charset="2"/>
              <a:buNone/>
            </a:pPr>
            <a:endParaRPr lang="en-US" smtClean="0"/>
          </a:p>
        </p:txBody>
      </p:sp>
      <p:pic>
        <p:nvPicPr>
          <p:cNvPr id="80899" name="Picture 2"/>
          <p:cNvPicPr>
            <a:picLocks noChangeAspect="1" noChangeArrowheads="1"/>
          </p:cNvPicPr>
          <p:nvPr/>
        </p:nvPicPr>
        <p:blipFill>
          <a:blip r:embed="rId2"/>
          <a:srcRect/>
          <a:stretch>
            <a:fillRect/>
          </a:stretch>
        </p:blipFill>
        <p:spPr bwMode="auto">
          <a:xfrm>
            <a:off x="2743200" y="4419600"/>
            <a:ext cx="3910013" cy="240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612775" y="228600"/>
            <a:ext cx="8153400" cy="990600"/>
          </a:xfrm>
        </p:spPr>
        <p:txBody>
          <a:bodyPr/>
          <a:lstStyle/>
          <a:p>
            <a:pPr eaLnBrk="1" hangingPunct="1"/>
            <a:r>
              <a:rPr lang="en-US" sz="3600" b="1" smtClean="0"/>
              <a:t>Shallow Copy versus Deep Copy (cont.)</a:t>
            </a:r>
            <a:endParaRPr lang="en-US" sz="3600" smtClean="0"/>
          </a:p>
        </p:txBody>
      </p:sp>
      <p:sp>
        <p:nvSpPr>
          <p:cNvPr id="81922" name="Content Placeholder 2"/>
          <p:cNvSpPr>
            <a:spLocks noGrp="1"/>
          </p:cNvSpPr>
          <p:nvPr>
            <p:ph sz="quarter" idx="1"/>
          </p:nvPr>
        </p:nvSpPr>
        <p:spPr>
          <a:xfrm>
            <a:off x="612775" y="1600200"/>
            <a:ext cx="8153400" cy="4876800"/>
          </a:xfrm>
        </p:spPr>
        <p:txBody>
          <a:bodyPr/>
          <a:lstStyle/>
          <a:p>
            <a:pPr eaLnBrk="1" hangingPunct="1"/>
            <a:r>
              <a:rPr lang="en-US" sz="2800" smtClean="0"/>
              <a:t>Some changes to </a:t>
            </a:r>
            <a:r>
              <a:rPr lang="en-US" sz="2000" smtClean="0">
                <a:latin typeface="Courier New" pitchFamily="49" charset="0"/>
                <a:cs typeface="Courier New" pitchFamily="49" charset="0"/>
              </a:rPr>
              <a:t>v1</a:t>
            </a:r>
            <a:r>
              <a:rPr lang="en-US" sz="2800" smtClean="0"/>
              <a:t> will be reflected in </a:t>
            </a:r>
            <a:r>
              <a:rPr lang="en-US" sz="2000" smtClean="0">
                <a:latin typeface="Courier New" pitchFamily="49" charset="0"/>
                <a:cs typeface="Courier New" pitchFamily="49" charset="0"/>
              </a:rPr>
              <a:t>v2</a:t>
            </a:r>
            <a:r>
              <a:rPr lang="en-US" sz="2800" smtClean="0"/>
              <a:t>, but others will not</a:t>
            </a:r>
          </a:p>
          <a:p>
            <a:pPr eaLnBrk="1" hangingPunct="1"/>
            <a:r>
              <a:rPr lang="en-US" sz="2800" smtClean="0"/>
              <a:t>The statement</a:t>
            </a:r>
          </a:p>
          <a:p>
            <a:pPr eaLnBrk="1" hangingPunct="1">
              <a:buFont typeface="Wingdings" pitchFamily="2" charset="2"/>
              <a:buNone/>
            </a:pPr>
            <a:r>
              <a:rPr lang="en-US" sz="2000" smtClean="0">
                <a:latin typeface="Courier New" pitchFamily="49" charset="0"/>
                <a:cs typeface="Courier New" pitchFamily="49" charset="0"/>
              </a:rPr>
              <a:t>	v1.push_back(20);</a:t>
            </a:r>
          </a:p>
          <a:p>
            <a:pPr eaLnBrk="1" hangingPunct="1"/>
            <a:r>
              <a:rPr lang="en-US" sz="2800" smtClean="0"/>
              <a:t>will insert </a:t>
            </a:r>
            <a:r>
              <a:rPr lang="en-US" sz="2000" smtClean="0">
                <a:latin typeface="Courier New" pitchFamily="49" charset="0"/>
                <a:cs typeface="Courier New" pitchFamily="49" charset="0"/>
              </a:rPr>
              <a:t>20</a:t>
            </a:r>
            <a:r>
              <a:rPr lang="en-US" sz="2800" smtClean="0"/>
              <a:t> into </a:t>
            </a:r>
            <a:r>
              <a:rPr lang="en-US" sz="2000" smtClean="0">
                <a:latin typeface="Courier New" pitchFamily="49" charset="0"/>
                <a:cs typeface="Courier New" pitchFamily="49" charset="0"/>
              </a:rPr>
              <a:t>v1[5] </a:t>
            </a:r>
            <a:r>
              <a:rPr lang="en-US" sz="2800" smtClean="0"/>
              <a:t>and will change </a:t>
            </a:r>
            <a:r>
              <a:rPr lang="en-US" sz="2000" smtClean="0">
                <a:latin typeface="Courier New" pitchFamily="49" charset="0"/>
                <a:cs typeface="Courier New" pitchFamily="49" charset="0"/>
              </a:rPr>
              <a:t>v1.num_items</a:t>
            </a:r>
            <a:r>
              <a:rPr lang="en-US" sz="2800" smtClean="0"/>
              <a:t> to </a:t>
            </a:r>
            <a:r>
              <a:rPr lang="en-US" sz="2000" smtClean="0">
                <a:latin typeface="Courier New" pitchFamily="49" charset="0"/>
                <a:cs typeface="Courier New" pitchFamily="49" charset="0"/>
              </a:rPr>
              <a:t>6</a:t>
            </a:r>
            <a:r>
              <a:rPr lang="en-US" sz="2800" smtClean="0"/>
              <a:t>, but will not change </a:t>
            </a:r>
            <a:r>
              <a:rPr lang="en-US" sz="2000" smtClean="0">
                <a:latin typeface="Courier New" pitchFamily="49" charset="0"/>
                <a:cs typeface="Courier New" pitchFamily="49" charset="0"/>
              </a:rPr>
              <a:t>v2.num_items</a:t>
            </a:r>
            <a:r>
              <a:rPr lang="en-US" sz="2800" smtClean="0"/>
              <a:t> </a:t>
            </a:r>
          </a:p>
          <a:p>
            <a:pPr eaLnBrk="1" hangingPunct="1">
              <a:buFont typeface="Wingdings" pitchFamily="2" charset="2"/>
              <a:buNone/>
            </a:pPr>
            <a:endParaRPr lang="en-US" smtClean="0"/>
          </a:p>
        </p:txBody>
      </p:sp>
      <p:pic>
        <p:nvPicPr>
          <p:cNvPr id="81923" name="Picture 2"/>
          <p:cNvPicPr>
            <a:picLocks noChangeAspect="1" noChangeArrowheads="1"/>
          </p:cNvPicPr>
          <p:nvPr/>
        </p:nvPicPr>
        <p:blipFill>
          <a:blip r:embed="rId2"/>
          <a:srcRect/>
          <a:stretch>
            <a:fillRect/>
          </a:stretch>
        </p:blipFill>
        <p:spPr bwMode="auto">
          <a:xfrm>
            <a:off x="2590800" y="4427538"/>
            <a:ext cx="4006850" cy="2430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a:xfrm>
            <a:off x="612775" y="228600"/>
            <a:ext cx="8153400" cy="990600"/>
          </a:xfrm>
        </p:spPr>
        <p:txBody>
          <a:bodyPr/>
          <a:lstStyle/>
          <a:p>
            <a:pPr eaLnBrk="1" hangingPunct="1"/>
            <a:r>
              <a:rPr lang="en-US" sz="3600" b="1" smtClean="0"/>
              <a:t>Shallow Copy versus Deep Copy (cont.)</a:t>
            </a:r>
            <a:endParaRPr lang="en-US" sz="3600" smtClean="0"/>
          </a:p>
        </p:txBody>
      </p:sp>
      <p:sp>
        <p:nvSpPr>
          <p:cNvPr id="82946" name="Content Placeholder 2"/>
          <p:cNvSpPr>
            <a:spLocks noGrp="1"/>
          </p:cNvSpPr>
          <p:nvPr>
            <p:ph sz="quarter" idx="1"/>
          </p:nvPr>
        </p:nvSpPr>
        <p:spPr>
          <a:xfrm>
            <a:off x="612775" y="1600200"/>
            <a:ext cx="8153400" cy="4876800"/>
          </a:xfrm>
        </p:spPr>
        <p:txBody>
          <a:bodyPr/>
          <a:lstStyle/>
          <a:p>
            <a:pPr eaLnBrk="1" hangingPunct="1"/>
            <a:r>
              <a:rPr lang="en-US" sz="2800" smtClean="0"/>
              <a:t>We need to create an independent copy or a </a:t>
            </a:r>
            <a:r>
              <a:rPr lang="en-US" sz="2800" i="1" smtClean="0"/>
              <a:t>deep copy</a:t>
            </a:r>
            <a:r>
              <a:rPr lang="en-US" sz="2800" smtClean="0"/>
              <a:t> of the underlying array so that </a:t>
            </a:r>
            <a:r>
              <a:rPr lang="en-US" sz="2000" smtClean="0">
                <a:latin typeface="Courier New" pitchFamily="49" charset="0"/>
                <a:cs typeface="Courier New" pitchFamily="49" charset="0"/>
              </a:rPr>
              <a:t>v1.the_data</a:t>
            </a:r>
            <a:r>
              <a:rPr lang="en-US" sz="2800" smtClean="0"/>
              <a:t> and </a:t>
            </a:r>
            <a:r>
              <a:rPr lang="en-US" sz="2000" smtClean="0">
                <a:latin typeface="Courier New" pitchFamily="49" charset="0"/>
                <a:cs typeface="Courier New" pitchFamily="49" charset="0"/>
              </a:rPr>
              <a:t>v2.the_data</a:t>
            </a:r>
            <a:r>
              <a:rPr lang="en-US" sz="2800" smtClean="0"/>
              <a:t> point to different arrays, making vector </a:t>
            </a:r>
            <a:r>
              <a:rPr lang="en-US" sz="2000" smtClean="0">
                <a:latin typeface="Courier New" pitchFamily="49" charset="0"/>
                <a:cs typeface="Courier New" pitchFamily="49" charset="0"/>
              </a:rPr>
              <a:t>v2</a:t>
            </a:r>
            <a:r>
              <a:rPr lang="en-US" sz="2800" smtClean="0"/>
              <a:t> a </a:t>
            </a:r>
            <a:r>
              <a:rPr lang="en-US" sz="2800" i="1" smtClean="0"/>
              <a:t>deep copy </a:t>
            </a:r>
            <a:r>
              <a:rPr lang="en-US" sz="2800" smtClean="0"/>
              <a:t>of vector </a:t>
            </a:r>
            <a:r>
              <a:rPr lang="en-US" sz="2000" smtClean="0">
                <a:latin typeface="Courier New" pitchFamily="49" charset="0"/>
                <a:cs typeface="Courier New" pitchFamily="49" charset="0"/>
              </a:rPr>
              <a:t>v1</a:t>
            </a:r>
            <a:r>
              <a:rPr lang="en-US" sz="2800" smtClean="0"/>
              <a:t> </a:t>
            </a:r>
          </a:p>
          <a:p>
            <a:pPr eaLnBrk="1" hangingPunct="1"/>
            <a:endParaRPr lang="en-US" smtClean="0"/>
          </a:p>
          <a:p>
            <a:pPr eaLnBrk="1" hangingPunct="1"/>
            <a:endParaRPr lang="en-US" smtClean="0"/>
          </a:p>
        </p:txBody>
      </p:sp>
      <p:pic>
        <p:nvPicPr>
          <p:cNvPr id="82947" name="Picture 2"/>
          <p:cNvPicPr>
            <a:picLocks noChangeAspect="1" noChangeArrowheads="1"/>
          </p:cNvPicPr>
          <p:nvPr/>
        </p:nvPicPr>
        <p:blipFill>
          <a:blip r:embed="rId2"/>
          <a:srcRect/>
          <a:stretch>
            <a:fillRect/>
          </a:stretch>
        </p:blipFill>
        <p:spPr bwMode="auto">
          <a:xfrm>
            <a:off x="2971800" y="3429000"/>
            <a:ext cx="3130550" cy="3432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12775" y="228600"/>
            <a:ext cx="8153400" cy="990600"/>
          </a:xfrm>
        </p:spPr>
        <p:txBody>
          <a:bodyPr/>
          <a:lstStyle/>
          <a:p>
            <a:pPr eaLnBrk="1" hangingPunct="1"/>
            <a:r>
              <a:rPr lang="en-US" sz="3600" b="1" smtClean="0"/>
              <a:t>Shallow Copy versus Deep Copy (cont.)</a:t>
            </a:r>
            <a:endParaRPr lang="en-US" sz="3600" smtClean="0"/>
          </a:p>
        </p:txBody>
      </p:sp>
      <p:sp>
        <p:nvSpPr>
          <p:cNvPr id="83970" name="Content Placeholder 2"/>
          <p:cNvSpPr>
            <a:spLocks noGrp="1"/>
          </p:cNvSpPr>
          <p:nvPr>
            <p:ph sz="quarter" idx="1"/>
          </p:nvPr>
        </p:nvSpPr>
        <p:spPr>
          <a:xfrm>
            <a:off x="381000" y="1600200"/>
            <a:ext cx="8610600" cy="4876800"/>
          </a:xfrm>
        </p:spPr>
        <p:txBody>
          <a:bodyPr/>
          <a:lstStyle/>
          <a:p>
            <a:pPr marL="0" indent="0" eaLnBrk="1" hangingPunct="1">
              <a:buFont typeface="Wingdings" pitchFamily="2" charset="2"/>
              <a:buNone/>
            </a:pPr>
            <a:r>
              <a:rPr lang="en-US" sz="1700" smtClean="0">
                <a:latin typeface="Courier New" pitchFamily="49" charset="0"/>
                <a:cs typeface="Courier New" pitchFamily="49" charset="0"/>
              </a:rPr>
              <a:t>/** </a:t>
            </a:r>
            <a:r>
              <a:rPr lang="en-US" sz="1700" i="1" smtClean="0">
                <a:latin typeface="Courier New" pitchFamily="49" charset="0"/>
                <a:cs typeface="Courier New" pitchFamily="49" charset="0"/>
              </a:rPr>
              <a:t>Make a copy of a vector.</a:t>
            </a:r>
          </a:p>
          <a:p>
            <a:pPr marL="0" indent="0" eaLnBrk="1" hangingPunct="1">
              <a:buFont typeface="Wingdings" pitchFamily="2" charset="2"/>
              <a:buNone/>
            </a:pPr>
            <a:r>
              <a:rPr lang="en-US" sz="1700" smtClean="0">
                <a:latin typeface="Courier New" pitchFamily="49" charset="0"/>
                <a:cs typeface="Courier New" pitchFamily="49" charset="0"/>
              </a:rPr>
              <a:t>@param other </a:t>
            </a:r>
            <a:r>
              <a:rPr lang="en-US" sz="1700" i="1" smtClean="0">
                <a:latin typeface="Courier New" pitchFamily="49" charset="0"/>
                <a:cs typeface="Courier New" pitchFamily="49" charset="0"/>
              </a:rPr>
              <a:t>The vector to be copied</a:t>
            </a:r>
          </a:p>
          <a:p>
            <a:pPr marL="0" indent="0" eaLnBrk="1" hangingPunct="1">
              <a:buFont typeface="Wingdings" pitchFamily="2" charset="2"/>
              <a:buNone/>
            </a:pPr>
            <a:r>
              <a:rPr lang="en-US" sz="1700" smtClean="0">
                <a:latin typeface="Courier New" pitchFamily="49" charset="0"/>
                <a:cs typeface="Courier New" pitchFamily="49" charset="0"/>
              </a:rPr>
              <a:t>*/</a:t>
            </a:r>
          </a:p>
          <a:p>
            <a:pPr marL="0" indent="0" eaLnBrk="1" hangingPunct="1">
              <a:buFont typeface="Wingdings" pitchFamily="2" charset="2"/>
              <a:buNone/>
            </a:pPr>
            <a:r>
              <a:rPr lang="en-US" sz="1700" smtClean="0">
                <a:latin typeface="Courier New" pitchFamily="49" charset="0"/>
                <a:cs typeface="Courier New" pitchFamily="49" charset="0"/>
              </a:rPr>
              <a:t>vector&lt;Item_Type&gt;(const vector&lt;Item_Type&gt;&amp; other) :</a:t>
            </a:r>
          </a:p>
          <a:p>
            <a:pPr marL="0" indent="0" eaLnBrk="1" hangingPunct="1">
              <a:buFont typeface="Wingdings" pitchFamily="2" charset="2"/>
              <a:buNone/>
            </a:pPr>
            <a:r>
              <a:rPr lang="en-US" sz="1700" smtClean="0">
                <a:latin typeface="Courier New" pitchFamily="49" charset="0"/>
                <a:cs typeface="Courier New" pitchFamily="49" charset="0"/>
              </a:rPr>
              <a:t>current_capacity(other.capacity), num_items(other.num_items),</a:t>
            </a:r>
          </a:p>
          <a:p>
            <a:pPr marL="0" indent="0" eaLnBrk="1" hangingPunct="1">
              <a:buFont typeface="Wingdings" pitchFamily="2" charset="2"/>
              <a:buNone/>
            </a:pPr>
            <a:r>
              <a:rPr lang="en-US" sz="1700" smtClean="0">
                <a:latin typeface="Courier New" pitchFamily="49" charset="0"/>
                <a:cs typeface="Courier New" pitchFamily="49" charset="0"/>
              </a:rPr>
              <a:t>the_data(new Item_Type[other.current_capacity]) {</a:t>
            </a:r>
          </a:p>
          <a:p>
            <a:pPr marL="0" indent="0" eaLnBrk="1" hangingPunct="1">
              <a:buFont typeface="Wingdings" pitchFamily="2" charset="2"/>
              <a:buNone/>
            </a:pPr>
            <a:r>
              <a:rPr lang="en-US" sz="1700" smtClean="0">
                <a:latin typeface="Courier New" pitchFamily="49" charset="0"/>
                <a:cs typeface="Courier New" pitchFamily="49" charset="0"/>
              </a:rPr>
              <a:t>for (size_t i = 0; i &lt; num_items; i++)</a:t>
            </a:r>
          </a:p>
          <a:p>
            <a:pPr marL="0" indent="0" eaLnBrk="1" hangingPunct="1">
              <a:buFont typeface="Wingdings" pitchFamily="2" charset="2"/>
              <a:buNone/>
            </a:pPr>
            <a:r>
              <a:rPr lang="en-US" sz="1700" smtClean="0">
                <a:latin typeface="Courier New" pitchFamily="49" charset="0"/>
                <a:cs typeface="Courier New" pitchFamily="49" charset="0"/>
              </a:rPr>
              <a:t>  the_data[i] = other.the_data[i];</a:t>
            </a:r>
          </a:p>
          <a:p>
            <a:pPr marL="0" indent="0" eaLnBrk="1" hangingPunct="1">
              <a:buFont typeface="Wingdings" pitchFamily="2" charset="2"/>
              <a:buNone/>
            </a:pPr>
            <a:r>
              <a:rPr lang="en-US" sz="17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Placeholder 6"/>
          <p:cNvSpPr>
            <a:spLocks noGrp="1"/>
          </p:cNvSpPr>
          <p:nvPr>
            <p:ph type="body" idx="1"/>
          </p:nvPr>
        </p:nvSpPr>
        <p:spPr/>
        <p:txBody>
          <a:bodyPr/>
          <a:lstStyle/>
          <a:p>
            <a:pPr eaLnBrk="1" hangingPunct="1"/>
            <a:r>
              <a:rPr lang="en-US" smtClean="0"/>
              <a:t>Section 4.1</a:t>
            </a:r>
          </a:p>
        </p:txBody>
      </p:sp>
      <p:sp>
        <p:nvSpPr>
          <p:cNvPr id="6" name="Title 5"/>
          <p:cNvSpPr>
            <a:spLocks noGrp="1"/>
          </p:cNvSpPr>
          <p:nvPr>
            <p:ph type="title"/>
          </p:nvPr>
        </p:nvSpPr>
        <p:spPr/>
        <p:txBody>
          <a:bodyPr>
            <a:normAutofit fontScale="90000"/>
          </a:bodyPr>
          <a:lstStyle/>
          <a:p>
            <a:pPr eaLnBrk="1" hangingPunct="1">
              <a:defRPr/>
            </a:pPr>
            <a:r>
              <a:rPr lang="en-US" b="1" dirty="0"/>
              <a:t>Template Classes and the Vector</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a:xfrm>
            <a:off x="612775" y="228600"/>
            <a:ext cx="8153400" cy="990600"/>
          </a:xfrm>
        </p:spPr>
        <p:txBody>
          <a:bodyPr/>
          <a:lstStyle/>
          <a:p>
            <a:pPr eaLnBrk="1" hangingPunct="1"/>
            <a:r>
              <a:rPr lang="en-US" b="1" smtClean="0"/>
              <a:t>Assignment Operator</a:t>
            </a:r>
            <a:endParaRPr lang="en-US" smtClean="0"/>
          </a:p>
        </p:txBody>
      </p:sp>
      <p:sp>
        <p:nvSpPr>
          <p:cNvPr id="84994" name="Content Placeholder 2"/>
          <p:cNvSpPr>
            <a:spLocks noGrp="1"/>
          </p:cNvSpPr>
          <p:nvPr>
            <p:ph sz="quarter" idx="1"/>
          </p:nvPr>
        </p:nvSpPr>
        <p:spPr>
          <a:xfrm>
            <a:off x="612775" y="1600200"/>
            <a:ext cx="8153400" cy="4876800"/>
          </a:xfrm>
        </p:spPr>
        <p:txBody>
          <a:bodyPr/>
          <a:lstStyle/>
          <a:p>
            <a:pPr eaLnBrk="1" hangingPunct="1">
              <a:lnSpc>
                <a:spcPct val="90000"/>
              </a:lnSpc>
            </a:pPr>
            <a:r>
              <a:rPr lang="en-US" sz="2700" smtClean="0"/>
              <a:t>Assignment should create an independent copy of an object</a:t>
            </a:r>
          </a:p>
          <a:p>
            <a:pPr eaLnBrk="1" hangingPunct="1">
              <a:lnSpc>
                <a:spcPct val="90000"/>
              </a:lnSpc>
            </a:pPr>
            <a:r>
              <a:rPr lang="en-US" sz="2700" smtClean="0"/>
              <a:t>Assignment of primitive types is straightforward—the value is duplicated and placed in the target location (the variable on the left hand side of the assignment).</a:t>
            </a:r>
          </a:p>
          <a:p>
            <a:pPr eaLnBrk="1" hangingPunct="1">
              <a:lnSpc>
                <a:spcPct val="90000"/>
              </a:lnSpc>
            </a:pPr>
            <a:r>
              <a:rPr lang="en-US" sz="2700" smtClean="0"/>
              <a:t>For class types, assignment is done by what is appropriately known as the </a:t>
            </a:r>
            <a:r>
              <a:rPr lang="en-US" sz="2700" i="1" smtClean="0"/>
              <a:t>assignment operator</a:t>
            </a:r>
            <a:endParaRPr lang="en-US" sz="2700" smtClean="0"/>
          </a:p>
          <a:p>
            <a:pPr eaLnBrk="1" hangingPunct="1">
              <a:lnSpc>
                <a:spcPct val="90000"/>
              </a:lnSpc>
            </a:pPr>
            <a:r>
              <a:rPr lang="en-US" sz="2700" smtClean="0"/>
              <a:t>If v1 and v2 are vector objects, the statement</a:t>
            </a:r>
          </a:p>
          <a:p>
            <a:pPr eaLnBrk="1" hangingPunct="1">
              <a:lnSpc>
                <a:spcPct val="90000"/>
              </a:lnSpc>
              <a:buFont typeface="Wingdings" pitchFamily="2" charset="2"/>
              <a:buNone/>
            </a:pPr>
            <a:r>
              <a:rPr lang="en-US" sz="2100" smtClean="0">
                <a:latin typeface="Courier New" pitchFamily="49" charset="0"/>
                <a:cs typeface="Courier New" pitchFamily="49" charset="0"/>
              </a:rPr>
              <a:t>	v2 = v1;</a:t>
            </a:r>
          </a:p>
          <a:p>
            <a:pPr eaLnBrk="1" hangingPunct="1">
              <a:lnSpc>
                <a:spcPct val="90000"/>
              </a:lnSpc>
            </a:pPr>
            <a:r>
              <a:rPr lang="en-US" sz="2700" smtClean="0"/>
              <a:t>is executed as if it were written</a:t>
            </a:r>
          </a:p>
          <a:p>
            <a:pPr eaLnBrk="1" hangingPunct="1">
              <a:lnSpc>
                <a:spcPct val="90000"/>
              </a:lnSpc>
              <a:buFont typeface="Wingdings" pitchFamily="2" charset="2"/>
              <a:buNone/>
            </a:pPr>
            <a:r>
              <a:rPr lang="en-US" sz="2100" smtClean="0">
                <a:latin typeface="Courier New" pitchFamily="49" charset="0"/>
                <a:cs typeface="Courier New" pitchFamily="49" charset="0"/>
              </a:rPr>
              <a:t>	v2.operator=(v1);</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xfrm>
            <a:off x="612775" y="228600"/>
            <a:ext cx="8153400" cy="990600"/>
          </a:xfrm>
        </p:spPr>
        <p:txBody>
          <a:bodyPr/>
          <a:lstStyle/>
          <a:p>
            <a:pPr eaLnBrk="1" hangingPunct="1"/>
            <a:r>
              <a:rPr lang="en-US" b="1" smtClean="0"/>
              <a:t>Assignment Operator (cont.)</a:t>
            </a:r>
            <a:endParaRPr lang="en-US" smtClean="0"/>
          </a:p>
        </p:txBody>
      </p:sp>
      <p:sp>
        <p:nvSpPr>
          <p:cNvPr id="86018" name="Content Placeholder 2"/>
          <p:cNvSpPr>
            <a:spLocks noGrp="1"/>
          </p:cNvSpPr>
          <p:nvPr>
            <p:ph sz="quarter" idx="1"/>
          </p:nvPr>
        </p:nvSpPr>
        <p:spPr>
          <a:xfrm>
            <a:off x="612775" y="1600200"/>
            <a:ext cx="8153400" cy="4876800"/>
          </a:xfrm>
        </p:spPr>
        <p:txBody>
          <a:bodyPr/>
          <a:lstStyle/>
          <a:p>
            <a:pPr eaLnBrk="1" hangingPunct="1"/>
            <a:r>
              <a:rPr lang="en-US" smtClean="0"/>
              <a:t>Every class has a default assignment operator which makes a copy of each data field of the source object (</a:t>
            </a:r>
            <a:r>
              <a:rPr lang="en-US" sz="2300" smtClean="0">
                <a:latin typeface="Courier New" pitchFamily="49" charset="0"/>
                <a:cs typeface="Courier New" pitchFamily="49" charset="0"/>
              </a:rPr>
              <a:t>v1</a:t>
            </a:r>
            <a:r>
              <a:rPr lang="en-US" smtClean="0"/>
              <a:t> above) and places it into the corresponding data field of the target object (</a:t>
            </a:r>
            <a:r>
              <a:rPr lang="en-US" sz="2300" smtClean="0">
                <a:latin typeface="Courier New" pitchFamily="49" charset="0"/>
                <a:cs typeface="Courier New" pitchFamily="49" charset="0"/>
              </a:rPr>
              <a:t>v2</a:t>
            </a:r>
            <a:r>
              <a:rPr lang="en-US" smtClean="0"/>
              <a:t> above)</a:t>
            </a:r>
          </a:p>
          <a:p>
            <a:pPr eaLnBrk="1" hangingPunct="1"/>
            <a:r>
              <a:rPr lang="en-US" smtClean="0"/>
              <a:t> If the data field is a class type, that class’s assignment operator is used</a:t>
            </a:r>
          </a:p>
          <a:p>
            <a:pPr eaLnBrk="1" hangingPunct="1"/>
            <a:r>
              <a:rPr lang="en-US" smtClean="0"/>
              <a:t>The default assignment operator makes a shallow copy of an object, so we must override it if we want truly independent copies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612775" y="228600"/>
            <a:ext cx="8153400" cy="990600"/>
          </a:xfrm>
        </p:spPr>
        <p:txBody>
          <a:bodyPr/>
          <a:lstStyle/>
          <a:p>
            <a:pPr eaLnBrk="1" hangingPunct="1"/>
            <a:r>
              <a:rPr lang="en-US" b="1" smtClean="0"/>
              <a:t>Assignment Operator (cont.)</a:t>
            </a:r>
            <a:endParaRPr lang="en-US" smtClean="0"/>
          </a:p>
        </p:txBody>
      </p:sp>
      <p:sp>
        <p:nvSpPr>
          <p:cNvPr id="87042" name="Content Placeholder 2"/>
          <p:cNvSpPr>
            <a:spLocks noGrp="1"/>
          </p:cNvSpPr>
          <p:nvPr>
            <p:ph sz="quarter" idx="1"/>
          </p:nvPr>
        </p:nvSpPr>
        <p:spPr>
          <a:xfrm>
            <a:off x="612775" y="1600200"/>
            <a:ext cx="8153400" cy="4876800"/>
          </a:xfrm>
        </p:spPr>
        <p:txBody>
          <a:bodyPr/>
          <a:lstStyle/>
          <a:p>
            <a:pPr marL="0" indent="0" eaLnBrk="1" hangingPunct="1">
              <a:buFont typeface="Wingdings" pitchFamily="2" charset="2"/>
              <a:buNone/>
            </a:pPr>
            <a:endParaRPr lang="en-US" smtClean="0">
              <a:latin typeface="Courier New" pitchFamily="49" charset="0"/>
              <a:cs typeface="Courier New" pitchFamily="49" charset="0"/>
            </a:endParaRPr>
          </a:p>
          <a:p>
            <a:pPr marL="0" indent="0" eaLnBrk="1" hangingPunct="1">
              <a:buFont typeface="Wingdings" pitchFamily="2" charset="2"/>
              <a:buNone/>
            </a:pPr>
            <a:r>
              <a:rPr lang="en-US" sz="1600" smtClean="0">
                <a:latin typeface="Courier New" pitchFamily="49" charset="0"/>
                <a:cs typeface="Courier New" pitchFamily="49" charset="0"/>
              </a:rPr>
              <a:t>/** </a:t>
            </a:r>
            <a:r>
              <a:rPr lang="en-US" sz="1600" i="1" smtClean="0">
                <a:latin typeface="Courier New" pitchFamily="49" charset="0"/>
                <a:cs typeface="Courier New" pitchFamily="49" charset="0"/>
              </a:rPr>
              <a:t>Assign the contents of one vector to another.</a:t>
            </a:r>
          </a:p>
          <a:p>
            <a:pPr marL="0" indent="0" eaLnBrk="1" hangingPunct="1">
              <a:buFont typeface="Wingdings" pitchFamily="2" charset="2"/>
              <a:buNone/>
            </a:pPr>
            <a:r>
              <a:rPr lang="en-US" sz="1600" smtClean="0">
                <a:latin typeface="Courier New" pitchFamily="49" charset="0"/>
                <a:cs typeface="Courier New" pitchFamily="49" charset="0"/>
              </a:rPr>
              <a:t>@param other </a:t>
            </a:r>
            <a:r>
              <a:rPr lang="en-US" sz="1600" i="1" smtClean="0">
                <a:latin typeface="Courier New" pitchFamily="49" charset="0"/>
                <a:cs typeface="Courier New" pitchFamily="49" charset="0"/>
              </a:rPr>
              <a:t>The vector to be assigned to this vector</a:t>
            </a:r>
          </a:p>
          <a:p>
            <a:pPr marL="0" indent="0" eaLnBrk="1" hangingPunct="1">
              <a:buFont typeface="Wingdings" pitchFamily="2" charset="2"/>
              <a:buNone/>
            </a:pPr>
            <a:r>
              <a:rPr lang="en-US" sz="1600" smtClean="0">
                <a:latin typeface="Courier New" pitchFamily="49" charset="0"/>
                <a:cs typeface="Courier New" pitchFamily="49" charset="0"/>
              </a:rPr>
              <a:t>@return This </a:t>
            </a:r>
            <a:r>
              <a:rPr lang="en-US" sz="1600" i="1" smtClean="0">
                <a:latin typeface="Courier New" pitchFamily="49" charset="0"/>
                <a:cs typeface="Courier New" pitchFamily="49" charset="0"/>
              </a:rPr>
              <a:t>vector with a copy of the other vector's contents</a:t>
            </a:r>
          </a:p>
          <a:p>
            <a:pPr marL="0" indent="0" eaLnBrk="1" hangingPunct="1">
              <a:buFont typeface="Wingdings" pitchFamily="2" charset="2"/>
              <a:buNone/>
            </a:pPr>
            <a:r>
              <a:rPr lang="en-US" sz="1600" smtClean="0">
                <a:latin typeface="Courier New" pitchFamily="49" charset="0"/>
                <a:cs typeface="Courier New" pitchFamily="49" charset="0"/>
              </a:rPr>
              <a:t>*/</a:t>
            </a:r>
          </a:p>
          <a:p>
            <a:pPr marL="0" indent="0" eaLnBrk="1" hangingPunct="1">
              <a:buFont typeface="Wingdings" pitchFamily="2" charset="2"/>
              <a:buNone/>
            </a:pPr>
            <a:r>
              <a:rPr lang="en-US" sz="1600" smtClean="0">
                <a:latin typeface="Courier New" pitchFamily="49" charset="0"/>
                <a:cs typeface="Courier New" pitchFamily="49" charset="0"/>
              </a:rPr>
              <a:t>vector&lt;Item_Type&gt;&amp; operator=(const vector&lt;Item_Type&gt;&amp; other) {</a:t>
            </a:r>
          </a:p>
          <a:p>
            <a:pPr marL="0" indent="0" eaLnBrk="1" hangingPunct="1">
              <a:buFont typeface="Wingdings" pitchFamily="2" charset="2"/>
              <a:buNone/>
            </a:pPr>
            <a:r>
              <a:rPr lang="en-US" sz="1600" smtClean="0">
                <a:latin typeface="Courier New" pitchFamily="49" charset="0"/>
                <a:cs typeface="Courier New" pitchFamily="49" charset="0"/>
              </a:rPr>
              <a:t>  // </a:t>
            </a:r>
            <a:r>
              <a:rPr lang="en-US" sz="1600" i="1" smtClean="0">
                <a:latin typeface="Courier New" pitchFamily="49" charset="0"/>
                <a:cs typeface="Courier New" pitchFamily="49" charset="0"/>
              </a:rPr>
              <a:t>Make a copy of the other vector.</a:t>
            </a:r>
          </a:p>
          <a:p>
            <a:pPr marL="0" indent="0" eaLnBrk="1" hangingPunct="1">
              <a:buFont typeface="Wingdings" pitchFamily="2" charset="2"/>
              <a:buNone/>
            </a:pPr>
            <a:r>
              <a:rPr lang="en-US" sz="1600" smtClean="0">
                <a:latin typeface="Courier New" pitchFamily="49" charset="0"/>
                <a:cs typeface="Courier New" pitchFamily="49" charset="0"/>
              </a:rPr>
              <a:t>  vector&lt;Item_Type&gt; the_copy(other);</a:t>
            </a:r>
          </a:p>
          <a:p>
            <a:pPr marL="0" indent="0" eaLnBrk="1" hangingPunct="1">
              <a:buFont typeface="Wingdings" pitchFamily="2" charset="2"/>
              <a:buNone/>
            </a:pPr>
            <a:r>
              <a:rPr lang="en-US" sz="1600" smtClean="0">
                <a:latin typeface="Courier New" pitchFamily="49" charset="0"/>
                <a:cs typeface="Courier New" pitchFamily="49" charset="0"/>
              </a:rPr>
              <a:t>  // </a:t>
            </a:r>
            <a:r>
              <a:rPr lang="en-US" sz="1600" i="1" smtClean="0">
                <a:latin typeface="Courier New" pitchFamily="49" charset="0"/>
                <a:cs typeface="Courier New" pitchFamily="49" charset="0"/>
              </a:rPr>
              <a:t>Swap contents of self with the copy.</a:t>
            </a:r>
          </a:p>
          <a:p>
            <a:pPr marL="0" indent="0" eaLnBrk="1" hangingPunct="1">
              <a:buFont typeface="Wingdings" pitchFamily="2" charset="2"/>
              <a:buNone/>
            </a:pPr>
            <a:r>
              <a:rPr lang="en-US" sz="1600" smtClean="0">
                <a:latin typeface="Courier New" pitchFamily="49" charset="0"/>
                <a:cs typeface="Courier New" pitchFamily="49" charset="0"/>
              </a:rPr>
              <a:t>  swap(the_copy);</a:t>
            </a:r>
          </a:p>
          <a:p>
            <a:pPr marL="0" indent="0" eaLnBrk="1" hangingPunct="1">
              <a:buFont typeface="Wingdings" pitchFamily="2" charset="2"/>
              <a:buNone/>
            </a:pPr>
            <a:r>
              <a:rPr lang="en-US" sz="1600" smtClean="0">
                <a:latin typeface="Courier New" pitchFamily="49" charset="0"/>
                <a:cs typeface="Courier New" pitchFamily="49" charset="0"/>
              </a:rPr>
              <a:t>  // </a:t>
            </a:r>
            <a:r>
              <a:rPr lang="en-US" sz="1600" i="1" smtClean="0">
                <a:latin typeface="Courier New" pitchFamily="49" charset="0"/>
                <a:cs typeface="Courier New" pitchFamily="49" charset="0"/>
              </a:rPr>
              <a:t>Return -- upon return the copy will be destroyed.</a:t>
            </a:r>
          </a:p>
          <a:p>
            <a:pPr marL="0" indent="0" eaLnBrk="1" hangingPunct="1">
              <a:buFont typeface="Wingdings" pitchFamily="2" charset="2"/>
              <a:buNone/>
            </a:pPr>
            <a:r>
              <a:rPr lang="en-US" sz="1600" smtClean="0">
                <a:latin typeface="Courier New" pitchFamily="49" charset="0"/>
                <a:cs typeface="Courier New" pitchFamily="49" charset="0"/>
              </a:rPr>
              <a:t>  return *this;</a:t>
            </a:r>
          </a:p>
          <a:p>
            <a:pPr marL="0" indent="0" eaLnBrk="1" hangingPunct="1">
              <a:buFont typeface="Wingdings" pitchFamily="2" charset="2"/>
              <a:buNone/>
            </a:pPr>
            <a:r>
              <a:rPr lang="en-US" sz="16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612775" y="228600"/>
            <a:ext cx="8153400" cy="990600"/>
          </a:xfrm>
        </p:spPr>
        <p:txBody>
          <a:bodyPr/>
          <a:lstStyle/>
          <a:p>
            <a:pPr eaLnBrk="1" hangingPunct="1"/>
            <a:r>
              <a:rPr lang="en-US" b="1" smtClean="0"/>
              <a:t>Assignment Operator (cont.)</a:t>
            </a:r>
            <a:endParaRPr lang="en-US" smtClean="0"/>
          </a:p>
        </p:txBody>
      </p:sp>
      <p:sp>
        <p:nvSpPr>
          <p:cNvPr id="88066" name="Content Placeholder 2"/>
          <p:cNvSpPr>
            <a:spLocks noGrp="1"/>
          </p:cNvSpPr>
          <p:nvPr>
            <p:ph sz="quarter" idx="1"/>
          </p:nvPr>
        </p:nvSpPr>
        <p:spPr>
          <a:xfrm>
            <a:off x="612775" y="1600200"/>
            <a:ext cx="8153400" cy="4876800"/>
          </a:xfrm>
        </p:spPr>
        <p:txBody>
          <a:bodyPr/>
          <a:lstStyle/>
          <a:p>
            <a:pPr eaLnBrk="1" hangingPunct="1"/>
            <a:r>
              <a:rPr lang="en-US" smtClean="0"/>
              <a:t>Upon return, the destructor for the temporary object is invoked automatically by the compiler, deleting the old data</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a:xfrm>
            <a:off x="612775" y="228600"/>
            <a:ext cx="8153400" cy="990600"/>
          </a:xfrm>
        </p:spPr>
        <p:txBody>
          <a:bodyPr/>
          <a:lstStyle/>
          <a:p>
            <a:pPr eaLnBrk="1" hangingPunct="1"/>
            <a:r>
              <a:rPr lang="en-US" b="1" smtClean="0"/>
              <a:t>The Destructor</a:t>
            </a:r>
            <a:endParaRPr lang="en-US" smtClean="0"/>
          </a:p>
        </p:txBody>
      </p:sp>
      <p:sp>
        <p:nvSpPr>
          <p:cNvPr id="3" name="Content Placeholder 2"/>
          <p:cNvSpPr>
            <a:spLocks noGrp="1"/>
          </p:cNvSpPr>
          <p:nvPr>
            <p:ph sz="quarter" idx="1"/>
          </p:nvPr>
        </p:nvSpPr>
        <p:spPr>
          <a:xfrm>
            <a:off x="612775" y="1600200"/>
            <a:ext cx="8153400" cy="4876800"/>
          </a:xfrm>
        </p:spPr>
        <p:txBody>
          <a:bodyPr>
            <a:normAutofit lnSpcReduction="10000"/>
          </a:bodyPr>
          <a:lstStyle/>
          <a:p>
            <a:pPr eaLnBrk="1" hangingPunct="1">
              <a:defRPr/>
            </a:pPr>
            <a:r>
              <a:rPr lang="en-US" dirty="0"/>
              <a:t>The purpose of the destructor is to undo what the constructor </a:t>
            </a:r>
            <a:r>
              <a:rPr lang="en-US" dirty="0" smtClean="0"/>
              <a:t>does</a:t>
            </a:r>
          </a:p>
          <a:p>
            <a:pPr eaLnBrk="1" hangingPunct="1">
              <a:defRPr/>
            </a:pPr>
            <a:r>
              <a:rPr lang="en-US" dirty="0" smtClean="0"/>
              <a:t>The constructor takes </a:t>
            </a:r>
            <a:r>
              <a:rPr lang="en-US" dirty="0"/>
              <a:t>a block of uninitialized memory and sets it to a known state, thus </a:t>
            </a:r>
            <a:r>
              <a:rPr lang="en-US" dirty="0" smtClean="0"/>
              <a:t>creating an object </a:t>
            </a:r>
          </a:p>
          <a:p>
            <a:pPr eaLnBrk="1" hangingPunct="1">
              <a:defRPr/>
            </a:pPr>
            <a:r>
              <a:rPr lang="en-US" dirty="0" smtClean="0"/>
              <a:t>When </a:t>
            </a:r>
            <a:r>
              <a:rPr lang="en-US" dirty="0"/>
              <a:t>the destructor is finished, the object is no longer considered to </a:t>
            </a:r>
            <a:r>
              <a:rPr lang="en-US" dirty="0" smtClean="0"/>
              <a:t>be in </a:t>
            </a:r>
            <a:r>
              <a:rPr lang="en-US" dirty="0"/>
              <a:t>a valid state, and the memory it occupies can be reused for creating other </a:t>
            </a:r>
            <a:r>
              <a:rPr lang="en-US" dirty="0" smtClean="0"/>
              <a:t>objects</a:t>
            </a:r>
            <a:endParaRPr lang="en-US" dirty="0"/>
          </a:p>
          <a:p>
            <a:pPr eaLnBrk="1" hangingPunct="1">
              <a:defRPr/>
            </a:pPr>
            <a:r>
              <a:rPr lang="en-US" dirty="0"/>
              <a:t>Unless this is done properly, the program will have memory </a:t>
            </a:r>
            <a:r>
              <a:rPr lang="en-US" dirty="0" smtClean="0"/>
              <a:t>leaks</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612775" y="228600"/>
            <a:ext cx="8153400" cy="990600"/>
          </a:xfrm>
        </p:spPr>
        <p:txBody>
          <a:bodyPr/>
          <a:lstStyle/>
          <a:p>
            <a:pPr eaLnBrk="1" hangingPunct="1"/>
            <a:r>
              <a:rPr lang="en-US" b="1" smtClean="0"/>
              <a:t>The Destructor (cont.)</a:t>
            </a:r>
            <a:endParaRPr lang="en-US" smtClean="0"/>
          </a:p>
        </p:txBody>
      </p:sp>
      <p:sp>
        <p:nvSpPr>
          <p:cNvPr id="3" name="Content Placeholder 2"/>
          <p:cNvSpPr>
            <a:spLocks noGrp="1"/>
          </p:cNvSpPr>
          <p:nvPr>
            <p:ph sz="quarter" idx="1"/>
          </p:nvPr>
        </p:nvSpPr>
        <p:spPr>
          <a:xfrm>
            <a:off x="612775" y="1600200"/>
            <a:ext cx="8153400" cy="4876800"/>
          </a:xfrm>
        </p:spPr>
        <p:txBody>
          <a:bodyPr>
            <a:normAutofit fontScale="92500" lnSpcReduction="20000"/>
          </a:bodyPr>
          <a:lstStyle/>
          <a:p>
            <a:pPr eaLnBrk="1" hangingPunct="1">
              <a:defRPr/>
            </a:pPr>
            <a:r>
              <a:rPr lang="en-US" dirty="0" smtClean="0"/>
              <a:t>Each class has a </a:t>
            </a:r>
            <a:r>
              <a:rPr lang="en-US" dirty="0"/>
              <a:t>default destructor, which effectively invokes the destructor for each </a:t>
            </a:r>
            <a:r>
              <a:rPr lang="en-US" dirty="0" smtClean="0"/>
              <a:t>data field </a:t>
            </a:r>
          </a:p>
          <a:p>
            <a:pPr lvl="1" eaLnBrk="1" hangingPunct="1">
              <a:defRPr/>
            </a:pPr>
            <a:r>
              <a:rPr lang="en-US" dirty="0" smtClean="0"/>
              <a:t>For </a:t>
            </a:r>
            <a:r>
              <a:rPr lang="en-US" dirty="0"/>
              <a:t>primitive types, the destructor does nothing, and this is </a:t>
            </a:r>
            <a:r>
              <a:rPr lang="en-US" dirty="0" smtClean="0"/>
              <a:t>fine</a:t>
            </a:r>
          </a:p>
          <a:p>
            <a:pPr lvl="1" eaLnBrk="1" hangingPunct="1">
              <a:defRPr/>
            </a:pPr>
            <a:r>
              <a:rPr lang="en-US" dirty="0" smtClean="0"/>
              <a:t>However</a:t>
            </a:r>
            <a:r>
              <a:rPr lang="en-US" dirty="0"/>
              <a:t>, </a:t>
            </a:r>
            <a:r>
              <a:rPr lang="en-US" dirty="0" smtClean="0"/>
              <a:t>a pointer </a:t>
            </a:r>
            <a:r>
              <a:rPr lang="en-US" dirty="0"/>
              <a:t>is a primitive type that stores a memory address as its “</a:t>
            </a:r>
            <a:r>
              <a:rPr lang="en-US" dirty="0" smtClean="0"/>
              <a:t>value” </a:t>
            </a:r>
          </a:p>
          <a:p>
            <a:pPr lvl="1" eaLnBrk="1" hangingPunct="1">
              <a:defRPr/>
            </a:pPr>
            <a:r>
              <a:rPr lang="en-US" dirty="0" smtClean="0"/>
              <a:t>If a class </a:t>
            </a:r>
            <a:r>
              <a:rPr lang="en-US" dirty="0"/>
              <a:t>contains a pointer, the default destructor does not do anything with it </a:t>
            </a:r>
            <a:endParaRPr lang="en-US" dirty="0" smtClean="0"/>
          </a:p>
          <a:p>
            <a:pPr eaLnBrk="1" hangingPunct="1">
              <a:defRPr/>
            </a:pPr>
            <a:r>
              <a:rPr lang="en-US" dirty="0" smtClean="0"/>
              <a:t>If </a:t>
            </a:r>
            <a:r>
              <a:rPr lang="en-US" dirty="0"/>
              <a:t>the pointer references a dynamically allocated object (such as the </a:t>
            </a:r>
            <a:r>
              <a:rPr lang="en-US" dirty="0" smtClean="0"/>
              <a:t>array referenced </a:t>
            </a:r>
            <a:r>
              <a:rPr lang="en-US" dirty="0"/>
              <a:t>by pointer </a:t>
            </a:r>
            <a:r>
              <a:rPr lang="en-US" sz="2400" dirty="0" err="1">
                <a:latin typeface="Courier New" pitchFamily="49" charset="0"/>
                <a:cs typeface="Courier New" pitchFamily="49" charset="0"/>
              </a:rPr>
              <a:t>the_data</a:t>
            </a:r>
            <a:r>
              <a:rPr lang="en-US" dirty="0"/>
              <a:t>), the memory allocated to that object must be </a:t>
            </a:r>
            <a:r>
              <a:rPr lang="en-US" dirty="0" smtClean="0"/>
              <a:t>freed </a:t>
            </a:r>
          </a:p>
          <a:p>
            <a:pPr eaLnBrk="1" hangingPunct="1">
              <a:defRPr/>
            </a:pPr>
            <a:r>
              <a:rPr lang="en-US" dirty="0" smtClean="0"/>
              <a:t>We </a:t>
            </a:r>
            <a:r>
              <a:rPr lang="en-US" dirty="0"/>
              <a:t>need to provide a destructor that </a:t>
            </a:r>
            <a:r>
              <a:rPr lang="en-US" dirty="0" smtClean="0"/>
              <a:t>frees allocated memory when an object is destroyed</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a:xfrm>
            <a:off x="612775" y="228600"/>
            <a:ext cx="8153400" cy="990600"/>
          </a:xfrm>
        </p:spPr>
        <p:txBody>
          <a:bodyPr/>
          <a:lstStyle/>
          <a:p>
            <a:pPr eaLnBrk="1" hangingPunct="1"/>
            <a:r>
              <a:rPr lang="en-US" b="1" smtClean="0"/>
              <a:t>The Destructor (cont.)</a:t>
            </a:r>
            <a:endParaRPr lang="en-US" smtClean="0"/>
          </a:p>
        </p:txBody>
      </p:sp>
      <p:sp>
        <p:nvSpPr>
          <p:cNvPr id="91138" name="Content Placeholder 2"/>
          <p:cNvSpPr>
            <a:spLocks noGrp="1"/>
          </p:cNvSpPr>
          <p:nvPr>
            <p:ph sz="quarter" idx="1"/>
          </p:nvPr>
        </p:nvSpPr>
        <p:spPr>
          <a:xfrm>
            <a:off x="612775" y="1600200"/>
            <a:ext cx="8153400" cy="4876800"/>
          </a:xfrm>
        </p:spPr>
        <p:txBody>
          <a:bodyPr/>
          <a:lstStyle/>
          <a:p>
            <a:pPr eaLnBrk="1" hangingPunct="1"/>
            <a:r>
              <a:rPr lang="en-US" smtClean="0"/>
              <a:t>The destructor for the vector class is defined as</a:t>
            </a:r>
          </a:p>
          <a:p>
            <a:pPr eaLnBrk="1" hangingPunct="1">
              <a:buFont typeface="Wingdings" pitchFamily="2" charset="2"/>
              <a:buNone/>
            </a:pPr>
            <a:r>
              <a:rPr lang="en-US" sz="2400" smtClean="0">
                <a:latin typeface="Courier New" pitchFamily="49" charset="0"/>
                <a:cs typeface="Courier New" pitchFamily="49" charset="0"/>
              </a:rPr>
              <a:t>	~vector() {</a:t>
            </a:r>
          </a:p>
          <a:p>
            <a:pPr eaLnBrk="1" hangingPunct="1">
              <a:buFont typeface="Wingdings" pitchFamily="2" charset="2"/>
              <a:buNone/>
            </a:pPr>
            <a:r>
              <a:rPr lang="en-US" sz="2400" smtClean="0">
                <a:latin typeface="Courier New" pitchFamily="49" charset="0"/>
                <a:cs typeface="Courier New" pitchFamily="49" charset="0"/>
              </a:rPr>
              <a:t>	delete[] the_data;</a:t>
            </a:r>
          </a:p>
          <a:p>
            <a:pPr eaLnBrk="1" hangingPunct="1">
              <a:buFont typeface="Wingdings" pitchFamily="2" charset="2"/>
              <a:buNone/>
            </a:pPr>
            <a:r>
              <a:rPr lang="en-US" sz="2400" smtClean="0">
                <a:latin typeface="Courier New" pitchFamily="49" charset="0"/>
                <a:cs typeface="Courier New" pitchFamily="49" charset="0"/>
              </a:rPr>
              <a:t>	}</a:t>
            </a:r>
          </a:p>
          <a:p>
            <a:pPr eaLnBrk="1" hangingPunct="1"/>
            <a:r>
              <a:rPr lang="en-US" smtClean="0"/>
              <a:t>The symbol </a:t>
            </a:r>
            <a:r>
              <a:rPr lang="en-US" sz="2400" b="1" smtClean="0">
                <a:latin typeface="Courier New" pitchFamily="49" charset="0"/>
                <a:cs typeface="Courier New" pitchFamily="49" charset="0"/>
              </a:rPr>
              <a:t>~</a:t>
            </a:r>
            <a:r>
              <a:rPr lang="en-US" b="1" smtClean="0"/>
              <a:t> </a:t>
            </a:r>
            <a:r>
              <a:rPr lang="en-US" smtClean="0"/>
              <a:t>indicates that a destructor is being defined</a:t>
            </a:r>
          </a:p>
          <a:p>
            <a:pPr eaLnBrk="1" hangingPunct="1"/>
            <a:r>
              <a:rPr lang="en-US" smtClean="0"/>
              <a:t>The destructor body releases the memory occupied by the dynamically allocated array</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ext Placeholder 5"/>
          <p:cNvSpPr>
            <a:spLocks noGrp="1"/>
          </p:cNvSpPr>
          <p:nvPr>
            <p:ph type="body" idx="1"/>
          </p:nvPr>
        </p:nvSpPr>
        <p:spPr/>
        <p:txBody>
          <a:bodyPr/>
          <a:lstStyle/>
          <a:p>
            <a:pPr eaLnBrk="1" hangingPunct="1"/>
            <a:r>
              <a:rPr lang="en-US" smtClean="0"/>
              <a:t>Section 4.5</a:t>
            </a:r>
          </a:p>
        </p:txBody>
      </p:sp>
      <p:sp>
        <p:nvSpPr>
          <p:cNvPr id="92162" name="Title 4"/>
          <p:cNvSpPr>
            <a:spLocks noGrp="1"/>
          </p:cNvSpPr>
          <p:nvPr>
            <p:ph type="title"/>
          </p:nvPr>
        </p:nvSpPr>
        <p:spPr/>
        <p:txBody>
          <a:bodyPr/>
          <a:lstStyle/>
          <a:p>
            <a:pPr eaLnBrk="1" hangingPunct="1"/>
            <a:r>
              <a:rPr lang="en-US" sz="3600" b="1" smtClean="0"/>
              <a:t>Single-Linked Lists and Double-Linked Lists</a:t>
            </a:r>
            <a:endParaRPr lang="en-US" sz="360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3"/>
          <p:cNvSpPr>
            <a:spLocks noGrp="1"/>
          </p:cNvSpPr>
          <p:nvPr>
            <p:ph type="title"/>
          </p:nvPr>
        </p:nvSpPr>
        <p:spPr>
          <a:xfrm>
            <a:off x="612775" y="228600"/>
            <a:ext cx="8153400" cy="990600"/>
          </a:xfrm>
        </p:spPr>
        <p:txBody>
          <a:bodyPr>
            <a:normAutofit fontScale="90000"/>
          </a:bodyPr>
          <a:lstStyle/>
          <a:p>
            <a:pPr eaLnBrk="1" hangingPunct="1">
              <a:defRPr/>
            </a:pPr>
            <a:r>
              <a:rPr lang="en-US" b="1" dirty="0"/>
              <a:t>Single-Linked Lists and Double-Linked Lists</a:t>
            </a:r>
            <a:endParaRPr lang="en-US" b="1" dirty="0" smtClean="0"/>
          </a:p>
        </p:txBody>
      </p:sp>
      <p:sp>
        <p:nvSpPr>
          <p:cNvPr id="89090" name="Content Placeholder 4"/>
          <p:cNvSpPr>
            <a:spLocks noGrp="1"/>
          </p:cNvSpPr>
          <p:nvPr>
            <p:ph sz="quarter" idx="1"/>
          </p:nvPr>
        </p:nvSpPr>
        <p:spPr>
          <a:xfrm>
            <a:off x="612775" y="1600200"/>
            <a:ext cx="8153400" cy="4495800"/>
          </a:xfrm>
        </p:spPr>
        <p:txBody>
          <a:bodyPr>
            <a:normAutofit lnSpcReduction="10000"/>
          </a:bodyPr>
          <a:lstStyle/>
          <a:p>
            <a:pPr eaLnBrk="1" hangingPunct="1">
              <a:defRPr/>
            </a:pPr>
            <a:r>
              <a:rPr lang="en-US" dirty="0" smtClean="0"/>
              <a:t>A linked list is useful for inserting and removing at arbitrary locations</a:t>
            </a:r>
          </a:p>
          <a:p>
            <a:pPr eaLnBrk="1" hangingPunct="1">
              <a:defRPr/>
            </a:pPr>
            <a:r>
              <a:rPr lang="en-US" dirty="0" smtClean="0"/>
              <a:t>The </a:t>
            </a:r>
            <a:r>
              <a:rPr lang="en-US" dirty="0">
                <a:latin typeface="Courier New" pitchFamily="49" charset="0"/>
                <a:cs typeface="Courier New" pitchFamily="49" charset="0"/>
              </a:rPr>
              <a:t>v</a:t>
            </a:r>
            <a:r>
              <a:rPr lang="en-US" dirty="0" smtClean="0">
                <a:latin typeface="Courier New" pitchFamily="49" charset="0"/>
                <a:cs typeface="Courier New" pitchFamily="49" charset="0"/>
              </a:rPr>
              <a:t>ector</a:t>
            </a:r>
            <a:r>
              <a:rPr lang="en-US" dirty="0" smtClean="0"/>
              <a:t> is limited because its </a:t>
            </a:r>
            <a:r>
              <a:rPr lang="en-US" dirty="0" smtClean="0">
                <a:latin typeface="Courier New" pitchFamily="49" charset="0"/>
                <a:cs typeface="Courier New" pitchFamily="49" charset="0"/>
              </a:rPr>
              <a:t>insert</a:t>
            </a:r>
            <a:r>
              <a:rPr lang="en-US" dirty="0" smtClean="0"/>
              <a:t> and </a:t>
            </a:r>
            <a:r>
              <a:rPr lang="en-US" dirty="0" smtClean="0">
                <a:latin typeface="Courier New" pitchFamily="49" charset="0"/>
                <a:cs typeface="Courier New" pitchFamily="49" charset="0"/>
              </a:rPr>
              <a:t>erase</a:t>
            </a:r>
            <a:r>
              <a:rPr lang="en-US" dirty="0" smtClean="0"/>
              <a:t> methods operate in linear (O(</a:t>
            </a:r>
            <a:r>
              <a:rPr lang="en-US" i="1" dirty="0" smtClean="0"/>
              <a:t>n</a:t>
            </a:r>
            <a:r>
              <a:rPr lang="en-US" dirty="0" smtClean="0"/>
              <a:t>)) time —requiring a loop to shift elements</a:t>
            </a:r>
          </a:p>
          <a:p>
            <a:pPr eaLnBrk="1" hangingPunct="1">
              <a:defRPr/>
            </a:pPr>
            <a:r>
              <a:rPr lang="en-US" dirty="0" smtClean="0"/>
              <a:t>A linked list can add and remove elements at a known locations in O(1) time</a:t>
            </a:r>
          </a:p>
          <a:p>
            <a:pPr eaLnBrk="1" hangingPunct="1">
              <a:defRPr/>
            </a:pPr>
            <a:r>
              <a:rPr lang="en-US" dirty="0"/>
              <a:t>A</a:t>
            </a:r>
            <a:r>
              <a:rPr lang="en-US" dirty="0" smtClean="0"/>
              <a:t> linked list</a:t>
            </a:r>
            <a:r>
              <a:rPr lang="en-US" dirty="0"/>
              <a:t> </a:t>
            </a:r>
            <a:r>
              <a:rPr lang="en-US" dirty="0" smtClean="0"/>
              <a:t>is useful when you need to insert and remove elements frequently and at arbitrary locations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3"/>
          <p:cNvSpPr>
            <a:spLocks noGrp="1"/>
          </p:cNvSpPr>
          <p:nvPr>
            <p:ph type="title"/>
          </p:nvPr>
        </p:nvSpPr>
        <p:spPr>
          <a:xfrm>
            <a:off x="612775" y="228600"/>
            <a:ext cx="8153400" cy="990600"/>
          </a:xfrm>
        </p:spPr>
        <p:txBody>
          <a:bodyPr>
            <a:normAutofit fontScale="90000"/>
          </a:bodyPr>
          <a:lstStyle/>
          <a:p>
            <a:pPr eaLnBrk="1" hangingPunct="1">
              <a:defRPr/>
            </a:pPr>
            <a:r>
              <a:rPr lang="en-US" b="1" dirty="0"/>
              <a:t>Single-Linked Lists and Double-Linked </a:t>
            </a:r>
            <a:r>
              <a:rPr lang="en-US" b="1" dirty="0" smtClean="0"/>
              <a:t>Lists (cont.)</a:t>
            </a:r>
          </a:p>
        </p:txBody>
      </p:sp>
      <p:sp>
        <p:nvSpPr>
          <p:cNvPr id="94210" name="Content Placeholder 4"/>
          <p:cNvSpPr>
            <a:spLocks noGrp="1"/>
          </p:cNvSpPr>
          <p:nvPr>
            <p:ph sz="quarter" idx="1"/>
          </p:nvPr>
        </p:nvSpPr>
        <p:spPr>
          <a:xfrm>
            <a:off x="612775" y="1600200"/>
            <a:ext cx="8153400" cy="4495800"/>
          </a:xfrm>
        </p:spPr>
        <p:txBody>
          <a:bodyPr/>
          <a:lstStyle/>
          <a:p>
            <a:pPr eaLnBrk="1" hangingPunct="1"/>
            <a:r>
              <a:rPr lang="en-US" sz="2000" smtClean="0"/>
              <a:t>When using a vector to maintain an alphabetized list of students at the beginning of a semester while students are adding and dropping courses, we would have to shift all names that follow the new person’s name down one position before you could insert a new student’s name</a:t>
            </a:r>
          </a:p>
          <a:p>
            <a:pPr eaLnBrk="1" hangingPunct="1"/>
            <a:endParaRPr lang="en-US" smtClean="0"/>
          </a:p>
        </p:txBody>
      </p:sp>
      <p:pic>
        <p:nvPicPr>
          <p:cNvPr id="94211" name="Picture 2"/>
          <p:cNvPicPr>
            <a:picLocks noChangeAspect="1" noChangeArrowheads="1"/>
          </p:cNvPicPr>
          <p:nvPr/>
        </p:nvPicPr>
        <p:blipFill>
          <a:blip r:embed="rId2"/>
          <a:srcRect/>
          <a:stretch>
            <a:fillRect/>
          </a:stretch>
        </p:blipFill>
        <p:spPr bwMode="auto">
          <a:xfrm>
            <a:off x="1828800" y="3657600"/>
            <a:ext cx="5915025" cy="1581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5"/>
          <p:cNvSpPr>
            <a:spLocks noGrp="1"/>
          </p:cNvSpPr>
          <p:nvPr>
            <p:ph type="title"/>
          </p:nvPr>
        </p:nvSpPr>
        <p:spPr>
          <a:xfrm>
            <a:off x="612775" y="228600"/>
            <a:ext cx="8153400" cy="990600"/>
          </a:xfrm>
        </p:spPr>
        <p:txBody>
          <a:bodyPr/>
          <a:lstStyle/>
          <a:p>
            <a:pPr eaLnBrk="1" hangingPunct="1"/>
            <a:r>
              <a:rPr lang="en-US" b="1" smtClean="0"/>
              <a:t>Template Classes and the Vector</a:t>
            </a:r>
            <a:endParaRPr lang="en-US" smtClean="0"/>
          </a:p>
        </p:txBody>
      </p:sp>
      <p:sp>
        <p:nvSpPr>
          <p:cNvPr id="21506" name="Content Placeholder 6"/>
          <p:cNvSpPr>
            <a:spLocks noGrp="1"/>
          </p:cNvSpPr>
          <p:nvPr>
            <p:ph sz="quarter" idx="1"/>
          </p:nvPr>
        </p:nvSpPr>
        <p:spPr>
          <a:xfrm>
            <a:off x="612775" y="1600200"/>
            <a:ext cx="8153400" cy="4876800"/>
          </a:xfrm>
        </p:spPr>
        <p:txBody>
          <a:bodyPr/>
          <a:lstStyle/>
          <a:p>
            <a:pPr eaLnBrk="1" hangingPunct="1"/>
            <a:r>
              <a:rPr lang="en-US" smtClean="0"/>
              <a:t>A </a:t>
            </a:r>
            <a:r>
              <a:rPr lang="en-US" i="1" smtClean="0"/>
              <a:t>template class </a:t>
            </a:r>
            <a:r>
              <a:rPr lang="en-US" smtClean="0"/>
              <a:t>is a class that stores and processes a collection of information</a:t>
            </a:r>
          </a:p>
          <a:p>
            <a:pPr eaLnBrk="1" hangingPunct="1"/>
            <a:endParaRPr lang="en-US" smtClean="0"/>
          </a:p>
          <a:p>
            <a:pPr marL="742950" lvl="1" indent="-285750" eaLnBrk="1" hangingPunct="1">
              <a:buFont typeface="Wingdings 2" pitchFamily="18" charset="2"/>
              <a:buNone/>
            </a:pPr>
            <a:r>
              <a:rPr lang="en-US" sz="1900" smtClean="0">
                <a:latin typeface="Courier New" pitchFamily="49" charset="0"/>
                <a:cs typeface="Courier New" pitchFamily="49" charset="0"/>
              </a:rPr>
              <a:t>template&lt;typename T&gt;</a:t>
            </a:r>
          </a:p>
          <a:p>
            <a:pPr marL="742950" lvl="1" indent="-285750" eaLnBrk="1" hangingPunct="1">
              <a:buFont typeface="Wingdings 2" pitchFamily="18" charset="2"/>
              <a:buNone/>
            </a:pPr>
            <a:r>
              <a:rPr lang="en-US" sz="1900" smtClean="0">
                <a:latin typeface="Courier New" pitchFamily="49" charset="0"/>
                <a:cs typeface="Courier New" pitchFamily="49" charset="0"/>
              </a:rPr>
              <a:t>class some_container { ...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3"/>
          <p:cNvSpPr>
            <a:spLocks noGrp="1"/>
          </p:cNvSpPr>
          <p:nvPr>
            <p:ph type="title"/>
          </p:nvPr>
        </p:nvSpPr>
        <p:spPr>
          <a:xfrm>
            <a:off x="612775" y="228600"/>
            <a:ext cx="8153400" cy="990600"/>
          </a:xfrm>
        </p:spPr>
        <p:txBody>
          <a:bodyPr>
            <a:normAutofit fontScale="90000"/>
          </a:bodyPr>
          <a:lstStyle/>
          <a:p>
            <a:pPr eaLnBrk="1" hangingPunct="1">
              <a:defRPr/>
            </a:pPr>
            <a:r>
              <a:rPr lang="en-US" b="1" dirty="0"/>
              <a:t>Single-Linked Lists and Double-Linked </a:t>
            </a:r>
            <a:r>
              <a:rPr lang="en-US" b="1" dirty="0" smtClean="0"/>
              <a:t>Lists (cont.)</a:t>
            </a:r>
          </a:p>
        </p:txBody>
      </p:sp>
      <p:sp>
        <p:nvSpPr>
          <p:cNvPr id="95234" name="Content Placeholder 4"/>
          <p:cNvSpPr>
            <a:spLocks noGrp="1"/>
          </p:cNvSpPr>
          <p:nvPr>
            <p:ph sz="quarter" idx="1"/>
          </p:nvPr>
        </p:nvSpPr>
        <p:spPr>
          <a:xfrm>
            <a:off x="612775" y="1600200"/>
            <a:ext cx="8153400" cy="4495800"/>
          </a:xfrm>
        </p:spPr>
        <p:txBody>
          <a:bodyPr/>
          <a:lstStyle/>
          <a:p>
            <a:pPr eaLnBrk="1" hangingPunct="1"/>
            <a:r>
              <a:rPr lang="en-US" sz="2400" smtClean="0"/>
              <a:t>If a student drops the course, the names of all students after the one who dropped would be shifted up one position to fill the gap</a:t>
            </a:r>
          </a:p>
          <a:p>
            <a:pPr eaLnBrk="1" hangingPunct="1"/>
            <a:endParaRPr lang="en-US" sz="2000" smtClean="0"/>
          </a:p>
          <a:p>
            <a:pPr eaLnBrk="1" hangingPunct="1"/>
            <a:endParaRPr lang="en-US" smtClean="0"/>
          </a:p>
        </p:txBody>
      </p:sp>
      <p:pic>
        <p:nvPicPr>
          <p:cNvPr id="95235" name="Picture 3"/>
          <p:cNvPicPr>
            <a:picLocks noChangeAspect="1" noChangeArrowheads="1"/>
          </p:cNvPicPr>
          <p:nvPr/>
        </p:nvPicPr>
        <p:blipFill>
          <a:blip r:embed="rId2"/>
          <a:srcRect/>
          <a:stretch>
            <a:fillRect/>
          </a:stretch>
        </p:blipFill>
        <p:spPr bwMode="auto">
          <a:xfrm>
            <a:off x="1828800" y="3297238"/>
            <a:ext cx="5915025" cy="159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3"/>
          <p:cNvSpPr>
            <a:spLocks noGrp="1"/>
          </p:cNvSpPr>
          <p:nvPr>
            <p:ph type="title"/>
          </p:nvPr>
        </p:nvSpPr>
        <p:spPr>
          <a:xfrm>
            <a:off x="612775" y="228600"/>
            <a:ext cx="8153400" cy="990600"/>
          </a:xfrm>
        </p:spPr>
        <p:txBody>
          <a:bodyPr>
            <a:normAutofit fontScale="90000"/>
          </a:bodyPr>
          <a:lstStyle/>
          <a:p>
            <a:pPr eaLnBrk="1" hangingPunct="1">
              <a:defRPr/>
            </a:pPr>
            <a:r>
              <a:rPr lang="en-US" b="1" dirty="0"/>
              <a:t>Single-Linked Lists and Double-Linked </a:t>
            </a:r>
            <a:r>
              <a:rPr lang="en-US" b="1" dirty="0" smtClean="0"/>
              <a:t>Lists (cont.)</a:t>
            </a:r>
          </a:p>
        </p:txBody>
      </p:sp>
      <p:sp>
        <p:nvSpPr>
          <p:cNvPr id="96258" name="Content Placeholder 4"/>
          <p:cNvSpPr>
            <a:spLocks noGrp="1"/>
          </p:cNvSpPr>
          <p:nvPr>
            <p:ph sz="quarter" idx="1"/>
          </p:nvPr>
        </p:nvSpPr>
        <p:spPr>
          <a:xfrm>
            <a:off x="612775" y="1600200"/>
            <a:ext cx="8153400" cy="4495800"/>
          </a:xfrm>
        </p:spPr>
        <p:txBody>
          <a:bodyPr/>
          <a:lstStyle/>
          <a:p>
            <a:pPr eaLnBrk="1" hangingPunct="1"/>
            <a:r>
              <a:rPr lang="en-US" sz="2400" smtClean="0"/>
              <a:t>To maintain a list of students who are waiting to register for a course, we could give each student a number, which is the student’s position in the line</a:t>
            </a:r>
          </a:p>
          <a:p>
            <a:pPr eaLnBrk="1" hangingPunct="1"/>
            <a:r>
              <a:rPr lang="en-US" sz="2400" smtClean="0"/>
              <a:t>If someone drops out of the line, everyone with a higher number gets a new number that is 1 lower than before </a:t>
            </a:r>
          </a:p>
          <a:p>
            <a:pPr eaLnBrk="1" hangingPunct="1"/>
            <a:r>
              <a:rPr lang="en-US" sz="2400" smtClean="0"/>
              <a:t>If someone cuts into the line because he or she “needs the course to graduate,” everyone after this person gets a new number that is 1 higher than before </a:t>
            </a:r>
          </a:p>
          <a:p>
            <a:pPr eaLnBrk="1" hangingPunct="1"/>
            <a:r>
              <a:rPr lang="en-US" sz="2400" smtClean="0"/>
              <a:t>The person maintaining the list is responsible for giving everyone his or her new number after a change</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3"/>
          <p:cNvSpPr>
            <a:spLocks noGrp="1"/>
          </p:cNvSpPr>
          <p:nvPr>
            <p:ph type="title"/>
          </p:nvPr>
        </p:nvSpPr>
        <p:spPr>
          <a:xfrm>
            <a:off x="612775" y="228600"/>
            <a:ext cx="8153400" cy="990600"/>
          </a:xfrm>
        </p:spPr>
        <p:txBody>
          <a:bodyPr>
            <a:normAutofit fontScale="90000"/>
          </a:bodyPr>
          <a:lstStyle/>
          <a:p>
            <a:pPr eaLnBrk="1" hangingPunct="1">
              <a:defRPr/>
            </a:pPr>
            <a:r>
              <a:rPr lang="en-US" b="1" dirty="0"/>
              <a:t>Single-Linked Lists and Double-Linked </a:t>
            </a:r>
            <a:r>
              <a:rPr lang="en-US" b="1" dirty="0" smtClean="0"/>
              <a:t>Lists (cont.)</a:t>
            </a:r>
          </a:p>
        </p:txBody>
      </p:sp>
      <p:sp>
        <p:nvSpPr>
          <p:cNvPr id="89090" name="Content Placeholder 4"/>
          <p:cNvSpPr>
            <a:spLocks noGrp="1" noRot="1" noChangeAspect="1" noMove="1" noResize="1" noEditPoints="1" noAdjustHandles="1" noChangeArrowheads="1" noChangeShapeType="1" noTextEdit="1"/>
          </p:cNvSpPr>
          <p:nvPr>
            <p:ph sz="quarter" idx="1"/>
          </p:nvPr>
        </p:nvSpPr>
        <p:spPr>
          <a:xfrm>
            <a:off x="612775" y="1600200"/>
            <a:ext cx="8153400" cy="4495800"/>
          </a:xfrm>
          <a:blipFill rotWithShape="1">
            <a:blip r:embed="rId2"/>
            <a:stretch>
              <a:fillRect l="-150" t="-1085"/>
            </a:stretch>
          </a:blipFill>
        </p:spPr>
        <p:txBody>
          <a:bodyPr>
            <a:normAutofit/>
          </a:bodyPr>
          <a:lstStyle/>
          <a:p>
            <a:pPr eaLnBrk="1" hangingPunct="1">
              <a:defRPr/>
            </a:pPr>
            <a:r>
              <a:rPr lang="en-US">
                <a:noFill/>
              </a:rPr>
              <a:t> </a:t>
            </a:r>
          </a:p>
        </p:txBody>
      </p:sp>
      <p:pic>
        <p:nvPicPr>
          <p:cNvPr id="97283" name="Picture 2"/>
          <p:cNvPicPr>
            <a:picLocks noChangeAspect="1" noChangeArrowheads="1"/>
          </p:cNvPicPr>
          <p:nvPr/>
        </p:nvPicPr>
        <p:blipFill>
          <a:blip r:embed="rId3"/>
          <a:srcRect/>
          <a:stretch>
            <a:fillRect/>
          </a:stretch>
        </p:blipFill>
        <p:spPr bwMode="auto">
          <a:xfrm>
            <a:off x="1752600" y="4205288"/>
            <a:ext cx="6010275" cy="1552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3"/>
          <p:cNvSpPr>
            <a:spLocks noGrp="1"/>
          </p:cNvSpPr>
          <p:nvPr>
            <p:ph type="title"/>
          </p:nvPr>
        </p:nvSpPr>
        <p:spPr>
          <a:xfrm>
            <a:off x="612775" y="228600"/>
            <a:ext cx="8153400" cy="990600"/>
          </a:xfrm>
        </p:spPr>
        <p:txBody>
          <a:bodyPr>
            <a:normAutofit fontScale="90000"/>
          </a:bodyPr>
          <a:lstStyle/>
          <a:p>
            <a:pPr eaLnBrk="1" hangingPunct="1">
              <a:defRPr/>
            </a:pPr>
            <a:r>
              <a:rPr lang="en-US" b="1" dirty="0"/>
              <a:t>Single-Linked Lists and Double-Linked </a:t>
            </a:r>
            <a:r>
              <a:rPr lang="en-US" b="1" dirty="0" smtClean="0"/>
              <a:t>Lists (cont.)</a:t>
            </a:r>
          </a:p>
        </p:txBody>
      </p:sp>
      <p:sp>
        <p:nvSpPr>
          <p:cNvPr id="98306" name="Content Placeholder 4"/>
          <p:cNvSpPr>
            <a:spLocks noGrp="1"/>
          </p:cNvSpPr>
          <p:nvPr>
            <p:ph sz="quarter" idx="1"/>
          </p:nvPr>
        </p:nvSpPr>
        <p:spPr>
          <a:xfrm>
            <a:off x="612775" y="1600200"/>
            <a:ext cx="8153400" cy="4495800"/>
          </a:xfrm>
        </p:spPr>
        <p:txBody>
          <a:bodyPr/>
          <a:lstStyle/>
          <a:p>
            <a:pPr eaLnBrk="1" hangingPunct="1">
              <a:lnSpc>
                <a:spcPct val="90000"/>
              </a:lnSpc>
            </a:pPr>
            <a:r>
              <a:rPr lang="en-US" sz="2500" smtClean="0"/>
              <a:t>A better approach would be to give each person the name of the next person in line, instead of his or her own position in the line (which can change frequently)</a:t>
            </a:r>
          </a:p>
          <a:p>
            <a:pPr eaLnBrk="1" hangingPunct="1">
              <a:lnSpc>
                <a:spcPct val="90000"/>
              </a:lnSpc>
            </a:pPr>
            <a:r>
              <a:rPr lang="en-US" sz="2500" smtClean="0"/>
              <a:t>To start the registration process, the person who is registering students calls the person who is at the head of the line </a:t>
            </a:r>
          </a:p>
          <a:p>
            <a:pPr eaLnBrk="1" hangingPunct="1">
              <a:lnSpc>
                <a:spcPct val="90000"/>
              </a:lnSpc>
            </a:pPr>
            <a:r>
              <a:rPr lang="en-US" sz="2500" smtClean="0"/>
              <a:t>After he or she finishes registration, the person at the head of the line calls the next person, and so on </a:t>
            </a:r>
          </a:p>
          <a:p>
            <a:pPr eaLnBrk="1" hangingPunct="1">
              <a:lnSpc>
                <a:spcPct val="90000"/>
              </a:lnSpc>
            </a:pPr>
            <a:r>
              <a:rPr lang="en-US" sz="2500" smtClean="0"/>
              <a:t>What if person A lets person B cut into the line before him? Because B has taken A’s position in line, A will register after B, so person B must have A’s name</a:t>
            </a:r>
          </a:p>
          <a:p>
            <a:pPr eaLnBrk="1" hangingPunct="1">
              <a:lnSpc>
                <a:spcPct val="90000"/>
              </a:lnSpc>
            </a:pPr>
            <a:r>
              <a:rPr lang="en-US" sz="2500" smtClean="0"/>
              <a:t>Also, the person in front of the new person must know to call B instead of A</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3"/>
          <p:cNvSpPr>
            <a:spLocks noGrp="1"/>
          </p:cNvSpPr>
          <p:nvPr>
            <p:ph type="title"/>
          </p:nvPr>
        </p:nvSpPr>
        <p:spPr>
          <a:xfrm>
            <a:off x="612775" y="228600"/>
            <a:ext cx="8153400" cy="990600"/>
          </a:xfrm>
        </p:spPr>
        <p:txBody>
          <a:bodyPr>
            <a:normAutofit fontScale="90000"/>
          </a:bodyPr>
          <a:lstStyle/>
          <a:p>
            <a:pPr eaLnBrk="1" hangingPunct="1">
              <a:defRPr/>
            </a:pPr>
            <a:r>
              <a:rPr lang="en-US" b="1" dirty="0"/>
              <a:t>Single-Linked Lists and Double-Linked </a:t>
            </a:r>
            <a:r>
              <a:rPr lang="en-US" b="1" dirty="0" smtClean="0"/>
              <a:t>Lists (cont.)</a:t>
            </a:r>
          </a:p>
        </p:txBody>
      </p:sp>
      <p:sp>
        <p:nvSpPr>
          <p:cNvPr id="99330" name="Content Placeholder 4"/>
          <p:cNvSpPr>
            <a:spLocks noGrp="1"/>
          </p:cNvSpPr>
          <p:nvPr>
            <p:ph sz="quarter" idx="1"/>
          </p:nvPr>
        </p:nvSpPr>
        <p:spPr>
          <a:xfrm>
            <a:off x="612775" y="1600200"/>
            <a:ext cx="8153400" cy="4495800"/>
          </a:xfrm>
        </p:spPr>
        <p:txBody>
          <a:bodyPr/>
          <a:lstStyle/>
          <a:p>
            <a:pPr eaLnBrk="1" hangingPunct="1"/>
            <a:r>
              <a:rPr lang="en-US" sz="2400" smtClean="0"/>
              <a:t>The figure below illustrates what happens when Alice is inserted in the list</a:t>
            </a:r>
          </a:p>
          <a:p>
            <a:pPr marL="742950" lvl="1" indent="-285750" eaLnBrk="1" hangingPunct="1"/>
            <a:r>
              <a:rPr lang="en-US" sz="2300" smtClean="0"/>
              <a:t>Only the two entries shown in color need to be changed (Emily must call Alice instead of Phong, and Alice must call Phong</a:t>
            </a:r>
          </a:p>
          <a:p>
            <a:pPr marL="742950" lvl="1" indent="-285750" eaLnBrk="1" hangingPunct="1"/>
            <a:r>
              <a:rPr lang="en-US" sz="2300" smtClean="0"/>
              <a:t>Even though Alice is shown at the bottom, she is really the second student in the list</a:t>
            </a:r>
          </a:p>
          <a:p>
            <a:pPr eaLnBrk="1" hangingPunct="1"/>
            <a:endParaRPr lang="en-US" sz="2400" smtClean="0"/>
          </a:p>
        </p:txBody>
      </p:sp>
      <p:pic>
        <p:nvPicPr>
          <p:cNvPr id="99331" name="Picture 2"/>
          <p:cNvPicPr>
            <a:picLocks noChangeAspect="1" noChangeArrowheads="1"/>
          </p:cNvPicPr>
          <p:nvPr/>
        </p:nvPicPr>
        <p:blipFill>
          <a:blip r:embed="rId2"/>
          <a:srcRect/>
          <a:stretch>
            <a:fillRect/>
          </a:stretch>
        </p:blipFill>
        <p:spPr bwMode="auto">
          <a:xfrm>
            <a:off x="1160463" y="3810000"/>
            <a:ext cx="6838950" cy="2295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3"/>
          <p:cNvSpPr>
            <a:spLocks noGrp="1"/>
          </p:cNvSpPr>
          <p:nvPr>
            <p:ph type="title"/>
          </p:nvPr>
        </p:nvSpPr>
        <p:spPr>
          <a:xfrm>
            <a:off x="612775" y="228600"/>
            <a:ext cx="8153400" cy="990600"/>
          </a:xfrm>
        </p:spPr>
        <p:txBody>
          <a:bodyPr>
            <a:normAutofit fontScale="90000"/>
          </a:bodyPr>
          <a:lstStyle/>
          <a:p>
            <a:pPr eaLnBrk="1" hangingPunct="1">
              <a:defRPr/>
            </a:pPr>
            <a:r>
              <a:rPr lang="en-US" b="1" dirty="0"/>
              <a:t>Single-Linked Lists and Double-Linked </a:t>
            </a:r>
            <a:r>
              <a:rPr lang="en-US" b="1" dirty="0" smtClean="0"/>
              <a:t>Lists (cont.)</a:t>
            </a:r>
          </a:p>
        </p:txBody>
      </p:sp>
      <p:sp>
        <p:nvSpPr>
          <p:cNvPr id="100354" name="Content Placeholder 4"/>
          <p:cNvSpPr>
            <a:spLocks noGrp="1"/>
          </p:cNvSpPr>
          <p:nvPr>
            <p:ph sz="quarter" idx="1"/>
          </p:nvPr>
        </p:nvSpPr>
        <p:spPr>
          <a:xfrm>
            <a:off x="612775" y="1600200"/>
            <a:ext cx="8153400" cy="4495800"/>
          </a:xfrm>
        </p:spPr>
        <p:txBody>
          <a:bodyPr/>
          <a:lstStyle/>
          <a:p>
            <a:pPr eaLnBrk="1" hangingPunct="1"/>
            <a:r>
              <a:rPr lang="en-US" sz="2000" smtClean="0"/>
              <a:t>What happens if someone drops out of our line? </a:t>
            </a:r>
          </a:p>
          <a:p>
            <a:pPr eaLnBrk="1" hangingPunct="1"/>
            <a:r>
              <a:rPr lang="en-US" sz="2000" smtClean="0"/>
              <a:t>In this case, the name of the person who follows the one that drops out must be given to the person who comes before the one who drops out </a:t>
            </a:r>
          </a:p>
          <a:p>
            <a:pPr eaLnBrk="1" hangingPunct="1"/>
            <a:r>
              <a:rPr lang="en-US" sz="2000" smtClean="0"/>
              <a:t>If Aaron drops out, only one entry needs to be changed (Anna must call Kristopher instead of Aaron)</a:t>
            </a:r>
          </a:p>
          <a:p>
            <a:pPr eaLnBrk="1" hangingPunct="1"/>
            <a:endParaRPr lang="en-US" sz="2000" smtClean="0"/>
          </a:p>
          <a:p>
            <a:pPr eaLnBrk="1" hangingPunct="1"/>
            <a:endParaRPr lang="en-US" sz="2000" smtClean="0"/>
          </a:p>
        </p:txBody>
      </p:sp>
      <p:pic>
        <p:nvPicPr>
          <p:cNvPr id="100355" name="Picture 2"/>
          <p:cNvPicPr>
            <a:picLocks noChangeAspect="1" noChangeArrowheads="1"/>
          </p:cNvPicPr>
          <p:nvPr/>
        </p:nvPicPr>
        <p:blipFill>
          <a:blip r:embed="rId2"/>
          <a:srcRect/>
          <a:stretch>
            <a:fillRect/>
          </a:stretch>
        </p:blipFill>
        <p:spPr bwMode="auto">
          <a:xfrm>
            <a:off x="1087438" y="3886200"/>
            <a:ext cx="6915150" cy="2305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3"/>
          <p:cNvSpPr>
            <a:spLocks noGrp="1"/>
          </p:cNvSpPr>
          <p:nvPr>
            <p:ph type="title"/>
          </p:nvPr>
        </p:nvSpPr>
        <p:spPr>
          <a:xfrm>
            <a:off x="612775" y="228600"/>
            <a:ext cx="8153400" cy="990600"/>
          </a:xfrm>
        </p:spPr>
        <p:txBody>
          <a:bodyPr>
            <a:normAutofit fontScale="90000"/>
          </a:bodyPr>
          <a:lstStyle/>
          <a:p>
            <a:pPr eaLnBrk="1" hangingPunct="1">
              <a:defRPr/>
            </a:pPr>
            <a:r>
              <a:rPr lang="en-US" b="1" dirty="0"/>
              <a:t>Single-Linked Lists and Double-Linked </a:t>
            </a:r>
            <a:r>
              <a:rPr lang="en-US" b="1" dirty="0" smtClean="0"/>
              <a:t>Lists (cont.)</a:t>
            </a:r>
          </a:p>
        </p:txBody>
      </p:sp>
      <p:sp>
        <p:nvSpPr>
          <p:cNvPr id="101378" name="Content Placeholder 4"/>
          <p:cNvSpPr>
            <a:spLocks noGrp="1"/>
          </p:cNvSpPr>
          <p:nvPr>
            <p:ph sz="quarter" idx="1"/>
          </p:nvPr>
        </p:nvSpPr>
        <p:spPr>
          <a:xfrm>
            <a:off x="612775" y="1600200"/>
            <a:ext cx="8153400" cy="4495800"/>
          </a:xfrm>
        </p:spPr>
        <p:txBody>
          <a:bodyPr/>
          <a:lstStyle/>
          <a:p>
            <a:pPr eaLnBrk="1" hangingPunct="1"/>
            <a:r>
              <a:rPr lang="en-US" smtClean="0"/>
              <a:t>Using a linked list is analogous to the process just described</a:t>
            </a:r>
          </a:p>
          <a:p>
            <a:pPr eaLnBrk="1" hangingPunct="1"/>
            <a:r>
              <a:rPr lang="en-US" smtClean="0"/>
              <a:t>Insertion and removal are done in constant time, and no shifts are required</a:t>
            </a:r>
          </a:p>
          <a:p>
            <a:pPr eaLnBrk="1" hangingPunct="1"/>
            <a:r>
              <a:rPr lang="en-US" smtClean="0"/>
              <a:t>Each element in a linked list, called a node, stores information and a link to the next node in the list </a:t>
            </a:r>
          </a:p>
          <a:p>
            <a:pPr eaLnBrk="1" hangingPunct="1"/>
            <a:endParaRPr lang="en-US" smtClean="0"/>
          </a:p>
          <a:p>
            <a:pPr eaLnBrk="1" hangingPunct="1">
              <a:buFont typeface="Wingdings" pitchFamily="2" charset="2"/>
              <a:buNone/>
            </a:pPr>
            <a:r>
              <a:rPr lang="en-US" sz="2000" smtClean="0">
                <a:latin typeface="Courier New" pitchFamily="49" charset="0"/>
                <a:cs typeface="Courier New" pitchFamily="49" charset="0"/>
              </a:rPr>
              <a:t>"Warner, Emily" </a:t>
            </a:r>
            <a:r>
              <a:rPr lang="en-US" sz="2400" smtClean="0">
                <a:latin typeface="Calibri" pitchFamily="34" charset="0"/>
              </a:rPr>
              <a:t>→ </a:t>
            </a:r>
            <a:r>
              <a:rPr lang="en-US" sz="2000" smtClean="0">
                <a:latin typeface="Courier New" pitchFamily="49" charset="0"/>
                <a:cs typeface="Courier New" pitchFamily="49" charset="0"/>
              </a:rPr>
              <a:t>"Franklin, Alice" </a:t>
            </a:r>
            <a:r>
              <a:rPr lang="en-US" sz="2400" smtClean="0">
                <a:latin typeface="Calibri" pitchFamily="34" charset="0"/>
              </a:rPr>
              <a:t>→ </a:t>
            </a:r>
            <a:r>
              <a:rPr lang="en-US" sz="2000" smtClean="0">
                <a:latin typeface="Courier New" pitchFamily="49" charset="0"/>
                <a:cs typeface="Courier New" pitchFamily="49" charset="0"/>
              </a:rPr>
              <a:t>"Dang, Phong"</a:t>
            </a:r>
          </a:p>
          <a:p>
            <a:pPr eaLnBrk="1" hangingPunct="1"/>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a:xfrm>
            <a:off x="612775" y="228600"/>
            <a:ext cx="8153400" cy="990600"/>
          </a:xfrm>
        </p:spPr>
        <p:txBody>
          <a:bodyPr/>
          <a:lstStyle/>
          <a:p>
            <a:pPr eaLnBrk="1" hangingPunct="1"/>
            <a:r>
              <a:rPr lang="en-US" b="1" smtClean="0"/>
              <a:t>A List Node</a:t>
            </a:r>
          </a:p>
        </p:txBody>
      </p:sp>
      <p:sp>
        <p:nvSpPr>
          <p:cNvPr id="102402" name="Rectangle 3"/>
          <p:cNvSpPr>
            <a:spLocks noGrp="1" noChangeArrowheads="1"/>
          </p:cNvSpPr>
          <p:nvPr>
            <p:ph sz="quarter" idx="1"/>
          </p:nvPr>
        </p:nvSpPr>
        <p:spPr>
          <a:xfrm>
            <a:off x="457200" y="1600200"/>
            <a:ext cx="6477000" cy="4525963"/>
          </a:xfrm>
        </p:spPr>
        <p:txBody>
          <a:bodyPr/>
          <a:lstStyle/>
          <a:p>
            <a:pPr eaLnBrk="1" hangingPunct="1"/>
            <a:r>
              <a:rPr lang="en-US" smtClean="0"/>
              <a:t>A node can contain:</a:t>
            </a:r>
          </a:p>
          <a:p>
            <a:pPr lvl="1" eaLnBrk="1" hangingPunct="1"/>
            <a:r>
              <a:rPr lang="en-US" smtClean="0"/>
              <a:t>a data item</a:t>
            </a:r>
          </a:p>
          <a:p>
            <a:pPr lvl="1" eaLnBrk="1" hangingPunct="1"/>
            <a:r>
              <a:rPr lang="en-US" smtClean="0"/>
              <a:t>one or more </a:t>
            </a:r>
            <a:r>
              <a:rPr lang="en-US" i="1" smtClean="0"/>
              <a:t>links</a:t>
            </a:r>
          </a:p>
          <a:p>
            <a:pPr eaLnBrk="1" hangingPunct="1"/>
            <a:r>
              <a:rPr lang="en-US" smtClean="0"/>
              <a:t>A link is a pointer to a list node</a:t>
            </a:r>
          </a:p>
          <a:p>
            <a:pPr eaLnBrk="1" hangingPunct="1"/>
            <a:r>
              <a:rPr lang="en-US" smtClean="0"/>
              <a:t>In our structure, the node contains </a:t>
            </a:r>
          </a:p>
          <a:p>
            <a:pPr lvl="1" eaLnBrk="1" hangingPunct="1"/>
            <a:r>
              <a:rPr lang="en-US" smtClean="0"/>
              <a:t>A data field named </a:t>
            </a:r>
            <a:r>
              <a:rPr lang="en-US" sz="2100" smtClean="0">
                <a:latin typeface="Courier New" pitchFamily="49" charset="0"/>
                <a:cs typeface="Courier New" pitchFamily="49" charset="0"/>
              </a:rPr>
              <a:t>data</a:t>
            </a:r>
            <a:r>
              <a:rPr lang="en-US" sz="2100" smtClean="0"/>
              <a:t> </a:t>
            </a:r>
            <a:r>
              <a:rPr lang="en-US" smtClean="0"/>
              <a:t>of type </a:t>
            </a:r>
            <a:r>
              <a:rPr lang="en-US" sz="2100" smtClean="0">
                <a:latin typeface="Courier New" pitchFamily="49" charset="0"/>
                <a:cs typeface="Courier New" pitchFamily="49" charset="0"/>
              </a:rPr>
              <a:t>Item_Type</a:t>
            </a:r>
          </a:p>
          <a:p>
            <a:pPr lvl="1" eaLnBrk="1" hangingPunct="1"/>
            <a:r>
              <a:rPr lang="en-US" smtClean="0"/>
              <a:t>A pointer to the next node, named </a:t>
            </a:r>
            <a:r>
              <a:rPr lang="en-US" sz="2100" smtClean="0">
                <a:latin typeface="Courier New" pitchFamily="49" charset="0"/>
                <a:cs typeface="Courier New" pitchFamily="49" charset="0"/>
              </a:rPr>
              <a:t>next</a:t>
            </a:r>
            <a:endParaRPr lang="en-US" smtClean="0">
              <a:latin typeface="Courier New" pitchFamily="49" charset="0"/>
              <a:cs typeface="Courier New" pitchFamily="49" charset="0"/>
            </a:endParaRPr>
          </a:p>
          <a:p>
            <a:pPr eaLnBrk="1" hangingPunct="1"/>
            <a:endParaRPr lang="en-US" smtClean="0"/>
          </a:p>
        </p:txBody>
      </p:sp>
      <p:pic>
        <p:nvPicPr>
          <p:cNvPr id="102403" name="Picture 2" descr="C:\Documents and Settings\Administrator\My Documents\Koffman\PPTs\JPEGS\JWCL233_Koffman JPG files\ch02\w0029-nn.jpg"/>
          <p:cNvPicPr>
            <a:picLocks noChangeAspect="1" noChangeArrowheads="1"/>
          </p:cNvPicPr>
          <p:nvPr/>
        </p:nvPicPr>
        <p:blipFill>
          <a:blip r:embed="rId2"/>
          <a:srcRect/>
          <a:stretch>
            <a:fillRect/>
          </a:stretch>
        </p:blipFill>
        <p:spPr bwMode="auto">
          <a:xfrm>
            <a:off x="6324600" y="1676400"/>
            <a:ext cx="2667000" cy="1765300"/>
          </a:xfrm>
          <a:prstGeom prst="rect">
            <a:avLst/>
          </a:prstGeom>
          <a:noFill/>
          <a:ln w="9525">
            <a:noFill/>
            <a:miter lim="800000"/>
            <a:headEnd/>
            <a:tailEnd/>
          </a:ln>
        </p:spPr>
      </p:pic>
      <p:pic>
        <p:nvPicPr>
          <p:cNvPr id="102404" name="Picture 3"/>
          <p:cNvPicPr>
            <a:picLocks noChangeAspect="1" noChangeArrowheads="1"/>
          </p:cNvPicPr>
          <p:nvPr/>
        </p:nvPicPr>
        <p:blipFill>
          <a:blip r:embed="rId3"/>
          <a:srcRect/>
          <a:stretch>
            <a:fillRect/>
          </a:stretch>
        </p:blipFill>
        <p:spPr bwMode="auto">
          <a:xfrm>
            <a:off x="6324600" y="1676400"/>
            <a:ext cx="2667000" cy="2008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a:xfrm>
            <a:off x="612775" y="228600"/>
            <a:ext cx="8153400" cy="990600"/>
          </a:xfrm>
        </p:spPr>
        <p:txBody>
          <a:bodyPr/>
          <a:lstStyle/>
          <a:p>
            <a:pPr eaLnBrk="1" hangingPunct="1"/>
            <a:r>
              <a:rPr lang="en-US" b="1" smtClean="0"/>
              <a:t>A List Node (cont.)</a:t>
            </a:r>
          </a:p>
        </p:txBody>
      </p:sp>
      <p:pic>
        <p:nvPicPr>
          <p:cNvPr id="103426" name="Picture 2"/>
          <p:cNvPicPr>
            <a:picLocks noChangeAspect="1" noChangeArrowheads="1"/>
          </p:cNvPicPr>
          <p:nvPr/>
        </p:nvPicPr>
        <p:blipFill>
          <a:blip r:embed="rId2"/>
          <a:srcRect/>
          <a:stretch>
            <a:fillRect/>
          </a:stretch>
        </p:blipFill>
        <p:spPr bwMode="auto">
          <a:xfrm>
            <a:off x="1304925" y="2743200"/>
            <a:ext cx="653415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a:xfrm>
            <a:off x="612775" y="228600"/>
            <a:ext cx="8153400" cy="990600"/>
          </a:xfrm>
        </p:spPr>
        <p:txBody>
          <a:bodyPr/>
          <a:lstStyle/>
          <a:p>
            <a:pPr eaLnBrk="1" hangingPunct="1"/>
            <a:r>
              <a:rPr lang="en-US" b="1" smtClean="0"/>
              <a:t>A List Node (cont.)</a:t>
            </a:r>
          </a:p>
        </p:txBody>
      </p:sp>
      <p:sp>
        <p:nvSpPr>
          <p:cNvPr id="90114" name="Rectangle 3"/>
          <p:cNvSpPr>
            <a:spLocks noGrp="1" noChangeArrowheads="1"/>
          </p:cNvSpPr>
          <p:nvPr>
            <p:ph sz="quarter" idx="1"/>
          </p:nvPr>
        </p:nvSpPr>
        <p:spPr>
          <a:xfrm>
            <a:off x="612775" y="1600200"/>
            <a:ext cx="8153400" cy="4876800"/>
          </a:xfrm>
        </p:spPr>
        <p:txBody>
          <a:bodyPr>
            <a:noAutofit/>
          </a:bodyPr>
          <a:lstStyle/>
          <a:p>
            <a:pPr marL="0" indent="0" eaLnBrk="1" hangingPunct="1">
              <a:buFont typeface="Wingdings" pitchFamily="2" charset="2"/>
              <a:buNone/>
              <a:defRPr/>
            </a:pPr>
            <a:r>
              <a:rPr lang="en-US" sz="1600" dirty="0" err="1">
                <a:latin typeface="Courier New" pitchFamily="49" charset="0"/>
                <a:cs typeface="Courier New" pitchFamily="49" charset="0"/>
              </a:rPr>
              <a:t>Node.h</a:t>
            </a:r>
            <a:endParaRPr lang="en-US" sz="1600" dirty="0">
              <a:latin typeface="Courier New" pitchFamily="49" charset="0"/>
              <a:cs typeface="Courier New" pitchFamily="49" charset="0"/>
            </a:endParaRPr>
          </a:p>
          <a:p>
            <a:pPr marL="0" indent="0" eaLnBrk="1" hangingPunct="1">
              <a:buFont typeface="Wingdings" pitchFamily="2" charset="2"/>
              <a:buNone/>
              <a:defRPr/>
            </a:pP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ifndef</a:t>
            </a:r>
            <a:r>
              <a:rPr lang="en-US" sz="1600" dirty="0">
                <a:latin typeface="Courier New" pitchFamily="49" charset="0"/>
                <a:cs typeface="Courier New" pitchFamily="49" charset="0"/>
              </a:rPr>
              <a:t> NODE_H_</a:t>
            </a:r>
          </a:p>
          <a:p>
            <a:pPr marL="0" indent="0" eaLnBrk="1" hangingPunct="1">
              <a:buFont typeface="Wingdings" pitchFamily="2" charset="2"/>
              <a:buNone/>
              <a:defRPr/>
            </a:pPr>
            <a:r>
              <a:rPr lang="en-US" sz="1600" dirty="0">
                <a:latin typeface="Courier New" pitchFamily="49" charset="0"/>
                <a:cs typeface="Courier New" pitchFamily="49" charset="0"/>
              </a:rPr>
              <a:t>#define NODE_H_</a:t>
            </a:r>
          </a:p>
          <a:p>
            <a:pPr marL="0" indent="0" eaLnBrk="1" hangingPunct="1">
              <a:buFont typeface="Wingdings" pitchFamily="2" charset="2"/>
              <a:buNone/>
              <a:defRPr/>
            </a:pPr>
            <a:r>
              <a:rPr lang="en-US" sz="1600" dirty="0" err="1" smtClean="0">
                <a:latin typeface="Courier New" pitchFamily="49" charset="0"/>
                <a:cs typeface="Courier New" pitchFamily="49" charset="0"/>
              </a:rPr>
              <a:t>struct</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Node {</a:t>
            </a:r>
          </a:p>
          <a:p>
            <a:pPr marL="344488" indent="0" eaLnBrk="1" hangingPunct="1">
              <a:buFont typeface="Wingdings" pitchFamily="2" charset="2"/>
              <a:buNone/>
              <a:defRPr/>
            </a:pPr>
            <a:endParaRPr lang="en-US" sz="1600" dirty="0" smtClean="0">
              <a:latin typeface="Courier New" pitchFamily="49" charset="0"/>
              <a:cs typeface="Courier New" pitchFamily="49" charset="0"/>
            </a:endParaRPr>
          </a:p>
          <a:p>
            <a:pPr marL="344488" indent="0" eaLnBrk="1" hangingPunct="1">
              <a:buFont typeface="Wingdings" pitchFamily="2" charset="2"/>
              <a:buNone/>
              <a:defRPr/>
            </a:pPr>
            <a:r>
              <a:rPr lang="en-US" sz="1600" dirty="0" err="1" smtClean="0">
                <a:latin typeface="Courier New" pitchFamily="49" charset="0"/>
                <a:cs typeface="Courier New" pitchFamily="49" charset="0"/>
              </a:rPr>
              <a:t>Item_Type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data;</a:t>
            </a:r>
          </a:p>
          <a:p>
            <a:pPr marL="344488" indent="0" eaLnBrk="1" hangingPunct="1">
              <a:buFont typeface="Wingdings" pitchFamily="2" charset="2"/>
              <a:buNone/>
              <a:defRPr/>
            </a:pPr>
            <a:r>
              <a:rPr lang="en-US" sz="1600" dirty="0" smtClean="0">
                <a:latin typeface="Courier New" pitchFamily="49" charset="0"/>
                <a:cs typeface="Courier New" pitchFamily="49" charset="0"/>
              </a:rPr>
              <a:t>Node</a:t>
            </a:r>
            <a:r>
              <a:rPr lang="en-US" sz="1600" dirty="0">
                <a:latin typeface="Courier New" pitchFamily="49" charset="0"/>
                <a:cs typeface="Courier New" pitchFamily="49" charset="0"/>
              </a:rPr>
              <a:t>* next;</a:t>
            </a:r>
          </a:p>
          <a:p>
            <a:pPr marL="344488" indent="0" eaLnBrk="1" hangingPunct="1">
              <a:buFont typeface="Wingdings" pitchFamily="2" charset="2"/>
              <a:buNone/>
              <a:defRPr/>
            </a:pPr>
            <a:endParaRPr lang="en-US" sz="1600" dirty="0" smtClean="0">
              <a:latin typeface="Courier New" pitchFamily="49" charset="0"/>
              <a:cs typeface="Courier New" pitchFamily="49" charset="0"/>
            </a:endParaRPr>
          </a:p>
          <a:p>
            <a:pPr marL="344488" indent="0" eaLnBrk="1" hangingPunct="1">
              <a:buFont typeface="Wingdings" pitchFamily="2" charset="2"/>
              <a:buNone/>
              <a:defRPr/>
            </a:pPr>
            <a:r>
              <a:rPr lang="en-US" sz="1600" dirty="0" smtClean="0">
                <a:latin typeface="Courier New" pitchFamily="49" charset="0"/>
                <a:cs typeface="Courier New" pitchFamily="49" charset="0"/>
              </a:rPr>
              <a:t>Node(</a:t>
            </a:r>
            <a:r>
              <a:rPr lang="en-US" sz="1600" dirty="0" err="1" smtClean="0">
                <a:latin typeface="Courier New" pitchFamily="49" charset="0"/>
                <a:cs typeface="Courier New" pitchFamily="49" charset="0"/>
              </a:rPr>
              <a:t>const</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Item_Type</a:t>
            </a:r>
            <a:r>
              <a:rPr lang="en-US" sz="1600" dirty="0">
                <a:latin typeface="Courier New" pitchFamily="49" charset="0"/>
                <a:cs typeface="Courier New" pitchFamily="49" charset="0"/>
              </a:rPr>
              <a:t>&amp; </a:t>
            </a:r>
            <a:r>
              <a:rPr lang="en-US" sz="1600" dirty="0" err="1">
                <a:latin typeface="Courier New" pitchFamily="49" charset="0"/>
                <a:cs typeface="Courier New" pitchFamily="49" charset="0"/>
              </a:rPr>
              <a:t>data_item</a:t>
            </a:r>
            <a:r>
              <a:rPr lang="en-US" sz="1600" dirty="0">
                <a:latin typeface="Courier New" pitchFamily="49" charset="0"/>
                <a:cs typeface="Courier New" pitchFamily="49" charset="0"/>
              </a:rPr>
              <a:t>, Node* </a:t>
            </a:r>
            <a:r>
              <a:rPr lang="en-US" sz="1600" dirty="0" err="1">
                <a:latin typeface="Courier New" pitchFamily="49" charset="0"/>
                <a:cs typeface="Courier New" pitchFamily="49" charset="0"/>
              </a:rPr>
              <a:t>next_ptr</a:t>
            </a:r>
            <a:r>
              <a:rPr lang="en-US" sz="1600" dirty="0">
                <a:latin typeface="Courier New" pitchFamily="49" charset="0"/>
                <a:cs typeface="Courier New" pitchFamily="49" charset="0"/>
              </a:rPr>
              <a:t> = NULL) :</a:t>
            </a:r>
          </a:p>
          <a:p>
            <a:pPr marL="688975" indent="0" eaLnBrk="1" hangingPunct="1">
              <a:buFont typeface="Wingdings" pitchFamily="2" charset="2"/>
              <a:buNone/>
              <a:defRPr/>
            </a:pPr>
            <a:r>
              <a:rPr lang="en-US" sz="1600" dirty="0">
                <a:latin typeface="Courier New" pitchFamily="49" charset="0"/>
                <a:cs typeface="Courier New" pitchFamily="49" charset="0"/>
              </a:rPr>
              <a:t>data(</a:t>
            </a:r>
            <a:r>
              <a:rPr lang="en-US" sz="1600" dirty="0" err="1">
                <a:latin typeface="Courier New" pitchFamily="49" charset="0"/>
                <a:cs typeface="Courier New" pitchFamily="49" charset="0"/>
              </a:rPr>
              <a:t>data_item</a:t>
            </a:r>
            <a:r>
              <a:rPr lang="en-US" sz="1600" dirty="0">
                <a:latin typeface="Courier New" pitchFamily="49" charset="0"/>
                <a:cs typeface="Courier New" pitchFamily="49" charset="0"/>
              </a:rPr>
              <a:t>), next(</a:t>
            </a:r>
            <a:r>
              <a:rPr lang="en-US" sz="1600" dirty="0" err="1">
                <a:latin typeface="Courier New" pitchFamily="49" charset="0"/>
                <a:cs typeface="Courier New" pitchFamily="49" charset="0"/>
              </a:rPr>
              <a:t>next_ptr</a:t>
            </a:r>
            <a:r>
              <a:rPr lang="en-US" sz="1600" dirty="0">
                <a:latin typeface="Courier New" pitchFamily="49" charset="0"/>
                <a:cs typeface="Courier New" pitchFamily="49" charset="0"/>
              </a:rPr>
              <a:t>) {}</a:t>
            </a:r>
          </a:p>
          <a:p>
            <a:pPr marL="0" indent="0" eaLnBrk="1" hangingPunct="1">
              <a:buFont typeface="Wingdings" pitchFamily="2" charset="2"/>
              <a:buNone/>
              <a:defRPr/>
            </a:pPr>
            <a:r>
              <a:rPr lang="en-US" sz="1600" dirty="0" smtClean="0">
                <a:latin typeface="Courier New" pitchFamily="49" charset="0"/>
                <a:cs typeface="Courier New" pitchFamily="49" charset="0"/>
              </a:rPr>
              <a:t>};</a:t>
            </a:r>
          </a:p>
          <a:p>
            <a:pPr marL="0" indent="0" eaLnBrk="1" hangingPunct="1">
              <a:buFont typeface="Wingdings" pitchFamily="2" charset="2"/>
              <a:buNone/>
              <a:defRPr/>
            </a:pPr>
            <a:endParaRPr lang="en-US" sz="1600" dirty="0">
              <a:latin typeface="Courier New" pitchFamily="49" charset="0"/>
              <a:cs typeface="Courier New" pitchFamily="49" charset="0"/>
            </a:endParaRPr>
          </a:p>
          <a:p>
            <a:pPr marL="0" indent="0" eaLnBrk="1" hangingPunct="1">
              <a:buFont typeface="Wingdings" pitchFamily="2" charset="2"/>
              <a:buNone/>
              <a:defRPr/>
            </a:pP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endif</a:t>
            </a:r>
            <a:endParaRPr lang="en-US" sz="1600" dirty="0" smtClean="0">
              <a:latin typeface="Courier New" pitchFamily="49" charset="0"/>
              <a:cs typeface="Courier New" pitchFamily="49" charset="0"/>
            </a:endParaRPr>
          </a:p>
        </p:txBody>
      </p:sp>
      <p:sp>
        <p:nvSpPr>
          <p:cNvPr id="2" name="Line Callout 1 1"/>
          <p:cNvSpPr/>
          <p:nvPr/>
        </p:nvSpPr>
        <p:spPr>
          <a:xfrm>
            <a:off x="4343400" y="1981200"/>
            <a:ext cx="3048000" cy="1828800"/>
          </a:xfrm>
          <a:prstGeom prst="borderCallout1">
            <a:avLst>
              <a:gd name="adj1" fmla="val 18750"/>
              <a:gd name="adj2" fmla="val -8333"/>
              <a:gd name="adj3" fmla="val 40368"/>
              <a:gd name="adj4" fmla="val -9125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A </a:t>
            </a:r>
            <a:r>
              <a:rPr lang="en-US" dirty="0" err="1">
                <a:latin typeface="Courier New" pitchFamily="49" charset="0"/>
                <a:cs typeface="Courier New" pitchFamily="49" charset="0"/>
              </a:rPr>
              <a:t>struct</a:t>
            </a:r>
            <a:r>
              <a:rPr lang="en-US" dirty="0"/>
              <a:t> </a:t>
            </a:r>
            <a:r>
              <a:rPr lang="en-US" b="0" dirty="0"/>
              <a:t>is a data structure that contains data fields and possibly constructors. It is like a class, except that it has no operators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2775" y="228600"/>
            <a:ext cx="8153400" cy="990600"/>
          </a:xfrm>
        </p:spPr>
        <p:txBody>
          <a:bodyPr>
            <a:normAutofit fontScale="90000"/>
          </a:bodyPr>
          <a:lstStyle/>
          <a:p>
            <a:pPr eaLnBrk="1" hangingPunct="1">
              <a:defRPr/>
            </a:pPr>
            <a:r>
              <a:rPr lang="en-US" b="1" dirty="0"/>
              <a:t>Template Classes and the </a:t>
            </a:r>
            <a:r>
              <a:rPr lang="en-US" b="1" dirty="0" smtClean="0"/>
              <a:t>Vector (cont.)</a:t>
            </a:r>
            <a:endParaRPr lang="en-US" dirty="0"/>
          </a:p>
        </p:txBody>
      </p:sp>
      <p:sp>
        <p:nvSpPr>
          <p:cNvPr id="22530" name="Content Placeholder 6"/>
          <p:cNvSpPr>
            <a:spLocks noGrp="1"/>
          </p:cNvSpPr>
          <p:nvPr>
            <p:ph sz="quarter" idx="1"/>
          </p:nvPr>
        </p:nvSpPr>
        <p:spPr>
          <a:xfrm>
            <a:off x="612775" y="1600200"/>
            <a:ext cx="8153400" cy="4876800"/>
          </a:xfrm>
        </p:spPr>
        <p:txBody>
          <a:bodyPr/>
          <a:lstStyle/>
          <a:p>
            <a:pPr eaLnBrk="1" hangingPunct="1"/>
            <a:r>
              <a:rPr lang="en-US" smtClean="0"/>
              <a:t>A </a:t>
            </a:r>
            <a:r>
              <a:rPr lang="en-US" i="1" smtClean="0"/>
              <a:t>template class </a:t>
            </a:r>
            <a:r>
              <a:rPr lang="en-US" smtClean="0"/>
              <a:t>is a class that stores and processes a collection of information</a:t>
            </a:r>
          </a:p>
          <a:p>
            <a:pPr eaLnBrk="1" hangingPunct="1"/>
            <a:endParaRPr lang="en-US" smtClean="0"/>
          </a:p>
          <a:p>
            <a:pPr marL="742950" lvl="1" indent="-285750" eaLnBrk="1" hangingPunct="1">
              <a:buFont typeface="Wingdings 2" pitchFamily="18" charset="2"/>
              <a:buNone/>
            </a:pPr>
            <a:r>
              <a:rPr lang="en-US" sz="1900" smtClean="0">
                <a:latin typeface="Courier New" pitchFamily="49" charset="0"/>
                <a:cs typeface="Courier New" pitchFamily="49" charset="0"/>
              </a:rPr>
              <a:t>template&lt;typename T&gt;</a:t>
            </a:r>
          </a:p>
          <a:p>
            <a:pPr marL="742950" lvl="1" indent="-285750" eaLnBrk="1" hangingPunct="1">
              <a:buFont typeface="Wingdings 2" pitchFamily="18" charset="2"/>
              <a:buNone/>
            </a:pPr>
            <a:r>
              <a:rPr lang="en-US" sz="1900" smtClean="0">
                <a:latin typeface="Courier New" pitchFamily="49" charset="0"/>
                <a:cs typeface="Courier New" pitchFamily="49" charset="0"/>
              </a:rPr>
              <a:t>class some_container { ... }</a:t>
            </a:r>
          </a:p>
        </p:txBody>
      </p:sp>
      <p:sp>
        <p:nvSpPr>
          <p:cNvPr id="8" name="Line Callout 1 7"/>
          <p:cNvSpPr/>
          <p:nvPr/>
        </p:nvSpPr>
        <p:spPr>
          <a:xfrm>
            <a:off x="4114800" y="4773613"/>
            <a:ext cx="3200400" cy="1066800"/>
          </a:xfrm>
          <a:prstGeom prst="borderCallout1">
            <a:avLst>
              <a:gd name="adj1" fmla="val -20668"/>
              <a:gd name="adj2" fmla="val 37734"/>
              <a:gd name="adj3" fmla="val -79488"/>
              <a:gd name="adj4" fmla="val -304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In this code, </a:t>
            </a:r>
            <a:r>
              <a:rPr lang="en-US" sz="1600" dirty="0" err="1">
                <a:latin typeface="Courier New" pitchFamily="49" charset="0"/>
                <a:cs typeface="Courier New" pitchFamily="49" charset="0"/>
              </a:rPr>
              <a:t>some_container</a:t>
            </a:r>
            <a:r>
              <a:rPr lang="en-US" sz="1600" dirty="0"/>
              <a:t> </a:t>
            </a:r>
            <a:r>
              <a:rPr lang="en-US" dirty="0"/>
              <a:t>is declared to be a template class</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612775" y="228600"/>
            <a:ext cx="8153400" cy="990600"/>
          </a:xfrm>
        </p:spPr>
        <p:txBody>
          <a:bodyPr/>
          <a:lstStyle/>
          <a:p>
            <a:pPr eaLnBrk="1" hangingPunct="1"/>
            <a:r>
              <a:rPr lang="en-US" b="1" smtClean="0"/>
              <a:t>A List Node (cont.)</a:t>
            </a:r>
          </a:p>
        </p:txBody>
      </p:sp>
      <p:sp>
        <p:nvSpPr>
          <p:cNvPr id="90114" name="Rectangle 3"/>
          <p:cNvSpPr>
            <a:spLocks noGrp="1" noChangeArrowheads="1"/>
          </p:cNvSpPr>
          <p:nvPr>
            <p:ph sz="quarter" idx="1"/>
          </p:nvPr>
        </p:nvSpPr>
        <p:spPr>
          <a:xfrm>
            <a:off x="612775" y="1600200"/>
            <a:ext cx="8153400" cy="4876800"/>
          </a:xfrm>
        </p:spPr>
        <p:txBody>
          <a:bodyPr>
            <a:noAutofit/>
          </a:bodyPr>
          <a:lstStyle/>
          <a:p>
            <a:pPr marL="0" indent="0" eaLnBrk="1" hangingPunct="1">
              <a:buFont typeface="Wingdings" pitchFamily="2" charset="2"/>
              <a:buNone/>
              <a:defRPr/>
            </a:pPr>
            <a:r>
              <a:rPr lang="en-US" sz="1600" dirty="0" err="1">
                <a:latin typeface="Courier New" pitchFamily="49" charset="0"/>
                <a:cs typeface="Courier New" pitchFamily="49" charset="0"/>
              </a:rPr>
              <a:t>Node.h</a:t>
            </a:r>
            <a:endParaRPr lang="en-US" sz="1600" dirty="0">
              <a:latin typeface="Courier New" pitchFamily="49" charset="0"/>
              <a:cs typeface="Courier New" pitchFamily="49" charset="0"/>
            </a:endParaRPr>
          </a:p>
          <a:p>
            <a:pPr marL="0" indent="0" eaLnBrk="1" hangingPunct="1">
              <a:buFont typeface="Wingdings" pitchFamily="2" charset="2"/>
              <a:buNone/>
              <a:defRPr/>
            </a:pP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ifndef</a:t>
            </a:r>
            <a:r>
              <a:rPr lang="en-US" sz="1600" dirty="0">
                <a:latin typeface="Courier New" pitchFamily="49" charset="0"/>
                <a:cs typeface="Courier New" pitchFamily="49" charset="0"/>
              </a:rPr>
              <a:t> NODE_H_</a:t>
            </a:r>
          </a:p>
          <a:p>
            <a:pPr marL="0" indent="0" eaLnBrk="1" hangingPunct="1">
              <a:buFont typeface="Wingdings" pitchFamily="2" charset="2"/>
              <a:buNone/>
              <a:defRPr/>
            </a:pPr>
            <a:r>
              <a:rPr lang="en-US" sz="1600" dirty="0">
                <a:latin typeface="Courier New" pitchFamily="49" charset="0"/>
                <a:cs typeface="Courier New" pitchFamily="49" charset="0"/>
              </a:rPr>
              <a:t>#define NODE_H_</a:t>
            </a:r>
          </a:p>
          <a:p>
            <a:pPr marL="0" indent="0" eaLnBrk="1" hangingPunct="1">
              <a:buFont typeface="Wingdings" pitchFamily="2" charset="2"/>
              <a:buNone/>
              <a:defRPr/>
            </a:pPr>
            <a:r>
              <a:rPr lang="en-US" sz="1600" dirty="0" err="1" smtClean="0">
                <a:latin typeface="Courier New" pitchFamily="49" charset="0"/>
                <a:cs typeface="Courier New" pitchFamily="49" charset="0"/>
              </a:rPr>
              <a:t>struct</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Node {</a:t>
            </a:r>
          </a:p>
          <a:p>
            <a:pPr marL="344488" indent="0" eaLnBrk="1" hangingPunct="1">
              <a:buFont typeface="Wingdings" pitchFamily="2" charset="2"/>
              <a:buNone/>
              <a:defRPr/>
            </a:pPr>
            <a:endParaRPr lang="en-US" sz="1600" dirty="0" smtClean="0">
              <a:latin typeface="Courier New" pitchFamily="49" charset="0"/>
              <a:cs typeface="Courier New" pitchFamily="49" charset="0"/>
            </a:endParaRPr>
          </a:p>
          <a:p>
            <a:pPr marL="344488" indent="0" eaLnBrk="1" hangingPunct="1">
              <a:buFont typeface="Wingdings" pitchFamily="2" charset="2"/>
              <a:buNone/>
              <a:defRPr/>
            </a:pPr>
            <a:r>
              <a:rPr lang="en-US" sz="1600" dirty="0" err="1" smtClean="0">
                <a:latin typeface="Courier New" pitchFamily="49" charset="0"/>
                <a:cs typeface="Courier New" pitchFamily="49" charset="0"/>
              </a:rPr>
              <a:t>Item_Type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data;</a:t>
            </a:r>
          </a:p>
          <a:p>
            <a:pPr marL="344488" indent="0" eaLnBrk="1" hangingPunct="1">
              <a:buFont typeface="Wingdings" pitchFamily="2" charset="2"/>
              <a:buNone/>
              <a:defRPr/>
            </a:pPr>
            <a:r>
              <a:rPr lang="en-US" sz="1600" dirty="0" smtClean="0">
                <a:latin typeface="Courier New" pitchFamily="49" charset="0"/>
                <a:cs typeface="Courier New" pitchFamily="49" charset="0"/>
              </a:rPr>
              <a:t>Node</a:t>
            </a:r>
            <a:r>
              <a:rPr lang="en-US" sz="1600" dirty="0">
                <a:latin typeface="Courier New" pitchFamily="49" charset="0"/>
                <a:cs typeface="Courier New" pitchFamily="49" charset="0"/>
              </a:rPr>
              <a:t>* next;</a:t>
            </a:r>
          </a:p>
          <a:p>
            <a:pPr marL="344488" indent="0" eaLnBrk="1" hangingPunct="1">
              <a:buFont typeface="Wingdings" pitchFamily="2" charset="2"/>
              <a:buNone/>
              <a:defRPr/>
            </a:pPr>
            <a:endParaRPr lang="en-US" sz="1600" dirty="0" smtClean="0">
              <a:latin typeface="Courier New" pitchFamily="49" charset="0"/>
              <a:cs typeface="Courier New" pitchFamily="49" charset="0"/>
            </a:endParaRPr>
          </a:p>
          <a:p>
            <a:pPr marL="344488" indent="0" eaLnBrk="1" hangingPunct="1">
              <a:buFont typeface="Wingdings" pitchFamily="2" charset="2"/>
              <a:buNone/>
              <a:defRPr/>
            </a:pPr>
            <a:r>
              <a:rPr lang="en-US" sz="1600" dirty="0" smtClean="0">
                <a:latin typeface="Courier New" pitchFamily="49" charset="0"/>
                <a:cs typeface="Courier New" pitchFamily="49" charset="0"/>
              </a:rPr>
              <a:t>Node(</a:t>
            </a:r>
            <a:r>
              <a:rPr lang="en-US" sz="1600" dirty="0" err="1" smtClean="0">
                <a:latin typeface="Courier New" pitchFamily="49" charset="0"/>
                <a:cs typeface="Courier New" pitchFamily="49" charset="0"/>
              </a:rPr>
              <a:t>const</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Item_Type</a:t>
            </a:r>
            <a:r>
              <a:rPr lang="en-US" sz="1600" dirty="0">
                <a:latin typeface="Courier New" pitchFamily="49" charset="0"/>
                <a:cs typeface="Courier New" pitchFamily="49" charset="0"/>
              </a:rPr>
              <a:t>&amp; </a:t>
            </a:r>
            <a:r>
              <a:rPr lang="en-US" sz="1600" dirty="0" err="1">
                <a:latin typeface="Courier New" pitchFamily="49" charset="0"/>
                <a:cs typeface="Courier New" pitchFamily="49" charset="0"/>
              </a:rPr>
              <a:t>data_item</a:t>
            </a:r>
            <a:r>
              <a:rPr lang="en-US" sz="1600" dirty="0">
                <a:latin typeface="Courier New" pitchFamily="49" charset="0"/>
                <a:cs typeface="Courier New" pitchFamily="49" charset="0"/>
              </a:rPr>
              <a:t>, Node* </a:t>
            </a:r>
            <a:r>
              <a:rPr lang="en-US" sz="1600" dirty="0" err="1">
                <a:latin typeface="Courier New" pitchFamily="49" charset="0"/>
                <a:cs typeface="Courier New" pitchFamily="49" charset="0"/>
              </a:rPr>
              <a:t>next_ptr</a:t>
            </a:r>
            <a:r>
              <a:rPr lang="en-US" sz="1600" dirty="0">
                <a:latin typeface="Courier New" pitchFamily="49" charset="0"/>
                <a:cs typeface="Courier New" pitchFamily="49" charset="0"/>
              </a:rPr>
              <a:t> = NULL) :</a:t>
            </a:r>
          </a:p>
          <a:p>
            <a:pPr marL="688975" indent="0" eaLnBrk="1" hangingPunct="1">
              <a:buFont typeface="Wingdings" pitchFamily="2" charset="2"/>
              <a:buNone/>
              <a:defRPr/>
            </a:pPr>
            <a:r>
              <a:rPr lang="en-US" sz="1600" dirty="0">
                <a:latin typeface="Courier New" pitchFamily="49" charset="0"/>
                <a:cs typeface="Courier New" pitchFamily="49" charset="0"/>
              </a:rPr>
              <a:t>data(</a:t>
            </a:r>
            <a:r>
              <a:rPr lang="en-US" sz="1600" dirty="0" err="1">
                <a:latin typeface="Courier New" pitchFamily="49" charset="0"/>
                <a:cs typeface="Courier New" pitchFamily="49" charset="0"/>
              </a:rPr>
              <a:t>data_item</a:t>
            </a:r>
            <a:r>
              <a:rPr lang="en-US" sz="1600" dirty="0">
                <a:latin typeface="Courier New" pitchFamily="49" charset="0"/>
                <a:cs typeface="Courier New" pitchFamily="49" charset="0"/>
              </a:rPr>
              <a:t>), next(</a:t>
            </a:r>
            <a:r>
              <a:rPr lang="en-US" sz="1600" dirty="0" err="1">
                <a:latin typeface="Courier New" pitchFamily="49" charset="0"/>
                <a:cs typeface="Courier New" pitchFamily="49" charset="0"/>
              </a:rPr>
              <a:t>next_ptr</a:t>
            </a:r>
            <a:r>
              <a:rPr lang="en-US" sz="1600" dirty="0">
                <a:latin typeface="Courier New" pitchFamily="49" charset="0"/>
                <a:cs typeface="Courier New" pitchFamily="49" charset="0"/>
              </a:rPr>
              <a:t>) {}</a:t>
            </a:r>
          </a:p>
          <a:p>
            <a:pPr marL="0" indent="0" eaLnBrk="1" hangingPunct="1">
              <a:buFont typeface="Wingdings" pitchFamily="2" charset="2"/>
              <a:buNone/>
              <a:defRPr/>
            </a:pPr>
            <a:r>
              <a:rPr lang="en-US" sz="1600" dirty="0" smtClean="0">
                <a:latin typeface="Courier New" pitchFamily="49" charset="0"/>
                <a:cs typeface="Courier New" pitchFamily="49" charset="0"/>
              </a:rPr>
              <a:t>};</a:t>
            </a:r>
          </a:p>
          <a:p>
            <a:pPr marL="0" indent="0" eaLnBrk="1" hangingPunct="1">
              <a:buFont typeface="Wingdings" pitchFamily="2" charset="2"/>
              <a:buNone/>
              <a:defRPr/>
            </a:pPr>
            <a:endParaRPr lang="en-US" sz="1600" dirty="0">
              <a:latin typeface="Courier New" pitchFamily="49" charset="0"/>
              <a:cs typeface="Courier New" pitchFamily="49" charset="0"/>
            </a:endParaRPr>
          </a:p>
          <a:p>
            <a:pPr marL="0" indent="0" eaLnBrk="1" hangingPunct="1">
              <a:buFont typeface="Wingdings" pitchFamily="2" charset="2"/>
              <a:buNone/>
              <a:defRPr/>
            </a:pP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endif</a:t>
            </a:r>
            <a:endParaRPr lang="en-US" sz="1600" dirty="0" smtClean="0">
              <a:latin typeface="Courier New" pitchFamily="49" charset="0"/>
              <a:cs typeface="Courier New" pitchFamily="49" charset="0"/>
            </a:endParaRPr>
          </a:p>
        </p:txBody>
      </p:sp>
      <p:sp>
        <p:nvSpPr>
          <p:cNvPr id="3" name="Rectangle 2"/>
          <p:cNvSpPr/>
          <p:nvPr/>
        </p:nvSpPr>
        <p:spPr>
          <a:xfrm>
            <a:off x="3581400" y="1828800"/>
            <a:ext cx="4724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A </a:t>
            </a:r>
            <a:r>
              <a:rPr lang="en-US" b="0" dirty="0">
                <a:latin typeface="Courier New" pitchFamily="49" charset="0"/>
                <a:cs typeface="Courier New" pitchFamily="49" charset="0"/>
              </a:rPr>
              <a:t>Node</a:t>
            </a:r>
            <a:r>
              <a:rPr lang="en-US" b="0" dirty="0"/>
              <a:t> is defined inside of a class, making it an inner class. The outer class is a template class that has the template parameter </a:t>
            </a:r>
            <a:r>
              <a:rPr lang="en-US" b="0" dirty="0" err="1">
                <a:latin typeface="Courier New" pitchFamily="49" charset="0"/>
                <a:cs typeface="Courier New" pitchFamily="49" charset="0"/>
              </a:rPr>
              <a:t>Item_Type</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a:xfrm>
            <a:off x="612775" y="228600"/>
            <a:ext cx="8153400" cy="990600"/>
          </a:xfrm>
        </p:spPr>
        <p:txBody>
          <a:bodyPr/>
          <a:lstStyle/>
          <a:p>
            <a:pPr eaLnBrk="1" hangingPunct="1"/>
            <a:r>
              <a:rPr lang="en-US" b="1" smtClean="0"/>
              <a:t>A List Node (cont.)</a:t>
            </a:r>
          </a:p>
        </p:txBody>
      </p:sp>
      <p:sp>
        <p:nvSpPr>
          <p:cNvPr id="90114" name="Rectangle 3"/>
          <p:cNvSpPr>
            <a:spLocks noGrp="1" noChangeArrowheads="1"/>
          </p:cNvSpPr>
          <p:nvPr>
            <p:ph sz="quarter" idx="1"/>
          </p:nvPr>
        </p:nvSpPr>
        <p:spPr>
          <a:xfrm>
            <a:off x="612775" y="1600200"/>
            <a:ext cx="8153400" cy="4876800"/>
          </a:xfrm>
        </p:spPr>
        <p:txBody>
          <a:bodyPr>
            <a:noAutofit/>
          </a:bodyPr>
          <a:lstStyle/>
          <a:p>
            <a:pPr marL="0" indent="0" eaLnBrk="1" hangingPunct="1">
              <a:buFont typeface="Wingdings" pitchFamily="2" charset="2"/>
              <a:buNone/>
              <a:defRPr/>
            </a:pPr>
            <a:r>
              <a:rPr lang="en-US" sz="1600" dirty="0" err="1">
                <a:latin typeface="Courier New" pitchFamily="49" charset="0"/>
                <a:cs typeface="Courier New" pitchFamily="49" charset="0"/>
              </a:rPr>
              <a:t>Node.h</a:t>
            </a:r>
            <a:endParaRPr lang="en-US" sz="1600" dirty="0">
              <a:latin typeface="Courier New" pitchFamily="49" charset="0"/>
              <a:cs typeface="Courier New" pitchFamily="49" charset="0"/>
            </a:endParaRPr>
          </a:p>
          <a:p>
            <a:pPr marL="0" indent="0" eaLnBrk="1" hangingPunct="1">
              <a:buFont typeface="Wingdings" pitchFamily="2" charset="2"/>
              <a:buNone/>
              <a:defRPr/>
            </a:pP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ifndef</a:t>
            </a:r>
            <a:r>
              <a:rPr lang="en-US" sz="1600" dirty="0">
                <a:latin typeface="Courier New" pitchFamily="49" charset="0"/>
                <a:cs typeface="Courier New" pitchFamily="49" charset="0"/>
              </a:rPr>
              <a:t> NODE_H_</a:t>
            </a:r>
          </a:p>
          <a:p>
            <a:pPr marL="0" indent="0" eaLnBrk="1" hangingPunct="1">
              <a:buFont typeface="Wingdings" pitchFamily="2" charset="2"/>
              <a:buNone/>
              <a:defRPr/>
            </a:pPr>
            <a:r>
              <a:rPr lang="en-US" sz="1600" dirty="0">
                <a:latin typeface="Courier New" pitchFamily="49" charset="0"/>
                <a:cs typeface="Courier New" pitchFamily="49" charset="0"/>
              </a:rPr>
              <a:t>#define NODE_H_</a:t>
            </a:r>
          </a:p>
          <a:p>
            <a:pPr marL="0" indent="0" eaLnBrk="1" hangingPunct="1">
              <a:buFont typeface="Wingdings" pitchFamily="2" charset="2"/>
              <a:buNone/>
              <a:defRPr/>
            </a:pPr>
            <a:r>
              <a:rPr lang="en-US" sz="1600" dirty="0" err="1" smtClean="0">
                <a:latin typeface="Courier New" pitchFamily="49" charset="0"/>
                <a:cs typeface="Courier New" pitchFamily="49" charset="0"/>
              </a:rPr>
              <a:t>struct</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Node {</a:t>
            </a:r>
          </a:p>
          <a:p>
            <a:pPr marL="344488" indent="0" eaLnBrk="1" hangingPunct="1">
              <a:buFont typeface="Wingdings" pitchFamily="2" charset="2"/>
              <a:buNone/>
              <a:defRPr/>
            </a:pPr>
            <a:endParaRPr lang="en-US" sz="1600" dirty="0" smtClean="0">
              <a:latin typeface="Courier New" pitchFamily="49" charset="0"/>
              <a:cs typeface="Courier New" pitchFamily="49" charset="0"/>
            </a:endParaRPr>
          </a:p>
          <a:p>
            <a:pPr marL="344488" indent="0" eaLnBrk="1" hangingPunct="1">
              <a:buFont typeface="Wingdings" pitchFamily="2" charset="2"/>
              <a:buNone/>
              <a:defRPr/>
            </a:pPr>
            <a:r>
              <a:rPr lang="en-US" sz="1600" dirty="0" err="1" smtClean="0">
                <a:latin typeface="Courier New" pitchFamily="49" charset="0"/>
                <a:cs typeface="Courier New" pitchFamily="49" charset="0"/>
              </a:rPr>
              <a:t>Item_Type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data;</a:t>
            </a:r>
          </a:p>
          <a:p>
            <a:pPr marL="344488" indent="0" eaLnBrk="1" hangingPunct="1">
              <a:buFont typeface="Wingdings" pitchFamily="2" charset="2"/>
              <a:buNone/>
              <a:defRPr/>
            </a:pPr>
            <a:r>
              <a:rPr lang="en-US" sz="1600" dirty="0" smtClean="0">
                <a:latin typeface="Courier New" pitchFamily="49" charset="0"/>
                <a:cs typeface="Courier New" pitchFamily="49" charset="0"/>
              </a:rPr>
              <a:t>Node</a:t>
            </a:r>
            <a:r>
              <a:rPr lang="en-US" sz="1600" dirty="0">
                <a:latin typeface="Courier New" pitchFamily="49" charset="0"/>
                <a:cs typeface="Courier New" pitchFamily="49" charset="0"/>
              </a:rPr>
              <a:t>* next;</a:t>
            </a:r>
          </a:p>
          <a:p>
            <a:pPr marL="344488" indent="0" eaLnBrk="1" hangingPunct="1">
              <a:buFont typeface="Wingdings" pitchFamily="2" charset="2"/>
              <a:buNone/>
              <a:defRPr/>
            </a:pPr>
            <a:endParaRPr lang="en-US" sz="1600" dirty="0" smtClean="0">
              <a:latin typeface="Courier New" pitchFamily="49" charset="0"/>
              <a:cs typeface="Courier New" pitchFamily="49" charset="0"/>
            </a:endParaRPr>
          </a:p>
          <a:p>
            <a:pPr marL="344488" indent="0" eaLnBrk="1" hangingPunct="1">
              <a:buFont typeface="Wingdings" pitchFamily="2" charset="2"/>
              <a:buNone/>
              <a:defRPr/>
            </a:pPr>
            <a:r>
              <a:rPr lang="en-US" sz="1600" dirty="0" smtClean="0">
                <a:latin typeface="Courier New" pitchFamily="49" charset="0"/>
                <a:cs typeface="Courier New" pitchFamily="49" charset="0"/>
              </a:rPr>
              <a:t>Node(</a:t>
            </a:r>
            <a:r>
              <a:rPr lang="en-US" sz="1600" dirty="0" err="1" smtClean="0">
                <a:latin typeface="Courier New" pitchFamily="49" charset="0"/>
                <a:cs typeface="Courier New" pitchFamily="49" charset="0"/>
              </a:rPr>
              <a:t>const</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Item_Type</a:t>
            </a:r>
            <a:r>
              <a:rPr lang="en-US" sz="1600" dirty="0">
                <a:latin typeface="Courier New" pitchFamily="49" charset="0"/>
                <a:cs typeface="Courier New" pitchFamily="49" charset="0"/>
              </a:rPr>
              <a:t>&amp; </a:t>
            </a:r>
            <a:r>
              <a:rPr lang="en-US" sz="1600" dirty="0" err="1">
                <a:latin typeface="Courier New" pitchFamily="49" charset="0"/>
                <a:cs typeface="Courier New" pitchFamily="49" charset="0"/>
              </a:rPr>
              <a:t>data_item</a:t>
            </a:r>
            <a:r>
              <a:rPr lang="en-US" sz="1600" dirty="0">
                <a:latin typeface="Courier New" pitchFamily="49" charset="0"/>
                <a:cs typeface="Courier New" pitchFamily="49" charset="0"/>
              </a:rPr>
              <a:t>, Node* </a:t>
            </a:r>
            <a:r>
              <a:rPr lang="en-US" sz="1600" dirty="0" err="1">
                <a:latin typeface="Courier New" pitchFamily="49" charset="0"/>
                <a:cs typeface="Courier New" pitchFamily="49" charset="0"/>
              </a:rPr>
              <a:t>next_ptr</a:t>
            </a:r>
            <a:r>
              <a:rPr lang="en-US" sz="1600" dirty="0">
                <a:latin typeface="Courier New" pitchFamily="49" charset="0"/>
                <a:cs typeface="Courier New" pitchFamily="49" charset="0"/>
              </a:rPr>
              <a:t> = NULL) :</a:t>
            </a:r>
          </a:p>
          <a:p>
            <a:pPr marL="688975" indent="0" eaLnBrk="1" hangingPunct="1">
              <a:buFont typeface="Wingdings" pitchFamily="2" charset="2"/>
              <a:buNone/>
              <a:defRPr/>
            </a:pPr>
            <a:r>
              <a:rPr lang="en-US" sz="1600" dirty="0">
                <a:latin typeface="Courier New" pitchFamily="49" charset="0"/>
                <a:cs typeface="Courier New" pitchFamily="49" charset="0"/>
              </a:rPr>
              <a:t>data(</a:t>
            </a:r>
            <a:r>
              <a:rPr lang="en-US" sz="1600" dirty="0" err="1">
                <a:latin typeface="Courier New" pitchFamily="49" charset="0"/>
                <a:cs typeface="Courier New" pitchFamily="49" charset="0"/>
              </a:rPr>
              <a:t>data_item</a:t>
            </a:r>
            <a:r>
              <a:rPr lang="en-US" sz="1600" dirty="0">
                <a:latin typeface="Courier New" pitchFamily="49" charset="0"/>
                <a:cs typeface="Courier New" pitchFamily="49" charset="0"/>
              </a:rPr>
              <a:t>), next(</a:t>
            </a:r>
            <a:r>
              <a:rPr lang="en-US" sz="1600" dirty="0" err="1">
                <a:latin typeface="Courier New" pitchFamily="49" charset="0"/>
                <a:cs typeface="Courier New" pitchFamily="49" charset="0"/>
              </a:rPr>
              <a:t>next_ptr</a:t>
            </a:r>
            <a:r>
              <a:rPr lang="en-US" sz="1600" dirty="0">
                <a:latin typeface="Courier New" pitchFamily="49" charset="0"/>
                <a:cs typeface="Courier New" pitchFamily="49" charset="0"/>
              </a:rPr>
              <a:t>) {}</a:t>
            </a:r>
          </a:p>
          <a:p>
            <a:pPr marL="0" indent="0" eaLnBrk="1" hangingPunct="1">
              <a:buFont typeface="Wingdings" pitchFamily="2" charset="2"/>
              <a:buNone/>
              <a:defRPr/>
            </a:pPr>
            <a:r>
              <a:rPr lang="en-US" sz="1600" dirty="0" smtClean="0">
                <a:latin typeface="Courier New" pitchFamily="49" charset="0"/>
                <a:cs typeface="Courier New" pitchFamily="49" charset="0"/>
              </a:rPr>
              <a:t>};</a:t>
            </a:r>
          </a:p>
          <a:p>
            <a:pPr marL="0" indent="0" eaLnBrk="1" hangingPunct="1">
              <a:buFont typeface="Wingdings" pitchFamily="2" charset="2"/>
              <a:buNone/>
              <a:defRPr/>
            </a:pPr>
            <a:endParaRPr lang="en-US" sz="1600" dirty="0">
              <a:latin typeface="Courier New" pitchFamily="49" charset="0"/>
              <a:cs typeface="Courier New" pitchFamily="49" charset="0"/>
            </a:endParaRPr>
          </a:p>
          <a:p>
            <a:pPr marL="0" indent="0" eaLnBrk="1" hangingPunct="1">
              <a:buFont typeface="Wingdings" pitchFamily="2" charset="2"/>
              <a:buNone/>
              <a:defRPr/>
            </a:pP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endif</a:t>
            </a:r>
            <a:endParaRPr lang="en-US" sz="1600" dirty="0" smtClean="0">
              <a:latin typeface="Courier New" pitchFamily="49" charset="0"/>
              <a:cs typeface="Courier New" pitchFamily="49" charset="0"/>
            </a:endParaRPr>
          </a:p>
        </p:txBody>
      </p:sp>
      <p:sp>
        <p:nvSpPr>
          <p:cNvPr id="3" name="Rectangle 2"/>
          <p:cNvSpPr/>
          <p:nvPr/>
        </p:nvSpPr>
        <p:spPr>
          <a:xfrm>
            <a:off x="3581400" y="1828800"/>
            <a:ext cx="4800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The </a:t>
            </a:r>
            <a:r>
              <a:rPr lang="en-US" b="0" dirty="0">
                <a:latin typeface="Courier New" pitchFamily="49" charset="0"/>
                <a:cs typeface="Courier New" pitchFamily="49" charset="0"/>
              </a:rPr>
              <a:t>Node</a:t>
            </a:r>
            <a:r>
              <a:rPr lang="en-US" b="0" dirty="0"/>
              <a:t> is defined in the private part of the outer class, thus keeping the details private from the outer class’s clients. The reason for defining it as a </a:t>
            </a:r>
            <a:r>
              <a:rPr lang="en-US" b="0" dirty="0" err="1">
                <a:latin typeface="Courier New" pitchFamily="49" charset="0"/>
                <a:cs typeface="Courier New" pitchFamily="49" charset="0"/>
              </a:rPr>
              <a:t>struct</a:t>
            </a:r>
            <a:r>
              <a:rPr lang="en-US" dirty="0"/>
              <a:t> </a:t>
            </a:r>
            <a:r>
              <a:rPr lang="en-US" b="0" dirty="0"/>
              <a:t>is that a </a:t>
            </a:r>
            <a:r>
              <a:rPr lang="en-US" b="0" dirty="0" err="1">
                <a:latin typeface="Courier New" pitchFamily="49" charset="0"/>
                <a:cs typeface="Courier New" pitchFamily="49" charset="0"/>
              </a:rPr>
              <a:t>struct’s</a:t>
            </a:r>
            <a:r>
              <a:rPr lang="en-US" b="0" dirty="0"/>
              <a:t> data members are public by default, thus accessible to the functions of the outer class</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a:xfrm>
            <a:off x="612775" y="228600"/>
            <a:ext cx="8153400" cy="990600"/>
          </a:xfrm>
        </p:spPr>
        <p:txBody>
          <a:bodyPr/>
          <a:lstStyle/>
          <a:p>
            <a:pPr eaLnBrk="1" hangingPunct="1"/>
            <a:r>
              <a:rPr lang="en-US" b="1" smtClean="0"/>
              <a:t>A List Node (cont.)</a:t>
            </a:r>
          </a:p>
        </p:txBody>
      </p:sp>
      <p:sp>
        <p:nvSpPr>
          <p:cNvPr id="90114" name="Rectangle 3"/>
          <p:cNvSpPr>
            <a:spLocks noGrp="1" noChangeArrowheads="1"/>
          </p:cNvSpPr>
          <p:nvPr>
            <p:ph sz="quarter" idx="1"/>
          </p:nvPr>
        </p:nvSpPr>
        <p:spPr>
          <a:xfrm>
            <a:off x="612775" y="1600200"/>
            <a:ext cx="8153400" cy="4876800"/>
          </a:xfrm>
        </p:spPr>
        <p:txBody>
          <a:bodyPr>
            <a:noAutofit/>
          </a:bodyPr>
          <a:lstStyle/>
          <a:p>
            <a:pPr marL="0" indent="0" eaLnBrk="1" hangingPunct="1">
              <a:buFont typeface="Wingdings" pitchFamily="2" charset="2"/>
              <a:buNone/>
              <a:defRPr/>
            </a:pPr>
            <a:r>
              <a:rPr lang="en-US" sz="1600" dirty="0" err="1">
                <a:latin typeface="Courier New" pitchFamily="49" charset="0"/>
                <a:cs typeface="Courier New" pitchFamily="49" charset="0"/>
              </a:rPr>
              <a:t>Node.h</a:t>
            </a:r>
            <a:endParaRPr lang="en-US" sz="1600" dirty="0">
              <a:latin typeface="Courier New" pitchFamily="49" charset="0"/>
              <a:cs typeface="Courier New" pitchFamily="49" charset="0"/>
            </a:endParaRPr>
          </a:p>
          <a:p>
            <a:pPr marL="0" indent="0" eaLnBrk="1" hangingPunct="1">
              <a:buFont typeface="Wingdings" pitchFamily="2" charset="2"/>
              <a:buNone/>
              <a:defRPr/>
            </a:pP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ifndef</a:t>
            </a:r>
            <a:r>
              <a:rPr lang="en-US" sz="1600" dirty="0">
                <a:latin typeface="Courier New" pitchFamily="49" charset="0"/>
                <a:cs typeface="Courier New" pitchFamily="49" charset="0"/>
              </a:rPr>
              <a:t> NODE_H_</a:t>
            </a:r>
          </a:p>
          <a:p>
            <a:pPr marL="0" indent="0" eaLnBrk="1" hangingPunct="1">
              <a:buFont typeface="Wingdings" pitchFamily="2" charset="2"/>
              <a:buNone/>
              <a:defRPr/>
            </a:pPr>
            <a:r>
              <a:rPr lang="en-US" sz="1600" dirty="0">
                <a:latin typeface="Courier New" pitchFamily="49" charset="0"/>
                <a:cs typeface="Courier New" pitchFamily="49" charset="0"/>
              </a:rPr>
              <a:t>#define NODE_H_</a:t>
            </a:r>
          </a:p>
          <a:p>
            <a:pPr marL="0" indent="0" eaLnBrk="1" hangingPunct="1">
              <a:buFont typeface="Wingdings" pitchFamily="2" charset="2"/>
              <a:buNone/>
              <a:defRPr/>
            </a:pPr>
            <a:r>
              <a:rPr lang="en-US" sz="1600" dirty="0" err="1" smtClean="0">
                <a:latin typeface="Courier New" pitchFamily="49" charset="0"/>
                <a:cs typeface="Courier New" pitchFamily="49" charset="0"/>
              </a:rPr>
              <a:t>struct</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Node {</a:t>
            </a:r>
          </a:p>
          <a:p>
            <a:pPr marL="344488" indent="0" eaLnBrk="1" hangingPunct="1">
              <a:buFont typeface="Wingdings" pitchFamily="2" charset="2"/>
              <a:buNone/>
              <a:defRPr/>
            </a:pPr>
            <a:endParaRPr lang="en-US" sz="1600" dirty="0" smtClean="0">
              <a:latin typeface="Courier New" pitchFamily="49" charset="0"/>
              <a:cs typeface="Courier New" pitchFamily="49" charset="0"/>
            </a:endParaRPr>
          </a:p>
          <a:p>
            <a:pPr marL="344488" indent="0" eaLnBrk="1" hangingPunct="1">
              <a:buFont typeface="Wingdings" pitchFamily="2" charset="2"/>
              <a:buNone/>
              <a:defRPr/>
            </a:pPr>
            <a:r>
              <a:rPr lang="en-US" sz="1600" dirty="0" err="1" smtClean="0">
                <a:latin typeface="Courier New" pitchFamily="49" charset="0"/>
                <a:cs typeface="Courier New" pitchFamily="49" charset="0"/>
              </a:rPr>
              <a:t>Item_Type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data;</a:t>
            </a:r>
          </a:p>
          <a:p>
            <a:pPr marL="344488" indent="0" eaLnBrk="1" hangingPunct="1">
              <a:buFont typeface="Wingdings" pitchFamily="2" charset="2"/>
              <a:buNone/>
              <a:defRPr/>
            </a:pPr>
            <a:r>
              <a:rPr lang="en-US" sz="1600" dirty="0" smtClean="0">
                <a:latin typeface="Courier New" pitchFamily="49" charset="0"/>
                <a:cs typeface="Courier New" pitchFamily="49" charset="0"/>
              </a:rPr>
              <a:t>Node</a:t>
            </a:r>
            <a:r>
              <a:rPr lang="en-US" sz="1600" dirty="0">
                <a:latin typeface="Courier New" pitchFamily="49" charset="0"/>
                <a:cs typeface="Courier New" pitchFamily="49" charset="0"/>
              </a:rPr>
              <a:t>* next;</a:t>
            </a:r>
          </a:p>
          <a:p>
            <a:pPr marL="344488" indent="0" eaLnBrk="1" hangingPunct="1">
              <a:buFont typeface="Wingdings" pitchFamily="2" charset="2"/>
              <a:buNone/>
              <a:defRPr/>
            </a:pPr>
            <a:endParaRPr lang="en-US" sz="1600" dirty="0" smtClean="0">
              <a:latin typeface="Courier New" pitchFamily="49" charset="0"/>
              <a:cs typeface="Courier New" pitchFamily="49" charset="0"/>
            </a:endParaRPr>
          </a:p>
          <a:p>
            <a:pPr marL="344488" indent="0" eaLnBrk="1" hangingPunct="1">
              <a:buFont typeface="Wingdings" pitchFamily="2" charset="2"/>
              <a:buNone/>
              <a:defRPr/>
            </a:pPr>
            <a:r>
              <a:rPr lang="en-US" sz="1600" dirty="0" smtClean="0">
                <a:latin typeface="Courier New" pitchFamily="49" charset="0"/>
                <a:cs typeface="Courier New" pitchFamily="49" charset="0"/>
              </a:rPr>
              <a:t>Node(</a:t>
            </a:r>
            <a:r>
              <a:rPr lang="en-US" sz="1600" dirty="0" err="1" smtClean="0">
                <a:latin typeface="Courier New" pitchFamily="49" charset="0"/>
                <a:cs typeface="Courier New" pitchFamily="49" charset="0"/>
              </a:rPr>
              <a:t>const</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Item_Type</a:t>
            </a:r>
            <a:r>
              <a:rPr lang="en-US" sz="1600" dirty="0">
                <a:latin typeface="Courier New" pitchFamily="49" charset="0"/>
                <a:cs typeface="Courier New" pitchFamily="49" charset="0"/>
              </a:rPr>
              <a:t>&amp; </a:t>
            </a:r>
            <a:r>
              <a:rPr lang="en-US" sz="1600" dirty="0" err="1">
                <a:latin typeface="Courier New" pitchFamily="49" charset="0"/>
                <a:cs typeface="Courier New" pitchFamily="49" charset="0"/>
              </a:rPr>
              <a:t>data_item</a:t>
            </a:r>
            <a:r>
              <a:rPr lang="en-US" sz="1600" dirty="0">
                <a:latin typeface="Courier New" pitchFamily="49" charset="0"/>
                <a:cs typeface="Courier New" pitchFamily="49" charset="0"/>
              </a:rPr>
              <a:t>, Node* </a:t>
            </a:r>
            <a:r>
              <a:rPr lang="en-US" sz="1600" dirty="0" err="1">
                <a:latin typeface="Courier New" pitchFamily="49" charset="0"/>
                <a:cs typeface="Courier New" pitchFamily="49" charset="0"/>
              </a:rPr>
              <a:t>next_ptr</a:t>
            </a:r>
            <a:r>
              <a:rPr lang="en-US" sz="1600" dirty="0">
                <a:latin typeface="Courier New" pitchFamily="49" charset="0"/>
                <a:cs typeface="Courier New" pitchFamily="49" charset="0"/>
              </a:rPr>
              <a:t> = NULL) :</a:t>
            </a:r>
          </a:p>
          <a:p>
            <a:pPr marL="688975" indent="0" eaLnBrk="1" hangingPunct="1">
              <a:buFont typeface="Wingdings" pitchFamily="2" charset="2"/>
              <a:buNone/>
              <a:defRPr/>
            </a:pPr>
            <a:r>
              <a:rPr lang="en-US" sz="1600" dirty="0">
                <a:latin typeface="Courier New" pitchFamily="49" charset="0"/>
                <a:cs typeface="Courier New" pitchFamily="49" charset="0"/>
              </a:rPr>
              <a:t>data(</a:t>
            </a:r>
            <a:r>
              <a:rPr lang="en-US" sz="1600" dirty="0" err="1">
                <a:latin typeface="Courier New" pitchFamily="49" charset="0"/>
                <a:cs typeface="Courier New" pitchFamily="49" charset="0"/>
              </a:rPr>
              <a:t>data_item</a:t>
            </a:r>
            <a:r>
              <a:rPr lang="en-US" sz="1600" dirty="0">
                <a:latin typeface="Courier New" pitchFamily="49" charset="0"/>
                <a:cs typeface="Courier New" pitchFamily="49" charset="0"/>
              </a:rPr>
              <a:t>), next(</a:t>
            </a:r>
            <a:r>
              <a:rPr lang="en-US" sz="1600" dirty="0" err="1">
                <a:latin typeface="Courier New" pitchFamily="49" charset="0"/>
                <a:cs typeface="Courier New" pitchFamily="49" charset="0"/>
              </a:rPr>
              <a:t>next_ptr</a:t>
            </a:r>
            <a:r>
              <a:rPr lang="en-US" sz="1600" dirty="0">
                <a:latin typeface="Courier New" pitchFamily="49" charset="0"/>
                <a:cs typeface="Courier New" pitchFamily="49" charset="0"/>
              </a:rPr>
              <a:t>) {}</a:t>
            </a:r>
          </a:p>
          <a:p>
            <a:pPr marL="0" indent="0" eaLnBrk="1" hangingPunct="1">
              <a:buFont typeface="Wingdings" pitchFamily="2" charset="2"/>
              <a:buNone/>
              <a:defRPr/>
            </a:pPr>
            <a:r>
              <a:rPr lang="en-US" sz="1600" dirty="0" smtClean="0">
                <a:latin typeface="Courier New" pitchFamily="49" charset="0"/>
                <a:cs typeface="Courier New" pitchFamily="49" charset="0"/>
              </a:rPr>
              <a:t>};</a:t>
            </a:r>
          </a:p>
          <a:p>
            <a:pPr marL="0" indent="0" eaLnBrk="1" hangingPunct="1">
              <a:buFont typeface="Wingdings" pitchFamily="2" charset="2"/>
              <a:buNone/>
              <a:defRPr/>
            </a:pPr>
            <a:endParaRPr lang="en-US" sz="1600" dirty="0">
              <a:latin typeface="Courier New" pitchFamily="49" charset="0"/>
              <a:cs typeface="Courier New" pitchFamily="49" charset="0"/>
            </a:endParaRPr>
          </a:p>
          <a:p>
            <a:pPr marL="0" indent="0" eaLnBrk="1" hangingPunct="1">
              <a:buFont typeface="Wingdings" pitchFamily="2" charset="2"/>
              <a:buNone/>
              <a:defRPr/>
            </a:pP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endif</a:t>
            </a:r>
            <a:endParaRPr lang="en-US" sz="1600" dirty="0" smtClean="0">
              <a:latin typeface="Courier New" pitchFamily="49" charset="0"/>
              <a:cs typeface="Courier New" pitchFamily="49" charset="0"/>
            </a:endParaRPr>
          </a:p>
        </p:txBody>
      </p:sp>
      <p:sp>
        <p:nvSpPr>
          <p:cNvPr id="2" name="Line Callout 1 1"/>
          <p:cNvSpPr/>
          <p:nvPr/>
        </p:nvSpPr>
        <p:spPr>
          <a:xfrm>
            <a:off x="4572000" y="2133600"/>
            <a:ext cx="3657600" cy="1676400"/>
          </a:xfrm>
          <a:prstGeom prst="borderCallout1">
            <a:avLst>
              <a:gd name="adj1" fmla="val 18750"/>
              <a:gd name="adj2" fmla="val -8333"/>
              <a:gd name="adj3" fmla="val 125019"/>
              <a:gd name="adj4" fmla="val -7234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The constructor initializes the values of </a:t>
            </a:r>
            <a:r>
              <a:rPr lang="en-US" b="0" dirty="0">
                <a:latin typeface="Courier New" pitchFamily="49" charset="0"/>
                <a:cs typeface="Courier New" pitchFamily="49" charset="0"/>
              </a:rPr>
              <a:t>data</a:t>
            </a:r>
            <a:r>
              <a:rPr lang="en-US" b="0" dirty="0"/>
              <a:t> and </a:t>
            </a:r>
            <a:r>
              <a:rPr lang="en-US" b="0" dirty="0">
                <a:latin typeface="Courier New" pitchFamily="49" charset="0"/>
                <a:cs typeface="Courier New" pitchFamily="49" charset="0"/>
              </a:rPr>
              <a:t>next</a:t>
            </a:r>
            <a:r>
              <a:rPr lang="en-US" b="0" dirty="0"/>
              <a:t>. We provide </a:t>
            </a:r>
            <a:r>
              <a:rPr lang="en-US" b="0" dirty="0">
                <a:latin typeface="Courier New" pitchFamily="49" charset="0"/>
                <a:cs typeface="Courier New" pitchFamily="49" charset="0"/>
              </a:rPr>
              <a:t>NULL</a:t>
            </a:r>
            <a:r>
              <a:rPr lang="en-US" dirty="0"/>
              <a:t> </a:t>
            </a:r>
            <a:r>
              <a:rPr lang="en-US" b="0" dirty="0"/>
              <a:t>as a default value for </a:t>
            </a:r>
            <a:r>
              <a:rPr lang="en-US" b="0" dirty="0">
                <a:latin typeface="Courier New" pitchFamily="49" charset="0"/>
                <a:cs typeface="Courier New" pitchFamily="49" charset="0"/>
              </a:rPr>
              <a:t>next</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a:xfrm>
            <a:off x="612775" y="228600"/>
            <a:ext cx="8153400" cy="990600"/>
          </a:xfrm>
        </p:spPr>
        <p:txBody>
          <a:bodyPr/>
          <a:lstStyle/>
          <a:p>
            <a:pPr eaLnBrk="1" hangingPunct="1"/>
            <a:r>
              <a:rPr lang="en-US" b="1" smtClean="0"/>
              <a:t>Connecting Nodes (cont.)</a:t>
            </a:r>
            <a:endParaRPr lang="en-US" smtClean="0"/>
          </a:p>
        </p:txBody>
      </p:sp>
      <p:sp>
        <p:nvSpPr>
          <p:cNvPr id="3" name="Content Placeholder 2"/>
          <p:cNvSpPr>
            <a:spLocks noGrp="1"/>
          </p:cNvSpPr>
          <p:nvPr>
            <p:ph sz="quarter" idx="1"/>
          </p:nvPr>
        </p:nvSpPr>
        <p:spPr>
          <a:xfrm>
            <a:off x="612775" y="1600200"/>
            <a:ext cx="8153400" cy="4876800"/>
          </a:xfrm>
        </p:spPr>
        <p:txBody>
          <a:bodyPr>
            <a:normAutofit fontScale="92500"/>
          </a:bodyPr>
          <a:lstStyle/>
          <a:p>
            <a:pPr eaLnBrk="1" hangingPunct="1">
              <a:defRPr/>
            </a:pPr>
            <a:endParaRPr lang="en-US" dirty="0" smtClean="0"/>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defRPr/>
            </a:pPr>
            <a:r>
              <a:rPr lang="en-US" sz="2400" dirty="0"/>
              <a:t>We can construct </a:t>
            </a:r>
            <a:r>
              <a:rPr lang="en-US" sz="2400" dirty="0" smtClean="0"/>
              <a:t>this list using </a:t>
            </a:r>
            <a:r>
              <a:rPr lang="en-US" sz="2400" dirty="0"/>
              <a:t>the following sequence of statements:</a:t>
            </a:r>
          </a:p>
          <a:p>
            <a:pPr marL="914400" indent="0" eaLnBrk="1" hangingPunct="1">
              <a:buFont typeface="Wingdings" pitchFamily="2" charset="2"/>
              <a:buNone/>
              <a:defRPr/>
            </a:pPr>
            <a:r>
              <a:rPr lang="en-US" sz="1800" dirty="0">
                <a:latin typeface="Courier New" pitchFamily="49" charset="0"/>
                <a:cs typeface="Courier New" pitchFamily="49" charset="0"/>
              </a:rPr>
              <a:t>Node* tom = new Node("Tom");</a:t>
            </a:r>
          </a:p>
          <a:p>
            <a:pPr marL="914400" indent="0" eaLnBrk="1" hangingPunct="1">
              <a:buFont typeface="Wingdings" pitchFamily="2" charset="2"/>
              <a:buNone/>
              <a:defRPr/>
            </a:pPr>
            <a:r>
              <a:rPr lang="en-US" sz="1800" dirty="0">
                <a:latin typeface="Courier New" pitchFamily="49" charset="0"/>
                <a:cs typeface="Courier New" pitchFamily="49" charset="0"/>
              </a:rPr>
              <a:t>Node* dick = new Node("Dick");</a:t>
            </a:r>
          </a:p>
          <a:p>
            <a:pPr marL="914400" indent="0" eaLnBrk="1" hangingPunct="1">
              <a:buFont typeface="Wingdings" pitchFamily="2" charset="2"/>
              <a:buNone/>
              <a:defRPr/>
            </a:pPr>
            <a:r>
              <a:rPr lang="en-US" sz="1800" dirty="0">
                <a:latin typeface="Courier New" pitchFamily="49" charset="0"/>
                <a:cs typeface="Courier New" pitchFamily="49" charset="0"/>
              </a:rPr>
              <a:t>Node* harry = new Node("Harry");</a:t>
            </a:r>
          </a:p>
          <a:p>
            <a:pPr marL="914400" indent="0" eaLnBrk="1" hangingPunct="1">
              <a:buFont typeface="Wingdings" pitchFamily="2" charset="2"/>
              <a:buNone/>
              <a:defRPr/>
            </a:pPr>
            <a:r>
              <a:rPr lang="pl-PL" sz="1800" dirty="0">
                <a:latin typeface="Courier New" pitchFamily="49" charset="0"/>
                <a:cs typeface="Courier New" pitchFamily="49" charset="0"/>
              </a:rPr>
              <a:t>Node* sam = new Node("Sam");</a:t>
            </a:r>
          </a:p>
          <a:p>
            <a:pPr marL="914400" indent="0" eaLnBrk="1" hangingPunct="1">
              <a:buFont typeface="Wingdings" pitchFamily="2" charset="2"/>
              <a:buNone/>
              <a:defRPr/>
            </a:pPr>
            <a:r>
              <a:rPr lang="en-US" sz="1800" dirty="0">
                <a:latin typeface="Courier New" pitchFamily="49" charset="0"/>
                <a:cs typeface="Courier New" pitchFamily="49" charset="0"/>
              </a:rPr>
              <a:t>tom-&gt;next = dick;</a:t>
            </a:r>
          </a:p>
          <a:p>
            <a:pPr marL="914400" indent="0" eaLnBrk="1" hangingPunct="1">
              <a:buFont typeface="Wingdings" pitchFamily="2" charset="2"/>
              <a:buNone/>
              <a:defRPr/>
            </a:pPr>
            <a:r>
              <a:rPr lang="en-US" sz="1800" dirty="0">
                <a:latin typeface="Courier New" pitchFamily="49" charset="0"/>
                <a:cs typeface="Courier New" pitchFamily="49" charset="0"/>
              </a:rPr>
              <a:t>dick-&gt;next = harry</a:t>
            </a:r>
            <a:r>
              <a:rPr lang="en-US" sz="1800" dirty="0" smtClean="0">
                <a:latin typeface="Courier New" pitchFamily="49" charset="0"/>
                <a:cs typeface="Courier New" pitchFamily="49" charset="0"/>
              </a:rPr>
              <a:t>;</a:t>
            </a:r>
          </a:p>
          <a:p>
            <a:pPr marL="914400" indent="0" eaLnBrk="1" hangingPunct="1">
              <a:buFont typeface="Wingdings" pitchFamily="2" charset="2"/>
              <a:buNone/>
              <a:defRPr/>
            </a:pPr>
            <a:r>
              <a:rPr lang="en-US" sz="1800" dirty="0">
                <a:latin typeface="Courier New" pitchFamily="49" charset="0"/>
                <a:cs typeface="Courier New" pitchFamily="49" charset="0"/>
              </a:rPr>
              <a:t>harry-&gt;next = </a:t>
            </a:r>
            <a:r>
              <a:rPr lang="en-US" sz="1800" dirty="0" err="1">
                <a:latin typeface="Courier New" pitchFamily="49" charset="0"/>
                <a:cs typeface="Courier New" pitchFamily="49" charset="0"/>
              </a:rPr>
              <a:t>sam</a:t>
            </a:r>
            <a:r>
              <a:rPr lang="en-US" sz="1800" dirty="0">
                <a:latin typeface="Courier New" pitchFamily="49" charset="0"/>
                <a:cs typeface="Courier New" pitchFamily="49" charset="0"/>
              </a:rPr>
              <a:t>;</a:t>
            </a:r>
          </a:p>
        </p:txBody>
      </p:sp>
      <p:pic>
        <p:nvPicPr>
          <p:cNvPr id="108547" name="Picture 2"/>
          <p:cNvPicPr>
            <a:picLocks noChangeAspect="1" noChangeArrowheads="1"/>
          </p:cNvPicPr>
          <p:nvPr/>
        </p:nvPicPr>
        <p:blipFill>
          <a:blip r:embed="rId2"/>
          <a:srcRect/>
          <a:stretch>
            <a:fillRect/>
          </a:stretch>
        </p:blipFill>
        <p:spPr bwMode="auto">
          <a:xfrm>
            <a:off x="1371600" y="2041525"/>
            <a:ext cx="6534150" cy="1371600"/>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612775" y="228600"/>
            <a:ext cx="8153400" cy="990600"/>
          </a:xfrm>
        </p:spPr>
        <p:txBody>
          <a:bodyPr/>
          <a:lstStyle/>
          <a:p>
            <a:pPr eaLnBrk="1" hangingPunct="1"/>
            <a:r>
              <a:rPr lang="en-US" b="1" smtClean="0"/>
              <a:t>Connecting Nodes (cont.)</a:t>
            </a:r>
            <a:endParaRPr lang="en-US" smtClean="0"/>
          </a:p>
        </p:txBody>
      </p:sp>
      <p:sp>
        <p:nvSpPr>
          <p:cNvPr id="3" name="Content Placeholder 2"/>
          <p:cNvSpPr>
            <a:spLocks noGrp="1"/>
          </p:cNvSpPr>
          <p:nvPr>
            <p:ph sz="quarter" idx="1"/>
          </p:nvPr>
        </p:nvSpPr>
        <p:spPr>
          <a:xfrm>
            <a:off x="612775" y="1600200"/>
            <a:ext cx="8153400" cy="4876800"/>
          </a:xfrm>
        </p:spPr>
        <p:txBody>
          <a:bodyPr>
            <a:normAutofit fontScale="92500" lnSpcReduction="10000"/>
          </a:bodyPr>
          <a:lstStyle/>
          <a:p>
            <a:pPr eaLnBrk="1" hangingPunct="1">
              <a:defRPr/>
            </a:pPr>
            <a:endParaRPr lang="en-US" dirty="0" smtClean="0"/>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defRPr/>
            </a:pPr>
            <a:r>
              <a:rPr lang="en-US" sz="2400" dirty="0"/>
              <a:t>We can construct the list </a:t>
            </a:r>
            <a:r>
              <a:rPr lang="en-US" sz="2400" dirty="0" smtClean="0"/>
              <a:t>above using </a:t>
            </a:r>
            <a:r>
              <a:rPr lang="en-US" sz="2400" dirty="0"/>
              <a:t>the following sequence of statements:</a:t>
            </a:r>
          </a:p>
          <a:p>
            <a:pPr marL="914400" indent="0" eaLnBrk="1" hangingPunct="1">
              <a:buFont typeface="Wingdings" pitchFamily="2" charset="2"/>
              <a:buNone/>
              <a:defRPr/>
            </a:pPr>
            <a:r>
              <a:rPr lang="en-US" sz="1800" dirty="0">
                <a:latin typeface="Courier New" pitchFamily="49" charset="0"/>
                <a:cs typeface="Courier New" pitchFamily="49" charset="0"/>
              </a:rPr>
              <a:t>Node* tom = new Node("Tom");</a:t>
            </a:r>
          </a:p>
          <a:p>
            <a:pPr marL="914400" indent="0" eaLnBrk="1" hangingPunct="1">
              <a:buFont typeface="Wingdings" pitchFamily="2" charset="2"/>
              <a:buNone/>
              <a:defRPr/>
            </a:pPr>
            <a:r>
              <a:rPr lang="en-US" sz="1800" dirty="0">
                <a:latin typeface="Courier New" pitchFamily="49" charset="0"/>
                <a:cs typeface="Courier New" pitchFamily="49" charset="0"/>
              </a:rPr>
              <a:t>Node* dick = new Node("Dick");</a:t>
            </a:r>
          </a:p>
          <a:p>
            <a:pPr marL="914400" indent="0" eaLnBrk="1" hangingPunct="1">
              <a:buFont typeface="Wingdings" pitchFamily="2" charset="2"/>
              <a:buNone/>
              <a:defRPr/>
            </a:pPr>
            <a:r>
              <a:rPr lang="en-US" sz="1800" dirty="0">
                <a:latin typeface="Courier New" pitchFamily="49" charset="0"/>
                <a:cs typeface="Courier New" pitchFamily="49" charset="0"/>
              </a:rPr>
              <a:t>Node* harry = new Node("Harry");</a:t>
            </a:r>
          </a:p>
          <a:p>
            <a:pPr marL="914400" indent="0" eaLnBrk="1" hangingPunct="1">
              <a:buFont typeface="Wingdings" pitchFamily="2" charset="2"/>
              <a:buNone/>
              <a:defRPr/>
            </a:pPr>
            <a:r>
              <a:rPr lang="pl-PL" sz="1800" dirty="0">
                <a:latin typeface="Courier New" pitchFamily="49" charset="0"/>
                <a:cs typeface="Courier New" pitchFamily="49" charset="0"/>
              </a:rPr>
              <a:t>Node* sam = new Node("Sam");</a:t>
            </a:r>
          </a:p>
          <a:p>
            <a:pPr marL="914400" indent="0" eaLnBrk="1" hangingPunct="1">
              <a:buFont typeface="Wingdings" pitchFamily="2" charset="2"/>
              <a:buNone/>
              <a:defRPr/>
            </a:pPr>
            <a:r>
              <a:rPr lang="en-US" sz="1800" dirty="0">
                <a:latin typeface="Courier New" pitchFamily="49" charset="0"/>
                <a:cs typeface="Courier New" pitchFamily="49" charset="0"/>
              </a:rPr>
              <a:t>tom-&gt;next = dick;</a:t>
            </a:r>
          </a:p>
          <a:p>
            <a:pPr marL="914400" indent="0" eaLnBrk="1" hangingPunct="1">
              <a:buFont typeface="Wingdings" pitchFamily="2" charset="2"/>
              <a:buNone/>
              <a:defRPr/>
            </a:pPr>
            <a:r>
              <a:rPr lang="en-US" sz="1800" dirty="0">
                <a:latin typeface="Courier New" pitchFamily="49" charset="0"/>
                <a:cs typeface="Courier New" pitchFamily="49" charset="0"/>
              </a:rPr>
              <a:t>dick-&gt;next = harry</a:t>
            </a:r>
            <a:r>
              <a:rPr lang="en-US" sz="1800" dirty="0" smtClean="0">
                <a:latin typeface="Courier New" pitchFamily="49" charset="0"/>
                <a:cs typeface="Courier New" pitchFamily="49" charset="0"/>
              </a:rPr>
              <a:t>;</a:t>
            </a:r>
          </a:p>
          <a:p>
            <a:pPr marL="914400" indent="0" eaLnBrk="1" hangingPunct="1">
              <a:buFont typeface="Wingdings" pitchFamily="2" charset="2"/>
              <a:buNone/>
              <a:defRPr/>
            </a:pPr>
            <a:r>
              <a:rPr lang="en-US" sz="1800" dirty="0">
                <a:latin typeface="Courier New" pitchFamily="49" charset="0"/>
                <a:cs typeface="Courier New" pitchFamily="49" charset="0"/>
              </a:rPr>
              <a:t>harry-&gt;next = </a:t>
            </a:r>
            <a:r>
              <a:rPr lang="en-US" sz="1800" dirty="0" err="1">
                <a:latin typeface="Courier New" pitchFamily="49" charset="0"/>
                <a:cs typeface="Courier New" pitchFamily="49" charset="0"/>
              </a:rPr>
              <a:t>sam</a:t>
            </a:r>
            <a:r>
              <a:rPr lang="en-US" sz="1800" dirty="0">
                <a:latin typeface="Courier New" pitchFamily="49" charset="0"/>
                <a:cs typeface="Courier New" pitchFamily="49" charset="0"/>
              </a:rPr>
              <a:t>;</a:t>
            </a:r>
          </a:p>
        </p:txBody>
      </p:sp>
      <p:sp>
        <p:nvSpPr>
          <p:cNvPr id="5" name="Line Callout 1 4"/>
          <p:cNvSpPr/>
          <p:nvPr/>
        </p:nvSpPr>
        <p:spPr>
          <a:xfrm>
            <a:off x="5735638" y="2743200"/>
            <a:ext cx="3048000" cy="1828800"/>
          </a:xfrm>
          <a:prstGeom prst="borderCallout1">
            <a:avLst>
              <a:gd name="adj1" fmla="val 59734"/>
              <a:gd name="adj2" fmla="val -4890"/>
              <a:gd name="adj3" fmla="val 149385"/>
              <a:gd name="adj4" fmla="val -6194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This statement stores a pointer (link) to the node with data </a:t>
            </a:r>
            <a:r>
              <a:rPr lang="en-US" b="0" dirty="0">
                <a:latin typeface="Courier New" pitchFamily="49" charset="0"/>
                <a:cs typeface="Courier New" pitchFamily="49" charset="0"/>
              </a:rPr>
              <a:t>"Dick" </a:t>
            </a:r>
            <a:r>
              <a:rPr lang="en-US" b="0" dirty="0"/>
              <a:t>in the data field </a:t>
            </a:r>
            <a:r>
              <a:rPr lang="en-US" b="0" dirty="0">
                <a:latin typeface="Courier New" pitchFamily="49" charset="0"/>
                <a:cs typeface="Courier New" pitchFamily="49" charset="0"/>
              </a:rPr>
              <a:t>next</a:t>
            </a:r>
            <a:r>
              <a:rPr lang="en-US" b="0" dirty="0"/>
              <a:t> of the node pointed to by </a:t>
            </a:r>
            <a:r>
              <a:rPr lang="en-US" b="0" dirty="0">
                <a:latin typeface="Courier New" pitchFamily="49" charset="0"/>
                <a:cs typeface="Courier New" pitchFamily="49" charset="0"/>
              </a:rPr>
              <a:t>tom</a:t>
            </a:r>
            <a:endParaRPr lang="en-US" dirty="0">
              <a:latin typeface="Courier New" pitchFamily="49" charset="0"/>
              <a:cs typeface="Courier New" pitchFamily="49" charset="0"/>
            </a:endParaRPr>
          </a:p>
        </p:txBody>
      </p:sp>
      <p:pic>
        <p:nvPicPr>
          <p:cNvPr id="109572" name="Picture 2"/>
          <p:cNvPicPr>
            <a:picLocks noChangeAspect="1" noChangeArrowheads="1"/>
          </p:cNvPicPr>
          <p:nvPr/>
        </p:nvPicPr>
        <p:blipFill>
          <a:blip r:embed="rId2"/>
          <a:srcRect/>
          <a:stretch>
            <a:fillRect/>
          </a:stretch>
        </p:blipFill>
        <p:spPr bwMode="auto">
          <a:xfrm>
            <a:off x="11113" y="1600200"/>
            <a:ext cx="5724525" cy="1201738"/>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a:xfrm>
            <a:off x="612775" y="228600"/>
            <a:ext cx="8153400" cy="990600"/>
          </a:xfrm>
        </p:spPr>
        <p:txBody>
          <a:bodyPr/>
          <a:lstStyle/>
          <a:p>
            <a:pPr eaLnBrk="1" hangingPunct="1"/>
            <a:r>
              <a:rPr lang="en-US" b="1" smtClean="0"/>
              <a:t>Connecting Nodes (cont.)</a:t>
            </a:r>
            <a:endParaRPr lang="en-US" smtClean="0"/>
          </a:p>
        </p:txBody>
      </p:sp>
      <p:sp>
        <p:nvSpPr>
          <p:cNvPr id="110594" name="Content Placeholder 2"/>
          <p:cNvSpPr>
            <a:spLocks noGrp="1"/>
          </p:cNvSpPr>
          <p:nvPr>
            <p:ph sz="quarter" idx="1"/>
          </p:nvPr>
        </p:nvSpPr>
        <p:spPr>
          <a:xfrm>
            <a:off x="612775" y="1600200"/>
            <a:ext cx="8153400" cy="4876800"/>
          </a:xfrm>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z="2000" smtClean="0"/>
              <a:t>Generally we do not have individual pointers to each of the nodes</a:t>
            </a:r>
          </a:p>
          <a:p>
            <a:pPr eaLnBrk="1" hangingPunct="1"/>
            <a:r>
              <a:rPr lang="en-US" sz="2000" smtClean="0"/>
              <a:t>Instead, we have a pointer to the first node in the list and work from there</a:t>
            </a:r>
          </a:p>
          <a:p>
            <a:pPr eaLnBrk="1" hangingPunct="1"/>
            <a:r>
              <a:rPr lang="en-US" sz="2000" smtClean="0"/>
              <a:t>Thus we could build the list above as follows:</a:t>
            </a:r>
          </a:p>
          <a:p>
            <a:pPr eaLnBrk="1" hangingPunct="1">
              <a:buFont typeface="Wingdings" pitchFamily="2" charset="2"/>
              <a:buNone/>
            </a:pPr>
            <a:r>
              <a:rPr lang="en-US" sz="1800" smtClean="0">
                <a:latin typeface="Courier New" pitchFamily="49" charset="0"/>
                <a:cs typeface="Courier New" pitchFamily="49" charset="0"/>
              </a:rPr>
              <a:t>Node* head = new Node("Tom");</a:t>
            </a:r>
          </a:p>
          <a:p>
            <a:pPr eaLnBrk="1" hangingPunct="1">
              <a:buFont typeface="Wingdings" pitchFamily="2" charset="2"/>
              <a:buNone/>
            </a:pPr>
            <a:r>
              <a:rPr lang="en-US" sz="1800" smtClean="0">
                <a:latin typeface="Courier New" pitchFamily="49" charset="0"/>
                <a:cs typeface="Courier New" pitchFamily="49" charset="0"/>
              </a:rPr>
              <a:t>head-&gt;next = new Node("Dick");</a:t>
            </a:r>
          </a:p>
          <a:p>
            <a:pPr eaLnBrk="1" hangingPunct="1">
              <a:buFont typeface="Wingdings" pitchFamily="2" charset="2"/>
              <a:buNone/>
            </a:pPr>
            <a:r>
              <a:rPr lang="en-US" sz="1800" smtClean="0">
                <a:latin typeface="Courier New" pitchFamily="49" charset="0"/>
                <a:cs typeface="Courier New" pitchFamily="49" charset="0"/>
              </a:rPr>
              <a:t>head-&gt;next-&gt;next = new Node("Harry");</a:t>
            </a:r>
          </a:p>
          <a:p>
            <a:pPr eaLnBrk="1" hangingPunct="1">
              <a:buFont typeface="Wingdings" pitchFamily="2" charset="2"/>
              <a:buNone/>
            </a:pPr>
            <a:r>
              <a:rPr lang="en-US" sz="1800" smtClean="0">
                <a:latin typeface="Courier New" pitchFamily="49" charset="0"/>
                <a:cs typeface="Courier New" pitchFamily="49" charset="0"/>
              </a:rPr>
              <a:t>head-&gt;next-&gt;next-&gt;next = new Node("Sam");</a:t>
            </a:r>
            <a:endParaRPr lang="en-US" sz="1600" smtClean="0">
              <a:latin typeface="Courier New" pitchFamily="49" charset="0"/>
              <a:cs typeface="Courier New" pitchFamily="49" charset="0"/>
            </a:endParaRPr>
          </a:p>
        </p:txBody>
      </p:sp>
      <p:pic>
        <p:nvPicPr>
          <p:cNvPr id="110595" name="Picture 2"/>
          <p:cNvPicPr>
            <a:picLocks noChangeAspect="1" noChangeArrowheads="1"/>
          </p:cNvPicPr>
          <p:nvPr/>
        </p:nvPicPr>
        <p:blipFill>
          <a:blip r:embed="rId2"/>
          <a:srcRect/>
          <a:stretch>
            <a:fillRect/>
          </a:stretch>
        </p:blipFill>
        <p:spPr bwMode="auto">
          <a:xfrm>
            <a:off x="1371600" y="2041525"/>
            <a:ext cx="6534150" cy="1371600"/>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a:xfrm>
            <a:off x="612775" y="228600"/>
            <a:ext cx="8153400" cy="990600"/>
          </a:xfrm>
        </p:spPr>
        <p:txBody>
          <a:bodyPr/>
          <a:lstStyle/>
          <a:p>
            <a:pPr eaLnBrk="1" hangingPunct="1"/>
            <a:r>
              <a:rPr lang="en-US" b="1" smtClean="0"/>
              <a:t>Connecting Nodes (cont.)</a:t>
            </a:r>
            <a:endParaRPr lang="en-US" smtClean="0"/>
          </a:p>
        </p:txBody>
      </p:sp>
      <p:sp>
        <p:nvSpPr>
          <p:cNvPr id="3" name="Content Placeholder 2"/>
          <p:cNvSpPr>
            <a:spLocks noGrp="1"/>
          </p:cNvSpPr>
          <p:nvPr>
            <p:ph sz="quarter" idx="1"/>
          </p:nvPr>
        </p:nvSpPr>
        <p:spPr>
          <a:xfrm>
            <a:off x="612775" y="1600200"/>
            <a:ext cx="8153400" cy="4876800"/>
          </a:xfrm>
        </p:spPr>
        <p:txBody>
          <a:bodyPr>
            <a:normAutofit/>
          </a:bodyPr>
          <a:lstStyle/>
          <a:p>
            <a:pPr eaLnBrk="1" hangingPunct="1">
              <a:defRPr/>
            </a:pPr>
            <a:endParaRPr lang="en-US" dirty="0" smtClean="0"/>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defRPr/>
            </a:pPr>
            <a:r>
              <a:rPr lang="en-US" sz="2000" dirty="0"/>
              <a:t>O</a:t>
            </a:r>
            <a:r>
              <a:rPr lang="en-US" sz="2000" dirty="0" smtClean="0"/>
              <a:t>n </a:t>
            </a:r>
            <a:r>
              <a:rPr lang="en-US" sz="2000" dirty="0"/>
              <a:t>the </a:t>
            </a:r>
            <a:r>
              <a:rPr lang="en-US" sz="2000" dirty="0" smtClean="0"/>
              <a:t>previous slide, we </a:t>
            </a:r>
            <a:r>
              <a:rPr lang="en-US" sz="2000" dirty="0"/>
              <a:t>grew the list by adding each new node to the end </a:t>
            </a:r>
            <a:r>
              <a:rPr lang="en-US" sz="2000" dirty="0" smtClean="0"/>
              <a:t>of the </a:t>
            </a:r>
            <a:r>
              <a:rPr lang="en-US" sz="2000" dirty="0"/>
              <a:t>list so far. </a:t>
            </a:r>
            <a:r>
              <a:rPr lang="en-US" sz="2000" dirty="0" smtClean="0"/>
              <a:t>We </a:t>
            </a:r>
            <a:r>
              <a:rPr lang="en-US" sz="2000" dirty="0"/>
              <a:t>can also grow a list by adding nodes to the front of the </a:t>
            </a:r>
            <a:r>
              <a:rPr lang="en-US" sz="2000" dirty="0" smtClean="0"/>
              <a:t>list</a:t>
            </a:r>
          </a:p>
          <a:p>
            <a:pPr marL="914400" indent="0" eaLnBrk="1" hangingPunct="1">
              <a:buFont typeface="Wingdings" pitchFamily="2" charset="2"/>
              <a:buNone/>
              <a:defRPr/>
            </a:pPr>
            <a:r>
              <a:rPr lang="en-US" sz="1800" dirty="0" smtClean="0">
                <a:latin typeface="Courier New" pitchFamily="49" charset="0"/>
                <a:cs typeface="Courier New" pitchFamily="49" charset="0"/>
              </a:rPr>
              <a:t>Node</a:t>
            </a:r>
            <a:r>
              <a:rPr lang="en-US" sz="1800" dirty="0">
                <a:latin typeface="Courier New" pitchFamily="49" charset="0"/>
                <a:cs typeface="Courier New" pitchFamily="49" charset="0"/>
              </a:rPr>
              <a:t>* head = new Node("Sam");</a:t>
            </a:r>
          </a:p>
          <a:p>
            <a:pPr marL="914400" indent="0" eaLnBrk="1" hangingPunct="1">
              <a:buFont typeface="Wingdings" pitchFamily="2" charset="2"/>
              <a:buNone/>
              <a:defRPr/>
            </a:pPr>
            <a:r>
              <a:rPr lang="en-US" sz="1800" dirty="0">
                <a:latin typeface="Courier New" pitchFamily="49" charset="0"/>
                <a:cs typeface="Courier New" pitchFamily="49" charset="0"/>
              </a:rPr>
              <a:t>head = new Node("Harry", head);</a:t>
            </a:r>
          </a:p>
          <a:p>
            <a:pPr marL="914400" indent="0" eaLnBrk="1" hangingPunct="1">
              <a:buFont typeface="Wingdings" pitchFamily="2" charset="2"/>
              <a:buNone/>
              <a:defRPr/>
            </a:pPr>
            <a:r>
              <a:rPr lang="en-US" sz="1800" dirty="0">
                <a:latin typeface="Courier New" pitchFamily="49" charset="0"/>
                <a:cs typeface="Courier New" pitchFamily="49" charset="0"/>
              </a:rPr>
              <a:t>head = new Node("Dick", head);</a:t>
            </a:r>
          </a:p>
          <a:p>
            <a:pPr marL="914400" indent="0" eaLnBrk="1" hangingPunct="1">
              <a:buFont typeface="Wingdings" pitchFamily="2" charset="2"/>
              <a:buNone/>
              <a:defRPr/>
            </a:pPr>
            <a:r>
              <a:rPr lang="en-US" sz="1800" dirty="0">
                <a:latin typeface="Courier New" pitchFamily="49" charset="0"/>
                <a:cs typeface="Courier New" pitchFamily="49" charset="0"/>
              </a:rPr>
              <a:t>head = new Node("Tom", head);</a:t>
            </a:r>
            <a:endParaRPr lang="en-US" sz="1400" dirty="0">
              <a:latin typeface="Courier New" pitchFamily="49" charset="0"/>
              <a:cs typeface="Courier New" pitchFamily="49" charset="0"/>
            </a:endParaRPr>
          </a:p>
        </p:txBody>
      </p:sp>
      <p:pic>
        <p:nvPicPr>
          <p:cNvPr id="111619" name="Picture 2"/>
          <p:cNvPicPr>
            <a:picLocks noChangeAspect="1" noChangeArrowheads="1"/>
          </p:cNvPicPr>
          <p:nvPr/>
        </p:nvPicPr>
        <p:blipFill>
          <a:blip r:embed="rId2"/>
          <a:srcRect/>
          <a:stretch>
            <a:fillRect/>
          </a:stretch>
        </p:blipFill>
        <p:spPr bwMode="auto">
          <a:xfrm>
            <a:off x="1371600" y="2041525"/>
            <a:ext cx="6534150" cy="1371600"/>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a:xfrm>
            <a:off x="612775" y="228600"/>
            <a:ext cx="8153400" cy="990600"/>
          </a:xfrm>
        </p:spPr>
        <p:txBody>
          <a:bodyPr/>
          <a:lstStyle/>
          <a:p>
            <a:pPr eaLnBrk="1" hangingPunct="1"/>
            <a:r>
              <a:rPr lang="en-US" b="1" smtClean="0"/>
              <a:t>Connecting Nodes (cont.)</a:t>
            </a:r>
            <a:endParaRPr lang="en-US" smtClean="0"/>
          </a:p>
        </p:txBody>
      </p:sp>
      <p:sp>
        <p:nvSpPr>
          <p:cNvPr id="3" name="Content Placeholder 2"/>
          <p:cNvSpPr>
            <a:spLocks noGrp="1"/>
          </p:cNvSpPr>
          <p:nvPr>
            <p:ph sz="quarter" idx="1"/>
          </p:nvPr>
        </p:nvSpPr>
        <p:spPr>
          <a:xfrm>
            <a:off x="612775" y="1600200"/>
            <a:ext cx="8153400" cy="4876800"/>
          </a:xfrm>
        </p:spPr>
        <p:txBody>
          <a:bodyPr>
            <a:normAutofit/>
          </a:bodyPr>
          <a:lstStyle/>
          <a:p>
            <a:pPr marL="0" indent="0" eaLnBrk="1" hangingPunct="1">
              <a:buFont typeface="Wingdings" pitchFamily="2" charset="2"/>
              <a:buNone/>
              <a:defRPr/>
            </a:pPr>
            <a:r>
              <a:rPr lang="en-US" dirty="0" smtClean="0"/>
              <a:t>[insert Figure 4.16 here]</a:t>
            </a:r>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defRPr/>
            </a:pPr>
            <a:r>
              <a:rPr lang="en-US" sz="2000" dirty="0"/>
              <a:t>In the </a:t>
            </a:r>
            <a:r>
              <a:rPr lang="en-US" sz="2000" dirty="0" smtClean="0"/>
              <a:t>previous slide, we </a:t>
            </a:r>
            <a:r>
              <a:rPr lang="en-US" sz="2000" dirty="0"/>
              <a:t>grew the list by adding each new node to the end </a:t>
            </a:r>
            <a:r>
              <a:rPr lang="en-US" sz="2000" dirty="0" smtClean="0"/>
              <a:t>of the </a:t>
            </a:r>
            <a:r>
              <a:rPr lang="en-US" sz="2000" dirty="0"/>
              <a:t>list so far. </a:t>
            </a:r>
            <a:r>
              <a:rPr lang="en-US" sz="2000" dirty="0" smtClean="0"/>
              <a:t>We </a:t>
            </a:r>
            <a:r>
              <a:rPr lang="en-US" sz="2000" dirty="0"/>
              <a:t>can also grow a list by adding nodes to the front of the </a:t>
            </a:r>
            <a:r>
              <a:rPr lang="en-US" sz="2000" dirty="0" smtClean="0"/>
              <a:t>list</a:t>
            </a:r>
          </a:p>
          <a:p>
            <a:pPr marL="914400" indent="0" eaLnBrk="1" hangingPunct="1">
              <a:buFont typeface="Wingdings" pitchFamily="2" charset="2"/>
              <a:buNone/>
              <a:defRPr/>
            </a:pPr>
            <a:r>
              <a:rPr lang="en-US" sz="1800" dirty="0" smtClean="0">
                <a:latin typeface="Courier New" pitchFamily="49" charset="0"/>
                <a:cs typeface="Courier New" pitchFamily="49" charset="0"/>
              </a:rPr>
              <a:t>Node</a:t>
            </a:r>
            <a:r>
              <a:rPr lang="en-US" sz="1800" dirty="0">
                <a:latin typeface="Courier New" pitchFamily="49" charset="0"/>
                <a:cs typeface="Courier New" pitchFamily="49" charset="0"/>
              </a:rPr>
              <a:t>* head = new Node("Sam");</a:t>
            </a:r>
          </a:p>
          <a:p>
            <a:pPr marL="914400" indent="0" eaLnBrk="1" hangingPunct="1">
              <a:buFont typeface="Wingdings" pitchFamily="2" charset="2"/>
              <a:buNone/>
              <a:defRPr/>
            </a:pPr>
            <a:r>
              <a:rPr lang="en-US" sz="1800" dirty="0">
                <a:latin typeface="Courier New" pitchFamily="49" charset="0"/>
                <a:cs typeface="Courier New" pitchFamily="49" charset="0"/>
              </a:rPr>
              <a:t>head = new Node("Harry", head);</a:t>
            </a:r>
          </a:p>
          <a:p>
            <a:pPr marL="914400" indent="0" eaLnBrk="1" hangingPunct="1">
              <a:buFont typeface="Wingdings" pitchFamily="2" charset="2"/>
              <a:buNone/>
              <a:defRPr/>
            </a:pPr>
            <a:r>
              <a:rPr lang="en-US" sz="1800" dirty="0">
                <a:latin typeface="Courier New" pitchFamily="49" charset="0"/>
                <a:cs typeface="Courier New" pitchFamily="49" charset="0"/>
              </a:rPr>
              <a:t>head = new Node("Dick", head);</a:t>
            </a:r>
          </a:p>
          <a:p>
            <a:pPr marL="914400" indent="0" eaLnBrk="1" hangingPunct="1">
              <a:buFont typeface="Wingdings" pitchFamily="2" charset="2"/>
              <a:buNone/>
              <a:defRPr/>
            </a:pPr>
            <a:r>
              <a:rPr lang="en-US" sz="1800" dirty="0">
                <a:latin typeface="Courier New" pitchFamily="49" charset="0"/>
                <a:cs typeface="Courier New" pitchFamily="49" charset="0"/>
              </a:rPr>
              <a:t>head = new Node("Tom", head);</a:t>
            </a:r>
            <a:endParaRPr lang="en-US" sz="1400" dirty="0">
              <a:latin typeface="Courier New" pitchFamily="49" charset="0"/>
              <a:cs typeface="Courier New" pitchFamily="49" charset="0"/>
            </a:endParaRPr>
          </a:p>
        </p:txBody>
      </p:sp>
      <p:sp>
        <p:nvSpPr>
          <p:cNvPr id="5" name="Line Callout 1 4"/>
          <p:cNvSpPr/>
          <p:nvPr/>
        </p:nvSpPr>
        <p:spPr>
          <a:xfrm>
            <a:off x="5486400" y="2286000"/>
            <a:ext cx="3505200" cy="2438400"/>
          </a:xfrm>
          <a:prstGeom prst="borderCallout1">
            <a:avLst>
              <a:gd name="adj1" fmla="val 18750"/>
              <a:gd name="adj2" fmla="val -8333"/>
              <a:gd name="adj3" fmla="val 98361"/>
              <a:gd name="adj4" fmla="val -4047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0" dirty="0"/>
              <a:t>Each of these statements creates a new node, whose data component is </a:t>
            </a:r>
            <a:r>
              <a:rPr lang="en-US" b="0" i="1" dirty="0" err="1"/>
              <a:t>a_name</a:t>
            </a:r>
            <a:r>
              <a:rPr lang="en-US" b="0" i="1" dirty="0"/>
              <a:t> </a:t>
            </a:r>
            <a:r>
              <a:rPr lang="en-US" b="0" dirty="0"/>
              <a:t>and whose </a:t>
            </a:r>
            <a:r>
              <a:rPr lang="en-US" b="0" dirty="0">
                <a:latin typeface="Courier New" pitchFamily="49" charset="0"/>
                <a:cs typeface="Courier New" pitchFamily="49" charset="0"/>
              </a:rPr>
              <a:t>next</a:t>
            </a:r>
            <a:r>
              <a:rPr lang="en-US" b="0" dirty="0"/>
              <a:t> component is the list so far. Then </a:t>
            </a:r>
            <a:r>
              <a:rPr lang="en-US" b="0" dirty="0">
                <a:latin typeface="Courier New" pitchFamily="49" charset="0"/>
                <a:cs typeface="Courier New" pitchFamily="49" charset="0"/>
              </a:rPr>
              <a:t>head</a:t>
            </a:r>
            <a:r>
              <a:rPr lang="en-US" b="0" dirty="0"/>
              <a:t> is reset to point to this new node. This has the effect of adding the new node to the front of the existing list</a:t>
            </a:r>
            <a:endParaRPr lang="en-US" dirty="0"/>
          </a:p>
        </p:txBody>
      </p:sp>
      <p:pic>
        <p:nvPicPr>
          <p:cNvPr id="112644" name="Picture 2"/>
          <p:cNvPicPr>
            <a:picLocks noChangeAspect="1" noChangeArrowheads="1"/>
          </p:cNvPicPr>
          <p:nvPr/>
        </p:nvPicPr>
        <p:blipFill>
          <a:blip r:embed="rId2"/>
          <a:srcRect/>
          <a:stretch>
            <a:fillRect/>
          </a:stretch>
        </p:blipFill>
        <p:spPr bwMode="auto">
          <a:xfrm>
            <a:off x="0" y="1600200"/>
            <a:ext cx="5486400" cy="1150938"/>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a:xfrm>
            <a:off x="612775" y="228600"/>
            <a:ext cx="8153400" cy="990600"/>
          </a:xfrm>
        </p:spPr>
        <p:txBody>
          <a:bodyPr/>
          <a:lstStyle/>
          <a:p>
            <a:pPr eaLnBrk="1" hangingPunct="1"/>
            <a:r>
              <a:rPr lang="en-US" b="1" smtClean="0"/>
              <a:t>Inserting a Node in a List</a:t>
            </a:r>
            <a:endParaRPr lang="en-US" smtClean="0"/>
          </a:p>
        </p:txBody>
      </p:sp>
      <p:sp>
        <p:nvSpPr>
          <p:cNvPr id="113666" name="Content Placeholder 2"/>
          <p:cNvSpPr>
            <a:spLocks noGrp="1"/>
          </p:cNvSpPr>
          <p:nvPr>
            <p:ph sz="quarter" idx="1"/>
          </p:nvPr>
        </p:nvSpPr>
        <p:spPr>
          <a:xfrm>
            <a:off x="612775" y="1600200"/>
            <a:ext cx="8153400" cy="4876800"/>
          </a:xfrm>
        </p:spPr>
        <p:txBody>
          <a:bodyPr/>
          <a:lstStyle/>
          <a:p>
            <a:pPr marL="914400" indent="0" eaLnBrk="1" hangingPunct="1">
              <a:buFont typeface="Wingdings" pitchFamily="2" charset="2"/>
              <a:buNone/>
            </a:pPr>
            <a:r>
              <a:rPr lang="en-US" sz="2000" smtClean="0">
                <a:latin typeface="Courier New" pitchFamily="49" charset="0"/>
                <a:cs typeface="Courier New" pitchFamily="49" charset="0"/>
              </a:rPr>
              <a:t>Node* bob = new Node("Bob");</a:t>
            </a:r>
          </a:p>
          <a:p>
            <a:pPr marL="914400" indent="0" eaLnBrk="1" hangingPunct="1">
              <a:buFont typeface="Wingdings" pitchFamily="2" charset="2"/>
              <a:buNone/>
            </a:pPr>
            <a:r>
              <a:rPr lang="en-US" sz="2000" smtClean="0">
                <a:latin typeface="Courier New" pitchFamily="49" charset="0"/>
                <a:cs typeface="Courier New" pitchFamily="49" charset="0"/>
              </a:rPr>
              <a:t>bob-&gt;next = harry-&gt;next; // </a:t>
            </a:r>
            <a:r>
              <a:rPr lang="en-US" sz="2000" i="1" smtClean="0">
                <a:latin typeface="Courier New" pitchFamily="49" charset="0"/>
                <a:cs typeface="Courier New" pitchFamily="49" charset="0"/>
              </a:rPr>
              <a:t>Step 1</a:t>
            </a:r>
          </a:p>
          <a:p>
            <a:pPr marL="914400" indent="0" eaLnBrk="1" hangingPunct="1">
              <a:buFont typeface="Wingdings" pitchFamily="2" charset="2"/>
              <a:buNone/>
            </a:pPr>
            <a:r>
              <a:rPr lang="en-US" sz="2000" smtClean="0">
                <a:latin typeface="Courier New" pitchFamily="49" charset="0"/>
                <a:cs typeface="Courier New" pitchFamily="49" charset="0"/>
              </a:rPr>
              <a:t>harry-&gt;next = bob; // </a:t>
            </a:r>
            <a:r>
              <a:rPr lang="en-US" sz="2000" i="1" smtClean="0">
                <a:latin typeface="Courier New" pitchFamily="49" charset="0"/>
                <a:cs typeface="Courier New" pitchFamily="49" charset="0"/>
              </a:rPr>
              <a:t>Step 2</a:t>
            </a:r>
          </a:p>
          <a:p>
            <a:pPr marL="914400" indent="0" eaLnBrk="1" hangingPunct="1"/>
            <a:endParaRPr lang="en-US" smtClean="0"/>
          </a:p>
          <a:p>
            <a:pPr marL="914400" indent="0" eaLnBrk="1" hangingPunct="1"/>
            <a:endParaRPr lang="en-US" smtClean="0"/>
          </a:p>
          <a:p>
            <a:pPr marL="914400" indent="0" eaLnBrk="1" hangingPunct="1"/>
            <a:endParaRPr lang="en-US" smtClean="0"/>
          </a:p>
        </p:txBody>
      </p:sp>
      <p:pic>
        <p:nvPicPr>
          <p:cNvPr id="113667" name="Picture 2"/>
          <p:cNvPicPr>
            <a:picLocks noChangeAspect="1" noChangeArrowheads="1"/>
          </p:cNvPicPr>
          <p:nvPr/>
        </p:nvPicPr>
        <p:blipFill>
          <a:blip r:embed="rId2"/>
          <a:srcRect/>
          <a:stretch>
            <a:fillRect/>
          </a:stretch>
        </p:blipFill>
        <p:spPr bwMode="auto">
          <a:xfrm>
            <a:off x="1295400" y="3068638"/>
            <a:ext cx="6791325" cy="2914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a:xfrm>
            <a:off x="612775" y="228600"/>
            <a:ext cx="8153400" cy="990600"/>
          </a:xfrm>
        </p:spPr>
        <p:txBody>
          <a:bodyPr/>
          <a:lstStyle/>
          <a:p>
            <a:pPr eaLnBrk="1" hangingPunct="1"/>
            <a:r>
              <a:rPr lang="en-US" b="1" smtClean="0"/>
              <a:t>Removing a Node</a:t>
            </a:r>
            <a:endParaRPr lang="en-US" smtClean="0"/>
          </a:p>
        </p:txBody>
      </p:sp>
      <p:sp>
        <p:nvSpPr>
          <p:cNvPr id="114690" name="Content Placeholder 2"/>
          <p:cNvSpPr>
            <a:spLocks noGrp="1"/>
          </p:cNvSpPr>
          <p:nvPr>
            <p:ph sz="quarter" idx="1"/>
          </p:nvPr>
        </p:nvSpPr>
        <p:spPr>
          <a:xfrm>
            <a:off x="612775" y="1600200"/>
            <a:ext cx="8153400" cy="4876800"/>
          </a:xfrm>
        </p:spPr>
        <p:txBody>
          <a:bodyPr/>
          <a:lstStyle/>
          <a:p>
            <a:pPr marL="225425" indent="0" eaLnBrk="1" hangingPunct="1">
              <a:buFont typeface="Wingdings" pitchFamily="2" charset="2"/>
              <a:buNone/>
            </a:pPr>
            <a:r>
              <a:rPr lang="en-US" sz="1800" smtClean="0">
                <a:latin typeface="Courier New" pitchFamily="49" charset="0"/>
                <a:cs typeface="Courier New" pitchFamily="49" charset="0"/>
              </a:rPr>
              <a:t>Node* ptr = tom-&gt;next; // </a:t>
            </a:r>
            <a:r>
              <a:rPr lang="en-US" sz="1800" i="1" smtClean="0">
                <a:latin typeface="Courier New" pitchFamily="49" charset="0"/>
                <a:cs typeface="Courier New" pitchFamily="49" charset="0"/>
              </a:rPr>
              <a:t>Pointer to Node to be deleted</a:t>
            </a:r>
          </a:p>
          <a:p>
            <a:pPr marL="225425" indent="0" eaLnBrk="1" hangingPunct="1">
              <a:buFont typeface="Wingdings" pitchFamily="2" charset="2"/>
              <a:buNone/>
            </a:pPr>
            <a:r>
              <a:rPr lang="en-US" sz="1800" smtClean="0">
                <a:latin typeface="Courier New" pitchFamily="49" charset="0"/>
                <a:cs typeface="Courier New" pitchFamily="49" charset="0"/>
              </a:rPr>
              <a:t>tom-&gt;next = tom-&gt;next-&gt;next; // </a:t>
            </a:r>
            <a:r>
              <a:rPr lang="en-US" sz="1800" i="1" smtClean="0">
                <a:latin typeface="Courier New" pitchFamily="49" charset="0"/>
                <a:cs typeface="Courier New" pitchFamily="49" charset="0"/>
              </a:rPr>
              <a:t>Remove Node from list</a:t>
            </a:r>
          </a:p>
          <a:p>
            <a:pPr marL="225425" indent="0" eaLnBrk="1" hangingPunct="1">
              <a:buFont typeface="Wingdings" pitchFamily="2" charset="2"/>
              <a:buNone/>
            </a:pPr>
            <a:r>
              <a:rPr lang="en-US" sz="1800" smtClean="0">
                <a:latin typeface="Courier New" pitchFamily="49" charset="0"/>
                <a:cs typeface="Courier New" pitchFamily="49" charset="0"/>
              </a:rPr>
              <a:t>delete ptr; // </a:t>
            </a:r>
            <a:r>
              <a:rPr lang="en-US" sz="1800" i="1" smtClean="0">
                <a:latin typeface="Courier New" pitchFamily="49" charset="0"/>
                <a:cs typeface="Courier New" pitchFamily="49" charset="0"/>
              </a:rPr>
              <a:t>Delete Node to free storage</a:t>
            </a:r>
          </a:p>
          <a:p>
            <a:pPr marL="225425" indent="0" eaLnBrk="1" hangingPunct="1"/>
            <a:endParaRPr lang="en-US" smtClean="0"/>
          </a:p>
          <a:p>
            <a:pPr marL="225425" indent="0" eaLnBrk="1" hangingPunct="1"/>
            <a:endParaRPr lang="en-US" smtClean="0"/>
          </a:p>
          <a:p>
            <a:pPr marL="225425" indent="0" eaLnBrk="1" hangingPunct="1">
              <a:buFont typeface="Wingdings" pitchFamily="2" charset="2"/>
              <a:buNone/>
            </a:pPr>
            <a:endParaRPr lang="en-US" smtClean="0"/>
          </a:p>
        </p:txBody>
      </p:sp>
      <p:pic>
        <p:nvPicPr>
          <p:cNvPr id="114691" name="Picture 2"/>
          <p:cNvPicPr>
            <a:picLocks noChangeAspect="1" noChangeArrowheads="1"/>
          </p:cNvPicPr>
          <p:nvPr/>
        </p:nvPicPr>
        <p:blipFill>
          <a:blip r:embed="rId2"/>
          <a:srcRect/>
          <a:stretch>
            <a:fillRect/>
          </a:stretch>
        </p:blipFill>
        <p:spPr bwMode="auto">
          <a:xfrm>
            <a:off x="685800" y="3276600"/>
            <a:ext cx="7953375" cy="154305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Median</Template>
  <TotalTime>132</TotalTime>
  <Words>14304</Words>
  <Application>Microsoft Office PowerPoint</Application>
  <PresentationFormat>On-screen Show (4:3)</PresentationFormat>
  <Paragraphs>2016</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Median</vt:lpstr>
      <vt:lpstr>Chapter 4</vt:lpstr>
      <vt:lpstr>Chapter Objectives</vt:lpstr>
      <vt:lpstr>Chapter Objectives (cont.)</vt:lpstr>
      <vt:lpstr>Introduction</vt:lpstr>
      <vt:lpstr>Introduction (cont.)</vt:lpstr>
      <vt:lpstr>Introduction (cont.)</vt:lpstr>
      <vt:lpstr>Template Classes and the Vector</vt:lpstr>
      <vt:lpstr>Template Classes and the Vector</vt:lpstr>
      <vt:lpstr>Template Classes and the Vector (cont.)</vt:lpstr>
      <vt:lpstr>Template Classes and the Vector (cont.)</vt:lpstr>
      <vt:lpstr>Template Classes and the Vector (cont.)</vt:lpstr>
      <vt:lpstr>Template Classes and the Vector (cont.)</vt:lpstr>
      <vt:lpstr>Template Classes and the Vector (cont.)</vt:lpstr>
      <vt:lpstr>Template Classes and the Vector (cont.)</vt:lpstr>
      <vt:lpstr>Template Classes and the Vector (cont.)</vt:lpstr>
      <vt:lpstr>Vector</vt:lpstr>
      <vt:lpstr>Vector (cont.)</vt:lpstr>
      <vt:lpstr>Vector (cont.)</vt:lpstr>
      <vt:lpstr>Vector (cont.)</vt:lpstr>
      <vt:lpstr>Vector (cont.)</vt:lpstr>
      <vt:lpstr>Vector (cont.)</vt:lpstr>
      <vt:lpstr>Vector (cont.)</vt:lpstr>
      <vt:lpstr>Vector (cont.)</vt:lpstr>
      <vt:lpstr>Vector (cont.)</vt:lpstr>
      <vt:lpstr>Vector (cont.)</vt:lpstr>
      <vt:lpstr>Specification of the vector Class</vt:lpstr>
      <vt:lpstr>Specification of the vector Class</vt:lpstr>
      <vt:lpstr>Specification of the vector Class</vt:lpstr>
      <vt:lpstr>Function at and the Subscripting Operator</vt:lpstr>
      <vt:lpstr>Function at and the Subscripting Operator (cont.)</vt:lpstr>
      <vt:lpstr>Applications of vector</vt:lpstr>
      <vt:lpstr>Applications of vector</vt:lpstr>
      <vt:lpstr>Applications of vector</vt:lpstr>
      <vt:lpstr>Applications of vector</vt:lpstr>
      <vt:lpstr>Applications of vector</vt:lpstr>
      <vt:lpstr>The Phone Directory Application Revisited</vt:lpstr>
      <vt:lpstr>Implementation of a vector Class</vt:lpstr>
      <vt:lpstr>Implementation of a vector Class</vt:lpstr>
      <vt:lpstr>Implementation of a vector Class (cont.)</vt:lpstr>
      <vt:lpstr>Implementation of a vector Class (cont.)</vt:lpstr>
      <vt:lpstr>Implementation of a vector Class (cont.)</vt:lpstr>
      <vt:lpstr>Implementation of a vector Class (cont.)</vt:lpstr>
      <vt:lpstr>The Default Constructor</vt:lpstr>
      <vt:lpstr>The swap Function</vt:lpstr>
      <vt:lpstr>The Subscripting Operator</vt:lpstr>
      <vt:lpstr>The Subscripting Operator (cont.)</vt:lpstr>
      <vt:lpstr>The Subscripting Operator (cont.)</vt:lpstr>
      <vt:lpstr>The Subscripting Operator (cont.)</vt:lpstr>
      <vt:lpstr>The Subscripting Operator (cont.)</vt:lpstr>
      <vt:lpstr>The Subscripting Operator (cont.)</vt:lpstr>
      <vt:lpstr>The push_back Function</vt:lpstr>
      <vt:lpstr>The push_back Function (cont.)</vt:lpstr>
      <vt:lpstr>The push_back Function (cont.)</vt:lpstr>
      <vt:lpstr>The insert Function</vt:lpstr>
      <vt:lpstr>The insert Function (cont.)</vt:lpstr>
      <vt:lpstr>The erase Function</vt:lpstr>
      <vt:lpstr>The erase Function (cont.)</vt:lpstr>
      <vt:lpstr>The reserve Function</vt:lpstr>
      <vt:lpstr>The reserve Function (cont.)</vt:lpstr>
      <vt:lpstr>The reserve Function (cont.)</vt:lpstr>
      <vt:lpstr>The reserve Function (cont.)</vt:lpstr>
      <vt:lpstr>Performance of the KW::vector</vt:lpstr>
      <vt:lpstr>The Copy Constructor, Assignment Operator, and Destructor</vt:lpstr>
      <vt:lpstr>Copying Objects and the Copy Constructor</vt:lpstr>
      <vt:lpstr>Shallow Copy versus Deep Copy</vt:lpstr>
      <vt:lpstr>Shallow Copy versus Deep Copy (cont.)</vt:lpstr>
      <vt:lpstr>Shallow Copy versus Deep Copy (cont.)</vt:lpstr>
      <vt:lpstr>Shallow Copy versus Deep Copy (cont.)</vt:lpstr>
      <vt:lpstr>Shallow Copy versus Deep Copy (cont.)</vt:lpstr>
      <vt:lpstr>Assignment Operator</vt:lpstr>
      <vt:lpstr>Assignment Operator (cont.)</vt:lpstr>
      <vt:lpstr>Assignment Operator (cont.)</vt:lpstr>
      <vt:lpstr>Assignment Operator (cont.)</vt:lpstr>
      <vt:lpstr>The Destructor</vt:lpstr>
      <vt:lpstr>The Destructor (cont.)</vt:lpstr>
      <vt:lpstr>The Destructor (cont.)</vt:lpstr>
      <vt:lpstr>Single-Linked Lists and Double-Linked Lists</vt:lpstr>
      <vt:lpstr>Single-Linked Lists and Double-Linked Lists</vt:lpstr>
      <vt:lpstr>Single-Linked Lists and Double-Linked Lists (cont.)</vt:lpstr>
      <vt:lpstr>Single-Linked Lists and Double-Linked Lists (cont.)</vt:lpstr>
      <vt:lpstr>Single-Linked Lists and Double-Linked Lists (cont.)</vt:lpstr>
      <vt:lpstr>Single-Linked Lists and Double-Linked Lists (cont.)</vt:lpstr>
      <vt:lpstr>Single-Linked Lists and Double-Linked Lists (cont.)</vt:lpstr>
      <vt:lpstr>Single-Linked Lists and Double-Linked Lists (cont.)</vt:lpstr>
      <vt:lpstr>Single-Linked Lists and Double-Linked Lists (cont.)</vt:lpstr>
      <vt:lpstr>Single-Linked Lists and Double-Linked Lists (cont.)</vt:lpstr>
      <vt:lpstr>A List Node</vt:lpstr>
      <vt:lpstr>A List Node (cont.)</vt:lpstr>
      <vt:lpstr>A List Node (cont.)</vt:lpstr>
      <vt:lpstr>A List Node (cont.)</vt:lpstr>
      <vt:lpstr>A List Node (cont.)</vt:lpstr>
      <vt:lpstr>A List Node (cont.)</vt:lpstr>
      <vt:lpstr>Connecting Nodes (cont.)</vt:lpstr>
      <vt:lpstr>Connecting Nodes (cont.)</vt:lpstr>
      <vt:lpstr>Connecting Nodes (cont.)</vt:lpstr>
      <vt:lpstr>Connecting Nodes (cont.)</vt:lpstr>
      <vt:lpstr>Connecting Nodes (cont.)</vt:lpstr>
      <vt:lpstr>Inserting a Node in a List</vt:lpstr>
      <vt:lpstr>Removing a Node</vt:lpstr>
      <vt:lpstr>Removing a Node (cont.)</vt:lpstr>
      <vt:lpstr>Traversing a Linked List</vt:lpstr>
      <vt:lpstr>Traversing a Linked List (cont.)</vt:lpstr>
      <vt:lpstr>Double-Linked Lists</vt:lpstr>
      <vt:lpstr>Double-Linked Lists (cont.)</vt:lpstr>
      <vt:lpstr>The DNode Class</vt:lpstr>
      <vt:lpstr>Inserting into a Double-Linked List</vt:lpstr>
      <vt:lpstr>Removing from a Double-Linked List</vt:lpstr>
      <vt:lpstr>Removing from a Double-Linked List (cont.)</vt:lpstr>
      <vt:lpstr>Creating a Double-Linked List Object</vt:lpstr>
      <vt:lpstr>Circular Lists</vt:lpstr>
      <vt:lpstr>Circular Lists (cont.)</vt:lpstr>
      <vt:lpstr>The list Class and the Iterator</vt:lpstr>
      <vt:lpstr>The list Class</vt:lpstr>
      <vt:lpstr>The list Class (cont.)</vt:lpstr>
      <vt:lpstr>The Iterator</vt:lpstr>
      <vt:lpstr>The Iterator (cont.)</vt:lpstr>
      <vt:lpstr>The Iterator (cont.)</vt:lpstr>
      <vt:lpstr>The Iterator (cont.)</vt:lpstr>
      <vt:lpstr>The Iterator (cont.)</vt:lpstr>
      <vt:lpstr>The Iterator (cont.)</vt:lpstr>
      <vt:lpstr>The Iterator (cont.)</vt:lpstr>
      <vt:lpstr>The Iterator (cont.)</vt:lpstr>
      <vt:lpstr>The Iterator (cont.)</vt:lpstr>
      <vt:lpstr>The Iterator (cont.)</vt:lpstr>
      <vt:lpstr>Testing for More List Nodes</vt:lpstr>
      <vt:lpstr>Common Requirements for Iterators</vt:lpstr>
      <vt:lpstr>Common Requirements for Iterators (cont.)</vt:lpstr>
      <vt:lpstr>Common Requirements for Iterators (cont.)</vt:lpstr>
      <vt:lpstr>Removing Elements from a List</vt:lpstr>
      <vt:lpstr>Removing Elements from a List (cont.)</vt:lpstr>
      <vt:lpstr>Removing Elements from a List (cont.)</vt:lpstr>
      <vt:lpstr>Removing Elements from a List (cont.)</vt:lpstr>
      <vt:lpstr>Removing Elements from a List (cont.)</vt:lpstr>
      <vt:lpstr>Removing Elements from a List (cont.)</vt:lpstr>
      <vt:lpstr>Implementation of a Double-Linked List Class</vt:lpstr>
      <vt:lpstr>Implementation of a Double-Linked List Class</vt:lpstr>
      <vt:lpstr>Implementing the KW::list Functions</vt:lpstr>
      <vt:lpstr>Implementing the KW::list Functions (cont.)</vt:lpstr>
      <vt:lpstr>Implementing the KW::list Functions (cont.)</vt:lpstr>
      <vt:lpstr>Implementing the KW::list Functions (cont.)</vt:lpstr>
      <vt:lpstr>The Default Constructor</vt:lpstr>
      <vt:lpstr>The Copy Constructor</vt:lpstr>
      <vt:lpstr>The Destructor</vt:lpstr>
      <vt:lpstr>The Assignment Operator</vt:lpstr>
      <vt:lpstr> The push_front Function</vt:lpstr>
      <vt:lpstr>The push_back Function</vt:lpstr>
      <vt:lpstr>The insert Function</vt:lpstr>
      <vt:lpstr>The insert Function (cont.)</vt:lpstr>
      <vt:lpstr>The pop_front Function</vt:lpstr>
      <vt:lpstr>The pop_back Function</vt:lpstr>
      <vt:lpstr>The erase Function</vt:lpstr>
      <vt:lpstr>Implementing the iterator</vt:lpstr>
      <vt:lpstr>Implementing the iterator (cont.)</vt:lpstr>
      <vt:lpstr>Declaring the Class iterator</vt:lpstr>
      <vt:lpstr>Declaring the Class iterator (cont.)</vt:lpstr>
      <vt:lpstr>The Constructor</vt:lpstr>
      <vt:lpstr>The Dereferencing Operator</vt:lpstr>
      <vt:lpstr>Member Access Operator</vt:lpstr>
      <vt:lpstr>The Prefix Increment and Decrement Operators</vt:lpstr>
      <vt:lpstr>The Postfix Increment and Decrement Operators</vt:lpstr>
      <vt:lpstr>The const_iterator</vt:lpstr>
      <vt:lpstr>The const_iterator (cont.)</vt:lpstr>
      <vt:lpstr>The const_iterator (cont.)</vt:lpstr>
      <vt:lpstr>The const_iterator (cont.)</vt:lpstr>
      <vt:lpstr>Application of the list Class</vt:lpstr>
      <vt:lpstr>Application of the list Class</vt:lpstr>
      <vt:lpstr>Application of the list Class (cont.)</vt:lpstr>
      <vt:lpstr>Application of the list Class (cont.)</vt:lpstr>
      <vt:lpstr>Implementation</vt:lpstr>
      <vt:lpstr>Implementation (cont.)</vt:lpstr>
      <vt:lpstr>Implementation (cont.)</vt:lpstr>
      <vt:lpstr>Implementation (cont.)</vt:lpstr>
      <vt:lpstr>Implementation (cont.)</vt:lpstr>
      <vt:lpstr>Implementation (cont.)</vt:lpstr>
      <vt:lpstr>Testing</vt:lpstr>
      <vt:lpstr>Standard Library Containers</vt:lpstr>
      <vt:lpstr>Standard Library Containers</vt:lpstr>
      <vt:lpstr>Standard Library Containers (cont.)</vt:lpstr>
      <vt:lpstr>Standard Library Containers (cont.)</vt:lpstr>
      <vt:lpstr>Common Features of Containers</vt:lpstr>
      <vt:lpstr>Sequences</vt:lpstr>
      <vt:lpstr>Optional Requirements for Sequences</vt:lpstr>
      <vt:lpstr>Optional Requirements for Sequences (cont.)</vt:lpstr>
      <vt:lpstr>Associative Containers</vt:lpstr>
      <vt:lpstr>Vector Implementation Revisited</vt:lpstr>
      <vt:lpstr>The vector::iterator</vt:lpstr>
      <vt:lpstr>The vector::iterator (cont.)</vt:lpstr>
      <vt:lpstr>The vector::iterator (cont.)</vt:lpstr>
      <vt:lpstr>The vector::iterator (cont.)</vt:lpstr>
      <vt:lpstr>Standard Library Algorithms and Function Objects</vt:lpstr>
      <vt:lpstr>The find Function</vt:lpstr>
      <vt:lpstr>The find Function (cont.)</vt:lpstr>
      <vt:lpstr>The find Function (cont.)</vt:lpstr>
      <vt:lpstr>The find Function (cont.)</vt:lpstr>
      <vt:lpstr>The find Function (cont.)</vt:lpstr>
      <vt:lpstr>The find Function (cont.)</vt:lpstr>
      <vt:lpstr>The Algorithm Library</vt:lpstr>
      <vt:lpstr>The Algorithm Library (cont.)</vt:lpstr>
      <vt:lpstr>The Algorithm Library (cont.)</vt:lpstr>
      <vt:lpstr>The Algorithm Library (cont.)</vt:lpstr>
      <vt:lpstr>The Algorithm Library (cont.)</vt:lpstr>
      <vt:lpstr>The swap Function</vt:lpstr>
      <vt:lpstr>The swap Function (cont.)</vt:lpstr>
      <vt:lpstr>Specializing the swap Function</vt:lpstr>
      <vt:lpstr>Specializing the swap Function</vt:lpstr>
      <vt:lpstr>Function Objects (cont.)</vt:lpstr>
      <vt:lpstr>Function Objects (cont.)</vt:lpstr>
      <vt:lpstr>Function Objects (cont.)</vt:lpstr>
      <vt:lpstr>Function Objects (cont.)</vt:lpstr>
      <vt:lpstr>Function Objects (cont.)</vt:lpstr>
      <vt:lpstr>Function Objects (cont.)</vt:lpstr>
      <vt:lpstr>Function Objects (cont.)</vt:lpstr>
      <vt:lpstr>Function Objects (cont.)</vt:lpstr>
      <vt:lpstr>Function Objects (cont.)</vt:lpstr>
      <vt:lpstr>Function Objects (cont.)</vt:lpstr>
      <vt:lpstr>Function Objects (cont.)</vt:lpstr>
      <vt:lpstr>Function Objects (cont.)</vt:lpstr>
      <vt:lpstr>Function Objects (cont.)</vt:lpstr>
      <vt:lpstr>Function Objects (cont.)</vt:lpstr>
      <vt:lpstr>Function Objects (cont.)</vt:lpstr>
      <vt:lpstr>Function Objects (cont.)</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and Class Hierarchies</dc:title>
  <dc:creator>Eliot Moss and Philip King</dc:creator>
  <cp:lastModifiedBy>Robert</cp:lastModifiedBy>
  <cp:revision>443</cp:revision>
  <dcterms:created xsi:type="dcterms:W3CDTF">2004-06-18T19:15:49Z</dcterms:created>
  <dcterms:modified xsi:type="dcterms:W3CDTF">2012-08-20T19:27:51Z</dcterms:modified>
</cp:coreProperties>
</file>