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3"/>
    <p:sldId id="270" r:id="rId4"/>
    <p:sldId id="281" r:id="rId5"/>
    <p:sldId id="294" r:id="rId6"/>
    <p:sldId id="287" r:id="rId7"/>
    <p:sldId id="286" r:id="rId8"/>
    <p:sldId id="291" r:id="rId9"/>
    <p:sldId id="292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73" d="100"/>
          <a:sy n="73" d="100"/>
        </p:scale>
        <p:origin x="106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true"/>
        </p:nvGrpSpPr>
        <p:grpSpPr>
          <a:xfrm>
            <a:off x="1" y="0"/>
            <a:ext cx="9144001" cy="6858000"/>
            <a:chOff x="1" y="0"/>
            <a:chExt cx="9144001" cy="6858000"/>
          </a:xfrm>
        </p:grpSpPr>
        <p:sp>
          <p:nvSpPr>
            <p:cNvPr id="34" name="任意多边形 33"/>
            <p:cNvSpPr/>
            <p:nvPr userDrawn="true"/>
          </p:nvSpPr>
          <p:spPr>
            <a:xfrm>
              <a:off x="1" y="0"/>
              <a:ext cx="9144001" cy="6858000"/>
            </a:xfrm>
            <a:custGeom>
              <a:avLst/>
              <a:gdLst>
                <a:gd name="connsiteX0" fmla="*/ 0 w 9144001"/>
                <a:gd name="connsiteY0" fmla="*/ 0 h 6858000"/>
                <a:gd name="connsiteX1" fmla="*/ 9144001 w 9144001"/>
                <a:gd name="connsiteY1" fmla="*/ 0 h 6858000"/>
                <a:gd name="connsiteX2" fmla="*/ 9144001 w 9144001"/>
                <a:gd name="connsiteY2" fmla="*/ 6858000 h 6858000"/>
                <a:gd name="connsiteX3" fmla="*/ 0 w 914400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1" h="6858000">
                  <a:moveTo>
                    <a:pt x="0" y="0"/>
                  </a:moveTo>
                  <a:lnTo>
                    <a:pt x="9144001" y="0"/>
                  </a:lnTo>
                  <a:lnTo>
                    <a:pt x="9144001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t="-9277" b="-924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2" name="任意多边形 31"/>
            <p:cNvSpPr/>
            <p:nvPr userDrawn="true"/>
          </p:nvSpPr>
          <p:spPr>
            <a:xfrm>
              <a:off x="1" y="0"/>
              <a:ext cx="9144001" cy="6858000"/>
            </a:xfrm>
            <a:custGeom>
              <a:avLst/>
              <a:gdLst>
                <a:gd name="connsiteX0" fmla="*/ 0 w 9144001"/>
                <a:gd name="connsiteY0" fmla="*/ 0 h 6858000"/>
                <a:gd name="connsiteX1" fmla="*/ 9144001 w 9144001"/>
                <a:gd name="connsiteY1" fmla="*/ 0 h 6858000"/>
                <a:gd name="connsiteX2" fmla="*/ 9144001 w 9144001"/>
                <a:gd name="connsiteY2" fmla="*/ 6858000 h 6858000"/>
                <a:gd name="connsiteX3" fmla="*/ 0 w 914400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1" h="6858000">
                  <a:moveTo>
                    <a:pt x="0" y="0"/>
                  </a:moveTo>
                  <a:lnTo>
                    <a:pt x="9144001" y="0"/>
                  </a:lnTo>
                  <a:lnTo>
                    <a:pt x="914400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2" name="Freeform 17"/>
            <p:cNvSpPr/>
            <p:nvPr userDrawn="true"/>
          </p:nvSpPr>
          <p:spPr bwMode="auto">
            <a:xfrm>
              <a:off x="757752" y="3076029"/>
              <a:ext cx="7628497" cy="246610"/>
            </a:xfrm>
            <a:custGeom>
              <a:avLst/>
              <a:gdLst>
                <a:gd name="T0" fmla="*/ 4790 w 4790"/>
                <a:gd name="T1" fmla="*/ 0 h 153"/>
                <a:gd name="T2" fmla="*/ 2544 w 4790"/>
                <a:gd name="T3" fmla="*/ 0 h 153"/>
                <a:gd name="T4" fmla="*/ 2544 w 4790"/>
                <a:gd name="T5" fmla="*/ 0 h 153"/>
                <a:gd name="T6" fmla="*/ 2544 w 4790"/>
                <a:gd name="T7" fmla="*/ 0 h 153"/>
                <a:gd name="T8" fmla="*/ 2395 w 4790"/>
                <a:gd name="T9" fmla="*/ 148 h 153"/>
                <a:gd name="T10" fmla="*/ 2247 w 4790"/>
                <a:gd name="T11" fmla="*/ 0 h 153"/>
                <a:gd name="T12" fmla="*/ 2246 w 4790"/>
                <a:gd name="T13" fmla="*/ 0 h 153"/>
                <a:gd name="T14" fmla="*/ 2246 w 4790"/>
                <a:gd name="T15" fmla="*/ 0 h 153"/>
                <a:gd name="T16" fmla="*/ 0 w 4790"/>
                <a:gd name="T17" fmla="*/ 0 h 153"/>
                <a:gd name="T18" fmla="*/ 0 w 4790"/>
                <a:gd name="T19" fmla="*/ 4 h 153"/>
                <a:gd name="T20" fmla="*/ 2246 w 4790"/>
                <a:gd name="T21" fmla="*/ 4 h 153"/>
                <a:gd name="T22" fmla="*/ 2395 w 4790"/>
                <a:gd name="T23" fmla="*/ 153 h 153"/>
                <a:gd name="T24" fmla="*/ 2544 w 4790"/>
                <a:gd name="T25" fmla="*/ 4 h 153"/>
                <a:gd name="T26" fmla="*/ 4790 w 4790"/>
                <a:gd name="T27" fmla="*/ 4 h 153"/>
                <a:gd name="T28" fmla="*/ 4790 w 4790"/>
                <a:gd name="T2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90" h="153">
                  <a:moveTo>
                    <a:pt x="4790" y="0"/>
                  </a:moveTo>
                  <a:lnTo>
                    <a:pt x="2544" y="0"/>
                  </a:lnTo>
                  <a:lnTo>
                    <a:pt x="2544" y="0"/>
                  </a:lnTo>
                  <a:lnTo>
                    <a:pt x="2544" y="0"/>
                  </a:lnTo>
                  <a:lnTo>
                    <a:pt x="2395" y="148"/>
                  </a:lnTo>
                  <a:lnTo>
                    <a:pt x="2247" y="0"/>
                  </a:lnTo>
                  <a:lnTo>
                    <a:pt x="2246" y="0"/>
                  </a:lnTo>
                  <a:lnTo>
                    <a:pt x="224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246" y="4"/>
                  </a:lnTo>
                  <a:lnTo>
                    <a:pt x="2395" y="153"/>
                  </a:lnTo>
                  <a:lnTo>
                    <a:pt x="2544" y="4"/>
                  </a:lnTo>
                  <a:lnTo>
                    <a:pt x="4790" y="4"/>
                  </a:lnTo>
                  <a:lnTo>
                    <a:pt x="47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 sz="2000"/>
            </a:p>
          </p:txBody>
        </p:sp>
        <p:sp>
          <p:nvSpPr>
            <p:cNvPr id="23" name="Rectangle 18"/>
            <p:cNvSpPr>
              <a:spLocks noChangeArrowheads="true"/>
            </p:cNvSpPr>
            <p:nvPr userDrawn="true"/>
          </p:nvSpPr>
          <p:spPr bwMode="auto">
            <a:xfrm>
              <a:off x="2881165" y="4524781"/>
              <a:ext cx="3381671" cy="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 sz="2000"/>
            </a:p>
          </p:txBody>
        </p:sp>
        <p:sp>
          <p:nvSpPr>
            <p:cNvPr id="24" name="Freeform 19"/>
            <p:cNvSpPr/>
            <p:nvPr userDrawn="true"/>
          </p:nvSpPr>
          <p:spPr bwMode="auto">
            <a:xfrm>
              <a:off x="4282765" y="4229174"/>
              <a:ext cx="565192" cy="573939"/>
            </a:xfrm>
            <a:custGeom>
              <a:avLst/>
              <a:gdLst>
                <a:gd name="T0" fmla="*/ 298 w 298"/>
                <a:gd name="T1" fmla="*/ 149 h 299"/>
                <a:gd name="T2" fmla="*/ 149 w 298"/>
                <a:gd name="T3" fmla="*/ 299 h 299"/>
                <a:gd name="T4" fmla="*/ 0 w 298"/>
                <a:gd name="T5" fmla="*/ 149 h 299"/>
                <a:gd name="T6" fmla="*/ 149 w 298"/>
                <a:gd name="T7" fmla="*/ 0 h 299"/>
                <a:gd name="T8" fmla="*/ 298 w 298"/>
                <a:gd name="T9" fmla="*/ 14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9">
                  <a:moveTo>
                    <a:pt x="298" y="149"/>
                  </a:moveTo>
                  <a:lnTo>
                    <a:pt x="149" y="299"/>
                  </a:lnTo>
                  <a:lnTo>
                    <a:pt x="0" y="149"/>
                  </a:lnTo>
                  <a:lnTo>
                    <a:pt x="149" y="0"/>
                  </a:lnTo>
                  <a:lnTo>
                    <a:pt x="298" y="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 sz="2000"/>
            </a:p>
          </p:txBody>
        </p:sp>
        <p:sp>
          <p:nvSpPr>
            <p:cNvPr id="25" name="Freeform 20"/>
            <p:cNvSpPr/>
            <p:nvPr userDrawn="true"/>
          </p:nvSpPr>
          <p:spPr bwMode="auto">
            <a:xfrm>
              <a:off x="3983100" y="4225335"/>
              <a:ext cx="574676" cy="581617"/>
            </a:xfrm>
            <a:custGeom>
              <a:avLst/>
              <a:gdLst>
                <a:gd name="T0" fmla="*/ 300 w 303"/>
                <a:gd name="T1" fmla="*/ 151 h 303"/>
                <a:gd name="T2" fmla="*/ 299 w 303"/>
                <a:gd name="T3" fmla="*/ 151 h 303"/>
                <a:gd name="T4" fmla="*/ 151 w 303"/>
                <a:gd name="T5" fmla="*/ 299 h 303"/>
                <a:gd name="T6" fmla="*/ 4 w 303"/>
                <a:gd name="T7" fmla="*/ 151 h 303"/>
                <a:gd name="T8" fmla="*/ 151 w 303"/>
                <a:gd name="T9" fmla="*/ 5 h 303"/>
                <a:gd name="T10" fmla="*/ 299 w 303"/>
                <a:gd name="T11" fmla="*/ 153 h 303"/>
                <a:gd name="T12" fmla="*/ 300 w 303"/>
                <a:gd name="T13" fmla="*/ 151 h 303"/>
                <a:gd name="T14" fmla="*/ 299 w 303"/>
                <a:gd name="T15" fmla="*/ 151 h 303"/>
                <a:gd name="T16" fmla="*/ 300 w 303"/>
                <a:gd name="T17" fmla="*/ 151 h 303"/>
                <a:gd name="T18" fmla="*/ 301 w 303"/>
                <a:gd name="T19" fmla="*/ 151 h 303"/>
                <a:gd name="T20" fmla="*/ 151 w 303"/>
                <a:gd name="T21" fmla="*/ 0 h 303"/>
                <a:gd name="T22" fmla="*/ 0 w 303"/>
                <a:gd name="T23" fmla="*/ 151 h 303"/>
                <a:gd name="T24" fmla="*/ 151 w 303"/>
                <a:gd name="T25" fmla="*/ 303 h 303"/>
                <a:gd name="T26" fmla="*/ 303 w 303"/>
                <a:gd name="T27" fmla="*/ 151 h 303"/>
                <a:gd name="T28" fmla="*/ 301 w 303"/>
                <a:gd name="T29" fmla="*/ 151 h 303"/>
                <a:gd name="T30" fmla="*/ 300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0" y="151"/>
                  </a:moveTo>
                  <a:lnTo>
                    <a:pt x="299" y="151"/>
                  </a:lnTo>
                  <a:lnTo>
                    <a:pt x="151" y="299"/>
                  </a:lnTo>
                  <a:lnTo>
                    <a:pt x="4" y="151"/>
                  </a:lnTo>
                  <a:lnTo>
                    <a:pt x="151" y="5"/>
                  </a:lnTo>
                  <a:lnTo>
                    <a:pt x="299" y="153"/>
                  </a:lnTo>
                  <a:lnTo>
                    <a:pt x="300" y="151"/>
                  </a:lnTo>
                  <a:lnTo>
                    <a:pt x="299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151" y="0"/>
                  </a:lnTo>
                  <a:lnTo>
                    <a:pt x="0" y="151"/>
                  </a:lnTo>
                  <a:lnTo>
                    <a:pt x="151" y="303"/>
                  </a:lnTo>
                  <a:lnTo>
                    <a:pt x="303" y="151"/>
                  </a:lnTo>
                  <a:lnTo>
                    <a:pt x="301" y="151"/>
                  </a:lnTo>
                  <a:lnTo>
                    <a:pt x="300" y="1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 sz="2000"/>
            </a:p>
          </p:txBody>
        </p:sp>
        <p:sp>
          <p:nvSpPr>
            <p:cNvPr id="26" name="Freeform 21"/>
            <p:cNvSpPr/>
            <p:nvPr userDrawn="true"/>
          </p:nvSpPr>
          <p:spPr bwMode="auto">
            <a:xfrm>
              <a:off x="4572949" y="4225335"/>
              <a:ext cx="574676" cy="581617"/>
            </a:xfrm>
            <a:custGeom>
              <a:avLst/>
              <a:gdLst>
                <a:gd name="T0" fmla="*/ 301 w 303"/>
                <a:gd name="T1" fmla="*/ 151 h 303"/>
                <a:gd name="T2" fmla="*/ 300 w 303"/>
                <a:gd name="T3" fmla="*/ 151 h 303"/>
                <a:gd name="T4" fmla="*/ 152 w 303"/>
                <a:gd name="T5" fmla="*/ 299 h 303"/>
                <a:gd name="T6" fmla="*/ 5 w 303"/>
                <a:gd name="T7" fmla="*/ 151 h 303"/>
                <a:gd name="T8" fmla="*/ 152 w 303"/>
                <a:gd name="T9" fmla="*/ 5 h 303"/>
                <a:gd name="T10" fmla="*/ 300 w 303"/>
                <a:gd name="T11" fmla="*/ 153 h 303"/>
                <a:gd name="T12" fmla="*/ 301 w 303"/>
                <a:gd name="T13" fmla="*/ 151 h 303"/>
                <a:gd name="T14" fmla="*/ 300 w 303"/>
                <a:gd name="T15" fmla="*/ 151 h 303"/>
                <a:gd name="T16" fmla="*/ 301 w 303"/>
                <a:gd name="T17" fmla="*/ 151 h 303"/>
                <a:gd name="T18" fmla="*/ 302 w 303"/>
                <a:gd name="T19" fmla="*/ 151 h 303"/>
                <a:gd name="T20" fmla="*/ 152 w 303"/>
                <a:gd name="T21" fmla="*/ 0 h 303"/>
                <a:gd name="T22" fmla="*/ 0 w 303"/>
                <a:gd name="T23" fmla="*/ 151 h 303"/>
                <a:gd name="T24" fmla="*/ 152 w 303"/>
                <a:gd name="T25" fmla="*/ 303 h 303"/>
                <a:gd name="T26" fmla="*/ 303 w 303"/>
                <a:gd name="T27" fmla="*/ 151 h 303"/>
                <a:gd name="T28" fmla="*/ 302 w 303"/>
                <a:gd name="T29" fmla="*/ 151 h 303"/>
                <a:gd name="T30" fmla="*/ 301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1" y="151"/>
                  </a:moveTo>
                  <a:lnTo>
                    <a:pt x="300" y="151"/>
                  </a:lnTo>
                  <a:lnTo>
                    <a:pt x="152" y="299"/>
                  </a:lnTo>
                  <a:lnTo>
                    <a:pt x="5" y="151"/>
                  </a:lnTo>
                  <a:lnTo>
                    <a:pt x="152" y="5"/>
                  </a:lnTo>
                  <a:lnTo>
                    <a:pt x="300" y="153"/>
                  </a:lnTo>
                  <a:lnTo>
                    <a:pt x="301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302" y="151"/>
                  </a:lnTo>
                  <a:lnTo>
                    <a:pt x="152" y="0"/>
                  </a:lnTo>
                  <a:lnTo>
                    <a:pt x="0" y="151"/>
                  </a:lnTo>
                  <a:lnTo>
                    <a:pt x="152" y="303"/>
                  </a:lnTo>
                  <a:lnTo>
                    <a:pt x="303" y="151"/>
                  </a:lnTo>
                  <a:lnTo>
                    <a:pt x="302" y="151"/>
                  </a:lnTo>
                  <a:lnTo>
                    <a:pt x="301" y="1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 sz="2000"/>
            </a:p>
          </p:txBody>
        </p:sp>
      </p:grpSp>
      <p:sp>
        <p:nvSpPr>
          <p:cNvPr id="9801" name="副标题 2"/>
          <p:cNvSpPr>
            <a:spLocks noGrp="true"/>
          </p:cNvSpPr>
          <p:nvPr userDrawn="true">
            <p:ph type="subTitle" idx="1"/>
          </p:nvPr>
        </p:nvSpPr>
        <p:spPr>
          <a:xfrm>
            <a:off x="502443" y="2447264"/>
            <a:ext cx="8137923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true"/>
          </p:cNvSpPr>
          <p:nvPr userDrawn="true">
            <p:ph type="ctrTitle"/>
          </p:nvPr>
        </p:nvSpPr>
        <p:spPr>
          <a:xfrm>
            <a:off x="502443" y="1748673"/>
            <a:ext cx="8137923" cy="69859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true"/>
          </p:cNvSpPr>
          <p:nvPr userDrawn="true">
            <p:ph type="body" sz="quarter" idx="10" hasCustomPrompt="true"/>
          </p:nvPr>
        </p:nvSpPr>
        <p:spPr>
          <a:xfrm>
            <a:off x="502443" y="3444711"/>
            <a:ext cx="813792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true"/>
          </p:cNvSpPr>
          <p:nvPr userDrawn="true">
            <p:ph type="body" sz="quarter" idx="11" hasCustomPrompt="true"/>
          </p:nvPr>
        </p:nvSpPr>
        <p:spPr>
          <a:xfrm>
            <a:off x="502443" y="3740982"/>
            <a:ext cx="813792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true"/>
        </p:nvGrpSpPr>
        <p:grpSpPr>
          <a:xfrm>
            <a:off x="1776878" y="2009775"/>
            <a:ext cx="5590244" cy="2792024"/>
            <a:chOff x="2342964" y="2353452"/>
            <a:chExt cx="4435817" cy="2215450"/>
          </a:xfrm>
          <a:solidFill>
            <a:schemeClr val="accent5"/>
          </a:solidFill>
        </p:grpSpPr>
        <p:sp>
          <p:nvSpPr>
            <p:cNvPr id="10" name="Freeform 19"/>
            <p:cNvSpPr/>
            <p:nvPr userDrawn="true"/>
          </p:nvSpPr>
          <p:spPr bwMode="auto">
            <a:xfrm>
              <a:off x="3484424" y="2368075"/>
              <a:ext cx="2152885" cy="2186204"/>
            </a:xfrm>
            <a:custGeom>
              <a:avLst/>
              <a:gdLst>
                <a:gd name="T0" fmla="*/ 298 w 298"/>
                <a:gd name="T1" fmla="*/ 149 h 299"/>
                <a:gd name="T2" fmla="*/ 149 w 298"/>
                <a:gd name="T3" fmla="*/ 299 h 299"/>
                <a:gd name="T4" fmla="*/ 0 w 298"/>
                <a:gd name="T5" fmla="*/ 149 h 299"/>
                <a:gd name="T6" fmla="*/ 149 w 298"/>
                <a:gd name="T7" fmla="*/ 0 h 299"/>
                <a:gd name="T8" fmla="*/ 298 w 298"/>
                <a:gd name="T9" fmla="*/ 14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9">
                  <a:moveTo>
                    <a:pt x="298" y="149"/>
                  </a:moveTo>
                  <a:lnTo>
                    <a:pt x="149" y="299"/>
                  </a:lnTo>
                  <a:lnTo>
                    <a:pt x="0" y="149"/>
                  </a:lnTo>
                  <a:lnTo>
                    <a:pt x="149" y="0"/>
                  </a:lnTo>
                  <a:lnTo>
                    <a:pt x="298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/>
            </a:p>
          </p:txBody>
        </p:sp>
        <p:sp>
          <p:nvSpPr>
            <p:cNvPr id="11" name="Freeform 20"/>
            <p:cNvSpPr/>
            <p:nvPr userDrawn="true"/>
          </p:nvSpPr>
          <p:spPr bwMode="auto">
            <a:xfrm>
              <a:off x="2342964" y="2353452"/>
              <a:ext cx="2189011" cy="2215450"/>
            </a:xfrm>
            <a:custGeom>
              <a:avLst/>
              <a:gdLst>
                <a:gd name="T0" fmla="*/ 300 w 303"/>
                <a:gd name="T1" fmla="*/ 151 h 303"/>
                <a:gd name="T2" fmla="*/ 299 w 303"/>
                <a:gd name="T3" fmla="*/ 151 h 303"/>
                <a:gd name="T4" fmla="*/ 151 w 303"/>
                <a:gd name="T5" fmla="*/ 299 h 303"/>
                <a:gd name="T6" fmla="*/ 4 w 303"/>
                <a:gd name="T7" fmla="*/ 151 h 303"/>
                <a:gd name="T8" fmla="*/ 151 w 303"/>
                <a:gd name="T9" fmla="*/ 5 h 303"/>
                <a:gd name="T10" fmla="*/ 299 w 303"/>
                <a:gd name="T11" fmla="*/ 153 h 303"/>
                <a:gd name="T12" fmla="*/ 300 w 303"/>
                <a:gd name="T13" fmla="*/ 151 h 303"/>
                <a:gd name="T14" fmla="*/ 299 w 303"/>
                <a:gd name="T15" fmla="*/ 151 h 303"/>
                <a:gd name="T16" fmla="*/ 300 w 303"/>
                <a:gd name="T17" fmla="*/ 151 h 303"/>
                <a:gd name="T18" fmla="*/ 301 w 303"/>
                <a:gd name="T19" fmla="*/ 151 h 303"/>
                <a:gd name="T20" fmla="*/ 151 w 303"/>
                <a:gd name="T21" fmla="*/ 0 h 303"/>
                <a:gd name="T22" fmla="*/ 0 w 303"/>
                <a:gd name="T23" fmla="*/ 151 h 303"/>
                <a:gd name="T24" fmla="*/ 151 w 303"/>
                <a:gd name="T25" fmla="*/ 303 h 303"/>
                <a:gd name="T26" fmla="*/ 303 w 303"/>
                <a:gd name="T27" fmla="*/ 151 h 303"/>
                <a:gd name="T28" fmla="*/ 301 w 303"/>
                <a:gd name="T29" fmla="*/ 151 h 303"/>
                <a:gd name="T30" fmla="*/ 300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0" y="151"/>
                  </a:moveTo>
                  <a:lnTo>
                    <a:pt x="299" y="151"/>
                  </a:lnTo>
                  <a:lnTo>
                    <a:pt x="151" y="299"/>
                  </a:lnTo>
                  <a:lnTo>
                    <a:pt x="4" y="151"/>
                  </a:lnTo>
                  <a:lnTo>
                    <a:pt x="151" y="5"/>
                  </a:lnTo>
                  <a:lnTo>
                    <a:pt x="299" y="153"/>
                  </a:lnTo>
                  <a:lnTo>
                    <a:pt x="300" y="151"/>
                  </a:lnTo>
                  <a:lnTo>
                    <a:pt x="299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151" y="0"/>
                  </a:lnTo>
                  <a:lnTo>
                    <a:pt x="0" y="151"/>
                  </a:lnTo>
                  <a:lnTo>
                    <a:pt x="151" y="303"/>
                  </a:lnTo>
                  <a:lnTo>
                    <a:pt x="303" y="151"/>
                  </a:lnTo>
                  <a:lnTo>
                    <a:pt x="301" y="151"/>
                  </a:lnTo>
                  <a:lnTo>
                    <a:pt x="30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/>
            </a:p>
          </p:txBody>
        </p:sp>
        <p:sp>
          <p:nvSpPr>
            <p:cNvPr id="12" name="Freeform 21"/>
            <p:cNvSpPr/>
            <p:nvPr userDrawn="true"/>
          </p:nvSpPr>
          <p:spPr bwMode="auto">
            <a:xfrm>
              <a:off x="4589770" y="2353452"/>
              <a:ext cx="2189011" cy="2215450"/>
            </a:xfrm>
            <a:custGeom>
              <a:avLst/>
              <a:gdLst>
                <a:gd name="T0" fmla="*/ 301 w 303"/>
                <a:gd name="T1" fmla="*/ 151 h 303"/>
                <a:gd name="T2" fmla="*/ 300 w 303"/>
                <a:gd name="T3" fmla="*/ 151 h 303"/>
                <a:gd name="T4" fmla="*/ 152 w 303"/>
                <a:gd name="T5" fmla="*/ 299 h 303"/>
                <a:gd name="T6" fmla="*/ 5 w 303"/>
                <a:gd name="T7" fmla="*/ 151 h 303"/>
                <a:gd name="T8" fmla="*/ 152 w 303"/>
                <a:gd name="T9" fmla="*/ 5 h 303"/>
                <a:gd name="T10" fmla="*/ 300 w 303"/>
                <a:gd name="T11" fmla="*/ 153 h 303"/>
                <a:gd name="T12" fmla="*/ 301 w 303"/>
                <a:gd name="T13" fmla="*/ 151 h 303"/>
                <a:gd name="T14" fmla="*/ 300 w 303"/>
                <a:gd name="T15" fmla="*/ 151 h 303"/>
                <a:gd name="T16" fmla="*/ 301 w 303"/>
                <a:gd name="T17" fmla="*/ 151 h 303"/>
                <a:gd name="T18" fmla="*/ 302 w 303"/>
                <a:gd name="T19" fmla="*/ 151 h 303"/>
                <a:gd name="T20" fmla="*/ 152 w 303"/>
                <a:gd name="T21" fmla="*/ 0 h 303"/>
                <a:gd name="T22" fmla="*/ 0 w 303"/>
                <a:gd name="T23" fmla="*/ 151 h 303"/>
                <a:gd name="T24" fmla="*/ 152 w 303"/>
                <a:gd name="T25" fmla="*/ 303 h 303"/>
                <a:gd name="T26" fmla="*/ 303 w 303"/>
                <a:gd name="T27" fmla="*/ 151 h 303"/>
                <a:gd name="T28" fmla="*/ 302 w 303"/>
                <a:gd name="T29" fmla="*/ 151 h 303"/>
                <a:gd name="T30" fmla="*/ 301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1" y="151"/>
                  </a:moveTo>
                  <a:lnTo>
                    <a:pt x="300" y="151"/>
                  </a:lnTo>
                  <a:lnTo>
                    <a:pt x="152" y="299"/>
                  </a:lnTo>
                  <a:lnTo>
                    <a:pt x="5" y="151"/>
                  </a:lnTo>
                  <a:lnTo>
                    <a:pt x="152" y="5"/>
                  </a:lnTo>
                  <a:lnTo>
                    <a:pt x="300" y="153"/>
                  </a:lnTo>
                  <a:lnTo>
                    <a:pt x="301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302" y="151"/>
                  </a:lnTo>
                  <a:lnTo>
                    <a:pt x="152" y="0"/>
                  </a:lnTo>
                  <a:lnTo>
                    <a:pt x="0" y="151"/>
                  </a:lnTo>
                  <a:lnTo>
                    <a:pt x="152" y="303"/>
                  </a:lnTo>
                  <a:lnTo>
                    <a:pt x="303" y="151"/>
                  </a:lnTo>
                  <a:lnTo>
                    <a:pt x="302" y="151"/>
                  </a:lnTo>
                  <a:lnTo>
                    <a:pt x="301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true"/>
          </p:cNvSpPr>
          <p:nvPr userDrawn="true">
            <p:ph type="title"/>
          </p:nvPr>
        </p:nvSpPr>
        <p:spPr>
          <a:xfrm>
            <a:off x="2668949" y="2609849"/>
            <a:ext cx="4064389" cy="895350"/>
          </a:xfrm>
        </p:spPr>
        <p:txBody>
          <a:bodyPr anchor="b">
            <a:normAutofit/>
          </a:bodyPr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true"/>
          </p:cNvSpPr>
          <p:nvPr userDrawn="true">
            <p:ph type="body" idx="1"/>
          </p:nvPr>
        </p:nvSpPr>
        <p:spPr>
          <a:xfrm>
            <a:off x="2669786" y="3505200"/>
            <a:ext cx="4064389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true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true"/>
        </p:nvGrpSpPr>
        <p:grpSpPr>
          <a:xfrm>
            <a:off x="1" y="0"/>
            <a:ext cx="9144001" cy="6858000"/>
            <a:chOff x="1" y="0"/>
            <a:chExt cx="9144001" cy="6858000"/>
          </a:xfrm>
        </p:grpSpPr>
        <p:sp>
          <p:nvSpPr>
            <p:cNvPr id="9" name="任意多边形 8"/>
            <p:cNvSpPr/>
            <p:nvPr userDrawn="true"/>
          </p:nvSpPr>
          <p:spPr>
            <a:xfrm>
              <a:off x="1" y="0"/>
              <a:ext cx="9144001" cy="6858000"/>
            </a:xfrm>
            <a:custGeom>
              <a:avLst/>
              <a:gdLst>
                <a:gd name="connsiteX0" fmla="*/ 0 w 9144001"/>
                <a:gd name="connsiteY0" fmla="*/ 0 h 6858000"/>
                <a:gd name="connsiteX1" fmla="*/ 9144001 w 9144001"/>
                <a:gd name="connsiteY1" fmla="*/ 0 h 6858000"/>
                <a:gd name="connsiteX2" fmla="*/ 9144001 w 9144001"/>
                <a:gd name="connsiteY2" fmla="*/ 6858000 h 6858000"/>
                <a:gd name="connsiteX3" fmla="*/ 0 w 914400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1" h="6858000">
                  <a:moveTo>
                    <a:pt x="0" y="0"/>
                  </a:moveTo>
                  <a:lnTo>
                    <a:pt x="9144001" y="0"/>
                  </a:lnTo>
                  <a:lnTo>
                    <a:pt x="9144001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t="-9277" b="-924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10" name="任意多边形 9"/>
            <p:cNvSpPr/>
            <p:nvPr userDrawn="true"/>
          </p:nvSpPr>
          <p:spPr>
            <a:xfrm>
              <a:off x="1" y="0"/>
              <a:ext cx="9144001" cy="6858000"/>
            </a:xfrm>
            <a:custGeom>
              <a:avLst/>
              <a:gdLst>
                <a:gd name="connsiteX0" fmla="*/ 0 w 9144001"/>
                <a:gd name="connsiteY0" fmla="*/ 0 h 6858000"/>
                <a:gd name="connsiteX1" fmla="*/ 9144001 w 9144001"/>
                <a:gd name="connsiteY1" fmla="*/ 0 h 6858000"/>
                <a:gd name="connsiteX2" fmla="*/ 9144001 w 9144001"/>
                <a:gd name="connsiteY2" fmla="*/ 6858000 h 6858000"/>
                <a:gd name="connsiteX3" fmla="*/ 0 w 914400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1" h="6858000">
                  <a:moveTo>
                    <a:pt x="0" y="0"/>
                  </a:moveTo>
                  <a:lnTo>
                    <a:pt x="9144001" y="0"/>
                  </a:lnTo>
                  <a:lnTo>
                    <a:pt x="914400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13" name="标题 1"/>
          <p:cNvSpPr>
            <a:spLocks noGrp="true"/>
          </p:cNvSpPr>
          <p:nvPr userDrawn="true">
            <p:ph type="ctrTitle" hasCustomPrompt="true"/>
          </p:nvPr>
        </p:nvSpPr>
        <p:spPr>
          <a:xfrm>
            <a:off x="2537222" y="2125664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true"/>
          </p:cNvSpPr>
          <p:nvPr userDrawn="true">
            <p:ph type="body" sz="quarter" idx="18" hasCustomPrompt="true"/>
          </p:nvPr>
        </p:nvSpPr>
        <p:spPr>
          <a:xfrm>
            <a:off x="2537222" y="4431900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true"/>
          </p:cNvSpPr>
          <p:nvPr userDrawn="true">
            <p:ph type="body" sz="quarter" idx="10" hasCustomPrompt="true"/>
          </p:nvPr>
        </p:nvSpPr>
        <p:spPr>
          <a:xfrm>
            <a:off x="2537222" y="4135629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true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true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true"/>
          <p:nvPr/>
        </p:nvSpPr>
        <p:spPr>
          <a:xfrm>
            <a:off x="2359025" y="2059940"/>
            <a:ext cx="4425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/>
              <a:t>ROV VIEWER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02443" y="0"/>
            <a:ext cx="8138319" cy="10287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DengXian" panose="02010600030101010101" pitchFamily="2" charset="-122"/>
                <a:cs typeface="+mn-ea"/>
                <a:sym typeface="Arial" panose="020B0604020202020204" pitchFamily="34" charset="0"/>
              </a:rPr>
              <a:t>开发想法</a:t>
            </a:r>
            <a:endParaRPr lang="zh-CN" altLang="en-US" dirty="0">
              <a:latin typeface="Arial" panose="020B0604020202020204" pitchFamily="34" charset="0"/>
              <a:ea typeface="DengXian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678180" y="1325880"/>
            <a:ext cx="7665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BlueROV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官方未支持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ROS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，为了方便之后定制化开发，这里为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BlueROV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提供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ROS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接口。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宋体" charset="0"/>
              <a:ea typeface="宋体" charset="0"/>
              <a:cs typeface="宋体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宋体" charset="0"/>
                <a:ea typeface="宋体" charset="0"/>
                <a:cs typeface="宋体" charset="0"/>
                <a:sym typeface="Arial" panose="020B0604020202020204" pitchFamily="34" charset="0"/>
              </a:rPr>
              <a:t>目标是开发一款交互界面软件，能够替代原有的手柄控制模式。</a:t>
            </a:r>
            <a:endParaRPr lang="zh-CN" altLang="en-US" dirty="0">
              <a:latin typeface="宋体" charset="0"/>
              <a:ea typeface="宋体" charset="0"/>
              <a:cs typeface="宋体" charset="0"/>
              <a:sym typeface="Arial" panose="020B0604020202020204" pitchFamily="34" charset="0"/>
            </a:endParaRPr>
          </a:p>
          <a:p>
            <a:endParaRPr lang="zh-CN" altLang="en-US" dirty="0">
              <a:latin typeface="宋体" charset="0"/>
              <a:ea typeface="宋体" charset="0"/>
              <a:cs typeface="宋体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宋体" charset="0"/>
                <a:ea typeface="宋体" charset="0"/>
                <a:cs typeface="宋体" charset="0"/>
                <a:sym typeface="Arial" panose="020B0604020202020204" pitchFamily="34" charset="0"/>
              </a:rPr>
              <a:t>核心工作是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  <a:sym typeface="Arial" panose="020B0604020202020204" pitchFamily="34" charset="0"/>
              </a:rPr>
              <a:t>ROS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  <a:sym typeface="Arial" panose="020B0604020202020204" pitchFamily="34" charset="0"/>
              </a:rPr>
              <a:t>接口开发，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  <a:sym typeface="Arial" panose="020B0604020202020204" pitchFamily="34" charset="0"/>
              </a:rPr>
              <a:t>IMU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  <a:sym typeface="Arial" panose="020B0604020202020204" pitchFamily="34" charset="0"/>
              </a:rPr>
              <a:t>、相机数据的显示，手动、自动控制模式的开发，另外还有相机标定、水下目标检测等附加功能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  <a:sym typeface="Arial" panose="020B0604020202020204" pitchFamily="34" charset="0"/>
              </a:rPr>
              <a:t>进行中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  <a:sym typeface="Arial" panose="020B0604020202020204" pitchFamily="34" charset="0"/>
              </a:rPr>
              <a:t>)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  <a:sym typeface="Arial" panose="020B0604020202020204" pitchFamily="34" charset="0"/>
              </a:rPr>
              <a:t>。</a:t>
            </a:r>
            <a:endParaRPr lang="en-US" altLang="zh-CN" dirty="0">
              <a:latin typeface="宋体" charset="0"/>
              <a:ea typeface="宋体" charset="0"/>
              <a:cs typeface="宋体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rPr>
              <a:t>项目功能</a:t>
            </a:r>
            <a:endParaRPr lang="zh-CN" altLang="en-US" sz="2400" dirty="0">
              <a:latin typeface="Arial" panose="020B0604020202020204" pitchFamily="34" charset="0"/>
              <a:ea typeface="DengXian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5" name="2064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true"/>
          </p:cNvGrpSpPr>
          <p:nvPr>
            <p:custDataLst>
              <p:tags r:id="rId1"/>
            </p:custDataLst>
          </p:nvPr>
        </p:nvGrpSpPr>
        <p:grpSpPr>
          <a:xfrm>
            <a:off x="502444" y="1741500"/>
            <a:ext cx="8326699" cy="3886011"/>
            <a:chOff x="669925" y="1124285"/>
            <a:chExt cx="11102266" cy="5181349"/>
          </a:xfrm>
        </p:grpSpPr>
        <p:sp>
          <p:nvSpPr>
            <p:cNvPr id="6" name="îŝľíḑê"/>
            <p:cNvSpPr/>
            <p:nvPr/>
          </p:nvSpPr>
          <p:spPr>
            <a:xfrm>
              <a:off x="4820928" y="2310107"/>
              <a:ext cx="2550146" cy="2550146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 sz="3600" dirty="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" name="ïslîḓe"/>
            <p:cNvSpPr/>
            <p:nvPr/>
          </p:nvSpPr>
          <p:spPr>
            <a:xfrm>
              <a:off x="4055883" y="4095209"/>
              <a:ext cx="1530088" cy="15300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dirty="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" name="îšļíḓe"/>
            <p:cNvSpPr/>
            <p:nvPr/>
          </p:nvSpPr>
          <p:spPr>
            <a:xfrm>
              <a:off x="6606029" y="4095209"/>
              <a:ext cx="1530088" cy="1530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dirty="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" name="îṩļïḋe"/>
            <p:cNvSpPr/>
            <p:nvPr/>
          </p:nvSpPr>
          <p:spPr>
            <a:xfrm>
              <a:off x="6606028" y="1545063"/>
              <a:ext cx="1530088" cy="15300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dirty="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" name="ïs1ïḋè"/>
            <p:cNvSpPr/>
            <p:nvPr/>
          </p:nvSpPr>
          <p:spPr>
            <a:xfrm>
              <a:off x="4055884" y="1545063"/>
              <a:ext cx="1530088" cy="15300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dirty="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1" name="íśḻiďé"/>
            <p:cNvSpPr/>
            <p:nvPr/>
          </p:nvSpPr>
          <p:spPr>
            <a:xfrm>
              <a:off x="6606032" y="2310107"/>
              <a:ext cx="765043" cy="765044"/>
            </a:xfrm>
            <a:custGeom>
              <a:avLst/>
              <a:gdLst>
                <a:gd name="connsiteX0" fmla="*/ 0 w 1371599"/>
                <a:gd name="connsiteY0" fmla="*/ 0 h 1371600"/>
                <a:gd name="connsiteX1" fmla="*/ 1371599 w 1371599"/>
                <a:gd name="connsiteY1" fmla="*/ 0 h 1371600"/>
                <a:gd name="connsiteX2" fmla="*/ 1371599 w 1371599"/>
                <a:gd name="connsiteY2" fmla="*/ 1371600 h 1371600"/>
                <a:gd name="connsiteX3" fmla="*/ 1231362 w 1371599"/>
                <a:gd name="connsiteY3" fmla="*/ 1364519 h 1371600"/>
                <a:gd name="connsiteX4" fmla="*/ 0 w 1371599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599" h="1371600">
                  <a:moveTo>
                    <a:pt x="0" y="0"/>
                  </a:moveTo>
                  <a:lnTo>
                    <a:pt x="1371599" y="0"/>
                  </a:lnTo>
                  <a:lnTo>
                    <a:pt x="1371599" y="1371600"/>
                  </a:lnTo>
                  <a:lnTo>
                    <a:pt x="1231362" y="1364519"/>
                  </a:lnTo>
                  <a:cubicBezTo>
                    <a:pt x="539724" y="1294279"/>
                    <a:pt x="0" y="71017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2" name="îśļîde"/>
            <p:cNvSpPr/>
            <p:nvPr/>
          </p:nvSpPr>
          <p:spPr>
            <a:xfrm>
              <a:off x="6606030" y="4095209"/>
              <a:ext cx="765044" cy="765044"/>
            </a:xfrm>
            <a:custGeom>
              <a:avLst/>
              <a:gdLst>
                <a:gd name="connsiteX0" fmla="*/ 1371600 w 1371600"/>
                <a:gd name="connsiteY0" fmla="*/ 0 h 1371600"/>
                <a:gd name="connsiteX1" fmla="*/ 1371600 w 1371600"/>
                <a:gd name="connsiteY1" fmla="*/ 1371600 h 1371600"/>
                <a:gd name="connsiteX2" fmla="*/ 0 w 1371600"/>
                <a:gd name="connsiteY2" fmla="*/ 1371600 h 1371600"/>
                <a:gd name="connsiteX3" fmla="*/ 1371600 w 1371600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371600">
                  <a:moveTo>
                    <a:pt x="1371600" y="0"/>
                  </a:moveTo>
                  <a:lnTo>
                    <a:pt x="1371600" y="1371600"/>
                  </a:lnTo>
                  <a:lnTo>
                    <a:pt x="0" y="1371600"/>
                  </a:ln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3" name="işlíḓe"/>
            <p:cNvSpPr/>
            <p:nvPr/>
          </p:nvSpPr>
          <p:spPr>
            <a:xfrm>
              <a:off x="4820929" y="4095209"/>
              <a:ext cx="765043" cy="765044"/>
            </a:xfrm>
            <a:custGeom>
              <a:avLst/>
              <a:gdLst>
                <a:gd name="connsiteX0" fmla="*/ 0 w 1371599"/>
                <a:gd name="connsiteY0" fmla="*/ 0 h 1371600"/>
                <a:gd name="connsiteX1" fmla="*/ 140237 w 1371599"/>
                <a:gd name="connsiteY1" fmla="*/ 7082 h 1371600"/>
                <a:gd name="connsiteX2" fmla="*/ 1371599 w 1371599"/>
                <a:gd name="connsiteY2" fmla="*/ 1371600 h 1371600"/>
                <a:gd name="connsiteX3" fmla="*/ 0 w 1371599"/>
                <a:gd name="connsiteY3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599" h="1371600">
                  <a:moveTo>
                    <a:pt x="0" y="0"/>
                  </a:moveTo>
                  <a:lnTo>
                    <a:pt x="140237" y="7082"/>
                  </a:lnTo>
                  <a:cubicBezTo>
                    <a:pt x="831875" y="77321"/>
                    <a:pt x="1371599" y="661431"/>
                    <a:pt x="1371599" y="1371600"/>
                  </a:cubicBezTo>
                  <a:lnTo>
                    <a:pt x="0" y="13716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4" name="îṧľïḍé"/>
            <p:cNvSpPr/>
            <p:nvPr/>
          </p:nvSpPr>
          <p:spPr>
            <a:xfrm>
              <a:off x="4820929" y="2310106"/>
              <a:ext cx="765043" cy="765044"/>
            </a:xfrm>
            <a:custGeom>
              <a:avLst/>
              <a:gdLst>
                <a:gd name="connsiteX0" fmla="*/ 0 w 1371599"/>
                <a:gd name="connsiteY0" fmla="*/ 0 h 1371600"/>
                <a:gd name="connsiteX1" fmla="*/ 1371599 w 1371599"/>
                <a:gd name="connsiteY1" fmla="*/ 0 h 1371600"/>
                <a:gd name="connsiteX2" fmla="*/ 140237 w 1371599"/>
                <a:gd name="connsiteY2" fmla="*/ 1364519 h 1371600"/>
                <a:gd name="connsiteX3" fmla="*/ 0 w 1371599"/>
                <a:gd name="connsiteY3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599" h="1371600">
                  <a:moveTo>
                    <a:pt x="0" y="0"/>
                  </a:moveTo>
                  <a:lnTo>
                    <a:pt x="1371599" y="0"/>
                  </a:lnTo>
                  <a:cubicBezTo>
                    <a:pt x="1371599" y="710170"/>
                    <a:pt x="831875" y="1294279"/>
                    <a:pt x="140237" y="1364519"/>
                  </a:cubicBezTo>
                  <a:lnTo>
                    <a:pt x="0" y="13716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5" name="íṧľíḍé"/>
            <p:cNvSpPr/>
            <p:nvPr/>
          </p:nvSpPr>
          <p:spPr bwMode="auto">
            <a:xfrm>
              <a:off x="6773510" y="2429240"/>
              <a:ext cx="398377" cy="383128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360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6" name="ïşḻïḍè"/>
            <p:cNvSpPr/>
            <p:nvPr/>
          </p:nvSpPr>
          <p:spPr bwMode="auto">
            <a:xfrm>
              <a:off x="6773510" y="4346864"/>
              <a:ext cx="398377" cy="383248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360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7" name="iṣḻïḓé"/>
            <p:cNvSpPr/>
            <p:nvPr/>
          </p:nvSpPr>
          <p:spPr bwMode="auto">
            <a:xfrm>
              <a:off x="4964519" y="2421988"/>
              <a:ext cx="398377" cy="397631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/>
            <a:p>
              <a:endParaRPr lang="zh-CN" altLang="en-US" sz="280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8" name="îSlîḓè"/>
            <p:cNvSpPr/>
            <p:nvPr/>
          </p:nvSpPr>
          <p:spPr bwMode="auto">
            <a:xfrm>
              <a:off x="4940633" y="4357926"/>
              <a:ext cx="446155" cy="361122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280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grpSp>
          <p:nvGrpSpPr>
            <p:cNvPr id="19" name="îṧ1ïḋé"/>
            <p:cNvGrpSpPr/>
            <p:nvPr/>
          </p:nvGrpSpPr>
          <p:grpSpPr>
            <a:xfrm>
              <a:off x="673100" y="1626358"/>
              <a:ext cx="3229187" cy="1623060"/>
              <a:chOff x="673100" y="1237334"/>
              <a:chExt cx="3229187" cy="1623060"/>
            </a:xfrm>
          </p:grpSpPr>
          <p:sp>
            <p:nvSpPr>
              <p:cNvPr id="35" name="ïśľïḍè"/>
              <p:cNvSpPr/>
              <p:nvPr/>
            </p:nvSpPr>
            <p:spPr bwMode="auto">
              <a:xfrm>
                <a:off x="673100" y="1625107"/>
                <a:ext cx="3229187" cy="1235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false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IMU</a:t>
                </a:r>
                <a:r>
                  <a:rPr lang="zh-CN" altLang="en-US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、相机数据</a:t>
                </a:r>
                <a:endParaRPr lang="zh-CN" altLang="en-US" sz="2000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ROV</a:t>
                </a:r>
                <a:r>
                  <a:rPr lang="zh-CN" altLang="en-US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状态、控制</a:t>
                </a:r>
                <a:endParaRPr lang="zh-CN" altLang="en-US" sz="2000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ïṥḻíḓe"/>
              <p:cNvSpPr txBox="true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fals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ROS </a:t>
                </a:r>
                <a:r>
                  <a:rPr lang="zh-CN" altLang="en-US" sz="3200" b="1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接口</a:t>
                </a:r>
                <a:endParaRPr lang="zh-CN" altLang="en-US" sz="3200" b="1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" name="íśḷíḋê"/>
            <p:cNvGrpSpPr/>
            <p:nvPr/>
          </p:nvGrpSpPr>
          <p:grpSpPr>
            <a:xfrm>
              <a:off x="673100" y="4529328"/>
              <a:ext cx="4816687" cy="1776306"/>
              <a:chOff x="673100" y="1237333"/>
              <a:chExt cx="4816687" cy="1776306"/>
            </a:xfrm>
          </p:grpSpPr>
          <p:sp>
            <p:nvSpPr>
              <p:cNvPr id="33" name="i$ḷiďe"/>
              <p:cNvSpPr/>
              <p:nvPr/>
            </p:nvSpPr>
            <p:spPr bwMode="auto">
              <a:xfrm>
                <a:off x="673100" y="1625106"/>
                <a:ext cx="3229187" cy="1388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false">
                <a:normAutofit fontScale="90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显示实时图像</a:t>
                </a:r>
                <a:endParaRPr lang="zh-CN" altLang="en-US" sz="2000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相机标定</a:t>
                </a:r>
                <a:endParaRPr lang="zh-CN" altLang="en-US" sz="2000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水下目标检测</a:t>
                </a:r>
                <a:endParaRPr lang="zh-CN" altLang="en-US" sz="2000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isļïḍe"/>
              <p:cNvSpPr txBox="true"/>
              <p:nvPr/>
            </p:nvSpPr>
            <p:spPr bwMode="auto">
              <a:xfrm>
                <a:off x="673100" y="1237333"/>
                <a:ext cx="4816687" cy="387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fals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b="1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相机数据窗口</a:t>
                </a:r>
                <a:endParaRPr lang="en-US" altLang="zh-CN" sz="3200" b="1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" name="ísļíḍè"/>
            <p:cNvGrpSpPr/>
            <p:nvPr/>
          </p:nvGrpSpPr>
          <p:grpSpPr>
            <a:xfrm>
              <a:off x="7983357" y="1124285"/>
              <a:ext cx="3537374" cy="2262294"/>
              <a:chOff x="364913" y="735261"/>
              <a:chExt cx="3537374" cy="2262294"/>
            </a:xfrm>
          </p:grpSpPr>
          <p:sp>
            <p:nvSpPr>
              <p:cNvPr id="31" name="iṣḻïḋè"/>
              <p:cNvSpPr/>
              <p:nvPr/>
            </p:nvSpPr>
            <p:spPr bwMode="auto">
              <a:xfrm>
                <a:off x="673100" y="1625108"/>
                <a:ext cx="3229187" cy="1372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false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OpenGL</a:t>
                </a:r>
                <a:r>
                  <a:rPr lang="zh-CN" altLang="en-US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绘制位姿</a:t>
                </a:r>
                <a:endParaRPr lang="zh-CN" altLang="en-US" sz="2000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动态显示数据流</a:t>
                </a:r>
                <a:endParaRPr lang="zh-CN" altLang="en-US" sz="2000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íš1iḑe"/>
              <p:cNvSpPr txBox="true"/>
              <p:nvPr/>
            </p:nvSpPr>
            <p:spPr bwMode="auto">
              <a:xfrm>
                <a:off x="364913" y="735261"/>
                <a:ext cx="3537373" cy="889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fals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IMU</a:t>
                </a:r>
                <a:r>
                  <a:rPr lang="zh-CN" altLang="en-US" sz="3200" b="1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数据窗口</a:t>
                </a:r>
                <a:endParaRPr lang="zh-CN" altLang="en-US" sz="3200" b="1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" name="iṧ1ïďe"/>
            <p:cNvGrpSpPr/>
            <p:nvPr/>
          </p:nvGrpSpPr>
          <p:grpSpPr>
            <a:xfrm>
              <a:off x="8015531" y="4529329"/>
              <a:ext cx="3756660" cy="1679786"/>
              <a:chOff x="397087" y="1237334"/>
              <a:chExt cx="3756660" cy="1679786"/>
            </a:xfrm>
          </p:grpSpPr>
          <p:sp>
            <p:nvSpPr>
              <p:cNvPr id="29" name="išļídê"/>
              <p:cNvSpPr/>
              <p:nvPr/>
            </p:nvSpPr>
            <p:spPr bwMode="auto">
              <a:xfrm>
                <a:off x="397087" y="1625107"/>
                <a:ext cx="3756660" cy="129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false">
                <a:normAutofit fontScale="9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通过手柄控制</a:t>
                </a:r>
                <a:endParaRPr lang="zh-CN" altLang="en-US" sz="2000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通过</a:t>
                </a:r>
                <a:r>
                  <a:rPr lang="en-US" altLang="zh-CN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PID</a:t>
                </a:r>
                <a:r>
                  <a:rPr lang="zh-CN" altLang="en-US" sz="2000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实现定深、定速、定向运动</a:t>
                </a:r>
                <a:endParaRPr lang="zh-CN" altLang="en-US" sz="2000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îṣḻïďé"/>
              <p:cNvSpPr txBox="true"/>
              <p:nvPr/>
            </p:nvSpPr>
            <p:spPr bwMode="auto">
              <a:xfrm>
                <a:off x="503767" y="1237334"/>
                <a:ext cx="3649980" cy="387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fals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b="1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手动</a:t>
                </a:r>
                <a:r>
                  <a:rPr lang="en-US" altLang="zh-CN" sz="3200" b="1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/</a:t>
                </a:r>
                <a:r>
                  <a:rPr lang="zh-CN" altLang="en-US" sz="3200" b="1" dirty="0">
                    <a:latin typeface="Arial" panose="020B0604020202020204" pitchFamily="34" charset="0"/>
                    <a:ea typeface="DengXian" panose="02010600030101010101" pitchFamily="2" charset="-122"/>
                    <a:sym typeface="Arial" panose="020B0604020202020204" pitchFamily="34" charset="0"/>
                  </a:rPr>
                  <a:t>自动控制</a:t>
                </a:r>
                <a:endParaRPr lang="zh-CN" altLang="en-US" sz="3200" b="1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 flipH="true">
              <a:off x="669925" y="3616069"/>
              <a:ext cx="3288394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true">
              <a:off x="8230506" y="3616069"/>
              <a:ext cx="3288394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ïṩ1iḋé"/>
            <p:cNvSpPr/>
            <p:nvPr/>
          </p:nvSpPr>
          <p:spPr>
            <a:xfrm>
              <a:off x="4552710" y="1773344"/>
              <a:ext cx="536437" cy="536762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85000" lnSpcReduction="20000"/>
            </a:bodyPr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rPr>
                <a:t>1</a:t>
              </a:r>
              <a:endParaRPr lang="en-US" altLang="zh-CN" sz="2800" b="1" dirty="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6" name="îSḻíḓé"/>
            <p:cNvSpPr/>
            <p:nvPr/>
          </p:nvSpPr>
          <p:spPr>
            <a:xfrm>
              <a:off x="7102854" y="1773871"/>
              <a:ext cx="536437" cy="536762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85000" lnSpcReduction="20000"/>
            </a:bodyPr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rPr>
                <a:t>2</a:t>
              </a:r>
              <a:endParaRPr lang="en-US" altLang="zh-CN" sz="2800" b="1" dirty="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7" name="íşlîḋê"/>
            <p:cNvSpPr/>
            <p:nvPr/>
          </p:nvSpPr>
          <p:spPr>
            <a:xfrm>
              <a:off x="7102855" y="4859727"/>
              <a:ext cx="536437" cy="536762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85000" lnSpcReduction="200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rPr>
                <a:t>4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8" name="iSļîďe"/>
            <p:cNvSpPr/>
            <p:nvPr/>
          </p:nvSpPr>
          <p:spPr>
            <a:xfrm>
              <a:off x="4552709" y="4915404"/>
              <a:ext cx="536437" cy="536762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85000" lnSpcReduction="20000"/>
            </a:bodyPr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DengXian" panose="02010600030101010101" pitchFamily="2" charset="-122"/>
                  <a:sym typeface="Arial" panose="020B0604020202020204" pitchFamily="34" charset="0"/>
                </a:rPr>
                <a:t>3</a:t>
              </a:r>
              <a:endParaRPr lang="en-US" altLang="zh-CN" sz="2800" b="1" dirty="0">
                <a:latin typeface="Arial" panose="020B0604020202020204" pitchFamily="34" charset="0"/>
                <a:ea typeface="DengXian" panose="02010600030101010101" pitchFamily="2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main_pag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210" y="1539875"/>
            <a:ext cx="5798185" cy="4091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</a:t>
            </a:r>
            <a:r>
              <a:rPr lang="zh-CN" altLang="en-US" dirty="0">
                <a:ea typeface="宋体" charset="0"/>
              </a:rPr>
              <a:t>接口</a:t>
            </a:r>
            <a:endParaRPr lang="zh-CN" altLang="en-US" dirty="0">
              <a:ea typeface="宋体" charset="0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6620" y="1586230"/>
            <a:ext cx="2839085" cy="3575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true"/>
          <p:nvPr/>
        </p:nvSpPr>
        <p:spPr>
          <a:xfrm>
            <a:off x="1771650" y="1677035"/>
            <a:ext cx="9245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BlueROV</a:t>
            </a:r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1011555" y="2327910"/>
            <a:ext cx="1210310" cy="583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1555" y="3391535"/>
            <a:ext cx="1210310" cy="583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true"/>
          <p:nvPr/>
        </p:nvSpPr>
        <p:spPr>
          <a:xfrm>
            <a:off x="1154430" y="246634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ea typeface="宋体" charset="0"/>
              </a:rPr>
              <a:t>飞控板</a:t>
            </a:r>
            <a:endParaRPr lang="zh-CN" altLang="en-US" sz="1400">
              <a:ea typeface="宋体" charset="0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154430" y="352996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ea typeface="宋体" charset="0"/>
              </a:rPr>
              <a:t>相机</a:t>
            </a:r>
            <a:endParaRPr lang="zh-CN" altLang="en-US" sz="1400">
              <a:ea typeface="宋体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97125" y="2327910"/>
            <a:ext cx="1210310" cy="2400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true"/>
          <p:nvPr/>
        </p:nvSpPr>
        <p:spPr>
          <a:xfrm>
            <a:off x="2580005" y="239839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ea typeface="宋体" charset="0"/>
              </a:rPr>
              <a:t>树莓派</a:t>
            </a:r>
            <a:endParaRPr lang="zh-CN" altLang="en-US" sz="1400">
              <a:ea typeface="宋体" charset="0"/>
            </a:endParaRPr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>
            <a:off x="2221865" y="2620010"/>
            <a:ext cx="175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221230" y="3683635"/>
            <a:ext cx="175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65395" y="1916430"/>
            <a:ext cx="3324860" cy="2249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true"/>
          <p:nvPr/>
        </p:nvSpPr>
        <p:spPr>
          <a:xfrm>
            <a:off x="6400800" y="20523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ea typeface="宋体" charset="0"/>
              </a:rPr>
              <a:t>主机</a:t>
            </a:r>
            <a:endParaRPr lang="zh-CN" altLang="en-US" sz="1400">
              <a:ea typeface="宋体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735705" y="220535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754120" y="296481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true"/>
          <p:nvPr/>
        </p:nvSpPr>
        <p:spPr>
          <a:xfrm>
            <a:off x="4027805" y="1843405"/>
            <a:ext cx="785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ea typeface="宋体" charset="0"/>
              </a:rPr>
              <a:t>mavlink</a:t>
            </a:r>
            <a:endParaRPr lang="en-US" altLang="zh-CN" sz="1400">
              <a:ea typeface="宋体" charset="0"/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3928745" y="2557780"/>
            <a:ext cx="983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ea typeface="宋体" charset="0"/>
              </a:rPr>
              <a:t>gstreamer</a:t>
            </a:r>
            <a:endParaRPr lang="en-US" altLang="zh-CN" sz="1400">
              <a:ea typeface="宋体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17565" y="2705100"/>
            <a:ext cx="1501140" cy="998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6158865" y="2811145"/>
            <a:ext cx="10185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ea typeface="宋体" charset="0"/>
              </a:rPr>
              <a:t>rov-viewer</a:t>
            </a:r>
            <a:endParaRPr lang="en-US" altLang="zh-CN" sz="1400">
              <a:ea typeface="宋体" charset="0"/>
            </a:endParaRPr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>
            <a:off x="6668135" y="3703320"/>
            <a:ext cx="3810" cy="1062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true"/>
          <p:nvPr/>
        </p:nvSpPr>
        <p:spPr>
          <a:xfrm>
            <a:off x="6735445" y="4166235"/>
            <a:ext cx="10007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ea typeface="宋体" charset="0"/>
              </a:rPr>
              <a:t>ROS topic</a:t>
            </a:r>
            <a:endParaRPr lang="en-US" altLang="zh-CN" sz="1400">
              <a:ea typeface="宋体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true">
            <a:off x="3753485" y="3568065"/>
            <a:ext cx="1307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true"/>
          <p:nvPr/>
        </p:nvSpPr>
        <p:spPr>
          <a:xfrm>
            <a:off x="3907155" y="3223260"/>
            <a:ext cx="10007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ea typeface="宋体" charset="0"/>
              </a:rPr>
              <a:t>ROS topic</a:t>
            </a:r>
            <a:endParaRPr lang="en-US" altLang="zh-CN" sz="1400">
              <a:ea typeface="宋体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12485" y="1237615"/>
            <a:ext cx="1501140" cy="433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flipH="true">
            <a:off x="6662420" y="1671320"/>
            <a:ext cx="635" cy="23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true"/>
          <p:nvPr/>
        </p:nvSpPr>
        <p:spPr>
          <a:xfrm>
            <a:off x="6398895" y="130683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ea typeface="宋体" charset="0"/>
              </a:rPr>
              <a:t>手柄</a:t>
            </a:r>
            <a:endParaRPr lang="zh-CN" altLang="en-US" sz="1400">
              <a:ea typeface="宋体" charset="0"/>
            </a:endParaRPr>
          </a:p>
        </p:txBody>
      </p:sp>
      <p:sp>
        <p:nvSpPr>
          <p:cNvPr id="34" name="文本框 33"/>
          <p:cNvSpPr txBox="true"/>
          <p:nvPr/>
        </p:nvSpPr>
        <p:spPr>
          <a:xfrm>
            <a:off x="2476500" y="3053715"/>
            <a:ext cx="1050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u="sng">
                <a:ea typeface="宋体" charset="0"/>
              </a:rPr>
              <a:t>   </a:t>
            </a:r>
            <a:r>
              <a:rPr lang="zh-CN" altLang="en-US" sz="1200" u="sng">
                <a:ea typeface="宋体" charset="0"/>
              </a:rPr>
              <a:t>将数据通过</a:t>
            </a:r>
            <a:r>
              <a:rPr lang="en-US" altLang="zh-CN" sz="1200" u="sng">
                <a:ea typeface="宋体" charset="0"/>
              </a:rPr>
              <a:t>UDP</a:t>
            </a:r>
            <a:r>
              <a:rPr lang="zh-CN" altLang="en-US" sz="1200" u="sng">
                <a:ea typeface="宋体" charset="0"/>
              </a:rPr>
              <a:t>协议转发至上位机</a:t>
            </a:r>
            <a:endParaRPr lang="zh-CN" altLang="en-US" sz="1200" u="sng">
              <a:ea typeface="宋体" charset="0"/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5982335" y="3143250"/>
            <a:ext cx="1490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u="sng">
                <a:ea typeface="宋体" charset="0"/>
              </a:rPr>
              <a:t>   </a:t>
            </a:r>
            <a:r>
              <a:rPr lang="zh-CN" sz="1200" u="sng">
                <a:ea typeface="宋体" charset="0"/>
              </a:rPr>
              <a:t>解析数据并发布为</a:t>
            </a:r>
            <a:r>
              <a:rPr lang="en-US" altLang="zh-CN" sz="1200" u="sng">
                <a:ea typeface="宋体" charset="0"/>
              </a:rPr>
              <a:t>ROS topic</a:t>
            </a:r>
            <a:endParaRPr lang="en-US" altLang="zh-CN" sz="1200" u="sng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IMU</a:t>
            </a:r>
            <a:r>
              <a:rPr lang="zh-CN" altLang="en-US" dirty="0">
                <a:ea typeface="宋体" charset="0"/>
              </a:rPr>
              <a:t>数据窗口</a:t>
            </a:r>
            <a:endParaRPr lang="zh-CN" altLang="en-US" dirty="0">
              <a:ea typeface="宋体" charset="0"/>
            </a:endParaRPr>
          </a:p>
        </p:txBody>
      </p:sp>
      <p:pic>
        <p:nvPicPr>
          <p:cNvPr id="3" name="图片 2" descr="fig1_gyr"/>
          <p:cNvPicPr/>
          <p:nvPr/>
        </p:nvPicPr>
        <p:blipFill>
          <a:blip r:embed="rId1"/>
          <a:stretch>
            <a:fillRect/>
          </a:stretch>
        </p:blipFill>
        <p:spPr>
          <a:xfrm>
            <a:off x="4658995" y="3869055"/>
            <a:ext cx="2880000" cy="2160000"/>
          </a:xfrm>
          <a:prstGeom prst="rect">
            <a:avLst/>
          </a:prstGeom>
        </p:spPr>
      </p:pic>
      <p:pic>
        <p:nvPicPr>
          <p:cNvPr id="9" name="图片 8" descr="fig2_acc"/>
          <p:cNvPicPr/>
          <p:nvPr/>
        </p:nvPicPr>
        <p:blipFill>
          <a:blip r:embed="rId2"/>
          <a:stretch>
            <a:fillRect/>
          </a:stretch>
        </p:blipFill>
        <p:spPr>
          <a:xfrm>
            <a:off x="1121410" y="3869055"/>
            <a:ext cx="2880000" cy="2160905"/>
          </a:xfrm>
          <a:prstGeom prst="rect">
            <a:avLst/>
          </a:prstGeom>
        </p:spPr>
      </p:pic>
      <p:pic>
        <p:nvPicPr>
          <p:cNvPr id="10" name="图片 9" descr="fig_mag"/>
          <p:cNvPicPr/>
          <p:nvPr/>
        </p:nvPicPr>
        <p:blipFill>
          <a:blip r:embed="rId3"/>
          <a:stretch>
            <a:fillRect/>
          </a:stretch>
        </p:blipFill>
        <p:spPr>
          <a:xfrm>
            <a:off x="4658995" y="1400810"/>
            <a:ext cx="2880000" cy="2160000"/>
          </a:xfrm>
          <a:prstGeom prst="rect">
            <a:avLst/>
          </a:prstGeom>
        </p:spPr>
      </p:pic>
      <p:pic>
        <p:nvPicPr>
          <p:cNvPr id="11" name="图片 10" descr="fig_vis"/>
          <p:cNvPicPr/>
          <p:nvPr/>
        </p:nvPicPr>
        <p:blipFill>
          <a:blip r:embed="rId4"/>
          <a:stretch>
            <a:fillRect/>
          </a:stretch>
        </p:blipFill>
        <p:spPr>
          <a:xfrm>
            <a:off x="1121410" y="1400810"/>
            <a:ext cx="2880000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图像数据窗口</a:t>
            </a:r>
            <a:endParaRPr lang="zh-CN" altLang="en-US" dirty="0"/>
          </a:p>
        </p:txBody>
      </p:sp>
      <p:pic>
        <p:nvPicPr>
          <p:cNvPr id="3" name="图片 2" descr="camera"/>
          <p:cNvPicPr/>
          <p:nvPr/>
        </p:nvPicPr>
        <p:blipFill>
          <a:blip r:embed="rId1"/>
          <a:stretch>
            <a:fillRect/>
          </a:stretch>
        </p:blipFill>
        <p:spPr>
          <a:xfrm>
            <a:off x="1084580" y="2287905"/>
            <a:ext cx="2880000" cy="2160000"/>
          </a:xfrm>
          <a:prstGeom prst="rect">
            <a:avLst/>
          </a:prstGeom>
        </p:spPr>
      </p:pic>
      <p:pic>
        <p:nvPicPr>
          <p:cNvPr id="4" name="图片 3" descr="detection2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5" y="2287905"/>
            <a:ext cx="2880000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</a:t>
            </a:r>
            <a:r>
              <a:rPr lang="en-US" altLang="zh-CN" dirty="0"/>
              <a:t>/</a:t>
            </a:r>
            <a:r>
              <a:rPr lang="zh-CN" altLang="en-US" dirty="0">
                <a:ea typeface="宋体" charset="0"/>
              </a:rPr>
              <a:t>自动控制</a:t>
            </a:r>
            <a:endParaRPr lang="zh-CN" altLang="en-US" dirty="0">
              <a:ea typeface="宋体" charset="0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manual_control"/>
          <p:cNvPicPr/>
          <p:nvPr/>
        </p:nvPicPr>
        <p:blipFill>
          <a:blip r:embed="rId1"/>
          <a:stretch>
            <a:fillRect/>
          </a:stretch>
        </p:blipFill>
        <p:spPr>
          <a:xfrm>
            <a:off x="1257300" y="1569085"/>
            <a:ext cx="2880000" cy="2160000"/>
          </a:xfrm>
          <a:prstGeom prst="rect">
            <a:avLst/>
          </a:prstGeom>
        </p:spPr>
      </p:pic>
      <p:pic>
        <p:nvPicPr>
          <p:cNvPr id="7" name="图片 6" descr="pid_depth"/>
          <p:cNvPicPr/>
          <p:nvPr/>
        </p:nvPicPr>
        <p:blipFill>
          <a:blip r:embed="rId2"/>
          <a:stretch>
            <a:fillRect/>
          </a:stretch>
        </p:blipFill>
        <p:spPr>
          <a:xfrm>
            <a:off x="4992370" y="1569085"/>
            <a:ext cx="2880000" cy="2160000"/>
          </a:xfrm>
          <a:prstGeom prst="rect">
            <a:avLst/>
          </a:prstGeom>
        </p:spPr>
      </p:pic>
      <p:pic>
        <p:nvPicPr>
          <p:cNvPr id="8" name="图片 7" descr="468052230"/>
          <p:cNvPicPr/>
          <p:nvPr/>
        </p:nvPicPr>
        <p:blipFill>
          <a:blip r:embed="rId3"/>
          <a:stretch>
            <a:fillRect/>
          </a:stretch>
        </p:blipFill>
        <p:spPr>
          <a:xfrm>
            <a:off x="1617300" y="4312285"/>
            <a:ext cx="2160000" cy="1440000"/>
          </a:xfrm>
          <a:prstGeom prst="rect">
            <a:avLst/>
          </a:prstGeom>
        </p:spPr>
      </p:pic>
      <p:pic>
        <p:nvPicPr>
          <p:cNvPr id="9" name="图片 8" descr="1335713757"/>
          <p:cNvPicPr/>
          <p:nvPr/>
        </p:nvPicPr>
        <p:blipFill>
          <a:blip r:embed="rId4"/>
          <a:stretch>
            <a:fillRect/>
          </a:stretch>
        </p:blipFill>
        <p:spPr>
          <a:xfrm>
            <a:off x="5352370" y="4312285"/>
            <a:ext cx="2160000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DengXian" panose="02010600030101010101" pitchFamily="2" charset="-122"/>
                <a:cs typeface="+mn-ea"/>
                <a:sym typeface="Arial" panose="020B0604020202020204" pitchFamily="34" charset="0"/>
              </a:rPr>
              <a:t>Thanks</a:t>
            </a:r>
            <a:br>
              <a:rPr lang="en-US" altLang="zh-CN" dirty="0">
                <a:latin typeface="Arial" panose="020B0604020202020204" pitchFamily="34" charset="0"/>
                <a:ea typeface="DengXian" panose="02010600030101010101" pitchFamily="2" charset="-122"/>
                <a:cs typeface="+mn-ea"/>
                <a:sym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ea typeface="DengXian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20645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64A5E"/>
      </a:accent1>
      <a:accent2>
        <a:srgbClr val="3B6C95"/>
      </a:accent2>
      <a:accent3>
        <a:srgbClr val="738CA6"/>
      </a:accent3>
      <a:accent4>
        <a:srgbClr val="6C7068"/>
      </a:accent4>
      <a:accent5>
        <a:srgbClr val="D4BC6D"/>
      </a:accent5>
      <a:accent6>
        <a:srgbClr val="2F2C2F"/>
      </a:accent6>
      <a:hlink>
        <a:srgbClr val="4276AA"/>
      </a:hlink>
      <a:folHlink>
        <a:srgbClr val="BFBFBF"/>
      </a:folHlink>
    </a:clrScheme>
    <a:fontScheme name="o1benjuw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4A5E"/>
    </a:accent1>
    <a:accent2>
      <a:srgbClr val="3B6C95"/>
    </a:accent2>
    <a:accent3>
      <a:srgbClr val="738CA6"/>
    </a:accent3>
    <a:accent4>
      <a:srgbClr val="6C7068"/>
    </a:accent4>
    <a:accent5>
      <a:srgbClr val="D4BC6D"/>
    </a:accent5>
    <a:accent6>
      <a:srgbClr val="2F2C2F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4A5E"/>
    </a:accent1>
    <a:accent2>
      <a:srgbClr val="3B6C95"/>
    </a:accent2>
    <a:accent3>
      <a:srgbClr val="738CA6"/>
    </a:accent3>
    <a:accent4>
      <a:srgbClr val="6C7068"/>
    </a:accent4>
    <a:accent5>
      <a:srgbClr val="D4BC6D"/>
    </a:accent5>
    <a:accent6>
      <a:srgbClr val="2F2C2F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437</Words>
  <Application>WPS 演示</Application>
  <PresentationFormat>全屏显示(4:3)</PresentationFormat>
  <Paragraphs>92</Paragraphs>
  <Slides>9</Slides>
  <Notes>0</Notes>
  <HiddenSlides>0</HiddenSlides>
  <MMClips>9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5" baseType="lpstr">
      <vt:lpstr>Arial</vt:lpstr>
      <vt:lpstr>宋体</vt:lpstr>
      <vt:lpstr>Wingdings</vt:lpstr>
      <vt:lpstr>DengXian</vt:lpstr>
      <vt:lpstr>Noto Serif CJK JP</vt:lpstr>
      <vt:lpstr>等线</vt:lpstr>
      <vt:lpstr>微软雅黑</vt:lpstr>
      <vt:lpstr>宋体</vt:lpstr>
      <vt:lpstr>Droid Sans Fallback</vt:lpstr>
      <vt:lpstr>Arial Unicode MS</vt:lpstr>
      <vt:lpstr>+mn-lt</vt:lpstr>
      <vt:lpstr>Gubbi</vt:lpstr>
      <vt:lpstr>Calibri</vt:lpstr>
      <vt:lpstr>Trebuchet MS</vt:lpstr>
      <vt:lpstr>+mn-ea</vt:lpstr>
      <vt:lpstr>AR PL UMing TW MBE</vt:lpstr>
      <vt:lpstr>Abyssinica SIL</vt:lpstr>
      <vt:lpstr>AR PL UMing TW</vt:lpstr>
      <vt:lpstr>Chandas</vt:lpstr>
      <vt:lpstr>D050000L</vt:lpstr>
      <vt:lpstr>KacstBook</vt:lpstr>
      <vt:lpstr>KacstPoster</vt:lpstr>
      <vt:lpstr>Kalimati</vt:lpstr>
      <vt:lpstr>Standard Symbols PS</vt:lpstr>
      <vt:lpstr>Times New Roman</vt:lpstr>
      <vt:lpstr>主题5</vt:lpstr>
      <vt:lpstr>PowerPoint 演示文稿</vt:lpstr>
      <vt:lpstr>开发想法</vt:lpstr>
      <vt:lpstr>项目功能</vt:lpstr>
      <vt:lpstr>登陆注册</vt:lpstr>
      <vt:lpstr>开启服务器</vt:lpstr>
      <vt:lpstr>群聊发送信息</vt:lpstr>
      <vt:lpstr>群发文件</vt:lpstr>
      <vt:lpstr>群发图片</vt:lpstr>
      <vt:lpstr>Thanks 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realjc</cp:lastModifiedBy>
  <cp:revision>34</cp:revision>
  <cp:lastPrinted>2021-03-26T02:30:43Z</cp:lastPrinted>
  <dcterms:created xsi:type="dcterms:W3CDTF">2021-03-26T02:30:43Z</dcterms:created>
  <dcterms:modified xsi:type="dcterms:W3CDTF">2021-03-26T02:30:43Z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2052-11.1.0.9719</vt:lpwstr>
  </property>
</Properties>
</file>