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3" r:id="rId4"/>
    <p:sldId id="301" r:id="rId5"/>
    <p:sldId id="343" r:id="rId6"/>
    <p:sldId id="344" r:id="rId7"/>
    <p:sldId id="345" r:id="rId8"/>
    <p:sldId id="346" r:id="rId9"/>
    <p:sldId id="371" r:id="rId10"/>
    <p:sldId id="339" r:id="rId11"/>
    <p:sldId id="347" r:id="rId12"/>
    <p:sldId id="348" r:id="rId13"/>
    <p:sldId id="349" r:id="rId14"/>
    <p:sldId id="353" r:id="rId15"/>
    <p:sldId id="354" r:id="rId16"/>
    <p:sldId id="355" r:id="rId17"/>
    <p:sldId id="356" r:id="rId18"/>
    <p:sldId id="357" r:id="rId19"/>
    <p:sldId id="375" r:id="rId20"/>
    <p:sldId id="376" r:id="rId21"/>
    <p:sldId id="374" r:id="rId22"/>
    <p:sldId id="358" r:id="rId23"/>
    <p:sldId id="372" r:id="rId24"/>
    <p:sldId id="359" r:id="rId25"/>
    <p:sldId id="360" r:id="rId26"/>
    <p:sldId id="361" r:id="rId27"/>
    <p:sldId id="362" r:id="rId28"/>
    <p:sldId id="373" r:id="rId29"/>
    <p:sldId id="363" r:id="rId30"/>
    <p:sldId id="364" r:id="rId31"/>
    <p:sldId id="367" r:id="rId32"/>
    <p:sldId id="365" r:id="rId33"/>
    <p:sldId id="366" r:id="rId34"/>
    <p:sldId id="368" r:id="rId35"/>
    <p:sldId id="370" r:id="rId36"/>
    <p:sldId id="369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00FF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 autoAdjust="0"/>
    <p:restoredTop sz="94643" autoAdjust="0"/>
  </p:normalViewPr>
  <p:slideViewPr>
    <p:cSldViewPr>
      <p:cViewPr varScale="1">
        <p:scale>
          <a:sx n="120" d="100"/>
          <a:sy n="120" d="100"/>
        </p:scale>
        <p:origin x="9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5FD20-EFBA-4702-A3F1-5D425E04A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1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latin typeface="+mn-ea"/>
                <a:ea typeface="+mn-ea"/>
              </a:rPr>
              <a:t>编译原理实验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4838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66" r:id="rId2" imgW="8372520" imgH="5943600"/>
        </mc:Choice>
        <mc:Fallback>
          <p:control r:id="rId2" imgW="8372520" imgH="59436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1000" y="381000"/>
                  <a:ext cx="8369300" cy="5943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128385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声明部分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辅助定义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规则部分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	</a:t>
            </a:r>
            <a:r>
              <a:rPr lang="zh-CN" altLang="en-US" sz="2200" b="1" dirty="0">
                <a:latin typeface="+mn-ea"/>
                <a:ea typeface="+mn-ea"/>
              </a:rPr>
              <a:t>用户子函数部分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94985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BISON</a:t>
            </a:r>
            <a:r>
              <a:rPr lang="zh-CN" altLang="en-US" sz="2200" b="1" dirty="0">
                <a:latin typeface="+mn-ea"/>
                <a:ea typeface="+mn-ea"/>
              </a:rPr>
              <a:t>联合使用，使用</a:t>
            </a:r>
            <a:r>
              <a:rPr lang="en-US" altLang="zh-CN" sz="2200" b="1" dirty="0">
                <a:latin typeface="+mn-ea"/>
                <a:ea typeface="+mn-ea"/>
              </a:rPr>
              <a:t>LR</a:t>
            </a:r>
            <a:r>
              <a:rPr lang="zh-CN" altLang="en-US" sz="2200" b="1" dirty="0">
                <a:latin typeface="+mn-ea"/>
                <a:ea typeface="+mn-ea"/>
              </a:rPr>
              <a:t>分析法，在归约过程中，建立抽象语法树，例如算术表达式文法：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Exp::=INT | ID | </a:t>
            </a:r>
            <a:r>
              <a:rPr lang="en-US" altLang="zh-CN" sz="2200" b="1" dirty="0" err="1">
                <a:latin typeface="+mn-ea"/>
                <a:ea typeface="+mn-ea"/>
              </a:rPr>
              <a:t>exp+exp</a:t>
            </a:r>
            <a:r>
              <a:rPr lang="en-US" altLang="zh-CN" sz="2200" b="1" dirty="0">
                <a:latin typeface="+mn-ea"/>
              </a:rPr>
              <a:t> | exp-exp | exp</a:t>
            </a:r>
            <a:r>
              <a:rPr lang="zh-CN" altLang="en-US" sz="2200" b="1" dirty="0">
                <a:latin typeface="+mn-ea"/>
              </a:rPr>
              <a:t>*</a:t>
            </a:r>
            <a:r>
              <a:rPr lang="en-US" altLang="zh-CN" sz="2200" b="1" dirty="0">
                <a:latin typeface="+mn-ea"/>
              </a:rPr>
              <a:t>exp | exp/exp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</a:rPr>
              <a:t>	| (exp) | -exp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200" b="1" dirty="0">
                <a:latin typeface="+mn-ea"/>
                <a:ea typeface="+mn-ea"/>
              </a:rPr>
              <a:t>通过确定优先级，结合性来消除二义性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43400" y="2194173"/>
            <a:ext cx="304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a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+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876800" y="2194560"/>
            <a:ext cx="533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4102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*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791200" y="220980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b</a:t>
            </a:r>
            <a:endParaRPr lang="zh-CN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66800" y="3276600"/>
          <a:ext cx="152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91000" y="4267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4876800" y="44958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7338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867400" y="5257800"/>
          <a:ext cx="1143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239000" y="52694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>
            <a:off x="7924800" y="54980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477000" y="42672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6400800" y="44958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7284204" y="44028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76800" y="32004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 bwMode="auto">
          <a:xfrm flipH="1">
            <a:off x="4800600" y="34290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715000" y="34290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934200" y="595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19200" y="4876800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19200" y="4200436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INT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143000" y="4953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28800" y="504352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2286000" y="4495800"/>
            <a:ext cx="19050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011680" y="421879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905000" y="4648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143000" y="3429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143000" y="48768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cxnSp>
        <p:nvCxnSpPr>
          <p:cNvPr id="57" name="曲线连接符 56"/>
          <p:cNvCxnSpPr/>
          <p:nvPr/>
        </p:nvCxnSpPr>
        <p:spPr bwMode="auto">
          <a:xfrm>
            <a:off x="2286000" y="4495800"/>
            <a:ext cx="3581400" cy="1066800"/>
          </a:xfrm>
          <a:prstGeom prst="curvedConnector3">
            <a:avLst>
              <a:gd name="adj1" fmla="val 2404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905000" y="3886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173480" y="348727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859280" y="356524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64" name="曲线连接符 63"/>
          <p:cNvCxnSpPr/>
          <p:nvPr/>
        </p:nvCxnSpPr>
        <p:spPr bwMode="auto">
          <a:xfrm>
            <a:off x="2286000" y="3810000"/>
            <a:ext cx="5334000" cy="1447800"/>
          </a:xfrm>
          <a:prstGeom prst="curvedConnector3">
            <a:avLst>
              <a:gd name="adj1" fmla="val 10200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肘形连接符 127"/>
          <p:cNvCxnSpPr/>
          <p:nvPr/>
        </p:nvCxnSpPr>
        <p:spPr bwMode="auto">
          <a:xfrm>
            <a:off x="3657600" y="3810000"/>
            <a:ext cx="3276600" cy="457200"/>
          </a:xfrm>
          <a:prstGeom prst="bentConnector3">
            <a:avLst>
              <a:gd name="adj1" fmla="val 101628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flipV="1">
            <a:off x="2362200" y="3810000"/>
            <a:ext cx="1295400" cy="762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箭头连接符 142"/>
          <p:cNvCxnSpPr/>
          <p:nvPr/>
        </p:nvCxnSpPr>
        <p:spPr bwMode="auto">
          <a:xfrm flipV="1">
            <a:off x="2286000" y="3429000"/>
            <a:ext cx="2590800" cy="1828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3 0.00787 -0.02552 0.00695 -0.06666 0.00903 C -0.0809 0.0125 -0.09184 0.0162 -0.10677 0.01782 C -0.11996 0.02245 -0.13455 0.02639 -0.14843 0.02685 C -0.21614 0.02894 -0.35173 0.03125 -0.35173 0.03125 C -0.34739 0.04884 -0.34722 0.0662 -0.34514 0.08449 C -0.34392 0.11435 -0.34201 0.14352 -0.3401 0.17338 C -0.34149 0.21898 -0.34392 0.25324 -0.34514 0.3 C -0.34462 0.32477 -0.35121 0.36759 -0.33837 0.39352 C -0.34045 0.40903 -0.3401 0.41111 -0.3401 0.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85185E-6 C -0.02049 0.00162 -0.03907 0.00741 -0.05903 0.01111 C -0.07483 0.01944 -0.06268 0.01435 -0.08837 0.01782 C -0.11511 0.02176 -0.11198 0.02153 -0.1349 0.02685 C -0.16216 0.03333 -0.19028 0.0287 -0.21806 0.0294 C -0.229 0.03426 -0.24098 0.03657 -0.25261 0.03842 C -0.28872 0.05463 -0.329 0.03866 -0.36667 0.04514 C -0.36563 0.06389 -0.3658 0.08426 -0.36146 0.10231 C -0.3599 0.12477 -0.35591 0.13935 -0.35295 0.16157 C -0.35209 0.1662 -0.34948 0.175 -0.34948 0.17523 C -0.35052 0.20717 -0.34479 0.21528 -0.35816 0.23217 C -0.35868 0.26111 -0.35816 0.29004 -0.35973 0.31875 C -0.3599 0.32153 -0.36285 0.32291 -0.3632 0.32569 C -0.36407 0.33472 -0.3632 0.34398 -0.3632 0.35324 " pathEditMode="relative" rAng="0" ptsTypes="fffffffffffff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41 0.00601 -0.03056 0.00601 -0.04531 0.00925 C -0.11128 0.04004 -0.26962 0.025 -0.30399 0.02569 C -0.3342 0.02731 -0.36406 0.02824 -0.3941 0.03055 C -0.39687 0.03078 -0.40156 0.02893 -0.40243 0.03263 C -0.40642 0.04976 -0.40347 0.06944 -0.40747 0.0868 C -0.40937 0.09537 -0.4125 0.11273 -0.4125 0.11296 C -0.41198 0.12592 -0.41198 0.13935 -0.41076 0.15254 C -0.41024 0.1574 -0.40851 0.1618 -0.40747 0.16666 C -0.40694 0.16898 -0.40573 0.17361 -0.40573 0.17384 C -0.40174 0.21643 -0.39913 0.25949 -0.39913 0.303 " pathEditMode="relative" rAng="0" ptsTypes="ffffffffff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-0.02673 0.01227 -0.04166 0.00764 -0.07673 0.00903 C -0.09166 0.01181 -0.10659 0.01389 -0.1217 0.01551 C -0.12847 0.01783 -0.13472 0.0206 -0.14166 0.02222 C -0.14392 0.02454 -0.14548 0.02824 -0.14826 0.02894 C -0.1592 0.03195 -0.18159 0.03334 -0.18159 0.03334 C -0.20086 0.04005 -0.22066 0.03195 -0.23993 0.02894 C -0.27361 0.01343 -0.35764 0.02662 -0.36163 0.02662 C -0.37882 0.03449 -0.36024 0.02662 -0.4033 0.03125 C -0.4335 0.03449 -0.38298 0.03218 -0.41336 0.03565 C -0.42448 0.03681 -0.43559 0.03704 -0.4467 0.03773 C -0.45364 0.04746 -0.44739 0.03704 -0.45173 0.05787 C -0.45277 0.0632 -0.45538 0.06806 -0.45659 0.07338 C -0.45711 0.1007 -0.45833 0.12824 -0.45833 0.15556 C -0.45833 0.17662 -0.4493 0.19329 -0.44826 0.21343 C -0.44774 0.22153 -0.44826 0.22963 -0.44826 0.23773 " pathEditMode="relative" ptsTypes="fffffffffffffffA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C -0.03368 -0.00394 -0.06649 0.00208 -0.1 0.0044 C -0.11632 0.00671 -0.13194 0.01111 -0.14826 0.01319 C -0.19166 0.02847 -0.30972 0.01435 -0.35659 0.01319 C -0.38107 0.01528 -0.40382 0.02222 -0.42829 0.0243 C -0.43489 0.02616 -0.44184 0.02616 -0.44826 0.0287 C -0.45017 0.0294 -0.45138 0.03264 -0.45329 0.03333 C -0.4651 0.03727 -0.47777 0.03634 -0.48993 0.03773 C -0.4934 0.04005 -0.4993 0.04213 -0.5 0.04884 C -0.50017 0.05069 -0.49704 0.06204 -0.49652 0.06435 C -0.49548 0.06875 -0.49323 0.07778 -0.49323 0.07778 C -0.496 0.10579 -0.49652 0.13426 -0.49166 0.16204 C -0.49323 0.18727 -0.48715 0.18657 -0.49496 0.18657 " pathEditMode="relative" ptsTypes="ffffffffffff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20" grpId="0"/>
      <p:bldP spid="42" grpId="0"/>
      <p:bldP spid="43" grpId="0"/>
      <p:bldP spid="43" grpId="1"/>
      <p:bldP spid="43" grpId="2"/>
      <p:bldP spid="44" grpId="0"/>
      <p:bldP spid="44" grpId="1"/>
      <p:bldP spid="45" grpId="0"/>
      <p:bldP spid="45" grpId="1"/>
      <p:bldP spid="46" grpId="0"/>
      <p:bldP spid="46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3810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%error-verbose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%locations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“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Node.h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"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FILE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void display(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*,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%union {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char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[32];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%type 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line exp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INT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ID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LP RP  PLUS MINUS STAR DIV ASSIGNOP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PLUS MINUS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STAR DIV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UMINUS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105400" y="533400"/>
            <a:ext cx="3505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声明和辅组部分 </a:t>
            </a:r>
          </a:p>
        </p:txBody>
      </p:sp>
      <p:sp>
        <p:nvSpPr>
          <p:cNvPr id="5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" y="1066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input: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input line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line : '\n'    { 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'\n' { display($1,0);}                 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显示语法树*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error ‘\n’ {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(“exp error!\n”);}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有语法错误时，跳过这行*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	 : INT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创建整数结点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ID 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创建标识符结点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PLUS exp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创建加运算结点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$$-&gt;kind=PLUS_NODE;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                      $$-&gt;ptr.pExp1=$1;$$-&gt;ptr.pExp2=$3;}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………………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| MINUS exp  %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prec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UMINUS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创建单目符号运算结点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以上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的规则的语义动作生成抽象语法树*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规则部分：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12954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main(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,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[]){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fopen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[1],"r");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(!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 return;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yyparse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0;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yyerror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(char *s){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("%s   %s \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n",s,yytext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用户子程序部分部分：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9906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60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program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stCxn id="7" idx="2"/>
            <a:endCxn id="12" idx="0"/>
          </p:cNvCxnSpPr>
          <p:nvPr/>
        </p:nvCxnSpPr>
        <p:spPr bwMode="auto">
          <a:xfrm>
            <a:off x="4572000" y="978932"/>
            <a:ext cx="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86200" y="1219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8" name="直接连接符 17"/>
          <p:cNvCxnSpPr>
            <a:stCxn id="12" idx="2"/>
            <a:endCxn id="15" idx="0"/>
          </p:cNvCxnSpPr>
          <p:nvPr/>
        </p:nvCxnSpPr>
        <p:spPr bwMode="auto">
          <a:xfrm>
            <a:off x="4572000" y="1588532"/>
            <a:ext cx="12954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15" idx="2"/>
            <a:endCxn id="16" idx="0"/>
          </p:cNvCxnSpPr>
          <p:nvPr/>
        </p:nvCxnSpPr>
        <p:spPr bwMode="auto">
          <a:xfrm>
            <a:off x="5867400" y="2286000"/>
            <a:ext cx="19050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2860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590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12" idx="2"/>
            <a:endCxn id="21" idx="0"/>
          </p:cNvCxnSpPr>
          <p:nvPr/>
        </p:nvCxnSpPr>
        <p:spPr bwMode="auto">
          <a:xfrm flipH="1">
            <a:off x="2971800" y="1588532"/>
            <a:ext cx="1600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21" idx="2"/>
            <a:endCxn id="24" idx="0"/>
          </p:cNvCxnSpPr>
          <p:nvPr/>
        </p:nvCxnSpPr>
        <p:spPr bwMode="auto">
          <a:xfrm>
            <a:off x="2971800" y="22860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24" idx="2"/>
            <a:endCxn id="25" idx="0"/>
          </p:cNvCxnSpPr>
          <p:nvPr/>
        </p:nvCxnSpPr>
        <p:spPr bwMode="auto">
          <a:xfrm>
            <a:off x="3733800" y="2960132"/>
            <a:ext cx="6858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371600" y="2590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4202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(j)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24" idx="2"/>
            <a:endCxn id="33" idx="0"/>
          </p:cNvCxnSpPr>
          <p:nvPr/>
        </p:nvCxnSpPr>
        <p:spPr bwMode="auto">
          <a:xfrm flipH="1">
            <a:off x="2743200" y="29601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5" idx="2"/>
            <a:endCxn id="34" idx="0"/>
          </p:cNvCxnSpPr>
          <p:nvPr/>
        </p:nvCxnSpPr>
        <p:spPr bwMode="auto">
          <a:xfrm flipH="1">
            <a:off x="3276600" y="3810000"/>
            <a:ext cx="1143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181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15" idx="2"/>
            <a:endCxn id="40" idx="0"/>
          </p:cNvCxnSpPr>
          <p:nvPr/>
        </p:nvCxnSpPr>
        <p:spPr bwMode="auto">
          <a:xfrm>
            <a:off x="5867400" y="2286000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181600" y="32004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40" idx="2"/>
            <a:endCxn id="57" idx="1"/>
          </p:cNvCxnSpPr>
          <p:nvPr/>
        </p:nvCxnSpPr>
        <p:spPr bwMode="auto">
          <a:xfrm flipH="1">
            <a:off x="51816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0" idx="2"/>
            <a:endCxn id="57" idx="0"/>
          </p:cNvCxnSpPr>
          <p:nvPr/>
        </p:nvCxnSpPr>
        <p:spPr bwMode="auto">
          <a:xfrm>
            <a:off x="5867400" y="29718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0" idx="2"/>
            <a:endCxn id="57" idx="3"/>
          </p:cNvCxnSpPr>
          <p:nvPr/>
        </p:nvCxnSpPr>
        <p:spPr bwMode="auto">
          <a:xfrm>
            <a:off x="58674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21" idx="2"/>
            <a:endCxn id="32" idx="0"/>
          </p:cNvCxnSpPr>
          <p:nvPr/>
        </p:nvCxnSpPr>
        <p:spPr bwMode="auto">
          <a:xfrm flipH="1">
            <a:off x="2057400" y="22860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324600" y="3745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441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62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0" name="直接连接符 69"/>
          <p:cNvCxnSpPr>
            <a:stCxn id="16" idx="2"/>
            <a:endCxn id="67" idx="0"/>
          </p:cNvCxnSpPr>
          <p:nvPr/>
        </p:nvCxnSpPr>
        <p:spPr bwMode="auto">
          <a:xfrm flipH="1">
            <a:off x="7010400" y="2971800"/>
            <a:ext cx="762000" cy="773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>
            <a:stCxn id="67" idx="2"/>
            <a:endCxn id="68" idx="0"/>
          </p:cNvCxnSpPr>
          <p:nvPr/>
        </p:nvCxnSpPr>
        <p:spPr bwMode="auto">
          <a:xfrm>
            <a:off x="7010400" y="41148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stCxn id="68" idx="2"/>
            <a:endCxn id="69" idx="0"/>
          </p:cNvCxnSpPr>
          <p:nvPr/>
        </p:nvCxnSpPr>
        <p:spPr bwMode="auto">
          <a:xfrm>
            <a:off x="7772400" y="4788932"/>
            <a:ext cx="609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5410200" y="4419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(x)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9400" y="5867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(y)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6" name="直接连接符 75"/>
          <p:cNvCxnSpPr>
            <a:stCxn id="68" idx="2"/>
            <a:endCxn id="74" idx="0"/>
          </p:cNvCxnSpPr>
          <p:nvPr/>
        </p:nvCxnSpPr>
        <p:spPr bwMode="auto">
          <a:xfrm flipH="1">
            <a:off x="6781800" y="47889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>
            <a:stCxn id="69" idx="2"/>
            <a:endCxn id="75" idx="0"/>
          </p:cNvCxnSpPr>
          <p:nvPr/>
        </p:nvCxnSpPr>
        <p:spPr bwMode="auto">
          <a:xfrm flipH="1">
            <a:off x="7315200" y="5638800"/>
            <a:ext cx="10668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>
            <a:stCxn id="67" idx="2"/>
            <a:endCxn id="73" idx="0"/>
          </p:cNvCxnSpPr>
          <p:nvPr/>
        </p:nvCxnSpPr>
        <p:spPr bwMode="auto">
          <a:xfrm flipH="1">
            <a:off x="6096000" y="41148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42775E-6 L -0.08333 -2.4277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 animBg="1"/>
      <p:bldP spid="12" grpId="0" animBg="1"/>
      <p:bldP spid="15" grpId="0" animBg="1"/>
      <p:bldP spid="16" grpId="0" animBg="1"/>
      <p:bldP spid="21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0" grpId="0" animBg="1"/>
      <p:bldP spid="57" grpId="0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1066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1740932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(fun)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3886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(a)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286000" y="7503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0" idx="2"/>
            <a:endCxn id="41" idx="0"/>
          </p:cNvCxnSpPr>
          <p:nvPr/>
        </p:nvCxnSpPr>
        <p:spPr bwMode="auto">
          <a:xfrm>
            <a:off x="2286000" y="1436132"/>
            <a:ext cx="3429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9" idx="2"/>
            <a:endCxn id="42" idx="0"/>
          </p:cNvCxnSpPr>
          <p:nvPr/>
        </p:nvCxnSpPr>
        <p:spPr bwMode="auto">
          <a:xfrm>
            <a:off x="1828800" y="3493532"/>
            <a:ext cx="5334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304800" y="17526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0" y="2438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3124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0" name="直接连接符 49"/>
          <p:cNvCxnSpPr>
            <a:stCxn id="41" idx="2"/>
            <a:endCxn id="48" idx="0"/>
          </p:cNvCxnSpPr>
          <p:nvPr/>
        </p:nvCxnSpPr>
        <p:spPr bwMode="auto">
          <a:xfrm>
            <a:off x="2628900" y="2110264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48" idx="2"/>
            <a:endCxn id="49" idx="0"/>
          </p:cNvCxnSpPr>
          <p:nvPr/>
        </p:nvCxnSpPr>
        <p:spPr bwMode="auto">
          <a:xfrm flipH="1">
            <a:off x="1828800" y="28077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stCxn id="40" idx="2"/>
            <a:endCxn id="46" idx="0"/>
          </p:cNvCxnSpPr>
          <p:nvPr/>
        </p:nvCxnSpPr>
        <p:spPr bwMode="auto">
          <a:xfrm flipH="1">
            <a:off x="952500" y="1436132"/>
            <a:ext cx="133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048000" y="31358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48" idx="2"/>
            <a:endCxn id="60" idx="0"/>
          </p:cNvCxnSpPr>
          <p:nvPr/>
        </p:nvCxnSpPr>
        <p:spPr bwMode="auto">
          <a:xfrm>
            <a:off x="2628900" y="2807732"/>
            <a:ext cx="1219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28600" y="3733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49" idx="2"/>
            <a:endCxn id="64" idx="0"/>
          </p:cNvCxnSpPr>
          <p:nvPr/>
        </p:nvCxnSpPr>
        <p:spPr bwMode="auto">
          <a:xfrm flipH="1">
            <a:off x="914400" y="3493532"/>
            <a:ext cx="9144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3581400" y="4687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(b)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70" idx="2"/>
            <a:endCxn id="68" idx="0"/>
          </p:cNvCxnSpPr>
          <p:nvPr/>
        </p:nvCxnSpPr>
        <p:spPr bwMode="auto">
          <a:xfrm>
            <a:off x="3886200" y="4295001"/>
            <a:ext cx="381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3200400" y="3925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0" idx="2"/>
            <a:endCxn id="70" idx="0"/>
          </p:cNvCxnSpPr>
          <p:nvPr/>
        </p:nvCxnSpPr>
        <p:spPr bwMode="auto">
          <a:xfrm>
            <a:off x="3848100" y="3505200"/>
            <a:ext cx="38100" cy="4204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2057400" y="453526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3" name="直接连接符 72"/>
          <p:cNvCxnSpPr>
            <a:stCxn id="70" idx="2"/>
            <a:endCxn id="72" idx="0"/>
          </p:cNvCxnSpPr>
          <p:nvPr/>
        </p:nvCxnSpPr>
        <p:spPr bwMode="auto">
          <a:xfrm flipH="1">
            <a:off x="2743200" y="4295001"/>
            <a:ext cx="11430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6629400" y="1752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CompSt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7" name="直接连接符 76"/>
          <p:cNvCxnSpPr>
            <a:stCxn id="40" idx="2"/>
            <a:endCxn id="75" idx="0"/>
          </p:cNvCxnSpPr>
          <p:nvPr/>
        </p:nvCxnSpPr>
        <p:spPr bwMode="auto">
          <a:xfrm>
            <a:off x="2286000" y="1436132"/>
            <a:ext cx="514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71628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0" name="直接连接符 79"/>
          <p:cNvCxnSpPr>
            <a:stCxn id="75" idx="2"/>
          </p:cNvCxnSpPr>
          <p:nvPr/>
        </p:nvCxnSpPr>
        <p:spPr bwMode="auto">
          <a:xfrm>
            <a:off x="7429500" y="2121932"/>
            <a:ext cx="6096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638800" y="2526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2" name="直接连接符 81"/>
          <p:cNvCxnSpPr>
            <a:stCxn id="75" idx="2"/>
            <a:endCxn id="81" idx="0"/>
          </p:cNvCxnSpPr>
          <p:nvPr/>
        </p:nvCxnSpPr>
        <p:spPr bwMode="auto">
          <a:xfrm flipH="1">
            <a:off x="6286500" y="2121932"/>
            <a:ext cx="1143000" cy="4043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897106" y="31358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7" name="直接连接符 86"/>
          <p:cNvCxnSpPr>
            <a:stCxn id="81" idx="2"/>
            <a:endCxn id="85" idx="0"/>
          </p:cNvCxnSpPr>
          <p:nvPr/>
        </p:nvCxnSpPr>
        <p:spPr bwMode="auto">
          <a:xfrm flipH="1">
            <a:off x="6278106" y="2895600"/>
            <a:ext cx="8394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278106" y="37454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0" name="直接连接符 89"/>
          <p:cNvCxnSpPr>
            <a:stCxn id="85" idx="2"/>
            <a:endCxn id="88" idx="0"/>
          </p:cNvCxnSpPr>
          <p:nvPr/>
        </p:nvCxnSpPr>
        <p:spPr bwMode="auto">
          <a:xfrm>
            <a:off x="6278106" y="3505200"/>
            <a:ext cx="6477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4982706" y="36576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3" name="直接连接符 92"/>
          <p:cNvCxnSpPr>
            <a:stCxn id="85" idx="2"/>
            <a:endCxn id="91" idx="0"/>
          </p:cNvCxnSpPr>
          <p:nvPr/>
        </p:nvCxnSpPr>
        <p:spPr bwMode="auto">
          <a:xfrm flipH="1">
            <a:off x="5592306" y="3505200"/>
            <a:ext cx="685800" cy="152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6248400" y="4724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(m)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6" name="直接连接符 95"/>
          <p:cNvCxnSpPr>
            <a:stCxn id="88" idx="2"/>
            <a:endCxn id="94" idx="0"/>
          </p:cNvCxnSpPr>
          <p:nvPr/>
        </p:nvCxnSpPr>
        <p:spPr bwMode="auto">
          <a:xfrm>
            <a:off x="6925806" y="4114800"/>
            <a:ext cx="8394" cy="609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7543800" y="3276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0" name="直接连接符 99"/>
          <p:cNvCxnSpPr>
            <a:stCxn id="79" idx="2"/>
            <a:endCxn id="97" idx="0"/>
          </p:cNvCxnSpPr>
          <p:nvPr/>
        </p:nvCxnSpPr>
        <p:spPr bwMode="auto">
          <a:xfrm>
            <a:off x="7962900" y="2883932"/>
            <a:ext cx="2667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609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7800" y="129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133600" y="9789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629400" y="2297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40" idx="2"/>
            <a:endCxn id="47" idx="0"/>
          </p:cNvCxnSpPr>
          <p:nvPr/>
        </p:nvCxnSpPr>
        <p:spPr bwMode="auto">
          <a:xfrm>
            <a:off x="2133600" y="1664732"/>
            <a:ext cx="5181600" cy="632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6629400" y="3059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ReturnStmt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8" name="直接连接符 57"/>
          <p:cNvCxnSpPr>
            <a:stCxn id="47" idx="2"/>
            <a:endCxn id="56" idx="0"/>
          </p:cNvCxnSpPr>
          <p:nvPr/>
        </p:nvCxnSpPr>
        <p:spPr bwMode="auto">
          <a:xfrm>
            <a:off x="7315200" y="2667000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447800" y="2209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if-else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40" idx="2"/>
            <a:endCxn id="61" idx="0"/>
          </p:cNvCxnSpPr>
          <p:nvPr/>
        </p:nvCxnSpPr>
        <p:spPr bwMode="auto">
          <a:xfrm>
            <a:off x="2133600" y="1664732"/>
            <a:ext cx="0" cy="5450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411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&gt;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" y="3593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43000" y="3581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3" name="直接连接符 82"/>
          <p:cNvCxnSpPr>
            <a:stCxn id="61" idx="2"/>
            <a:endCxn id="67" idx="0"/>
          </p:cNvCxnSpPr>
          <p:nvPr/>
        </p:nvCxnSpPr>
        <p:spPr bwMode="auto">
          <a:xfrm flipH="1">
            <a:off x="983496" y="2579132"/>
            <a:ext cx="11501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>
            <a:stCxn id="67" idx="2"/>
            <a:endCxn id="74" idx="0"/>
          </p:cNvCxnSpPr>
          <p:nvPr/>
        </p:nvCxnSpPr>
        <p:spPr bwMode="auto">
          <a:xfrm flipH="1">
            <a:off x="457200" y="3264932"/>
            <a:ext cx="5262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stCxn id="67" idx="2"/>
            <a:endCxn id="76" idx="0"/>
          </p:cNvCxnSpPr>
          <p:nvPr/>
        </p:nvCxnSpPr>
        <p:spPr bwMode="auto">
          <a:xfrm>
            <a:off x="983496" y="3264932"/>
            <a:ext cx="4643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2362200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50204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21804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107" idx="2"/>
            <a:endCxn id="108" idx="0"/>
          </p:cNvCxnSpPr>
          <p:nvPr/>
        </p:nvCxnSpPr>
        <p:spPr bwMode="auto">
          <a:xfrm flipH="1">
            <a:off x="2255004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连接符 110"/>
          <p:cNvCxnSpPr>
            <a:stCxn id="107" idx="2"/>
            <a:endCxn id="109" idx="0"/>
          </p:cNvCxnSpPr>
          <p:nvPr/>
        </p:nvCxnSpPr>
        <p:spPr bwMode="auto">
          <a:xfrm>
            <a:off x="2933700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连接符 112"/>
          <p:cNvCxnSpPr>
            <a:stCxn id="61" idx="2"/>
            <a:endCxn id="114" idx="0"/>
          </p:cNvCxnSpPr>
          <p:nvPr/>
        </p:nvCxnSpPr>
        <p:spPr bwMode="auto">
          <a:xfrm>
            <a:off x="2133600" y="25791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2362200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7" name="直接连接符 116"/>
          <p:cNvCxnSpPr>
            <a:stCxn id="114" idx="2"/>
            <a:endCxn id="107" idx="0"/>
          </p:cNvCxnSpPr>
          <p:nvPr/>
        </p:nvCxnSpPr>
        <p:spPr bwMode="auto">
          <a:xfrm>
            <a:off x="2933700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4602996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91000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62600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3" name="直接连接符 122"/>
          <p:cNvCxnSpPr>
            <a:stCxn id="120" idx="2"/>
            <a:endCxn id="121" idx="0"/>
          </p:cNvCxnSpPr>
          <p:nvPr/>
        </p:nvCxnSpPr>
        <p:spPr bwMode="auto">
          <a:xfrm flipH="1">
            <a:off x="4495800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/>
          <p:cNvCxnSpPr>
            <a:stCxn id="120" idx="2"/>
            <a:endCxn id="122" idx="0"/>
          </p:cNvCxnSpPr>
          <p:nvPr/>
        </p:nvCxnSpPr>
        <p:spPr bwMode="auto">
          <a:xfrm>
            <a:off x="5174496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4602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6" name="直接连接符 125"/>
          <p:cNvCxnSpPr>
            <a:stCxn id="125" idx="2"/>
            <a:endCxn id="120" idx="0"/>
          </p:cNvCxnSpPr>
          <p:nvPr/>
        </p:nvCxnSpPr>
        <p:spPr bwMode="auto">
          <a:xfrm>
            <a:off x="5174496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>
            <a:stCxn id="61" idx="2"/>
            <a:endCxn id="125" idx="0"/>
          </p:cNvCxnSpPr>
          <p:nvPr/>
        </p:nvCxnSpPr>
        <p:spPr bwMode="auto">
          <a:xfrm>
            <a:off x="2133600" y="2579132"/>
            <a:ext cx="3040896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7017504" y="398573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0" name="直接连接符 129"/>
          <p:cNvCxnSpPr>
            <a:stCxn id="56" idx="2"/>
            <a:endCxn id="129" idx="0"/>
          </p:cNvCxnSpPr>
          <p:nvPr/>
        </p:nvCxnSpPr>
        <p:spPr bwMode="auto">
          <a:xfrm>
            <a:off x="7315200" y="3429000"/>
            <a:ext cx="7104" cy="5567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7005638" cy="693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229600" cy="45720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总体学习目标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熟悉编译程序的总体结构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熟悉编译程序各组成部分及其任务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编译过程各阶段所要解决的问题及其采用的方法和技术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掌握关键算法的工作原理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能力要求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掌握程序变换基本概念、问题描述和处理方法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增强理论结合实际能力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培养“问题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形式化描述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计算机化” 的问题求解过程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使学生在系统级上认识算法和系统的设计，培养系统能力</a:t>
            </a:r>
          </a:p>
        </p:txBody>
      </p:sp>
    </p:spTree>
    <p:extLst>
      <p:ext uri="{BB962C8B-B14F-4D97-AF65-F5344CB8AC3E}">
        <p14:creationId xmlns:p14="http://schemas.microsoft.com/office/powerpoint/2010/main" val="14437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-609600" y="13008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3055" r="80237" b="8009"/>
          <a:stretch>
            <a:fillRect/>
          </a:stretch>
        </p:blipFill>
        <p:spPr bwMode="auto">
          <a:xfrm>
            <a:off x="3352800" y="457200"/>
            <a:ext cx="5715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自行准备好测试用例。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词法分析：正确识别出源程序中的单词，以二元组的形式显示。以及对不能识别的符号报错。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语法分析：（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）正确显示出测试用代码的抽象语法树，要求根据显示的形式能还原出源程序的代码（不包含注释）；（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）报错功能，能正确给出错误性质和位置，并有容错的功能（能够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次显示多个语法错误）。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回答老师的提问。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3592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对实验一生成的抽象语法树进行先根遍历，完成：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符号表的管理。可选择采用顺序表，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表，十字链表，多表等形式。遇到说明语句填写符号表并做出相应的语义检查；遇到语句中的符号引用，查找符号表并进行语义检查。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类型检查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名字的作用域分析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控制流检查（</a:t>
            </a:r>
            <a:r>
              <a:rPr lang="en-US" altLang="zh-CN" sz="2400" dirty="0">
                <a:latin typeface="+mn-ea"/>
              </a:rPr>
              <a:t>break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continue</a:t>
            </a:r>
            <a:r>
              <a:rPr lang="zh-CN" altLang="en-US" sz="2400" dirty="0">
                <a:latin typeface="+mn-ea"/>
              </a:rPr>
              <a:t>等必须出现在合法的位置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。。。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 符号表的管理与语义检查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7" name="TextBox 36"/>
          <p:cNvSpPr txBox="1"/>
          <p:nvPr/>
        </p:nvSpPr>
        <p:spPr>
          <a:xfrm>
            <a:off x="0" y="1979548"/>
            <a:ext cx="17636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pPr algn="ctr"/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外部变量在静态数据区偏移起点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067944" y="18448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536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）外部声明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2160" y="3573016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如果某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结点的第一个棵子树是函数，函数中的局部变量在堆栈区中分配单元，则将该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直接赋值给第二孩子结点的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</p:txBody>
      </p:sp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1" grpId="19" animBg="1"/>
      <p:bldP spid="41" grpId="20" animBg="1"/>
      <p:bldP spid="41" grpId="21" animBg="1"/>
      <p:bldP spid="41" grpId="22" animBg="1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1" grpId="0" animBg="1"/>
      <p:bldP spid="62" grpId="0" animBg="1"/>
      <p:bldP spid="62" grpId="1" animBg="1"/>
      <p:bldP spid="62" grpId="2" animBg="1"/>
      <p:bldP spid="62" grpId="3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7470" r="17819" b="19687"/>
          <a:stretch>
            <a:fillRect/>
          </a:stretch>
        </p:blipFill>
        <p:spPr bwMode="auto">
          <a:xfrm>
            <a:off x="35496" y="1948880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95564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985120" y="408112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7704" y="759495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入口标号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返回类型等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020616" y="151683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95936" y="114468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右箭头 39"/>
          <p:cNvSpPr>
            <a:spLocks noChangeArrowheads="1"/>
          </p:cNvSpPr>
          <p:nvPr/>
        </p:nvSpPr>
        <p:spPr bwMode="auto">
          <a:xfrm>
            <a:off x="3203848" y="1073498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3252242" y="69544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3059832" y="17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188730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245024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310100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995936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5621288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1800" y="56212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82108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46038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200821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2531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992" y="53239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92" y="6073029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57736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8144" y="490120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367707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91880" y="346104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552" y="5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）函数声明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36096" y="23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具体形参单元分配依赖于调用双方的参数传递的约定，通常会用到寄存器。</a:t>
            </a:r>
          </a:p>
        </p:txBody>
      </p:sp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  <p:bldP spid="42" grpId="11" animBg="1"/>
      <p:bldP spid="42" grpId="12" animBg="1"/>
      <p:bldP spid="42" grpId="13" animBg="1"/>
      <p:bldP spid="42" grpId="14" animBg="1"/>
      <p:bldP spid="42" grpId="15" animBg="1"/>
      <p:bldP spid="42" grpId="16" animBg="1"/>
      <p:bldP spid="42" grpId="17" animBg="1"/>
      <p:bldP spid="42" grpId="18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右箭头 62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）复合语句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2780928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068960"/>
            <a:ext cx="2592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复合语句中局部变量占的单元数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7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9469" r="26121" b="18672"/>
          <a:stretch>
            <a:fillRect/>
          </a:stretch>
        </p:blipFill>
        <p:spPr bwMode="auto">
          <a:xfrm>
            <a:off x="0" y="1835092"/>
            <a:ext cx="5076056" cy="45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5120" y="730384"/>
          <a:ext cx="5123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内情向量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右箭头 34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）数组说明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23928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213285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748970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79712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982438"/>
            <a:ext cx="2160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848" y="3636313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6512" y="4509120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3848" y="4161854"/>
            <a:ext cx="1872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793432" y="2475736"/>
          <a:ext cx="2171056" cy="23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维数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元素类型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首地址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1" dirty="0"/>
                        <a:t>不变部分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下界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上界，界差</a:t>
                      </a:r>
                      <a:endParaRPr lang="en-US" altLang="zh-C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 bwMode="auto">
          <a:xfrm flipH="1">
            <a:off x="7812360" y="1340768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572000" y="3645024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后续变量的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A+10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509 L -0.12587 0.099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2 0.09318 L -0.00938 0.009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4 0.10497 " pathEditMode="relative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0509 L 0.01579 0.194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0.19213 L 0.01423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0.29329 L -0.05799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6 0.39375 C -0.05296 0.39421 -0.05417 0.41482 -0.05608 0.41667 C -0.06407 0.42431 -0.08976 0.42616 -0.09514 0.42709 C -0.104 0.43496 -0.11459 0.43611 -0.12483 0.43959 C -0.13039 0.44144 -0.13108 0.44491 -0.13577 0.44792 C -0.14028 0.45093 -0.14532 0.45324 -0.14983 0.45625 C -0.15539 0.45996 -0.15973 0.46736 -0.16389 0.47292 C -0.16875 0.4794 -0.17535 0.48241 -0.18108 0.4875 C -0.18403 0.49931 -0.18039 0.49005 -0.19202 0.49792 C -0.20209 0.50463 -0.21216 0.51644 -0.21997 0.52709 C -0.22362 0.54097 -0.2283 0.5588 -0.21702 0.56875 C -0.21546 0.575 -0.21389 0.58125 -0.21233 0.5875 C -0.21181 0.58959 -0.21233 0.59306 -0.21077 0.59375 C -0.204 0.59676 -0.19723 0.59908 -0.19046 0.60209 C -0.18733 0.60347 -0.18108 0.60625 -0.18108 0.60648 C -0.16858 0.60556 -0.14549 0.60926 -0.13264 0.59792 C -0.03264 0.60741 -0.13091 0.6044 0.10954 0.60209 C 0.11701 0.6007 0.12777 0.60093 0.13454 0.59584 C 0.14201 0.59028 0.14652 0.5831 0.15329 0.57709 C 0.15902 0.56551 0.16232 0.55324 0.15173 0.54375 C 0.15017 0.53287 0.14809 0.52315 0.14548 0.5125 C 0.14496 0.51042 0.14531 0.50741 0.14392 0.50625 C 0.13923 0.50209 0.1342 0.5007 0.12986 0.49584 C 0.125 0.49051 0.12066 0.48449 0.11579 0.47917 C 0.10312 0.46505 0.12222 0.48889 0.10173 0.47084 C 0.09861 0.46806 0.09548 0.46528 0.09236 0.4625 C 0.09079 0.46111 0.08767 0.45834 0.08767 0.45857 C 0.08559 0.45417 0.08507 0.44699 0.08142 0.44584 C 0.07187 0.44259 0.06302 0.44097 0.05329 0.43959 C 0.05017 0.43681 0.046 0.43542 0.04392 0.43125 C 0.04288 0.42917 0.04236 0.42639 0.04079 0.425 C 0.02413 0.41111 -0.01059 0.41134 -0.02639 0.41042 C -0.0382 0.40509 -0.02414 0.41296 -0.03421 0.40209 C -0.03542 0.4007 -0.0375 0.40093 -0.03889 0.4 C -0.03959 0.39954 -0.03993 0.39861 -0.04046 0.39792 " pathEditMode="relative" rAng="0" ptsTypes="ffffffffffffffffffffffffffffffffff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39283 C -0.03872 0.39074 -0.03907 0.38796 -0.03768 0.38658 C -0.03455 0.38357 -0.02448 0.38148 -0.02049 0.38033 C -0.01511 0.36945 -0.01025 0.36991 -0.00174 0.36574 C 0.00538 0.36227 0.01145 0.35648 0.01857 0.35324 C 0.02638 0.34283 0.03628 0.33496 0.0467 0.33033 C 0.05503 0.33102 0.06354 0.32986 0.0717 0.33241 C 0.07326 0.33287 0.07291 0.33658 0.07326 0.33866 C 0.07395 0.34491 0.07326 0.35139 0.07482 0.35741 C 0.07656 0.36412 0.0809 0.36945 0.08263 0.37616 C 0.08159 0.39213 0.08055 0.4081 0.07951 0.42408 C 0.07899 0.43125 0.07638 0.43796 0.07482 0.44491 C 0.07395 0.44908 0.0717 0.45741 0.0717 0.45764 C 0.07447 0.47199 0.08316 0.47894 0.09357 0.48241 C 0.0967 0.50278 0.10746 0.50834 0.1217 0.51158 C 0.14253 0.51088 0.16336 0.51088 0.1842 0.50949 C 0.19322 0.50903 0.20312 0.50162 0.21232 0.49908 C 0.221 0.49144 0.21284 0.49722 0.22638 0.49283 C 0.23541 0.48982 0.2427 0.48334 0.25138 0.48033 C 0.25451 0.47755 0.25763 0.47477 0.26076 0.47199 C 0.26232 0.4706 0.26545 0.46783 0.26545 0.46806 C 0.27291 0.45278 0.2743 0.39676 0.25607 0.38866 C 0.246 0.36852 0.2625 0.39838 0.24513 0.38033 C 0.23819 0.37315 0.23524 0.35671 0.22795 0.34908 C 0.22395 0.34491 0.21684 0.34584 0.21232 0.34283 C 0.20052 0.33496 0.1875 0.32755 0.17482 0.32199 C 0.16684 0.31852 0.15798 0.31736 0.14982 0.31366 C 0.13923 0.29954 0.14461 0.30301 0.13576 0.29908 C 0.12326 0.29977 0.11076 0.3 0.09826 0.30116 C 0.09201 0.30162 0.08906 0.30556 0.0842 0.29908 " pathEditMode="relative" rAng="0" ptsTypes="fffffffffffffffffffffffffffff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9908 L 0.08663 0.194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19421 L 0.14965 0.11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2" grpId="0"/>
      <p:bldP spid="42" grpId="1"/>
      <p:bldP spid="43" grpId="0"/>
      <p:bldP spid="43" grpId="1"/>
      <p:bldP spid="44" grpId="0"/>
      <p:bldP spid="45" grpId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自行准备好若干个测试用例，测试用例中包含的语义错误类别可以参考实验指导中参考教材</a:t>
            </a:r>
            <a:r>
              <a:rPr lang="en-US" altLang="zh-CN" sz="2400" dirty="0">
                <a:latin typeface="+mn-ea"/>
              </a:rPr>
              <a:t>[2]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回答老师的提问。可根据老师的要求，在程序的合适位置加上符号表的显示。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）完成的质量（主要看能检查出多少静态语义错误）。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228600" y="1279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  当无静态语义错误时，生成中间代码。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	   </a:t>
            </a:r>
            <a:r>
              <a:rPr lang="zh-CN" altLang="en-US" sz="2400" dirty="0">
                <a:latin typeface="+mn-ea"/>
              </a:rPr>
              <a:t>结合符号表，对抽象语法树进行先根遍历，在遍历过程中，需要完成继承属性和综合属性的计算，同时生成四元组式的中间代码（每一个四元组式内部实际上是一个结构型的数据，这样在实验四中就能方便地完成目标代码的生成）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实验三 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2184" y="1078161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5824" y="133089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Extdef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2555032"/>
            <a:ext cx="269783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Specifier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TYPE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 bwMode="auto">
          <a:xfrm flipH="1">
            <a:off x="1348916" y="1792561"/>
            <a:ext cx="178096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29880" y="255503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funcDec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1" idx="2"/>
            <a:endCxn id="24" idx="0"/>
          </p:cNvCxnSpPr>
          <p:nvPr/>
        </p:nvCxnSpPr>
        <p:spPr bwMode="auto">
          <a:xfrm>
            <a:off x="3849960" y="1700228"/>
            <a:ext cx="216024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650160" y="2555032"/>
            <a:ext cx="21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err="1">
                <a:latin typeface="+mn-ea"/>
                <a:ea typeface="+mn-ea"/>
                <a:cs typeface="Times New Roman" pitchFamily="18" charset="0"/>
              </a:rPr>
              <a:t>CompSt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6024" y="1792561"/>
            <a:ext cx="230523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2085764" y="3016697"/>
            <a:ext cx="142586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3489920" y="3016697"/>
            <a:ext cx="50405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851920" y="4409817"/>
            <a:ext cx="46805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该结点访问结束时</a:t>
            </a:r>
            <a:endParaRPr lang="en-US" altLang="zh-CN" sz="2000" b="1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Func.code</a:t>
            </a:r>
            <a:r>
              <a:rPr lang="en-US" altLang="zh-CN" sz="2000" b="1" dirty="0">
                <a:latin typeface="+mn-ea"/>
                <a:ea typeface="+mn-ea"/>
              </a:rPr>
              <a:t>=</a:t>
            </a:r>
            <a:r>
              <a:rPr lang="en-US" altLang="zh-CN" sz="2000" b="1" dirty="0" err="1">
                <a:latin typeface="+mn-ea"/>
                <a:ea typeface="+mn-ea"/>
              </a:rPr>
              <a:t>S.code</a:t>
            </a:r>
            <a:r>
              <a:rPr lang="en-US" altLang="zh-CN" sz="2000" b="1" dirty="0">
                <a:latin typeface="+mn-ea"/>
                <a:ea typeface="+mn-ea"/>
              </a:rPr>
              <a:t>||gen(</a:t>
            </a:r>
            <a:r>
              <a:rPr lang="en-US" altLang="zh-CN" sz="2000" b="1" dirty="0" err="1">
                <a:latin typeface="+mn-ea"/>
                <a:ea typeface="+mn-ea"/>
              </a:rPr>
              <a:t>S.next</a:t>
            </a:r>
            <a:r>
              <a:rPr lang="en-US" altLang="zh-CN" sz="2000" b="1" dirty="0">
                <a:latin typeface="+mn-ea"/>
                <a:ea typeface="+mn-ea"/>
              </a:rPr>
              <a:t>’:’)</a:t>
            </a:r>
          </a:p>
          <a:p>
            <a:r>
              <a:rPr lang="zh-CN" altLang="en-US" sz="2000" b="1" dirty="0">
                <a:latin typeface="+mn-ea"/>
                <a:ea typeface="+mn-ea"/>
              </a:rPr>
              <a:t>填写函数入口（也可以在前面的符号表处理时，用标号的形式给出函数入口），函数局部变量等需要的空间大小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 </a:t>
            </a:r>
            <a:r>
              <a:rPr lang="zh-CN" altLang="en-US" sz="2800" b="1" dirty="0">
                <a:latin typeface="+mn-ea"/>
                <a:ea typeface="+mn-ea"/>
              </a:rPr>
              <a:t>中间代码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参照</a:t>
            </a:r>
            <a:r>
              <a:rPr lang="en-US" altLang="zh-CN" sz="2800" b="1" dirty="0">
                <a:latin typeface="+mn-ea"/>
                <a:ea typeface="+mn-ea"/>
              </a:rPr>
              <a:t>P216</a:t>
            </a:r>
            <a:r>
              <a:rPr lang="zh-CN" altLang="en-US" sz="2800" b="1" dirty="0">
                <a:latin typeface="+mn-ea"/>
                <a:ea typeface="+mn-ea"/>
              </a:rPr>
              <a:t>翻译模式理解属性计算次序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133089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生成标号：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（表示函数体的尾部位置）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136" y="3160713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1114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函数</a:t>
            </a:r>
          </a:p>
        </p:txBody>
      </p:sp>
      <p:sp>
        <p:nvSpPr>
          <p:cNvPr id="52" name="下箭头 51"/>
          <p:cNvSpPr/>
          <p:nvPr/>
        </p:nvSpPr>
        <p:spPr bwMode="auto">
          <a:xfrm>
            <a:off x="3707904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3102059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确定返回值类型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03848" y="3140969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完成符号表</a:t>
            </a:r>
          </a:p>
        </p:txBody>
      </p:sp>
      <p:sp>
        <p:nvSpPr>
          <p:cNvPr id="5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+mn-ea"/>
              </a:rPr>
              <a:pPr/>
              <a:t>29</a:t>
            </a:fld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532 L -0.2599 0.18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18359 L 1.94444E-6 -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17827 " pathEditMode="relative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17827 C 0.04305 0.17873 0.03854 0.1785 0.03454 0.18012 C 0.02534 0.18428 0.00191 0.21457 -0.00521 0.22358 C -0.00712 0.2259 -0.00782 0.22936 -0.0099 0.23144 C -0.02518 0.24717 -0.04011 0.25711 -0.05747 0.26913 C -0.06059 0.27121 -0.06424 0.27214 -0.06702 0.27491 C -0.10452 0.31121 -0.07292 0.28694 -0.0941 0.30243 C -0.09827 0.31052 -0.10243 0.31838 -0.10678 0.32624 C -0.10868 0.32971 -0.11112 0.33248 -0.11303 0.33595 C -0.12344 0.35468 -0.13108 0.37387 -0.14966 0.3815 C -0.1599 0.39422 -0.16355 0.41156 -0.16702 0.42867 C -0.1665 0.4326 -0.16684 0.43699 -0.16546 0.44069 C -0.1632 0.44647 -0.1441 0.44971 -0.14011 0.45064 C -0.13056 0.44994 -0.12101 0.44971 -0.11146 0.44855 C -0.10521 0.44763 -0.09653 0.44301 -0.0908 0.44069 C -0.07362 0.43376 -0.0573 0.42405 -0.04011 0.41688 C -0.03473 0.41757 -0.02934 0.41711 -0.02414 0.41873 C -0.01493 0.42173 -0.00955 0.43514 -0.00035 0.43861 C 0.00572 0.44092 0.01857 0.44254 0.01857 0.44277 C 0.07812 0.43977 0.04461 0.44948 0.06788 0.43468 C 0.07343 0.43121 0.07934 0.42751 0.08524 0.42474 C 0.08836 0.42335 0.09479 0.42104 0.09479 0.42127 C 0.10503 0.41225 0.11927 0.40763 0.13142 0.40509 C 0.13871 0.40347 0.15364 0.40116 0.15364 0.40139 C 0.16388 0.39676 0.15902 0.38243 0.15833 0.37156 C 0.15746 0.35977 0.16076 0.34566 0.1552 0.33595 C 0.14947 0.32601 0.13819 0.31884 0.13298 0.30798 C 0.12899 0.30035 0.12291 0.29364 0.12031 0.28485 C 0.11753 0.27514 0.11527 0.26775 0.10746 0.26474 C 0.10642 0.26289 0.10572 0.26081 0.10434 0.25919 C 0.10295 0.25734 0.10086 0.25711 0.09965 0.25526 C 0.09635 0.24994 0.09774 0.24092 0.09479 0.23538 C 0.09079 0.22775 0.08472 0.2215 0.08055 0.21387 C 0.07899 0.20786 0.07916 0.20139 0.07743 0.19584 C 0.07604 0.19144 0.07222 0.19168 0.06944 0.19006 C 0.06475 0.18705 0.06111 0.18196 0.05677 0.17827 C 0.05434 0.16902 0.05625 0.15931 0.05034 0.1526 C 0.04479 0.13202 0.05052 0.15468 0.04722 0.10335 C 0.0467 0.09549 0.0434 0.0874 0.04253 0.07954 C 0.0401 0.05688 0.03611 0.03306 0.03611 0.01064 " pathEditMode="relative" rAng="0" ptsTypes="fffffffffffffffffffffffffffffffffffffffA"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2 0.16786 " pathEditMode="relative" ptsTypes="AA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59 0.16671 C 0.30903 0.1674 0.30677 0.16694 0.30573 0.16856 C 0.29982 0.17966 0.30364 0.1889 0.29305 0.19838 C 0.28732 0.2222 0.2901 0.23422 0.27396 0.24925 C 0.27187 0.25341 0.26805 0.25688 0.26771 0.26197 C 0.26597 0.28763 0.26944 0.27838 0.26285 0.29133 C 0.25521 0.32208 0.25642 0.28648 0.25972 0.357 C 0.26041 0.37341 0.25868 0.36902 0.26614 0.37549 C 0.26666 0.37804 0.26649 0.38035 0.26771 0.38197 C 0.26892 0.38359 0.27101 0.38312 0.27239 0.38451 C 0.27535 0.38752 0.27726 0.39237 0.28038 0.39492 C 0.30278 0.41434 0.32951 0.41734 0.35503 0.42474 C 0.3743 0.4222 0.39288 0.41757 0.41215 0.41411 C 0.41962 0.40763 0.42517 0.40625 0.43437 0.40301 C 0.43646 0.40278 0.43854 0.40208 0.44062 0.40139 C 0.44392 0.39977 0.45017 0.39723 0.45017 0.39746 C 0.45069 0.39492 0.45069 0.3926 0.45173 0.39075 C 0.45295 0.38844 0.45555 0.38844 0.4566 0.38659 C 0.46319 0.37226 0.45642 0.37203 0.46614 0.36324 C 0.47326 0.3489 0.46649 0.32925 0.48038 0.32324 C 0.48194 0.32185 0.48489 0.32139 0.48507 0.31885 C 0.48819 0.27468 0.48125 0.28625 0.47726 0.25734 C 0.47552 0.24509 0.47708 0.23723 0.46927 0.22937 C 0.46476 0.21156 0.47118 0.23422 0.46441 0.21966 C 0.46059 0.2111 0.46371 0.20879 0.45503 0.20486 C 0.44861 0.19607 0.44253 0.18544 0.4375 0.17503 C 0.43698 0.17318 0.4375 0.16994 0.43594 0.16856 C 0.42934 0.1637 0.41076 0.16139 0.40416 0.16047 C 0.39601 0.15677 0.39114 0.15237 0.38351 0.14752 C 0.37864 0.14104 0.37482 0.14012 0.36927 0.13503 C 0.36666 0.13573 0.36371 0.13526 0.36128 0.13711 C 0.35833 0.13942 0.3566 0.14983 0.3533 0.15399 C 0.35226 0.15376 0.3368 0.15237 0.33281 0.14983 C 0.32656 0.14567 0.32587 0.13896 0.31684 0.13503 C 0.30868 0.12786 0.30156 0.1281 0.29149 0.12625 C 0.28281 0.12278 0.27673 0.11422 0.26771 0.11168 C 0.26146 0.11006 0.24861 0.10752 0.24861 0.10775 C 0.24201 0.10451 0.24236 0.09989 0.2375 0.09665 C 0.22899 0.0911 0.21979 0.08994 0.21059 0.08856 C 0.20104 0.08416 0.19514 0.07885 0.18663 0.07168 C 0.18281 0.06844 0.17969 0.06151 0.17552 0.05896 C 0.17205 0.05665 0.16805 0.05642 0.16441 0.0548 C 0.16094 0.04994 0.15642 0.04694 0.1533 0.04208 C 0.1493 0.03561 0.15156 0.03492 0.14548 0.03145 C 0.13055 0.02266 0.11545 0.01896 0.09948 0.01665 C 0.09097 0.01526 0.08264 0.01041 0.07396 0.01041 " pathEditMode="relative" rAng="0" ptsTypes="fffffffffffffffffffffffffffffffffffffffffffff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/>
      <p:bldP spid="50" grpId="0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实验形式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分析、设计、编写、调试、测试程序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系统验收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撰写实验报告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实验内容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词法语法分析器的设计与实现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+4(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课外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设计与语义计算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)+6(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语义分析与中间代码生成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学时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目标代码生成                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学时</a:t>
            </a:r>
            <a:endParaRPr lang="en-US" altLang="zh-CN" sz="2400" kern="0" dirty="0"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在自己的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CPU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上执行                         选做（可加分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368" y="1261209"/>
            <a:ext cx="1789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4888" y="2485345"/>
            <a:ext cx="1739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 bwMode="auto">
          <a:xfrm>
            <a:off x="3245160" y="1630541"/>
            <a:ext cx="1969368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51720" y="2485345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 bwMode="auto">
          <a:xfrm flipH="1">
            <a:off x="2771800" y="1722874"/>
            <a:ext cx="43204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7544" y="5411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语句序列的翻译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104518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S.next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该结点语句后的标号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44761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生成标号赋值给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（用以表示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的语句结束的位置）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303179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3031792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.next:=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925505"/>
            <a:ext cx="73448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当各子树遍历完成后：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S1.code ||gen(S1.next  ’:’) ||  S2.code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131840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492896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6216" y="2420888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16763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3 0.16578 C -0.07101 0.16648 -0.07344 0.16648 -0.07535 0.16786 C -0.07674 0.16856 -0.07709 0.17133 -0.07847 0.17226 C -0.0842 0.17619 -0.09028 0.17596 -0.09601 0.18058 C -0.1099 0.19145 -0.10035 0.18705 -0.11025 0.19122 C -0.1158 0.19815 -0.11979 0.20694 -0.12292 0.21665 C -0.12431 0.22058 -0.125 0.22497 -0.12604 0.22914 C -0.12657 0.23122 -0.12761 0.23561 -0.12761 0.23584 C -0.12709 0.24625 -0.12726 0.25688 -0.12604 0.26729 C -0.1257 0.26983 -0.12379 0.27122 -0.12292 0.27353 C -0.12222 0.27561 -0.12222 0.27815 -0.12136 0.28 C -0.11754 0.28763 -0.11094 0.29041 -0.10538 0.2948 C -0.08507 0.31075 -0.10261 0.29688 -0.09271 0.30752 C -0.08733 0.3133 -0.08038 0.31561 -0.07379 0.31792 C -0.06945 0.31931 -0.06094 0.32231 -0.06094 0.32255 C -0.00226 0.31954 -0.03299 0.32416 -0.00382 0.31168 C 0.00729 0.30174 0.01632 0.29619 0.02951 0.29272 C 0.04028 0.28301 0.0375 0.2844 0.04531 0.27353 C 0.05208 0.24671 0.04722 0.21757 0.04062 0.19122 C 0.03628 0.15075 0.04218 0.19792 0.03576 0.16578 C 0.03437 0.15885 0.03368 0.15168 0.03264 0.14474 C 0.03229 0.1422 0.03038 0.14058 0.02951 0.13827 C 0.02691 0.1311 0.02656 0.12416 0.02309 0.11723 C 0.02205 0.10567 0.02153 0.08301 0.0151 0.07492 C 0.01354 0.06151 0.01215 0.04786 0.01041 0.03468 C 0.00903 0.02405 0.00399 0.00971 0.00399 -0.00115 " pathEditMode="relative" rAng="0" ptsTypes="fffffffffffffffffffffffff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6 0.17827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17873 C 0.19201 0.17942 0.18246 0.17966 0.17291 0.18081 C 0.16788 0.18151 0.16493 0.18705 0.16024 0.18914 C 0.15347 0.19862 0.16128 0.18914 0.15225 0.19561 C 0.14878 0.19815 0.14184 0.20463 0.13802 0.20833 C 0.13524 0.21087 0.13159 0.2111 0.12847 0.21249 C 0.12691 0.21295 0.12378 0.21434 0.12378 0.2148 C 0.12048 0.22798 0.11996 0.23746 0.11892 0.25272 C 0.11979 0.26729 0.11753 0.28717 0.13003 0.29272 C 0.13837 0.30382 0.14514 0.31862 0.15225 0.33087 C 0.15642 0.33781 0.16128 0.34012 0.16666 0.34567 C 0.16996 0.3489 0.17239 0.35376 0.17604 0.3563 C 0.17812 0.35792 0.19757 0.3637 0.2 0.36463 C 0.20416 0.36601 0.21267 0.36879 0.21267 0.36902 C 0.2243 0.3681 0.23611 0.36948 0.24757 0.36671 C 0.25538 0.36486 0.25573 0.35908 0.26024 0.35399 C 0.26666 0.34682 0.27239 0.33896 0.27934 0.33295 C 0.28038 0.33087 0.28125 0.32856 0.28246 0.32671 C 0.28489 0.32301 0.29045 0.31607 0.29045 0.3163 C 0.29097 0.3133 0.29045 0.3096 0.29201 0.30752 C 0.3026 0.29318 0.29496 0.3207 0.30156 0.29711 C 0.30295 0.29226 0.30312 0.28694 0.30468 0.28231 C 0.30521 0.28047 0.30694 0.27954 0.30781 0.27792 C 0.3118 0.27006 0.31302 0.26266 0.31736 0.2548 C 0.31649 0.22682 0.32083 0.20278 0.30312 0.18705 C 0.29583 0.17226 0.28055 0.17018 0.26823 0.16601 C 0.23958 0.14012 0.21545 0.13318 0.1809 0.12994 C 0.1743 0.12856 0.16788 0.12786 0.1618 0.1237 C 0.146 0.11307 0.1658 0.11977 0.14757 0.11515 C 0.1434 0.11168 0.13923 0.10775 0.13489 0.10451 C 0.13281 0.10336 0.13055 0.10197 0.12847 0.10035 C 0.12691 0.09919 0.12534 0.09781 0.12378 0.09619 C 0.12257 0.09503 0.12187 0.09295 0.12048 0.09203 C 0.11007 0.08393 0.09531 0.08301 0.08403 0.07931 C 0.07621 0.07237 0.06909 0.07052 0.06024 0.06867 C 0.0493 0.06382 0.04201 0.04856 0.03489 0.037 C 0.03298 0.03399 0.03125 0.03029 0.02847 0.02844 C 0.02552 0.02636 0.01892 0.02428 0.01892 0.02451 C 0.0125 0.0185 0.00555 0.01272 2.77778E-6 0.00532 " pathEditMode="relative" rAng="0" ptsTypes="ffffffffffffffffffffffffffffffffffffff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的起点位置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向下传递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65" idx="2"/>
            <a:endCxn id="66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65" idx="2"/>
            <a:endCxn id="77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/>
          <p:cNvCxnSpPr>
            <a:stCxn id="65" idx="2"/>
            <a:endCxn id="78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66" idx="2"/>
            <a:endCxn id="68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>
            <a:stCxn id="66" idx="2"/>
            <a:endCxn id="67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>
            <a:stCxn id="68" idx="2"/>
            <a:endCxn id="69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68" idx="2"/>
            <a:endCxn id="70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67" idx="2"/>
            <a:endCxn id="75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67" idx="2"/>
            <a:endCxn id="76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>
            <a:stCxn id="75" idx="2"/>
            <a:endCxn id="71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5" idx="2"/>
            <a:endCxn id="72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76" idx="2"/>
            <a:endCxn id="74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76" idx="2"/>
            <a:endCxn id="73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77" idx="2"/>
            <a:endCxn id="79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7" idx="2"/>
            <a:endCxn id="80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stCxn id="78" idx="2"/>
            <a:endCxn id="81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>
            <a:stCxn id="78" idx="2"/>
            <a:endCxn id="82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6" grpId="0"/>
      <p:bldP spid="38" grpId="0"/>
      <p:bldP spid="39" grpId="0"/>
      <p:bldP spid="40" grpId="0"/>
      <p:bldP spid="42" grpId="0"/>
      <p:bldP spid="43" grpId="0"/>
      <p:bldP spid="45" grpId="0"/>
      <p:bldP spid="47" grpId="0"/>
      <p:bldP spid="48" grpId="0"/>
      <p:bldP spid="55" grpId="0"/>
      <p:bldP spid="56" grpId="0"/>
      <p:bldP spid="57" grpId="0"/>
      <p:bldP spid="59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中间代码生成中的换名问题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0629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a=10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</a:t>
            </a:r>
            <a:r>
              <a:rPr kumimoji="1" lang="en-US" altLang="zh-C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3851920" y="1700808"/>
            <a:ext cx="1440160" cy="1080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中间代码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52120" y="1340768"/>
            <a:ext cx="33121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a=10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a=20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a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9832" y="3429000"/>
            <a:ext cx="5904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显然是错误的中间代码，原因是在高级语言通过复合语句区分不同的作用域，而在中间代码却没有这个功能，所以在符号表的建立时，考虑到后续的实验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，需要给变量进行换名。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206525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a=10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60030" y="279070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625080" y="974006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17664" y="133436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620839" y="1720131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右箭头 25"/>
          <p:cNvSpPr>
            <a:spLocks noChangeArrowheads="1"/>
          </p:cNvSpPr>
          <p:nvPr/>
        </p:nvSpPr>
        <p:spPr bwMode="auto">
          <a:xfrm>
            <a:off x="3047752" y="1262931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TX1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060452" y="1249188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pTX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右箭头 27"/>
          <p:cNvSpPr>
            <a:spLocks noChangeArrowheads="1"/>
          </p:cNvSpPr>
          <p:nvPr/>
        </p:nvSpPr>
        <p:spPr bwMode="auto">
          <a:xfrm>
            <a:off x="179512" y="1350665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3059832" y="1638573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TX2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59832" y="315074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59832" y="3582789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i+1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=20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059832" y="4014837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4931 L -1.94444E-6 0.11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0797 L -1.94444E-6 0.16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63 L -1.94444E-6 0.208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647 L -1.94444E-6 0.25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5688 L -1.94444E-6 0.319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63 L 3.88889E-6 0.053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1561 L -1.94444E-6 0.37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98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将实验三的中间代码转化成目标代码。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选择目标代码形式：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X86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MIPS</a:t>
            </a: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选择指令集（最好和组原实验相容）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寄存器分配算法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目标代码生成算法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或使用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LLVM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直接生成</a:t>
            </a:r>
          </a:p>
          <a:p>
            <a:pPr lvl="1"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MIPS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的执行环境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QTSPIM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实验四 </a:t>
            </a:r>
            <a:r>
              <a:rPr lang="zh-Hans" altLang="en-US" sz="2800" b="1" kern="0">
                <a:latin typeface="+mn-ea"/>
                <a:ea typeface="+mn-ea"/>
              </a:rPr>
              <a:t>目标</a:t>
            </a:r>
            <a:r>
              <a:rPr lang="zh-CN" altLang="en-US" sz="2800" b="1" kern="0">
                <a:latin typeface="+mn-ea"/>
                <a:ea typeface="+mn-ea"/>
              </a:rPr>
              <a:t>代码</a:t>
            </a:r>
            <a:r>
              <a:rPr lang="zh-CN" altLang="en-US" sz="2800" b="1" kern="0" dirty="0">
                <a:latin typeface="+mn-ea"/>
                <a:ea typeface="+mn-ea"/>
              </a:rPr>
              <a:t>生成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r="77888" b="66514"/>
          <a:stretch>
            <a:fillRect/>
          </a:stretch>
        </p:blipFill>
        <p:spPr bwMode="auto">
          <a:xfrm>
            <a:off x="4114800" y="30480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9275" y="1103313"/>
            <a:ext cx="7908925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考试权重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平时成绩（随堂考试或出勤情况）占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实验占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期末考试占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60%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实验评分标准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词法、语法分析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符号表与语义计算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语义分析中间代码生成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目标代码生成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10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实验报告</a:t>
            </a:r>
            <a:r>
              <a:rPr lang="en-US" altLang="zh-CN" sz="2400" kern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最高加分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（实验总成绩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分封顶）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121274"/>
          </a:xfrm>
        </p:spPr>
        <p:txBody>
          <a:bodyPr/>
          <a:lstStyle/>
          <a:p>
            <a:r>
              <a:rPr lang="zh-CN" altLang="en-US" sz="2400" b="1" dirty="0">
                <a:latin typeface="+mn-ea"/>
              </a:rPr>
              <a:t>题目：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语言编译器设计与实现（请为自己的编译器命名）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源语言定义：</a:t>
            </a:r>
            <a:r>
              <a:rPr lang="zh-CN" altLang="en-US" sz="2400" dirty="0">
                <a:latin typeface="+mn-ea"/>
              </a:rPr>
              <a:t>或采用教材中</a:t>
            </a:r>
            <a:r>
              <a:rPr lang="en-US" altLang="zh-CN" sz="2400" dirty="0">
                <a:latin typeface="+mn-ea"/>
              </a:rPr>
              <a:t>Decaf</a:t>
            </a:r>
            <a:r>
              <a:rPr lang="zh-CN" altLang="en-US" sz="2400" dirty="0">
                <a:latin typeface="+mn-ea"/>
              </a:rPr>
              <a:t>语言，或</a:t>
            </a:r>
            <a:r>
              <a:rPr lang="zh-CN" altLang="zh-CN" sz="2400" dirty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C#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部分关键语法规则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zh-CN" sz="2400" dirty="0">
                <a:latin typeface="+mn-ea"/>
              </a:rPr>
              <a:t>源语言要求至少包含的语言成分如下：</a:t>
            </a:r>
          </a:p>
          <a:p>
            <a:pPr lvl="1"/>
            <a:r>
              <a:rPr lang="zh-CN" altLang="zh-CN" sz="2400" dirty="0">
                <a:latin typeface="+mn-ea"/>
              </a:rPr>
              <a:t>数据类型至少包括</a:t>
            </a:r>
            <a:r>
              <a:rPr lang="en-US" altLang="zh-CN" sz="2400" dirty="0">
                <a:latin typeface="+mn-ea"/>
              </a:rPr>
              <a:t>char</a:t>
            </a:r>
            <a:r>
              <a:rPr lang="zh-CN" altLang="zh-CN" sz="2400" dirty="0">
                <a:latin typeface="+mn-ea"/>
              </a:rPr>
              <a:t>类型、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zh-CN" sz="2400" dirty="0">
                <a:latin typeface="+mn-ea"/>
              </a:rPr>
              <a:t>类型和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zh-CN" sz="2400" dirty="0">
                <a:latin typeface="+mn-ea"/>
              </a:rPr>
              <a:t>类型</a:t>
            </a:r>
          </a:p>
          <a:p>
            <a:pPr lvl="1"/>
            <a:r>
              <a:rPr lang="zh-CN" altLang="zh-CN" sz="2400" dirty="0">
                <a:latin typeface="+mn-ea"/>
              </a:rPr>
              <a:t>基本运算至少包括算术运算、比较运算、</a:t>
            </a:r>
            <a:r>
              <a:rPr lang="zh-CN" altLang="en-US" sz="2400" dirty="0">
                <a:latin typeface="+mn-ea"/>
              </a:rPr>
              <a:t>逻辑运算、</a:t>
            </a:r>
            <a:r>
              <a:rPr lang="zh-CN" altLang="zh-CN" sz="2400" dirty="0">
                <a:latin typeface="+mn-ea"/>
              </a:rPr>
              <a:t>自增自减运算和复合赋值运算</a:t>
            </a:r>
          </a:p>
          <a:p>
            <a:pPr lvl="1"/>
            <a:r>
              <a:rPr lang="zh-CN" altLang="zh-CN" sz="2400" dirty="0">
                <a:latin typeface="+mn-ea"/>
              </a:rPr>
              <a:t>控制语句至少包括</a:t>
            </a:r>
            <a:r>
              <a:rPr lang="en-US" altLang="zh-CN" sz="2400" dirty="0">
                <a:latin typeface="+mn-ea"/>
              </a:rPr>
              <a:t>if</a:t>
            </a:r>
            <a:r>
              <a:rPr lang="zh-CN" altLang="zh-CN" sz="2400" dirty="0">
                <a:latin typeface="+mn-ea"/>
              </a:rPr>
              <a:t>语句和</a:t>
            </a:r>
            <a:r>
              <a:rPr lang="en-US" altLang="zh-CN" sz="2400" dirty="0">
                <a:latin typeface="+mn-ea"/>
              </a:rPr>
              <a:t>while</a:t>
            </a:r>
            <a:r>
              <a:rPr lang="zh-CN" altLang="zh-CN" sz="2400" dirty="0">
                <a:latin typeface="+mn-ea"/>
              </a:rPr>
              <a:t>语句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其它选项：数组、结构，</a:t>
            </a:r>
            <a:r>
              <a:rPr lang="en-US" altLang="zh-CN" sz="2400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循环等等</a:t>
            </a:r>
            <a:endParaRPr lang="zh-CN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实验内容：</a:t>
            </a:r>
            <a:r>
              <a:rPr lang="zh-CN" altLang="en-US" sz="2400" dirty="0">
                <a:latin typeface="+mn-ea"/>
              </a:rPr>
              <a:t>完整可运行的自定义语言编译器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实验一：词法语法分析器的设计与实现</a:t>
            </a:r>
            <a:r>
              <a:rPr lang="zh-CN" altLang="en-US" sz="2400" dirty="0">
                <a:latin typeface="+mn-ea"/>
              </a:rPr>
              <a:t>，生成抽象语法树。 </a:t>
            </a:r>
            <a:r>
              <a:rPr lang="zh-CN" altLang="zh-CN" sz="2400" dirty="0">
                <a:latin typeface="+mn-ea"/>
              </a:rPr>
              <a:t>建议使用词法语法</a:t>
            </a:r>
            <a:r>
              <a:rPr lang="zh-CN" altLang="en-US" sz="2400" dirty="0">
                <a:latin typeface="+mn-ea"/>
              </a:rPr>
              <a:t>分析程序</a:t>
            </a:r>
            <a:r>
              <a:rPr lang="zh-CN" altLang="zh-CN" sz="2400" dirty="0">
                <a:latin typeface="+mn-ea"/>
              </a:rPr>
              <a:t>生成工具如：</a:t>
            </a:r>
            <a:r>
              <a:rPr lang="en-US" altLang="zh-CN" sz="2400" dirty="0">
                <a:latin typeface="+mn-ea"/>
              </a:rPr>
              <a:t>LEX/FLEX , YACC/BISON</a:t>
            </a:r>
            <a:r>
              <a:rPr lang="zh-CN" altLang="zh-CN" sz="2400" dirty="0">
                <a:latin typeface="+mn-ea"/>
              </a:rPr>
              <a:t>等专业工具完成。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zh-CN" sz="2400" dirty="0">
                <a:latin typeface="+mn-ea"/>
              </a:rPr>
              <a:t>实验二：</a:t>
            </a:r>
            <a:r>
              <a:rPr lang="zh-CN" altLang="en-US" sz="2400" dirty="0">
                <a:latin typeface="+mn-ea"/>
              </a:rPr>
              <a:t>语义分析与符号表管理。对抽象语法树进行遍历，完成</a:t>
            </a:r>
            <a:r>
              <a:rPr lang="zh-CN" altLang="zh-CN" sz="2400" dirty="0">
                <a:latin typeface="+mn-ea"/>
              </a:rPr>
              <a:t>符号表的</a:t>
            </a:r>
            <a:r>
              <a:rPr lang="zh-CN" altLang="en-US" sz="2400" dirty="0">
                <a:latin typeface="+mn-ea"/>
              </a:rPr>
              <a:t>管理</a:t>
            </a:r>
            <a:r>
              <a:rPr lang="zh-CN" altLang="zh-CN" sz="2400" dirty="0">
                <a:latin typeface="+mn-ea"/>
              </a:rPr>
              <a:t>与</a:t>
            </a:r>
            <a:r>
              <a:rPr lang="zh-CN" altLang="en-US" sz="2400" dirty="0">
                <a:latin typeface="+mn-ea"/>
              </a:rPr>
              <a:t>相关</a:t>
            </a:r>
            <a:r>
              <a:rPr lang="zh-CN" altLang="zh-CN" sz="2400" dirty="0">
                <a:latin typeface="+mn-ea"/>
              </a:rPr>
              <a:t>属性计算</a:t>
            </a:r>
            <a:r>
              <a:rPr lang="zh-CN" altLang="en-US" sz="2400" dirty="0">
                <a:latin typeface="+mn-ea"/>
              </a:rPr>
              <a:t>。合理</a:t>
            </a:r>
            <a:r>
              <a:rPr lang="zh-CN" altLang="zh-CN" sz="2400" dirty="0">
                <a:latin typeface="+mn-ea"/>
              </a:rPr>
              <a:t>设计</a:t>
            </a:r>
            <a:r>
              <a:rPr lang="zh-CN" altLang="en-US" sz="2400" dirty="0">
                <a:latin typeface="+mn-ea"/>
              </a:rPr>
              <a:t>出</a:t>
            </a:r>
            <a:r>
              <a:rPr lang="zh-CN" altLang="zh-CN" sz="2400" dirty="0">
                <a:latin typeface="+mn-ea"/>
              </a:rPr>
              <a:t>符号表数据结构</a:t>
            </a:r>
            <a:r>
              <a:rPr lang="zh-CN" altLang="en-US" sz="2400" dirty="0">
                <a:latin typeface="+mn-ea"/>
              </a:rPr>
              <a:t>，如顺序表、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表等等，也可单张表格或多张表格，要求能</a:t>
            </a:r>
            <a:r>
              <a:rPr lang="zh-CN" altLang="zh-CN" sz="2400" dirty="0">
                <a:latin typeface="+mn-ea"/>
              </a:rPr>
              <a:t>动态展现符号表变化过程</a:t>
            </a:r>
            <a:r>
              <a:rPr lang="zh-CN" altLang="en-US" sz="2400" dirty="0">
                <a:latin typeface="+mn-ea"/>
              </a:rPr>
              <a:t>以便实验结果的检查</a:t>
            </a:r>
            <a:r>
              <a:rPr lang="zh-CN" altLang="zh-CN" sz="2400" dirty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通过对符号表的管理实现语义分析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 lvl="1"/>
            <a:r>
              <a:rPr lang="zh-CN" altLang="zh-CN" sz="2400" dirty="0">
                <a:latin typeface="+mn-ea"/>
              </a:rPr>
              <a:t>实验三：中间代码生成</a:t>
            </a:r>
            <a:r>
              <a:rPr lang="zh-CN" altLang="en-US" sz="2400" dirty="0">
                <a:latin typeface="+mn-ea"/>
              </a:rPr>
              <a:t>：对</a:t>
            </a:r>
            <a:r>
              <a:rPr lang="zh-CN" altLang="zh-CN" sz="2400" dirty="0">
                <a:latin typeface="+mn-ea"/>
              </a:rPr>
              <a:t>抽象语法树</a:t>
            </a:r>
            <a:r>
              <a:rPr lang="zh-CN" altLang="en-US" sz="2400" dirty="0">
                <a:latin typeface="+mn-ea"/>
              </a:rPr>
              <a:t>进行遍历</a:t>
            </a:r>
            <a:r>
              <a:rPr lang="zh-CN" altLang="zh-CN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完成相关属性的计算</a:t>
            </a:r>
            <a:r>
              <a:rPr lang="zh-CN" altLang="zh-CN" sz="2400" dirty="0">
                <a:latin typeface="+mn-ea"/>
              </a:rPr>
              <a:t>，生成中间代码。中间代码的形式可以采用不同形式，但实验中要求定义自己的中间形式</a:t>
            </a:r>
            <a:r>
              <a:rPr lang="zh-CN" altLang="en-US" sz="2400" dirty="0">
                <a:latin typeface="+mn-ea"/>
              </a:rPr>
              <a:t>，建议采用四元组式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 lvl="1"/>
            <a:r>
              <a:rPr lang="zh-CN" altLang="zh-CN" sz="2400" dirty="0">
                <a:latin typeface="+mn-ea"/>
              </a:rPr>
              <a:t>实验四：目标代码生成</a:t>
            </a:r>
            <a:r>
              <a:rPr lang="zh-CN" altLang="en-US" sz="2400" dirty="0"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在前三个实验的基础上实现目标代码生成。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</a:t>
            </a:r>
            <a:r>
              <a:rPr lang="zh-CN" altLang="zh-CN" sz="2400" dirty="0">
                <a:latin typeface="+mn-ea"/>
              </a:rPr>
              <a:t>也可以使用工具如</a:t>
            </a:r>
            <a:r>
              <a:rPr lang="en-US" altLang="zh-CN" sz="2400" dirty="0">
                <a:latin typeface="+mn-ea"/>
              </a:rPr>
              <a:t>LLVM</a:t>
            </a:r>
            <a:r>
              <a:rPr lang="zh-CN" altLang="zh-CN" sz="2400" dirty="0">
                <a:latin typeface="+mn-ea"/>
              </a:rPr>
              <a:t>来生成目标代码。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方法一</a:t>
            </a:r>
            <a:r>
              <a:rPr lang="zh-CN" altLang="zh-CN" sz="2400" dirty="0"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利用</a:t>
            </a:r>
            <a:r>
              <a:rPr lang="en-US" altLang="zh-CN" sz="2400" dirty="0">
                <a:latin typeface="+mn-ea"/>
              </a:rPr>
              <a:t>DFA</a:t>
            </a:r>
            <a:r>
              <a:rPr lang="zh-CN" altLang="en-US" sz="2400" dirty="0">
                <a:latin typeface="+mn-ea"/>
              </a:rPr>
              <a:t>识别原理进行</a:t>
            </a:r>
            <a:r>
              <a:rPr lang="zh-CN" altLang="zh-CN" sz="2400" dirty="0">
                <a:latin typeface="+mn-ea"/>
              </a:rPr>
              <a:t>词法分析器</a:t>
            </a:r>
            <a:r>
              <a:rPr lang="zh-CN" altLang="en-US" sz="2400" dirty="0">
                <a:latin typeface="+mn-ea"/>
              </a:rPr>
              <a:t>；采用递归下降分析法或</a:t>
            </a:r>
            <a:r>
              <a:rPr lang="en-US" altLang="zh-CN" sz="2400" dirty="0">
                <a:latin typeface="+mn-ea"/>
              </a:rPr>
              <a:t>LR</a:t>
            </a:r>
            <a:r>
              <a:rPr lang="zh-CN" altLang="en-US" sz="2400" dirty="0">
                <a:latin typeface="+mn-ea"/>
              </a:rPr>
              <a:t>分析法构造</a:t>
            </a:r>
            <a:r>
              <a:rPr lang="zh-CN" altLang="zh-CN" sz="2400" dirty="0">
                <a:latin typeface="+mn-ea"/>
              </a:rPr>
              <a:t>语法分析器</a:t>
            </a:r>
            <a:r>
              <a:rPr lang="zh-CN" altLang="en-US" sz="2400" dirty="0">
                <a:latin typeface="+mn-ea"/>
              </a:rPr>
              <a:t>，在语法分析过程中生成抽象语法树。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方法二：借助于工具实现：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LEX/FLEX     </a:t>
            </a:r>
            <a:r>
              <a:rPr lang="zh-CN" altLang="en-US" sz="2400" dirty="0">
                <a:latin typeface="+mn-ea"/>
              </a:rPr>
              <a:t>实现</a:t>
            </a:r>
            <a:r>
              <a:rPr lang="zh-CN" altLang="zh-CN" sz="2400" dirty="0">
                <a:latin typeface="+mn-ea"/>
              </a:rPr>
              <a:t>词法分析器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YACC/BISON   </a:t>
            </a:r>
            <a:r>
              <a:rPr lang="zh-CN" altLang="en-US" sz="2400" dirty="0">
                <a:latin typeface="+mn-ea"/>
              </a:rPr>
              <a:t>实现语</a:t>
            </a:r>
            <a:r>
              <a:rPr lang="zh-CN" altLang="zh-CN" sz="2400" dirty="0">
                <a:latin typeface="+mn-ea"/>
              </a:rPr>
              <a:t>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 </a:t>
            </a:r>
            <a:r>
              <a:rPr lang="zh-CN" altLang="zh-CN" sz="2800" b="1" dirty="0">
                <a:latin typeface="+mn-ea"/>
                <a:ea typeface="+mn-ea"/>
              </a:rPr>
              <a:t>词法语法分析器的设计与实现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71837" y="3711714"/>
            <a:ext cx="1223963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语法分析程序</a:t>
            </a: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4491039" y="3864114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710237" y="3711714"/>
            <a:ext cx="122396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词法分析程序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4495799" y="42451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427886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单词</a:t>
            </a:r>
          </a:p>
        </p:txBody>
      </p:sp>
      <p:sp>
        <p:nvSpPr>
          <p:cNvPr id="14" name="剪去单角的矩形 13"/>
          <p:cNvSpPr/>
          <p:nvPr/>
        </p:nvSpPr>
        <p:spPr bwMode="auto">
          <a:xfrm>
            <a:off x="990600" y="3886200"/>
            <a:ext cx="1066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2052638" y="4114799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3957638" y="4419599"/>
            <a:ext cx="4762" cy="5334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剪去单角的矩形 16"/>
          <p:cNvSpPr/>
          <p:nvPr/>
        </p:nvSpPr>
        <p:spPr bwMode="auto">
          <a:xfrm>
            <a:off x="3261360" y="4953000"/>
            <a:ext cx="1447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抽象语法树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81000" y="533400"/>
          <a:ext cx="8320668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Visio" r:id="rId3" imgW="3965243" imgH="3877476" progId="Visio.Drawing.11">
                  <p:embed/>
                </p:oleObj>
              </mc:Choice>
              <mc:Fallback>
                <p:oleObj name="Visio" r:id="rId3" imgW="3965243" imgH="387747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320668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3962400" y="1828800"/>
            <a:ext cx="1905000" cy="533400"/>
          </a:xfrm>
          <a:prstGeom prst="wedgeRectCallout">
            <a:avLst>
              <a:gd name="adj1" fmla="val 58896"/>
              <a:gd name="adj2" fmla="val 1089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Bison –d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parser.y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3429000" y="2590800"/>
            <a:ext cx="1905000" cy="533400"/>
          </a:xfrm>
          <a:prstGeom prst="wedgeRectCallout">
            <a:avLst>
              <a:gd name="adj1" fmla="val -83477"/>
              <a:gd name="adj2" fmla="val -1885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Flex 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lex.l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33400" y="2971800"/>
            <a:ext cx="5638800" cy="533400"/>
          </a:xfrm>
          <a:prstGeom prst="wedgeRectCallout">
            <a:avLst>
              <a:gd name="adj1" fmla="val 20957"/>
              <a:gd name="adj2" fmla="val 23392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g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–o parser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lex.yy.c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parser.tab.c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其它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源程序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</a:t>
            </a:r>
            <a:r>
              <a:rPr lang="zh-CN" altLang="en-US" sz="2400" dirty="0">
                <a:latin typeface="+mn-ea"/>
                <a:ea typeface="+mn-ea"/>
              </a:rPr>
              <a:t>：忽略程序语法成分细节，突出语法特征的语法树</a:t>
            </a:r>
            <a:endParaRPr lang="en-US" altLang="zh-CN" sz="2400" dirty="0">
              <a:latin typeface="+mn-ea"/>
              <a:ea typeface="+mn-ea"/>
            </a:endParaRPr>
          </a:p>
          <a:p>
            <a:pPr algn="l"/>
            <a:r>
              <a:rPr lang="zh-CN" altLang="en-US" sz="2400" dirty="0">
                <a:latin typeface="+mn-ea"/>
                <a:ea typeface="+mn-ea"/>
              </a:rPr>
              <a:t>  例如： </a:t>
            </a:r>
            <a:r>
              <a:rPr lang="en-US" altLang="zh-CN" sz="2400" dirty="0">
                <a:latin typeface="+mn-ea"/>
                <a:ea typeface="+mn-ea"/>
              </a:rPr>
              <a:t>while (a&gt;=1) a=a-1;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828800"/>
          <a:ext cx="37113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8618097" imgH="7057066" progId="Visio.Drawing.11">
                  <p:embed/>
                </p:oleObj>
              </mc:Choice>
              <mc:Fallback>
                <p:oleObj name="Visio" r:id="rId3" imgW="8618097" imgH="70570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1138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029200" y="1752601"/>
          <a:ext cx="38417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5" imgW="7502254" imgH="5977023" progId="Visio.Drawing.11">
                  <p:embed/>
                </p:oleObj>
              </mc:Choice>
              <mc:Fallback>
                <p:oleObj name="Visio" r:id="rId5" imgW="7502254" imgH="597702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1"/>
                        <a:ext cx="384175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100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105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+mn-ea"/>
                <a:ea typeface="+mn-ea"/>
              </a:rPr>
              <a:t>语法推导树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7867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抽象语法树的物理结构可采用孩子表示法或二叉链表表示法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47462</TotalTime>
  <Words>2992</Words>
  <Application>Microsoft Macintosh PowerPoint</Application>
  <PresentationFormat>全屏显示(4:3)</PresentationFormat>
  <Paragraphs>674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华文隶书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1_默认设计模板</vt:lpstr>
      <vt:lpstr>Visio</vt:lpstr>
      <vt:lpstr>编译原理实验</vt:lpstr>
      <vt:lpstr>PowerPoint 演示文稿</vt:lpstr>
      <vt:lpstr>课程设置目的和要求——实验要求</vt:lpstr>
      <vt:lpstr>课程设置目的和要求——考试要求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Voice ——</cp:lastModifiedBy>
  <cp:revision>642</cp:revision>
  <cp:lastPrinted>1601-01-01T00:00:00Z</cp:lastPrinted>
  <dcterms:created xsi:type="dcterms:W3CDTF">1601-01-01T00:00:00Z</dcterms:created>
  <dcterms:modified xsi:type="dcterms:W3CDTF">2019-06-05T03:53:10Z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