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47"/>
  </p:handoutMasterIdLst>
  <p:sldIdLst>
    <p:sldId id="899" r:id="rId3"/>
    <p:sldId id="1038" r:id="rId5"/>
    <p:sldId id="933" r:id="rId6"/>
    <p:sldId id="1040" r:id="rId7"/>
    <p:sldId id="1041" r:id="rId8"/>
    <p:sldId id="1042" r:id="rId9"/>
    <p:sldId id="1039" r:id="rId10"/>
    <p:sldId id="973" r:id="rId11"/>
    <p:sldId id="975" r:id="rId12"/>
    <p:sldId id="974" r:id="rId13"/>
    <p:sldId id="976" r:id="rId14"/>
    <p:sldId id="977" r:id="rId15"/>
    <p:sldId id="1002" r:id="rId16"/>
    <p:sldId id="978" r:id="rId17"/>
    <p:sldId id="981" r:id="rId18"/>
    <p:sldId id="982" r:id="rId19"/>
    <p:sldId id="995" r:id="rId20"/>
    <p:sldId id="996" r:id="rId21"/>
    <p:sldId id="1013" r:id="rId22"/>
    <p:sldId id="998" r:id="rId23"/>
    <p:sldId id="1000" r:id="rId24"/>
    <p:sldId id="1001" r:id="rId25"/>
    <p:sldId id="983" r:id="rId26"/>
    <p:sldId id="1004" r:id="rId27"/>
    <p:sldId id="1003" r:id="rId28"/>
    <p:sldId id="999" r:id="rId29"/>
    <p:sldId id="984" r:id="rId30"/>
    <p:sldId id="985" r:id="rId31"/>
    <p:sldId id="986" r:id="rId32"/>
    <p:sldId id="987" r:id="rId33"/>
    <p:sldId id="988" r:id="rId34"/>
    <p:sldId id="989" r:id="rId35"/>
    <p:sldId id="990" r:id="rId36"/>
    <p:sldId id="991" r:id="rId37"/>
    <p:sldId id="1006" r:id="rId38"/>
    <p:sldId id="1007" r:id="rId39"/>
    <p:sldId id="1008" r:id="rId40"/>
    <p:sldId id="1009" r:id="rId41"/>
    <p:sldId id="1014" r:id="rId42"/>
    <p:sldId id="1018" r:id="rId43"/>
    <p:sldId id="1020" r:id="rId44"/>
    <p:sldId id="1005" r:id="rId45"/>
    <p:sldId id="971" r:id="rId46"/>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446A"/>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ferSingleView="1">
    <p:restoredLeft sz="5747" autoAdjust="0"/>
    <p:restoredTop sz="83741" autoAdjust="0"/>
  </p:normalViewPr>
  <p:slideViewPr>
    <p:cSldViewPr snapToGrid="0" showGuides="1">
      <p:cViewPr varScale="1">
        <p:scale>
          <a:sx n="86" d="100"/>
          <a:sy n="86" d="100"/>
        </p:scale>
        <p:origin x="1190" y="72"/>
      </p:cViewPr>
      <p:guideLst>
        <p:guide orient="horz" pos="2168"/>
        <p:guide orient="horz" pos="852"/>
        <p:guide pos="7294"/>
        <p:guide pos="384"/>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1"/>
    </p:cViewPr>
  </p:sorterViewPr>
  <p:notesViewPr>
    <p:cSldViewPr snapToGrid="0">
      <p:cViewPr varScale="1">
        <p:scale>
          <a:sx n="47" d="100"/>
          <a:sy n="47" d="100"/>
        </p:scale>
        <p:origin x="-2304" y="-82"/>
      </p:cViewPr>
      <p:guideLst>
        <p:guide orient="horz" pos="3035"/>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commentAuthors" Target="commentAuthors.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0"/>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3170237" cy="479425"/>
          </a:xfrm>
          <a:prstGeom prst="rect">
            <a:avLst/>
          </a:prstGeom>
          <a:noFill/>
          <a:ln w="9525">
            <a:noFill/>
            <a:miter lim="800000"/>
          </a:ln>
          <a:effectLst/>
        </p:spPr>
        <p:txBody>
          <a:bodyPr vert="horz" wrap="square" lIns="96697" tIns="48349" rIns="96697" bIns="48349" numCol="1" anchor="t" anchorCtr="0" compatLnSpc="1"/>
          <a:lstStyle>
            <a:lvl1pPr algn="l" defTabSz="967105">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0"/>
            <a:ext cx="3170237" cy="479425"/>
          </a:xfrm>
          <a:prstGeom prst="rect">
            <a:avLst/>
          </a:prstGeom>
          <a:noFill/>
          <a:ln w="9525">
            <a:noFill/>
            <a:miter lim="800000"/>
          </a:ln>
          <a:effectLst/>
        </p:spPr>
        <p:txBody>
          <a:bodyPr vert="horz" wrap="square" lIns="96697" tIns="48349" rIns="96697" bIns="48349" numCol="1" anchor="t" anchorCtr="0" compatLnSpc="1"/>
          <a:lstStyle>
            <a:lvl1pPr algn="r" defTabSz="967105">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ln>
          <a:effectLst/>
        </p:spPr>
        <p:txBody>
          <a:bodyPr vert="horz" wrap="square" lIns="96697" tIns="48349" rIns="96697" bIns="48349" numCol="1" anchor="t" anchorCtr="0" compatLnSpc="1"/>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p>
        </p:txBody>
      </p:sp>
      <p:sp>
        <p:nvSpPr>
          <p:cNvPr id="17414" name="Rectangle 6"/>
          <p:cNvSpPr>
            <a:spLocks noGrp="1" noChangeArrowheads="1"/>
          </p:cNvSpPr>
          <p:nvPr>
            <p:ph type="ftr" sz="quarter" idx="4"/>
          </p:nvPr>
        </p:nvSpPr>
        <p:spPr bwMode="auto">
          <a:xfrm>
            <a:off x="2" y="9120190"/>
            <a:ext cx="3170237" cy="479425"/>
          </a:xfrm>
          <a:prstGeom prst="rect">
            <a:avLst/>
          </a:prstGeom>
          <a:noFill/>
          <a:ln w="9525">
            <a:noFill/>
            <a:miter lim="800000"/>
          </a:ln>
          <a:effectLst/>
        </p:spPr>
        <p:txBody>
          <a:bodyPr vert="horz" wrap="square" lIns="96697" tIns="48349" rIns="96697" bIns="48349" numCol="1" anchor="b" anchorCtr="0" compatLnSpc="1"/>
          <a:lstStyle>
            <a:lvl1pPr algn="l" defTabSz="967105">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provides a comprehensive environment for analyzing timing issues and easily constraining timing-critical logic to improve performance. Results can be used to plan a </a:t>
            </a:r>
            <a:r>
              <a:rPr lang="en-US" sz="1200" kern="1200" dirty="0" err="1" smtClean="0">
                <a:solidFill>
                  <a:schemeClr val="tx1"/>
                </a:solidFill>
                <a:effectLst/>
                <a:latin typeface="Arial" charset="0"/>
                <a:ea typeface="+mn-ea"/>
                <a:cs typeface="+mn-cs"/>
              </a:rPr>
              <a:t>floorplan</a:t>
            </a:r>
            <a:r>
              <a:rPr lang="en-US" sz="1200" kern="1200" dirty="0" smtClean="0">
                <a:solidFill>
                  <a:schemeClr val="tx1"/>
                </a:solidFill>
                <a:effectLst/>
                <a:latin typeface="Arial" charset="0"/>
                <a:ea typeface="+mn-ea"/>
                <a:cs typeface="+mn-cs"/>
              </a:rPr>
              <a:t> of the design by determining what logic should be grouped together and where it should placed on the die. When timing-critical logic is grouped closer together, the implementation tools can use faster routing resources to improve timing. </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Grouping logic is performed with physical blocks (called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by selecting logic in a variety of different ways.</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also provides resource utilization estimates to help size any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These same statistics report clock information, carry chain size, and a variety of other useful information.</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provides excellent insight into the design by displaying I/O interconnect as well as </a:t>
            </a:r>
            <a:r>
              <a:rPr lang="en-US" sz="1200" kern="1200" dirty="0" err="1" smtClean="0">
                <a:solidFill>
                  <a:schemeClr val="tx1"/>
                </a:solidFill>
                <a:effectLst/>
                <a:latin typeface="Arial" charset="0"/>
                <a:ea typeface="+mn-ea"/>
                <a:cs typeface="+mn-cs"/>
              </a:rPr>
              <a:t>Pblock</a:t>
            </a:r>
            <a:r>
              <a:rPr lang="en-US" sz="1200" kern="1200" dirty="0" smtClean="0">
                <a:solidFill>
                  <a:schemeClr val="tx1"/>
                </a:solidFill>
                <a:effectLst/>
                <a:latin typeface="Arial" charset="0"/>
                <a:ea typeface="+mn-ea"/>
                <a:cs typeface="+mn-cs"/>
              </a:rPr>
              <a:t> net bundles. Inter-</a:t>
            </a:r>
            <a:r>
              <a:rPr lang="en-US" sz="1200" kern="1200" dirty="0" err="1" smtClean="0">
                <a:solidFill>
                  <a:schemeClr val="tx1"/>
                </a:solidFill>
                <a:effectLst/>
                <a:latin typeface="Arial" charset="0"/>
                <a:ea typeface="+mn-ea"/>
                <a:cs typeface="+mn-cs"/>
              </a:rPr>
              <a:t>Pblock</a:t>
            </a:r>
            <a:r>
              <a:rPr lang="en-US" sz="1200" kern="1200" dirty="0" smtClean="0">
                <a:solidFill>
                  <a:schemeClr val="tx1"/>
                </a:solidFill>
                <a:effectLst/>
                <a:latin typeface="Arial" charset="0"/>
                <a:ea typeface="+mn-ea"/>
                <a:cs typeface="+mn-cs"/>
              </a:rPr>
              <a:t> net bundles change color and size depending on the number of signals shared by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This makes it easy to see heavily connected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and the data flow through the FPGA. Designers can then take corrective action to place heavily connected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closer or merge them into one </a:t>
            </a:r>
            <a:r>
              <a:rPr lang="en-US" sz="1200" kern="1200" dirty="0" err="1" smtClean="0">
                <a:solidFill>
                  <a:schemeClr val="tx1"/>
                </a:solidFill>
                <a:effectLst/>
                <a:latin typeface="Arial" charset="0"/>
                <a:ea typeface="+mn-ea"/>
                <a:cs typeface="+mn-cs"/>
              </a:rPr>
              <a:t>Pblock</a:t>
            </a:r>
            <a:r>
              <a:rPr lang="en-US" sz="1200" kern="1200" dirty="0" smtClean="0">
                <a:solidFill>
                  <a:schemeClr val="tx1"/>
                </a:solidFill>
                <a:effectLst/>
                <a:latin typeface="Arial" charset="0"/>
                <a:ea typeface="+mn-ea"/>
                <a:cs typeface="+mn-cs"/>
              </a:rPr>
              <a:t>.</a:t>
            </a:r>
            <a:endParaRPr lang="en-US" sz="1200" kern="1200" dirty="0" smtClean="0">
              <a:solidFill>
                <a:schemeClr val="tx1"/>
              </a:solidFill>
              <a:effectLst/>
              <a:latin typeface="Arial" charset="0"/>
              <a:ea typeface="+mn-ea"/>
              <a:cs typeface="+mn-cs"/>
            </a:endParaRP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Arial" charset="0"/>
                <a:ea typeface="+mn-ea"/>
                <a:cs typeface="+mn-cs"/>
              </a:rPr>
              <a:t>synth_design</a:t>
            </a:r>
            <a:r>
              <a:rPr lang="en-US" sz="1200" kern="1200" dirty="0" smtClean="0">
                <a:solidFill>
                  <a:schemeClr val="tx1"/>
                </a:solidFill>
                <a:effectLst/>
                <a:latin typeface="Arial" charset="0"/>
                <a:ea typeface="+mn-ea"/>
                <a:cs typeface="+mn-cs"/>
              </a:rPr>
              <a:t> is normal except that it now can read in XDC constraints into synthesis.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includes a timing-driven synthesis tool that uses a common constraint language throughout the flow. From synthesis all the way through place and route.  </a:t>
            </a:r>
            <a:endParaRPr lang="en-US" sz="1200" kern="1200" dirty="0" smtClean="0">
              <a:solidFill>
                <a:schemeClr val="tx1"/>
              </a:solidFill>
              <a:effectLst/>
              <a:latin typeface="Arial" charset="0"/>
              <a:ea typeface="+mn-ea"/>
              <a:cs typeface="+mn-cs"/>
            </a:endParaRPr>
          </a:p>
          <a:p>
            <a:r>
              <a:rPr lang="en-US" sz="1200" kern="1200" dirty="0" err="1" smtClean="0">
                <a:solidFill>
                  <a:schemeClr val="tx1"/>
                </a:solidFill>
                <a:effectLst/>
                <a:latin typeface="Arial" charset="0"/>
                <a:ea typeface="+mn-ea"/>
                <a:cs typeface="+mn-cs"/>
              </a:rPr>
              <a:t>Netlist</a:t>
            </a:r>
            <a:r>
              <a:rPr lang="en-US" sz="1200" kern="1200" dirty="0" smtClean="0">
                <a:solidFill>
                  <a:schemeClr val="tx1"/>
                </a:solidFill>
                <a:effectLst/>
                <a:latin typeface="Arial" charset="0"/>
                <a:ea typeface="+mn-ea"/>
                <a:cs typeface="+mn-cs"/>
              </a:rPr>
              <a:t> linking is done in </a:t>
            </a:r>
            <a:r>
              <a:rPr lang="en-US" sz="1200" kern="1200" dirty="0" err="1" smtClean="0">
                <a:solidFill>
                  <a:schemeClr val="tx1"/>
                </a:solidFill>
                <a:effectLst/>
                <a:latin typeface="Arial" charset="0"/>
                <a:ea typeface="+mn-ea"/>
                <a:cs typeface="+mn-cs"/>
              </a:rPr>
              <a:t>link_design</a:t>
            </a:r>
            <a:r>
              <a:rPr lang="en-US" sz="1200" kern="1200" dirty="0" smtClean="0">
                <a:solidFill>
                  <a:schemeClr val="tx1"/>
                </a:solidFill>
                <a:effectLst/>
                <a:latin typeface="Arial" charset="0"/>
                <a:ea typeface="+mn-ea"/>
                <a:cs typeface="+mn-cs"/>
              </a:rPr>
              <a:t>. Here if you do have third-party EDF, the files can be read into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a:t>
            </a:r>
            <a:endParaRPr lang="en-US" sz="1200" kern="1200" dirty="0" smtClean="0">
              <a:solidFill>
                <a:schemeClr val="tx1"/>
              </a:solidFill>
              <a:effectLst/>
              <a:latin typeface="Arial" charset="0"/>
              <a:ea typeface="+mn-ea"/>
              <a:cs typeface="+mn-cs"/>
            </a:endParaRPr>
          </a:p>
          <a:p>
            <a:r>
              <a:rPr lang="en-US" sz="1200" kern="1200" dirty="0" err="1" smtClean="0">
                <a:solidFill>
                  <a:schemeClr val="tx1"/>
                </a:solidFill>
                <a:effectLst/>
                <a:latin typeface="Arial" charset="0"/>
                <a:ea typeface="+mn-ea"/>
                <a:cs typeface="+mn-cs"/>
              </a:rPr>
              <a:t>opt_design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power_opt_design</a:t>
            </a:r>
            <a:r>
              <a:rPr lang="en-US" sz="1200" kern="1200" dirty="0" smtClean="0">
                <a:solidFill>
                  <a:schemeClr val="tx1"/>
                </a:solidFill>
                <a:effectLst/>
                <a:latin typeface="Arial" charset="0"/>
                <a:ea typeface="+mn-ea"/>
                <a:cs typeface="+mn-cs"/>
              </a:rPr>
              <a:t>, and </a:t>
            </a:r>
            <a:r>
              <a:rPr lang="en-US" sz="1200" kern="1200" dirty="0" err="1" smtClean="0">
                <a:solidFill>
                  <a:schemeClr val="tx1"/>
                </a:solidFill>
                <a:effectLst/>
                <a:latin typeface="Arial" charset="0"/>
                <a:ea typeface="+mn-ea"/>
                <a:cs typeface="+mn-cs"/>
              </a:rPr>
              <a:t>place_design</a:t>
            </a:r>
            <a:r>
              <a:rPr lang="en-US" sz="1200" kern="1200" dirty="0" smtClean="0">
                <a:solidFill>
                  <a:schemeClr val="tx1"/>
                </a:solidFill>
                <a:effectLst/>
                <a:latin typeface="Arial" charset="0"/>
                <a:ea typeface="+mn-ea"/>
                <a:cs typeface="+mn-cs"/>
              </a:rPr>
              <a:t> are the packing and placement functions. </a:t>
            </a:r>
            <a:r>
              <a:rPr lang="en-US" sz="1200" kern="1200" dirty="0" err="1" smtClean="0">
                <a:solidFill>
                  <a:schemeClr val="tx1"/>
                </a:solidFill>
                <a:effectLst/>
                <a:latin typeface="Arial" charset="0"/>
                <a:ea typeface="+mn-ea"/>
                <a:cs typeface="+mn-cs"/>
              </a:rPr>
              <a:t>power_opt_design</a:t>
            </a:r>
            <a:r>
              <a:rPr lang="en-US" sz="1200" kern="1200" dirty="0" smtClean="0">
                <a:solidFill>
                  <a:schemeClr val="tx1"/>
                </a:solidFill>
                <a:effectLst/>
                <a:latin typeface="Arial" charset="0"/>
                <a:ea typeface="+mn-ea"/>
                <a:cs typeface="+mn-cs"/>
              </a:rPr>
              <a:t> is optional, however.</a:t>
            </a:r>
            <a:endParaRPr lang="en-US" sz="1200" kern="1200" dirty="0" smtClean="0">
              <a:solidFill>
                <a:schemeClr val="tx1"/>
              </a:solidFill>
              <a:effectLst/>
              <a:latin typeface="Arial" charset="0"/>
              <a:ea typeface="+mn-ea"/>
              <a:cs typeface="+mn-cs"/>
            </a:endParaRPr>
          </a:p>
          <a:p>
            <a:endParaRPr lang="en-US" dirty="0" smtClean="0"/>
          </a:p>
          <a:p>
            <a:r>
              <a:rPr lang="en-US" sz="1200" kern="1200" dirty="0" err="1" smtClean="0">
                <a:solidFill>
                  <a:schemeClr val="tx1"/>
                </a:solidFill>
                <a:effectLst/>
                <a:latin typeface="Arial" charset="0"/>
                <a:ea typeface="+mn-ea"/>
                <a:cs typeface="+mn-cs"/>
              </a:rPr>
              <a:t>phys_opt_design</a:t>
            </a:r>
            <a:r>
              <a:rPr lang="en-US" sz="1200" kern="1200" dirty="0" smtClean="0">
                <a:solidFill>
                  <a:schemeClr val="tx1"/>
                </a:solidFill>
                <a:effectLst/>
                <a:latin typeface="Arial" charset="0"/>
                <a:ea typeface="+mn-ea"/>
                <a:cs typeface="+mn-cs"/>
              </a:rPr>
              <a:t> is also optional. The significant thing is that all of data is stored in one data model. </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You can run that entire flow in memory and never write anything files out when using the non-project batch design flow. But in any flow there is no data translation, no data model. There are huge advantages to that in terms of speed. Checkpoints can be saved at any stage of the design flow when using the non-project batch design flow. A checkpoint is basically a snapshot of your design in time. All of these commands can be scripted, so the flow is very flexible.  </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single data model in memory allows you to do a lot of things, such as cross-probing and fixing your timing at the end of the implementation without having to </a:t>
            </a:r>
            <a:r>
              <a:rPr lang="en-US" sz="1200" kern="1200" dirty="0" err="1" smtClean="0">
                <a:solidFill>
                  <a:schemeClr val="tx1"/>
                </a:solidFill>
                <a:effectLst/>
                <a:latin typeface="Arial" charset="0"/>
                <a:ea typeface="+mn-ea"/>
                <a:cs typeface="+mn-cs"/>
              </a:rPr>
              <a:t>reimplement</a:t>
            </a:r>
            <a:r>
              <a:rPr lang="en-US" sz="1200" kern="1200" dirty="0" smtClean="0">
                <a:solidFill>
                  <a:schemeClr val="tx1"/>
                </a:solidFill>
                <a:effectLst/>
                <a:latin typeface="Arial" charset="0"/>
                <a:ea typeface="+mn-ea"/>
                <a:cs typeface="+mn-cs"/>
              </a:rPr>
              <a:t> again.</a:t>
            </a:r>
            <a:endParaRPr lang="en-US" sz="1200" kern="1200" dirty="0" smtClean="0">
              <a:solidFill>
                <a:schemeClr val="tx1"/>
              </a:solidFill>
              <a:effectLst/>
              <a:latin typeface="Arial" charset="0"/>
              <a:ea typeface="+mn-ea"/>
              <a:cs typeface="+mn-cs"/>
            </a:endParaRP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Arial" charset="0"/>
                <a:ea typeface="+mn-ea"/>
                <a:cs typeface="+mn-cs"/>
              </a:rPr>
              <a:t>Ports are the primary inputs and outputs of the current design (normally the top level module).</a:t>
            </a:r>
            <a:endParaRPr lang="en-US" sz="1200" kern="1200" dirty="0" smtClean="0">
              <a:solidFill>
                <a:schemeClr val="tx1"/>
              </a:solidFill>
              <a:effectLst/>
              <a:latin typeface="Arial" charset="0"/>
              <a:ea typeface="+mn-ea"/>
              <a:cs typeface="+mn-cs"/>
            </a:endParaRPr>
          </a:p>
          <a:p>
            <a:pPr lvl="0"/>
            <a:r>
              <a:rPr lang="en-US" sz="1200" kern="1200" smtClean="0">
                <a:solidFill>
                  <a:schemeClr val="tx1"/>
                </a:solidFill>
                <a:effectLst/>
                <a:latin typeface="Arial" charset="0"/>
                <a:ea typeface="+mn-ea"/>
                <a:cs typeface="+mn-cs"/>
              </a:rPr>
              <a:t>Pins are the connections to instances – both instantiations of hierarchical objects and primitive cells.</a:t>
            </a:r>
            <a:endParaRPr lang="en-US" sz="1200" kern="1200" smtClean="0">
              <a:solidFill>
                <a:schemeClr val="tx1"/>
              </a:solidFill>
              <a:effectLst/>
              <a:latin typeface="Arial" charset="0"/>
              <a:ea typeface="+mn-ea"/>
              <a:cs typeface="+mn-cs"/>
            </a:endParaRP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RTL Project:</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The RTL Project environment enables analysis of the compiled RTL design including logic exploration, resource and power estimation, DRCs, and I/O pin planning. </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Post-synthesis Project:</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This is where pre-implementation design analysis, debug core insertion, and constraint definition is performed. You can explore various constraints sets, devices, and implementation options. </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Import ISE tool results: </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The Implemented Design environment loads the </a:t>
            </a:r>
            <a:r>
              <a:rPr lang="en-US" sz="1200" kern="1200" dirty="0" err="1" smtClean="0">
                <a:solidFill>
                  <a:schemeClr val="tx1"/>
                </a:solidFill>
                <a:effectLst/>
                <a:latin typeface="Arial" charset="0"/>
                <a:ea typeface="+mn-ea"/>
                <a:cs typeface="+mn-cs"/>
              </a:rPr>
              <a:t>netlist</a:t>
            </a:r>
            <a:r>
              <a:rPr lang="en-US" sz="1200" kern="1200" dirty="0" smtClean="0">
                <a:solidFill>
                  <a:schemeClr val="tx1"/>
                </a:solidFill>
                <a:effectLst/>
                <a:latin typeface="Arial" charset="0"/>
                <a:ea typeface="+mn-ea"/>
                <a:cs typeface="+mn-cs"/>
              </a:rPr>
              <a:t> and implementation results directly from the run directory to ensure that the viewed data represents the launched run. </a:t>
            </a:r>
            <a:endParaRPr lang="en-US" sz="1200" kern="1200" dirty="0" smtClean="0">
              <a:solidFill>
                <a:schemeClr val="tx1"/>
              </a:solidFill>
              <a:effectLst/>
              <a:latin typeface="Arial" charset="0"/>
              <a:ea typeface="+mn-ea"/>
              <a:cs typeface="+mn-cs"/>
            </a:endParaRP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After you have elaborated the design, the Project Manager appears. Note that the Flow Navigator has changed (note the new options under RTL Analysis). The figure shows the RTL Schematic layout, but other views can be selected.</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RTL </a:t>
            </a:r>
            <a:r>
              <a:rPr lang="en-US" sz="1200" kern="1200" dirty="0" err="1" smtClean="0">
                <a:solidFill>
                  <a:schemeClr val="tx1"/>
                </a:solidFill>
                <a:effectLst/>
                <a:latin typeface="Arial" charset="0"/>
                <a:ea typeface="+mn-ea"/>
                <a:cs typeface="+mn-cs"/>
              </a:rPr>
              <a:t>Netlist</a:t>
            </a:r>
            <a:r>
              <a:rPr lang="en-US" sz="1200" kern="1200" dirty="0" smtClean="0">
                <a:solidFill>
                  <a:schemeClr val="tx1"/>
                </a:solidFill>
                <a:effectLst/>
                <a:latin typeface="Arial" charset="0"/>
                <a:ea typeface="+mn-ea"/>
                <a:cs typeface="+mn-cs"/>
              </a:rPr>
              <a:t> window: Shows a name for each primitive in the design. </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As each is selected, the Instance Properties view shows specific details. Physical constraints: list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associated with the design. Device view: Shows the specific resources on the die that are selected. It also shows location constraints (LOCs) and range assignments on </a:t>
            </a:r>
            <a:r>
              <a:rPr lang="en-US" sz="1200" kern="1200" dirty="0" err="1" smtClean="0">
                <a:solidFill>
                  <a:schemeClr val="tx1"/>
                </a:solidFill>
                <a:effectLst/>
                <a:latin typeface="Arial" charset="0"/>
                <a:ea typeface="+mn-ea"/>
                <a:cs typeface="+mn-cs"/>
              </a:rPr>
              <a:t>Pblock</a:t>
            </a:r>
            <a:r>
              <a:rPr lang="en-US" sz="1200" kern="1200" dirty="0" smtClean="0">
                <a:solidFill>
                  <a:schemeClr val="tx1"/>
                </a:solidFill>
                <a:effectLst/>
                <a:latin typeface="Arial" charset="0"/>
                <a:ea typeface="+mn-ea"/>
                <a:cs typeface="+mn-cs"/>
              </a:rPr>
              <a:t>.</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Typical designers are involved in complex, high-density designs. They do not mind using a more interactive and iterative approach, as opposed to a pushbutton flow (as long as it produces improved timing results).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users also include those who want to be more involved (in control) of what the implementation tools are doing.</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productivity gains enabled by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will help reduce the overall implementation iterations required by these types of designs.</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Typical designers need extra performance and have experienced implementation issues previously. </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Often, complex designs require many iterations to finalize the performance. This is because designers run the risk of not meeting their timing with each iteration when running implementation on the entire design. The use of area constraints can improve the consistency of your timing results, although it does not guarantee meeting your timing objectives.</a:t>
            </a:r>
            <a:endParaRPr lang="en-US" sz="1200" kern="1200" dirty="0" smtClean="0">
              <a:solidFill>
                <a:schemeClr val="tx1"/>
              </a:solidFill>
              <a:effectLst/>
              <a:latin typeface="Arial" charset="0"/>
              <a:ea typeface="+mn-ea"/>
              <a:cs typeface="+mn-cs"/>
            </a:endParaRP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0" y="0"/>
            <a:ext cx="12196768" cy="6876288"/>
          </a:xfrm>
          <a:prstGeom prst="rect">
            <a:avLst/>
          </a:prstGeom>
          <a:noFill/>
        </p:spPr>
      </p:pic>
      <p:sp>
        <p:nvSpPr>
          <p:cNvPr id="19462" name="Rectangle 6"/>
          <p:cNvSpPr>
            <a:spLocks noGrp="1" noChangeArrowheads="1"/>
          </p:cNvSpPr>
          <p:nvPr>
            <p:ph type="subTitle" sz="quarter" idx="1" hasCustomPrompt="1"/>
          </p:nvPr>
        </p:nvSpPr>
        <p:spPr>
          <a:xfrm>
            <a:off x="181987" y="5535557"/>
            <a:ext cx="6627674" cy="676275"/>
          </a:xfrm>
          <a:noFill/>
          <a:ln w="9525">
            <a:noFill/>
            <a:miter lim="800000"/>
          </a:ln>
        </p:spPr>
        <p:txBody>
          <a:bodyPr vert="horz" wrap="square" lIns="91440" tIns="45720" rIns="91440" bIns="45720" numCol="1" anchor="ctr" anchorCtr="0" compatLnSpc="1"/>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hasCustomPrompt="1"/>
          </p:nvPr>
        </p:nvSpPr>
        <p:spPr>
          <a:xfrm>
            <a:off x="167217" y="3660720"/>
            <a:ext cx="7099835" cy="1114425"/>
          </a:xfrm>
          <a:noFill/>
          <a:ln w="9525">
            <a:noFill/>
            <a:miter lim="800000"/>
          </a:ln>
        </p:spPr>
        <p:txBody>
          <a:bodyPr vert="horz" wrap="square" lIns="91440" tIns="45720" rIns="91440" bIns="45720" numCol="1" anchor="t" anchorCtr="0" compatLnSpc="1"/>
          <a:lstStyle>
            <a:lvl1pPr algn="l" rtl="0" eaLnBrk="1" fontAlgn="base" hangingPunct="1">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rcRect/>
          <a:stretch>
            <a:fillRect/>
          </a:stretch>
        </p:blipFill>
        <p:spPr>
          <a:xfrm>
            <a:off x="6977366" y="1068534"/>
            <a:ext cx="4340321"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Rectangle 11"/>
          <p:cNvSpPr txBox="1">
            <a:spLocks noGrp="1" noChangeArrowheads="1"/>
          </p:cNvSpPr>
          <p:nvPr userDrawn="1"/>
        </p:nvSpPr>
        <p:spPr bwMode="auto">
          <a:xfrm>
            <a:off x="325485" y="6621534"/>
            <a:ext cx="4440237" cy="230187"/>
          </a:xfrm>
          <a:prstGeom prst="rect">
            <a:avLst/>
          </a:prstGeom>
          <a:noFill/>
          <a:ln>
            <a:miter lim="800000"/>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89" y="1600201"/>
            <a:ext cx="10975337"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itle 4"/>
          <p:cNvSpPr>
            <a:spLocks noGrp="1"/>
          </p:cNvSpPr>
          <p:nvPr>
            <p:ph type="title" hasCustomPrompt="1"/>
          </p:nvPr>
        </p:nvSpPr>
        <p:spPr>
          <a:xfrm>
            <a:off x="609441" y="209550"/>
            <a:ext cx="10969943" cy="1143000"/>
          </a:xfrm>
          <a:noFill/>
          <a:ln w="9525">
            <a:noFill/>
            <a:miter lim="800000"/>
          </a:ln>
        </p:spPr>
        <p:txBody>
          <a:bodyPr vert="horz" wrap="square" lIns="0" tIns="45720" rIns="91440" bIns="45720" numCol="1" anchor="t" anchorCtr="0" compatLnSpc="1"/>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dirty="0" smtClean="0"/>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dirty="0" smtClean="0">
              <a:solidFill>
                <a:srgbClr val="000000"/>
              </a:solidFill>
            </a:endParaRPr>
          </a:p>
        </p:txBody>
      </p:sp>
      <p:grpSp>
        <p:nvGrpSpPr>
          <p:cNvPr id="9" name="Group 8"/>
          <p:cNvGrpSpPr/>
          <p:nvPr userDrawn="1"/>
        </p:nvGrpSpPr>
        <p:grpSpPr>
          <a:xfrm>
            <a:off x="0" y="71"/>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hasCustomPrompt="1"/>
          </p:nvPr>
        </p:nvSpPr>
        <p:spPr>
          <a:xfrm>
            <a:off x="609441" y="209550"/>
            <a:ext cx="10969943" cy="1143000"/>
          </a:xfrm>
          <a:noFill/>
          <a:ln w="9525">
            <a:noFill/>
            <a:miter lim="800000"/>
          </a:ln>
        </p:spPr>
        <p:txBody>
          <a:bodyPr vert="horz" wrap="square" lIns="0" tIns="45720" rIns="91440" bIns="45720" numCol="1" anchor="t" anchorCtr="0" compatLnSpc="1"/>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12" name="Slide Number Placeholder 2"/>
          <p:cNvSpPr>
            <a:spLocks noGrp="1"/>
          </p:cNvSpPr>
          <p:nvPr>
            <p:ph type="sldNum" sz="quarter" idx="4"/>
          </p:nvPr>
        </p:nvSpPr>
        <p:spPr>
          <a:xfrm>
            <a:off x="609443" y="6580444"/>
            <a:ext cx="2143282" cy="277627"/>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dirty="0" smtClean="0"/>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smtClean="0"/>
              <a:t>Click to edit Master title style</a:t>
            </a:r>
            <a:endParaRPr lang="en-US"/>
          </a:p>
        </p:txBody>
      </p:sp>
      <p:sp>
        <p:nvSpPr>
          <p:cNvPr id="3" name="Content Placeholder 2"/>
          <p:cNvSpPr>
            <a:spLocks noGrp="1"/>
          </p:cNvSpPr>
          <p:nvPr>
            <p:ph sz="half" idx="1" hasCustomPrompt="1"/>
          </p:nvPr>
        </p:nvSpPr>
        <p:spPr>
          <a:xfrm>
            <a:off x="609441" y="1600206"/>
            <a:ext cx="5078677" cy="4525963"/>
          </a:xfrm>
          <a:noFill/>
          <a:ln w="9525">
            <a:noFill/>
            <a:miter lim="800000"/>
          </a:ln>
        </p:spPr>
        <p:txBody>
          <a:bodyPr vert="horz" wrap="square" lIns="0" tIns="45720" rIns="91440" bIns="45720" numCol="1" anchor="t" anchorCtr="0" compatLnSpc="1"/>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p>
        </p:txBody>
      </p:sp>
      <p:sp>
        <p:nvSpPr>
          <p:cNvPr id="4" name="Content Placeholder 3"/>
          <p:cNvSpPr>
            <a:spLocks noGrp="1"/>
          </p:cNvSpPr>
          <p:nvPr>
            <p:ph sz="half" idx="2" hasCustomPrompt="1"/>
          </p:nvPr>
        </p:nvSpPr>
        <p:spPr>
          <a:xfrm>
            <a:off x="6462953" y="1600206"/>
            <a:ext cx="5135478" cy="4525963"/>
          </a:xfrm>
          <a:noFill/>
          <a:ln w="9525">
            <a:noFill/>
            <a:miter lim="800000"/>
          </a:ln>
        </p:spPr>
        <p:txBody>
          <a:bodyPr vert="horz" wrap="square" lIns="0" tIns="45720" rIns="91440" bIns="45720" numCol="1" anchor="t" anchorCtr="0" compatLnSpc="1"/>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dirty="0"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5" name="Slide Number Placeholder 2"/>
          <p:cNvSpPr>
            <a:spLocks noGrp="1"/>
          </p:cNvSpPr>
          <p:nvPr>
            <p:ph type="sldNum" sz="quarter" idx="4"/>
          </p:nvPr>
        </p:nvSpPr>
        <p:spPr>
          <a:xfrm>
            <a:off x="609443" y="6580444"/>
            <a:ext cx="2143282" cy="277627"/>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dirty="0"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png"/><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71"/>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6"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ln>
        </p:spPr>
        <p:txBody>
          <a:bodyPr vert="horz" wrap="square" lIns="0" tIns="45720" rIns="91440" bIns="45720" numCol="1" anchor="t" anchorCtr="0" compatLnSpc="1"/>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3" y="1600201"/>
            <a:ext cx="10964548" cy="4268337"/>
          </a:xfrm>
          <a:prstGeom prst="rect">
            <a:avLst/>
          </a:prstGeom>
          <a:noFill/>
          <a:ln w="9525">
            <a:noFill/>
            <a:miter lim="800000"/>
          </a:ln>
        </p:spPr>
        <p:txBody>
          <a:bodyPr vert="horz" wrap="square" lIns="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10" name="Slide Number Placeholder 2"/>
          <p:cNvSpPr>
            <a:spLocks noGrp="1"/>
          </p:cNvSpPr>
          <p:nvPr>
            <p:ph type="sldNum" sz="quarter" idx="4"/>
          </p:nvPr>
        </p:nvSpPr>
        <p:spPr>
          <a:xfrm>
            <a:off x="609443" y="6580444"/>
            <a:ext cx="2143282" cy="277627"/>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dirty="0" smtClean="0"/>
            </a:fld>
            <a:endParaRPr lang="en-US" dirty="0"/>
          </a:p>
        </p:txBody>
      </p:sp>
      <p:pic>
        <p:nvPicPr>
          <p:cNvPr id="16" name="Picture 15" descr="All_Programmable_Text_FINAL.jpg"/>
          <p:cNvPicPr>
            <a:picLocks noChangeAspect="1"/>
          </p:cNvPicPr>
          <p:nvPr/>
        </p:nvPicPr>
        <p:blipFill>
          <a:blip r:embed="rId7"/>
          <a:srcRect/>
          <a:stretch>
            <a:fillRect/>
          </a:stretch>
        </p:blipFill>
        <p:spPr>
          <a:xfrm>
            <a:off x="8913890" y="6624048"/>
            <a:ext cx="3108961"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8"/>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980" indent="-170180"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7" y="5535558"/>
            <a:ext cx="6627674" cy="676275"/>
          </a:xfrm>
        </p:spPr>
        <p:txBody>
          <a:bodyPr/>
          <a:lstStyle/>
          <a:p>
            <a:r>
              <a:rPr lang="en-US" dirty="0" smtClean="0"/>
              <a:t>Artix-7</a:t>
            </a:r>
            <a:endParaRPr lang="en-US" dirty="0" smtClean="0"/>
          </a:p>
          <a:p>
            <a:r>
              <a:rPr lang="en-US" dirty="0" err="1" smtClean="0"/>
              <a:t>Vivado</a:t>
            </a:r>
            <a:r>
              <a:rPr lang="en-US" dirty="0" smtClean="0"/>
              <a:t> 2015.2 Version</a:t>
            </a:r>
            <a:endParaRPr lang="en-US" dirty="0"/>
          </a:p>
        </p:txBody>
      </p:sp>
      <p:sp>
        <p:nvSpPr>
          <p:cNvPr id="3" name="Title 2"/>
          <p:cNvSpPr>
            <a:spLocks noGrp="1"/>
          </p:cNvSpPr>
          <p:nvPr>
            <p:ph type="ctrTitle" sz="quarter"/>
          </p:nvPr>
        </p:nvSpPr>
        <p:spPr>
          <a:xfrm>
            <a:off x="167221" y="3660720"/>
            <a:ext cx="7099835" cy="1114425"/>
          </a:xfrm>
        </p:spPr>
        <p:txBody>
          <a:bodyPr/>
          <a:lstStyle/>
          <a:p>
            <a:r>
              <a:rPr lang="en-US" dirty="0" err="1" smtClean="0"/>
              <a:t>Vivado</a:t>
            </a:r>
            <a:r>
              <a:rPr lang="en-US" dirty="0" smtClean="0"/>
              <a:t> Design Flow</a:t>
            </a:r>
            <a:endParaRPr lang="en-US" dirty="0"/>
          </a:p>
        </p:txBody>
      </p:sp>
      <p:sp>
        <p:nvSpPr>
          <p:cNvPr id="7" name="Footer Placeholder 6"/>
          <p:cNvSpPr>
            <a:spLocks noGrp="1"/>
          </p:cNvSpPr>
          <p:nvPr>
            <p:ph type="ftr" sz="quarter" idx="3"/>
          </p:nvPr>
        </p:nvSpPr>
        <p:spPr/>
        <p:txBody>
          <a:bodyPr/>
          <a:lstStyle/>
          <a:p>
            <a:r>
              <a:rPr lang="en-US" dirty="0" smtClean="0"/>
              <a:t>© Copyright 2015 Xilinx</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Visualize and debug your design at any flow stage</a:t>
            </a:r>
            <a:endParaRPr lang="en-US" dirty="0" smtClean="0"/>
          </a:p>
          <a:p>
            <a:pPr lvl="1"/>
            <a:r>
              <a:rPr lang="en-US" dirty="0" smtClean="0"/>
              <a:t>Cross-probing between </a:t>
            </a:r>
            <a:r>
              <a:rPr lang="en-US" dirty="0" err="1" smtClean="0"/>
              <a:t>netlist</a:t>
            </a:r>
            <a:r>
              <a:rPr lang="en-US" dirty="0" smtClean="0"/>
              <a:t>/schematic/RTL</a:t>
            </a:r>
            <a:endParaRPr lang="en-US" dirty="0" smtClean="0"/>
          </a:p>
          <a:p>
            <a:endParaRPr lang="en-US" dirty="0"/>
          </a:p>
        </p:txBody>
      </p:sp>
      <p:sp>
        <p:nvSpPr>
          <p:cNvPr id="3" name="Title 2"/>
          <p:cNvSpPr>
            <a:spLocks noGrp="1"/>
          </p:cNvSpPr>
          <p:nvPr>
            <p:ph type="title"/>
          </p:nvPr>
        </p:nvSpPr>
        <p:spPr/>
        <p:txBody>
          <a:bodyPr/>
          <a:lstStyle/>
          <a:p>
            <a:r>
              <a:rPr lang="en-US" smtClean="0"/>
              <a:t>Vivado’s Visualization Feature</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pic>
        <p:nvPicPr>
          <p:cNvPr id="2050" name="Picture 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90725" y="2381250"/>
            <a:ext cx="8309576"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mtClean="0"/>
              <a:t>Analyze multiple implementation results</a:t>
            </a:r>
            <a:endParaRPr lang="en-US" smtClean="0"/>
          </a:p>
          <a:p>
            <a:pPr lvl="1"/>
            <a:r>
              <a:rPr lang="en-US" smtClean="0"/>
              <a:t>Highlight failing timing paths from post-route timing analysis</a:t>
            </a:r>
            <a:endParaRPr lang="en-US" smtClean="0"/>
          </a:p>
          <a:p>
            <a:pPr lvl="1"/>
            <a:r>
              <a:rPr lang="en-US" smtClean="0"/>
              <a:t>Quickly identify and constrain critical path logic</a:t>
            </a:r>
            <a:endParaRPr lang="en-US" smtClean="0"/>
          </a:p>
          <a:p>
            <a:r>
              <a:rPr lang="en-US" smtClean="0"/>
              <a:t>Hierarchical floorplanning</a:t>
            </a:r>
            <a:endParaRPr lang="en-US" smtClean="0"/>
          </a:p>
          <a:p>
            <a:pPr lvl="1"/>
            <a:r>
              <a:rPr lang="en-US" smtClean="0"/>
              <a:t>Guide place &amp; route toward better results</a:t>
            </a:r>
            <a:endParaRPr lang="en-US" smtClean="0"/>
          </a:p>
          <a:p>
            <a:pPr lvl="0"/>
            <a:r>
              <a:rPr lang="en-US" smtClean="0"/>
              <a:t>Utilization estimates</a:t>
            </a:r>
            <a:endParaRPr lang="en-US" smtClean="0"/>
          </a:p>
          <a:p>
            <a:pPr lvl="1"/>
            <a:r>
              <a:rPr lang="en-US" smtClean="0"/>
              <a:t>All resource types shown for each Pblock</a:t>
            </a:r>
            <a:endParaRPr lang="en-US" smtClean="0"/>
          </a:p>
          <a:p>
            <a:pPr lvl="1"/>
            <a:r>
              <a:rPr lang="en-US" smtClean="0"/>
              <a:t>Clocks or carry chains</a:t>
            </a:r>
            <a:endParaRPr lang="en-US" smtClean="0"/>
          </a:p>
          <a:p>
            <a:pPr lvl="0"/>
            <a:r>
              <a:rPr lang="en-US" smtClean="0"/>
              <a:t>Connectivity display</a:t>
            </a:r>
            <a:endParaRPr lang="en-US" smtClean="0"/>
          </a:p>
          <a:p>
            <a:pPr lvl="1"/>
            <a:r>
              <a:rPr lang="en-US" smtClean="0"/>
              <a:t>I/Os, net bundles, clock domains</a:t>
            </a:r>
            <a:endParaRPr lang="en-US" dirty="0"/>
          </a:p>
        </p:txBody>
      </p:sp>
      <p:sp>
        <p:nvSpPr>
          <p:cNvPr id="3" name="Title 2"/>
          <p:cNvSpPr>
            <a:spLocks noGrp="1"/>
          </p:cNvSpPr>
          <p:nvPr>
            <p:ph type="title"/>
          </p:nvPr>
        </p:nvSpPr>
        <p:spPr/>
        <p:txBody>
          <a:bodyPr/>
          <a:lstStyle/>
          <a:p>
            <a:r>
              <a:rPr lang="en-US" smtClean="0"/>
              <a:t>Gain Faster Timing Closure</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pic>
        <p:nvPicPr>
          <p:cNvPr id="3074" name="Picture 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34325" y="1714500"/>
            <a:ext cx="3219450" cy="456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err="1" smtClean="0"/>
              <a:t>Tcl</a:t>
            </a:r>
            <a:r>
              <a:rPr lang="en-US" dirty="0" smtClean="0"/>
              <a:t> Console enables the designer to actively query the design </a:t>
            </a:r>
            <a:r>
              <a:rPr lang="en-US" dirty="0" err="1" smtClean="0"/>
              <a:t>netlist</a:t>
            </a:r>
            <a:endParaRPr lang="en-US" dirty="0" smtClean="0"/>
          </a:p>
          <a:p>
            <a:r>
              <a:rPr lang="en-US" dirty="0" smtClean="0"/>
              <a:t>Full </a:t>
            </a:r>
            <a:r>
              <a:rPr lang="en-US" dirty="0" err="1" smtClean="0"/>
              <a:t>Tcl</a:t>
            </a:r>
            <a:r>
              <a:rPr lang="en-US" dirty="0" smtClean="0"/>
              <a:t> scripting support in two design flows</a:t>
            </a:r>
            <a:endParaRPr lang="en-US" dirty="0" smtClean="0"/>
          </a:p>
          <a:p>
            <a:pPr lvl="1"/>
            <a:r>
              <a:rPr lang="en-US" dirty="0" smtClean="0"/>
              <a:t>Project-based design flow provides easy project management by the </a:t>
            </a:r>
            <a:r>
              <a:rPr lang="en-US" dirty="0" err="1" smtClean="0"/>
              <a:t>Vivado</a:t>
            </a:r>
            <a:r>
              <a:rPr lang="en-US" dirty="0" smtClean="0"/>
              <a:t> IDE</a:t>
            </a:r>
            <a:endParaRPr lang="en-US" dirty="0" smtClean="0"/>
          </a:p>
          <a:p>
            <a:pPr lvl="1"/>
            <a:r>
              <a:rPr lang="en-US" dirty="0" smtClean="0"/>
              <a:t>Non-project batch design flow enables entire flow to be executed in memory</a:t>
            </a:r>
            <a:endParaRPr lang="en-US" dirty="0" smtClean="0"/>
          </a:p>
          <a:p>
            <a:r>
              <a:rPr lang="en-US" dirty="0" smtClean="0"/>
              <a:t>Journal and log files can be used for script construction</a:t>
            </a:r>
          </a:p>
        </p:txBody>
      </p:sp>
      <p:sp>
        <p:nvSpPr>
          <p:cNvPr id="3" name="Title 2"/>
          <p:cNvSpPr>
            <a:spLocks noGrp="1"/>
          </p:cNvSpPr>
          <p:nvPr>
            <p:ph type="title"/>
          </p:nvPr>
        </p:nvSpPr>
        <p:spPr/>
        <p:txBody>
          <a:bodyPr/>
          <a:lstStyle/>
          <a:p>
            <a:r>
              <a:rPr lang="en-US" smtClean="0"/>
              <a:t>Tcl Capability</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6267560" cy="4268337"/>
          </a:xfrm>
        </p:spPr>
        <p:txBody>
          <a:bodyPr/>
          <a:lstStyle/>
          <a:p>
            <a:pPr lvl="0"/>
            <a:r>
              <a:rPr lang="en-US" dirty="0"/>
              <a:t>Vivado tools support two flows</a:t>
            </a:r>
            <a:endParaRPr lang="en-US" dirty="0"/>
          </a:p>
          <a:p>
            <a:pPr lvl="1"/>
            <a:r>
              <a:rPr lang="en-US" dirty="0"/>
              <a:t>Project based</a:t>
            </a:r>
            <a:endParaRPr lang="en-US" dirty="0"/>
          </a:p>
          <a:p>
            <a:pPr lvl="1"/>
            <a:r>
              <a:rPr lang="en-US" dirty="0"/>
              <a:t>Non-project </a:t>
            </a:r>
            <a:r>
              <a:rPr lang="en-US" dirty="0" smtClean="0"/>
              <a:t>batch</a:t>
            </a:r>
            <a:endParaRPr lang="en-US" dirty="0"/>
          </a:p>
          <a:p>
            <a:pPr lvl="0"/>
            <a:r>
              <a:rPr lang="en-US" dirty="0"/>
              <a:t>Non-project batch flow</a:t>
            </a:r>
            <a:endParaRPr lang="en-US" dirty="0"/>
          </a:p>
          <a:p>
            <a:pPr lvl="1"/>
            <a:r>
              <a:rPr lang="en-US" dirty="0"/>
              <a:t>No project infrastructure</a:t>
            </a:r>
            <a:endParaRPr lang="en-US" dirty="0"/>
          </a:p>
          <a:p>
            <a:pPr lvl="1"/>
            <a:r>
              <a:rPr lang="en-US" dirty="0"/>
              <a:t>Tcl based</a:t>
            </a:r>
            <a:endParaRPr lang="en-US" dirty="0"/>
          </a:p>
          <a:p>
            <a:pPr lvl="1"/>
            <a:r>
              <a:rPr lang="en-US" dirty="0"/>
              <a:t>Can use GUI for visualization via </a:t>
            </a:r>
            <a:r>
              <a:rPr lang="en-US" dirty="0" smtClean="0"/>
              <a:t>the </a:t>
            </a:r>
            <a:r>
              <a:rPr lang="en-US" dirty="0" err="1" smtClean="0"/>
              <a:t>start_gui</a:t>
            </a:r>
            <a:r>
              <a:rPr lang="en-US" dirty="0" smtClean="0"/>
              <a:t> command</a:t>
            </a:r>
            <a:endParaRPr lang="en-US" dirty="0"/>
          </a:p>
          <a:p>
            <a:pPr lvl="1"/>
            <a:r>
              <a:rPr lang="en-US" dirty="0"/>
              <a:t>Must manually create reports and </a:t>
            </a:r>
            <a:r>
              <a:rPr lang="en-US" dirty="0" smtClean="0"/>
              <a:t>checkpoints via commands</a:t>
            </a:r>
            <a:endParaRPr lang="en-US" dirty="0"/>
          </a:p>
          <a:p>
            <a:pPr lvl="0"/>
            <a:r>
              <a:rPr lang="en-US" dirty="0"/>
              <a:t>Project-based flow</a:t>
            </a:r>
            <a:endParaRPr lang="en-US" dirty="0"/>
          </a:p>
          <a:p>
            <a:pPr lvl="1"/>
            <a:r>
              <a:rPr lang="en-US" dirty="0"/>
              <a:t>Project </a:t>
            </a:r>
            <a:r>
              <a:rPr lang="en-US" dirty="0" smtClean="0"/>
              <a:t>infrastructure is saved in *.XPR file</a:t>
            </a:r>
            <a:endParaRPr lang="en-US" dirty="0"/>
          </a:p>
          <a:p>
            <a:pPr lvl="1"/>
            <a:r>
              <a:rPr lang="en-US" dirty="0" smtClean="0"/>
              <a:t>Reports/state/runs/cross-probing is available</a:t>
            </a:r>
            <a:endParaRPr lang="en-US" dirty="0"/>
          </a:p>
          <a:p>
            <a:pPr lvl="1"/>
            <a:r>
              <a:rPr lang="en-US" dirty="0"/>
              <a:t>IDE </a:t>
            </a:r>
            <a:r>
              <a:rPr lang="en-US" dirty="0" smtClean="0"/>
              <a:t>GUI or </a:t>
            </a:r>
            <a:r>
              <a:rPr lang="en-US" dirty="0" err="1"/>
              <a:t>Tcl</a:t>
            </a:r>
            <a:r>
              <a:rPr lang="en-US" dirty="0"/>
              <a:t> </a:t>
            </a:r>
            <a:r>
              <a:rPr lang="en-US" dirty="0" smtClean="0"/>
              <a:t>script both available</a:t>
            </a:r>
            <a:endParaRPr lang="en-US" dirty="0"/>
          </a:p>
        </p:txBody>
      </p:sp>
      <p:sp>
        <p:nvSpPr>
          <p:cNvPr id="3" name="Title 2"/>
          <p:cNvSpPr>
            <a:spLocks noGrp="1"/>
          </p:cNvSpPr>
          <p:nvPr>
            <p:ph type="title"/>
          </p:nvPr>
        </p:nvSpPr>
        <p:spPr/>
        <p:txBody>
          <a:bodyPr/>
          <a:lstStyle/>
          <a:p>
            <a:r>
              <a:rPr lang="en-US" dirty="0" smtClean="0"/>
              <a:t>Project Based </a:t>
            </a:r>
            <a:r>
              <a:rPr lang="en-US" dirty="0" err="1" smtClean="0"/>
              <a:t>vs</a:t>
            </a:r>
            <a:r>
              <a:rPr lang="en-US" dirty="0" smtClean="0"/>
              <a:t> Non-Project Batch Flows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pic>
        <p:nvPicPr>
          <p:cNvPr id="5122" name="Picture 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77049" y="1752600"/>
            <a:ext cx="46021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defTabSz="-635">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IDE Features and Benefits</a:t>
            </a:r>
            <a:endParaRPr lang="en-US" altLang="zh-CN" dirty="0" smtClean="0">
              <a:solidFill>
                <a:schemeClr val="bg2"/>
              </a:solidFill>
              <a:cs typeface="Arial" pitchFamily="34" charset="0"/>
            </a:endParaRPr>
          </a:p>
          <a:p>
            <a:pPr defTabSz="-635">
              <a:lnSpc>
                <a:spcPts val="2200"/>
              </a:lnSpc>
              <a:tabLst>
                <a:tab pos="228600" algn="l"/>
              </a:tabLst>
            </a:pPr>
            <a:r>
              <a:rPr lang="en-US" altLang="zh-CN" i="1" dirty="0" err="1" smtClean="0">
                <a:solidFill>
                  <a:schemeClr val="tx1"/>
                </a:solidFill>
                <a:cs typeface="Arial" pitchFamily="34" charset="0"/>
              </a:rPr>
              <a:t>Vivado</a:t>
            </a:r>
            <a:r>
              <a:rPr lang="en-US" altLang="zh-CN" i="1" dirty="0" smtClean="0">
                <a:solidFill>
                  <a:schemeClr val="tx1"/>
                </a:solidFill>
                <a:cs typeface="Arial" pitchFamily="34" charset="0"/>
              </a:rPr>
              <a:t> Design Suite Introduction</a:t>
            </a:r>
            <a:endParaRPr lang="en-US" altLang="zh-CN" i="1" dirty="0" smtClean="0">
              <a:solidFill>
                <a:schemeClr val="tx1"/>
              </a:solidFill>
              <a:cs typeface="Arial" pitchFamily="34" charset="0"/>
            </a:endParaRPr>
          </a:p>
          <a:p>
            <a:pPr defTabSz="-635">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De</a:t>
            </a:r>
            <a:r>
              <a:rPr lang="en-US" altLang="zh-CN" dirty="0" smtClean="0">
                <a:solidFill>
                  <a:srgbClr val="EE3424"/>
                </a:solidFill>
                <a:cs typeface="Arial" pitchFamily="34" charset="0"/>
              </a:rPr>
              <a:t>sign Flow</a:t>
            </a:r>
            <a:endParaRPr lang="en-US" altLang="zh-CN" dirty="0" smtClean="0">
              <a:solidFill>
                <a:srgbClr val="EE3424"/>
              </a:solidFill>
              <a:cs typeface="Arial" pitchFamily="34" charset="0"/>
            </a:endParaRPr>
          </a:p>
          <a:p>
            <a:pPr defTabSz="-635">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490" y="1600201"/>
            <a:ext cx="5400786" cy="4268337"/>
          </a:xfrm>
        </p:spPr>
        <p:txBody>
          <a:bodyPr/>
          <a:lstStyle/>
          <a:p>
            <a:pPr lvl="0"/>
            <a:r>
              <a:rPr lang="en-US" dirty="0"/>
              <a:t>Interactive IP plug-n-play environment</a:t>
            </a:r>
            <a:endParaRPr lang="en-US" dirty="0"/>
          </a:p>
          <a:p>
            <a:pPr lvl="1"/>
            <a:r>
              <a:rPr lang="en-US" dirty="0"/>
              <a:t>AXI4, IP_XACT</a:t>
            </a:r>
            <a:endParaRPr lang="en-US" dirty="0"/>
          </a:p>
          <a:p>
            <a:pPr lvl="0"/>
            <a:r>
              <a:rPr lang="en-US" dirty="0"/>
              <a:t>Common constraint language (XDC) throughout flow</a:t>
            </a:r>
            <a:endParaRPr lang="en-US" dirty="0"/>
          </a:p>
          <a:p>
            <a:pPr lvl="1"/>
            <a:r>
              <a:rPr lang="en-US" dirty="0"/>
              <a:t>Apply constraints at any stage</a:t>
            </a:r>
            <a:endParaRPr lang="en-US" dirty="0"/>
          </a:p>
          <a:p>
            <a:pPr lvl="0"/>
            <a:r>
              <a:rPr lang="en-US" dirty="0" smtClean="0"/>
              <a:t>Reporting </a:t>
            </a:r>
            <a:r>
              <a:rPr lang="en-US" dirty="0"/>
              <a:t>at any stage</a:t>
            </a:r>
            <a:endParaRPr lang="en-US" dirty="0"/>
          </a:p>
          <a:p>
            <a:pPr lvl="1"/>
            <a:r>
              <a:rPr lang="en-US" dirty="0"/>
              <a:t>Robust </a:t>
            </a:r>
            <a:r>
              <a:rPr lang="en-US" dirty="0" err="1"/>
              <a:t>Tcl</a:t>
            </a:r>
            <a:r>
              <a:rPr lang="en-US" dirty="0"/>
              <a:t> </a:t>
            </a:r>
            <a:r>
              <a:rPr lang="en-US" dirty="0" smtClean="0"/>
              <a:t>API</a:t>
            </a:r>
            <a:endParaRPr lang="en-US" dirty="0" smtClean="0"/>
          </a:p>
          <a:p>
            <a:pPr lvl="0"/>
            <a:r>
              <a:rPr lang="en-US" dirty="0"/>
              <a:t>Common data model throughout the flow</a:t>
            </a:r>
            <a:endParaRPr lang="en-US" dirty="0"/>
          </a:p>
          <a:p>
            <a:pPr lvl="1"/>
            <a:r>
              <a:rPr lang="en-US" dirty="0"/>
              <a:t>“In memory” model improves speed</a:t>
            </a:r>
            <a:endParaRPr lang="en-US" dirty="0"/>
          </a:p>
          <a:p>
            <a:pPr lvl="1"/>
            <a:r>
              <a:rPr lang="en-US" dirty="0"/>
              <a:t>Generate reports at all stages</a:t>
            </a:r>
            <a:endParaRPr lang="en-US" dirty="0"/>
          </a:p>
          <a:p>
            <a:pPr lvl="0"/>
            <a:r>
              <a:rPr lang="en-US" dirty="0"/>
              <a:t>Save checkpoint designs at any stage</a:t>
            </a:r>
            <a:endParaRPr lang="en-US" dirty="0"/>
          </a:p>
          <a:p>
            <a:pPr lvl="1"/>
            <a:r>
              <a:rPr lang="en-US" dirty="0"/>
              <a:t>Netlist, constraints, place and route results</a:t>
            </a:r>
          </a:p>
        </p:txBody>
      </p:sp>
      <p:sp>
        <p:nvSpPr>
          <p:cNvPr id="3" name="Title 2"/>
          <p:cNvSpPr>
            <a:spLocks noGrp="1"/>
          </p:cNvSpPr>
          <p:nvPr>
            <p:ph type="title"/>
          </p:nvPr>
        </p:nvSpPr>
        <p:spPr/>
        <p:txBody>
          <a:bodyPr/>
          <a:lstStyle/>
          <a:p>
            <a:r>
              <a:rPr lang="en-US" dirty="0" smtClean="0"/>
              <a:t>Typical </a:t>
            </a:r>
            <a:r>
              <a:rPr lang="en-US" dirty="0" err="1" smtClean="0"/>
              <a:t>vs</a:t>
            </a:r>
            <a:r>
              <a:rPr lang="en-US" dirty="0" smtClean="0"/>
              <a:t> </a:t>
            </a:r>
            <a:r>
              <a:rPr lang="en-US" dirty="0" err="1" smtClean="0"/>
              <a:t>Vivado</a:t>
            </a:r>
            <a:r>
              <a:rPr lang="en-US" dirty="0" smtClean="0"/>
              <a:t> Design Flow</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pic>
        <p:nvPicPr>
          <p:cNvPr id="4099" name="Picture 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050" y="1581150"/>
            <a:ext cx="5562600" cy="480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471430" cy="4268337"/>
          </a:xfrm>
        </p:spPr>
        <p:txBody>
          <a:bodyPr/>
          <a:lstStyle/>
          <a:p>
            <a:pPr lvl="0"/>
            <a:r>
              <a:rPr lang="en-US" dirty="0"/>
              <a:t>Processes access the underlying database of your design</a:t>
            </a:r>
            <a:endParaRPr lang="en-US" dirty="0"/>
          </a:p>
          <a:p>
            <a:pPr lvl="1"/>
            <a:r>
              <a:rPr lang="en-US" dirty="0"/>
              <a:t>Each process operates on a netlist and will modify the netlist or create a new netlist</a:t>
            </a:r>
            <a:endParaRPr lang="en-US" dirty="0"/>
          </a:p>
          <a:p>
            <a:pPr lvl="0"/>
            <a:r>
              <a:rPr lang="en-US" dirty="0"/>
              <a:t>Different netlists are used throughout the design process</a:t>
            </a:r>
            <a:endParaRPr lang="en-US" dirty="0"/>
          </a:p>
          <a:p>
            <a:pPr lvl="1"/>
            <a:r>
              <a:rPr lang="en-US" dirty="0"/>
              <a:t>Elaborated</a:t>
            </a:r>
            <a:endParaRPr lang="en-US" dirty="0"/>
          </a:p>
          <a:p>
            <a:pPr lvl="1"/>
            <a:r>
              <a:rPr lang="en-US" dirty="0"/>
              <a:t>Synthesized</a:t>
            </a:r>
            <a:endParaRPr lang="en-US" dirty="0"/>
          </a:p>
          <a:p>
            <a:pPr lvl="1"/>
            <a:r>
              <a:rPr lang="en-US" dirty="0"/>
              <a:t>Implemented</a:t>
            </a:r>
          </a:p>
        </p:txBody>
      </p:sp>
      <p:sp>
        <p:nvSpPr>
          <p:cNvPr id="3" name="Title 2"/>
          <p:cNvSpPr>
            <a:spLocks noGrp="1"/>
          </p:cNvSpPr>
          <p:nvPr>
            <p:ph type="title"/>
          </p:nvPr>
        </p:nvSpPr>
        <p:spPr/>
        <p:txBody>
          <a:bodyPr/>
          <a:lstStyle/>
          <a:p>
            <a:r>
              <a:rPr lang="en-US" dirty="0" smtClean="0"/>
              <a:t>Design Database</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pic>
        <p:nvPicPr>
          <p:cNvPr id="5122" name="Picture 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80919" y="1733550"/>
            <a:ext cx="5453856" cy="4867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A </a:t>
            </a:r>
            <a:r>
              <a:rPr lang="en-US" dirty="0" err="1"/>
              <a:t>N</a:t>
            </a:r>
            <a:r>
              <a:rPr lang="en-US" dirty="0" err="1" smtClean="0"/>
              <a:t>etlist</a:t>
            </a:r>
            <a:r>
              <a:rPr lang="en-US" dirty="0" smtClean="0"/>
              <a:t> is a description of your design</a:t>
            </a:r>
            <a:endParaRPr lang="en-US" dirty="0" smtClean="0"/>
          </a:p>
          <a:p>
            <a:pPr lvl="1"/>
            <a:r>
              <a:rPr lang="en-US" dirty="0" smtClean="0"/>
              <a:t>Consists of cells, pins, port and nets</a:t>
            </a:r>
            <a:endParaRPr lang="en-US" dirty="0" smtClean="0"/>
          </a:p>
          <a:p>
            <a:pPr lvl="1"/>
            <a:r>
              <a:rPr lang="en-US" dirty="0" smtClean="0"/>
              <a:t>Cells are design objects</a:t>
            </a:r>
            <a:endParaRPr lang="en-US" dirty="0" smtClean="0"/>
          </a:p>
          <a:p>
            <a:pPr lvl="2"/>
            <a:r>
              <a:rPr lang="en-US" dirty="0" smtClean="0"/>
              <a:t>Instances of user modules/entities</a:t>
            </a:r>
            <a:endParaRPr lang="en-US" dirty="0" smtClean="0"/>
          </a:p>
          <a:p>
            <a:pPr lvl="2"/>
            <a:r>
              <a:rPr lang="en-US" dirty="0" smtClean="0"/>
              <a:t>Instances of library Basic Elements (BELs)</a:t>
            </a:r>
            <a:endParaRPr lang="en-US" dirty="0" smtClean="0"/>
          </a:p>
          <a:p>
            <a:pPr lvl="3"/>
            <a:r>
              <a:rPr lang="en-US" dirty="0" smtClean="0"/>
              <a:t>LUTs, FF, RAMs, DSP cells, etc…</a:t>
            </a:r>
            <a:endParaRPr lang="en-US" dirty="0" smtClean="0"/>
          </a:p>
          <a:p>
            <a:pPr lvl="2"/>
            <a:r>
              <a:rPr lang="en-US" dirty="0" smtClean="0"/>
              <a:t>Generic technology representations of hardware functions</a:t>
            </a:r>
            <a:endParaRPr lang="en-US" dirty="0" smtClean="0"/>
          </a:p>
          <a:p>
            <a:pPr lvl="2"/>
            <a:r>
              <a:rPr lang="en-US" dirty="0" smtClean="0"/>
              <a:t>Black boxes</a:t>
            </a:r>
            <a:endParaRPr lang="en-US" dirty="0" smtClean="0"/>
          </a:p>
          <a:p>
            <a:pPr lvl="1"/>
            <a:r>
              <a:rPr lang="en-US" dirty="0" smtClean="0"/>
              <a:t>Pins are connection points on cells</a:t>
            </a:r>
            <a:endParaRPr lang="en-US" dirty="0" smtClean="0"/>
          </a:p>
          <a:p>
            <a:pPr lvl="1"/>
            <a:r>
              <a:rPr lang="en-US" dirty="0" smtClean="0"/>
              <a:t>Ports are the top level ports of your design</a:t>
            </a:r>
            <a:endParaRPr lang="en-US" dirty="0" smtClean="0"/>
          </a:p>
          <a:p>
            <a:pPr lvl="1"/>
            <a:r>
              <a:rPr lang="en-US" dirty="0" smtClean="0"/>
              <a:t>Nets make connections between pins and from pins to ports</a:t>
            </a:r>
            <a:endParaRPr lang="en-US" dirty="0" smtClean="0"/>
          </a:p>
          <a:p>
            <a:endParaRPr lang="en-US" dirty="0"/>
          </a:p>
        </p:txBody>
      </p:sp>
      <p:sp>
        <p:nvSpPr>
          <p:cNvPr id="3" name="Title 2"/>
          <p:cNvSpPr>
            <a:spLocks noGrp="1"/>
          </p:cNvSpPr>
          <p:nvPr>
            <p:ph type="title"/>
          </p:nvPr>
        </p:nvSpPr>
        <p:spPr/>
        <p:txBody>
          <a:bodyPr/>
          <a:lstStyle/>
          <a:p>
            <a:r>
              <a:rPr lang="en-US" smtClean="0"/>
              <a:t>What is a Netlist?</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35409" y="1604554"/>
            <a:ext cx="4397811" cy="3677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Netlist Objects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pic>
        <p:nvPicPr>
          <p:cNvPr id="1026" name="Picture 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85848" y="1126944"/>
            <a:ext cx="9954735"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489" y="1600201"/>
            <a:ext cx="8058261" cy="4268337"/>
          </a:xfrm>
        </p:spPr>
        <p:txBody>
          <a:bodyPr/>
          <a:lstStyle/>
          <a:p>
            <a:pPr lvl="0"/>
            <a:r>
              <a:rPr lang="en-US" dirty="0" smtClean="0"/>
              <a:t>Representation </a:t>
            </a:r>
            <a:r>
              <a:rPr lang="en-US" dirty="0"/>
              <a:t>of the design before synthesis</a:t>
            </a:r>
            <a:endParaRPr lang="en-US" dirty="0"/>
          </a:p>
          <a:p>
            <a:pPr lvl="1"/>
            <a:r>
              <a:rPr lang="en-US" dirty="0"/>
              <a:t>Interconnected netlist of hierarchical and generic technology cells</a:t>
            </a:r>
            <a:endParaRPr lang="en-US" dirty="0"/>
          </a:p>
          <a:p>
            <a:pPr lvl="2"/>
            <a:r>
              <a:rPr lang="en-US" dirty="0"/>
              <a:t>Instances of modules/entities</a:t>
            </a:r>
            <a:endParaRPr lang="en-US" dirty="0"/>
          </a:p>
          <a:p>
            <a:pPr lvl="2"/>
            <a:r>
              <a:rPr lang="en-US" dirty="0"/>
              <a:t>Generic technology representations of hardware components</a:t>
            </a:r>
            <a:endParaRPr lang="en-US" dirty="0"/>
          </a:p>
          <a:p>
            <a:pPr lvl="3"/>
            <a:r>
              <a:rPr lang="en-US" dirty="0"/>
              <a:t>AND, OR, buffer, multiplexers, adders, comparators, etc…</a:t>
            </a:r>
            <a:endParaRPr lang="en-US" dirty="0"/>
          </a:p>
          <a:p>
            <a:endParaRPr lang="en-US" dirty="0"/>
          </a:p>
        </p:txBody>
      </p:sp>
      <p:sp>
        <p:nvSpPr>
          <p:cNvPr id="5" name="Title 4"/>
          <p:cNvSpPr>
            <a:spLocks noGrp="1"/>
          </p:cNvSpPr>
          <p:nvPr>
            <p:ph type="title"/>
          </p:nvPr>
        </p:nvSpPr>
        <p:spPr/>
        <p:txBody>
          <a:bodyPr/>
          <a:lstStyle/>
          <a:p>
            <a:r>
              <a:rPr lang="en-US" dirty="0" smtClean="0"/>
              <a:t>Elaborated Design</a:t>
            </a:r>
            <a:endParaRPr lang="en-US" dirty="0"/>
          </a:p>
        </p:txBody>
      </p:sp>
      <p:sp>
        <p:nvSpPr>
          <p:cNvPr id="3" name="Footer Placeholder 2"/>
          <p:cNvSpPr>
            <a:spLocks noGrp="1"/>
          </p:cNvSpPr>
          <p:nvPr>
            <p:ph type="ftr" sz="quarter" idx="3"/>
          </p:nvPr>
        </p:nvSpPr>
        <p:spPr/>
        <p:txBody>
          <a:bodyPr/>
          <a:lstStyle/>
          <a:p>
            <a:r>
              <a:rPr lang="en-US" dirty="0" smtClean="0"/>
              <a:t>© Copyright 2015 Xilinx</a:t>
            </a:r>
            <a:endParaRPr lang="en-US" dirty="0"/>
          </a:p>
        </p:txBody>
      </p:sp>
      <p:sp>
        <p:nvSpPr>
          <p:cNvPr id="4" name="Slide Number Placeholder 3"/>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0580" y="3580639"/>
            <a:ext cx="7739676" cy="2535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fld>
            <a:endParaRPr lang="en-US" dirty="0"/>
          </a:p>
        </p:txBody>
      </p:sp>
      <p:sp>
        <p:nvSpPr>
          <p:cNvPr id="4099" name="Rectangle 2"/>
          <p:cNvSpPr/>
          <p:nvPr/>
        </p:nvSpPr>
        <p:spPr>
          <a:xfrm>
            <a:off x="2522855" y="1568450"/>
            <a:ext cx="7175500" cy="3886200"/>
          </a:xfrm>
          <a:prstGeom prst="rect">
            <a:avLst/>
          </a:prstGeom>
          <a:gradFill rotWithShape="1">
            <a:gsLst>
              <a:gs pos="0">
                <a:srgbClr val="FFCF89">
                  <a:alpha val="100000"/>
                </a:srgbClr>
              </a:gs>
              <a:gs pos="100000">
                <a:srgbClr val="FFFFFF">
                  <a:alpha val="100000"/>
                </a:srgbClr>
              </a:gs>
            </a:gsLst>
            <a:path path="shape">
              <a:fillToRect l="50000" t="50000" r="50000" b="50000"/>
            </a:path>
            <a:tileRect/>
          </a:gradFill>
          <a:ln w="9525">
            <a:noFill/>
            <a:miter/>
          </a:ln>
        </p:spPr>
        <p:txBody>
          <a:bodyPr wrap="none" anchor="ctr"/>
          <a:p>
            <a:pPr lvl="0"/>
            <a:endParaRPr>
              <a:solidFill>
                <a:srgbClr val="000000"/>
              </a:solidFill>
              <a:latin typeface="Arial Narrow" pitchFamily="2" charset="0"/>
              <a:ea typeface="Arial Narrow" pitchFamily="2" charset="0"/>
              <a:sym typeface="Arial Narrow" pitchFamily="2" charset="0"/>
            </a:endParaRPr>
          </a:p>
        </p:txBody>
      </p:sp>
      <p:sp>
        <p:nvSpPr>
          <p:cNvPr id="4100" name="AutoShape 3"/>
          <p:cNvSpPr/>
          <p:nvPr/>
        </p:nvSpPr>
        <p:spPr>
          <a:xfrm rot="16200000">
            <a:off x="3457893" y="482600"/>
            <a:ext cx="558800" cy="2362200"/>
          </a:xfrm>
          <a:prstGeom prst="downArrowCallout">
            <a:avLst>
              <a:gd name="adj1" fmla="val 25000"/>
              <a:gd name="adj2" fmla="val 25000"/>
              <a:gd name="adj3" fmla="val 70454"/>
              <a:gd name="adj4" fmla="val 66667"/>
            </a:avLst>
          </a:prstGeom>
          <a:solidFill>
            <a:schemeClr val="bg1"/>
          </a:solidFill>
          <a:ln w="19050" cap="flat" cmpd="sng">
            <a:solidFill>
              <a:schemeClr val="tx1"/>
            </a:solidFill>
            <a:prstDash val="solid"/>
            <a:miter/>
            <a:headEnd type="none" w="med" len="med"/>
            <a:tailEnd type="none" w="med" len="med"/>
          </a:ln>
        </p:spPr>
        <p:txBody>
          <a:bodyPr wrap="none" anchor="ctr"/>
          <a:p>
            <a:pPr lvl="0"/>
            <a:endParaRPr>
              <a:solidFill>
                <a:srgbClr val="000000"/>
              </a:solidFill>
              <a:latin typeface="Arial Narrow" pitchFamily="2" charset="0"/>
              <a:ea typeface="Arial Narrow" pitchFamily="2" charset="0"/>
              <a:sym typeface="Arial Narrow" pitchFamily="2" charset="0"/>
            </a:endParaRPr>
          </a:p>
        </p:txBody>
      </p:sp>
      <p:sp>
        <p:nvSpPr>
          <p:cNvPr id="4101" name="AutoShape 4"/>
          <p:cNvSpPr/>
          <p:nvPr/>
        </p:nvSpPr>
        <p:spPr>
          <a:xfrm rot="16200000">
            <a:off x="5931218" y="431800"/>
            <a:ext cx="685800" cy="2590800"/>
          </a:xfrm>
          <a:prstGeom prst="downArrowCallout">
            <a:avLst>
              <a:gd name="adj1" fmla="val 25000"/>
              <a:gd name="adj2" fmla="val 25000"/>
              <a:gd name="adj3" fmla="val 62962"/>
              <a:gd name="adj4" fmla="val 66667"/>
            </a:avLst>
          </a:prstGeom>
          <a:solidFill>
            <a:schemeClr val="bg1"/>
          </a:solidFill>
          <a:ln w="19050" cap="flat" cmpd="sng">
            <a:solidFill>
              <a:schemeClr val="tx1"/>
            </a:solidFill>
            <a:prstDash val="solid"/>
            <a:miter/>
            <a:headEnd type="none" w="med" len="med"/>
            <a:tailEnd type="none" w="med" len="med"/>
          </a:ln>
        </p:spPr>
        <p:txBody>
          <a:bodyPr wrap="none" anchor="ctr"/>
          <a:p>
            <a:pPr lvl="0"/>
            <a:endParaRPr>
              <a:solidFill>
                <a:srgbClr val="000000"/>
              </a:solidFill>
              <a:latin typeface="Arial Narrow" pitchFamily="2" charset="0"/>
              <a:ea typeface="Arial Narrow" pitchFamily="2" charset="0"/>
              <a:sym typeface="Arial Narrow" pitchFamily="2" charset="0"/>
            </a:endParaRPr>
          </a:p>
        </p:txBody>
      </p:sp>
      <p:sp>
        <p:nvSpPr>
          <p:cNvPr id="4102" name="AutoShape 5"/>
          <p:cNvSpPr/>
          <p:nvPr/>
        </p:nvSpPr>
        <p:spPr>
          <a:xfrm>
            <a:off x="6847205" y="2374900"/>
            <a:ext cx="2438400" cy="685800"/>
          </a:xfrm>
          <a:prstGeom prst="leftArrowCallout">
            <a:avLst>
              <a:gd name="adj1" fmla="val 25000"/>
              <a:gd name="adj2" fmla="val 25000"/>
              <a:gd name="adj3" fmla="val 59242"/>
              <a:gd name="adj4" fmla="val 66667"/>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a:solidFill>
                <a:srgbClr val="000000"/>
              </a:solidFill>
              <a:latin typeface="Arial Narrow" pitchFamily="2" charset="0"/>
              <a:ea typeface="Arial Narrow" pitchFamily="2" charset="0"/>
              <a:sym typeface="Arial Narrow" pitchFamily="2" charset="0"/>
            </a:endParaRPr>
          </a:p>
        </p:txBody>
      </p:sp>
      <p:sp>
        <p:nvSpPr>
          <p:cNvPr id="4103" name="Rectangle 6"/>
          <p:cNvSpPr/>
          <p:nvPr/>
        </p:nvSpPr>
        <p:spPr>
          <a:xfrm>
            <a:off x="7691755" y="5605463"/>
            <a:ext cx="1600200" cy="685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a:solidFill>
                <a:srgbClr val="000000"/>
              </a:solidFill>
              <a:latin typeface="Arial Narrow" pitchFamily="2" charset="0"/>
              <a:ea typeface="Arial Narrow" pitchFamily="2" charset="0"/>
              <a:sym typeface="Arial Narrow" pitchFamily="2" charset="0"/>
            </a:endParaRPr>
          </a:p>
        </p:txBody>
      </p:sp>
      <p:sp>
        <p:nvSpPr>
          <p:cNvPr id="4104" name="Rectangle 7"/>
          <p:cNvSpPr/>
          <p:nvPr/>
        </p:nvSpPr>
        <p:spPr>
          <a:xfrm>
            <a:off x="2564130" y="2070100"/>
            <a:ext cx="2057400" cy="2286000"/>
          </a:xfrm>
          <a:prstGeom prst="rect">
            <a:avLst/>
          </a:prstGeom>
          <a:solidFill>
            <a:srgbClr val="B5E7B5"/>
          </a:solidFill>
          <a:ln w="19050" cap="flat" cmpd="sng">
            <a:solidFill>
              <a:schemeClr val="tx1"/>
            </a:solidFill>
            <a:prstDash val="solid"/>
            <a:miter/>
            <a:headEnd type="none" w="med" len="med"/>
            <a:tailEnd type="none" w="med" len="med"/>
          </a:ln>
        </p:spPr>
        <p:txBody>
          <a:bodyPr wrap="none" anchor="ctr"/>
          <a:p>
            <a:pPr lvl="0"/>
            <a:endParaRPr>
              <a:solidFill>
                <a:srgbClr val="000000"/>
              </a:solidFill>
              <a:latin typeface="Arial Narrow" pitchFamily="2" charset="0"/>
              <a:ea typeface="Arial Narrow" pitchFamily="2" charset="0"/>
              <a:sym typeface="Arial Narrow" pitchFamily="2" charset="0"/>
            </a:endParaRPr>
          </a:p>
        </p:txBody>
      </p:sp>
      <p:sp>
        <p:nvSpPr>
          <p:cNvPr id="4105" name="AutoShape 8"/>
          <p:cNvSpPr/>
          <p:nvPr/>
        </p:nvSpPr>
        <p:spPr>
          <a:xfrm rot="16200000">
            <a:off x="3645218" y="3556000"/>
            <a:ext cx="685800" cy="2590800"/>
          </a:xfrm>
          <a:prstGeom prst="downArrowCallout">
            <a:avLst>
              <a:gd name="adj1" fmla="val 25000"/>
              <a:gd name="adj2" fmla="val 25000"/>
              <a:gd name="adj3" fmla="val 62962"/>
              <a:gd name="adj4" fmla="val 66667"/>
            </a:avLst>
          </a:prstGeom>
          <a:solidFill>
            <a:srgbClr val="FFFFCC"/>
          </a:solidFill>
          <a:ln w="19050" cap="flat" cmpd="sng">
            <a:solidFill>
              <a:schemeClr val="tx1"/>
            </a:solidFill>
            <a:prstDash val="solid"/>
            <a:miter/>
            <a:headEnd type="none" w="med" len="med"/>
            <a:tailEnd type="none" w="med" len="med"/>
          </a:ln>
        </p:spPr>
        <p:txBody>
          <a:bodyPr wrap="none" anchor="ctr"/>
          <a:p>
            <a:pPr lvl="0"/>
            <a:endParaRPr>
              <a:solidFill>
                <a:srgbClr val="000000"/>
              </a:solidFill>
              <a:latin typeface="Arial Narrow" pitchFamily="2" charset="0"/>
              <a:ea typeface="Arial Narrow" pitchFamily="2" charset="0"/>
              <a:sym typeface="Arial Narrow" pitchFamily="2" charset="0"/>
            </a:endParaRPr>
          </a:p>
        </p:txBody>
      </p:sp>
      <p:sp>
        <p:nvSpPr>
          <p:cNvPr id="4106" name="AutoShape 9"/>
          <p:cNvSpPr/>
          <p:nvPr/>
        </p:nvSpPr>
        <p:spPr>
          <a:xfrm>
            <a:off x="2754630" y="2527300"/>
            <a:ext cx="1676400" cy="609600"/>
          </a:xfrm>
          <a:prstGeom prst="downArrowCallout">
            <a:avLst>
              <a:gd name="adj1" fmla="val 68750"/>
              <a:gd name="adj2" fmla="val 68750"/>
              <a:gd name="adj3" fmla="val 16666"/>
              <a:gd name="adj4" fmla="val 66667"/>
            </a:avLst>
          </a:prstGeom>
          <a:solidFill>
            <a:schemeClr val="bg1"/>
          </a:solidFill>
          <a:ln w="19050" cap="flat" cmpd="sng">
            <a:solidFill>
              <a:schemeClr val="tx1"/>
            </a:solidFill>
            <a:prstDash val="solid"/>
            <a:miter/>
            <a:headEnd type="none" w="med" len="med"/>
            <a:tailEnd type="none" w="med" len="med"/>
          </a:ln>
        </p:spPr>
        <p:txBody>
          <a:bodyPr wrap="none" anchor="ctr"/>
          <a:p>
            <a:pPr lvl="0"/>
            <a:endParaRPr>
              <a:solidFill>
                <a:srgbClr val="000000"/>
              </a:solidFill>
              <a:latin typeface="Arial Narrow" pitchFamily="2" charset="0"/>
              <a:ea typeface="Arial Narrow" pitchFamily="2" charset="0"/>
              <a:sym typeface="Arial Narrow" pitchFamily="2" charset="0"/>
            </a:endParaRPr>
          </a:p>
        </p:txBody>
      </p:sp>
      <p:sp>
        <p:nvSpPr>
          <p:cNvPr id="4107" name="Text Box 10"/>
          <p:cNvSpPr/>
          <p:nvPr/>
        </p:nvSpPr>
        <p:spPr>
          <a:xfrm>
            <a:off x="3083243" y="2547938"/>
            <a:ext cx="1019175" cy="366712"/>
          </a:xfrm>
          <a:prstGeom prst="rect">
            <a:avLst/>
          </a:prstGeom>
          <a:noFill/>
          <a:ln w="9525">
            <a:noFill/>
            <a:miter/>
          </a:ln>
        </p:spPr>
        <p:txBody>
          <a:bodyPr wrap="none">
            <a:spAutoFit/>
          </a:bodyPr>
          <a:p>
            <a:pPr lvl="0" algn="ctr"/>
            <a:r>
              <a:rPr lang="en-US" altLang="x-none" sz="1800" b="1" dirty="0">
                <a:solidFill>
                  <a:srgbClr val="000000"/>
                </a:solidFill>
                <a:latin typeface="Arial Narrow" pitchFamily="2" charset="0"/>
                <a:ea typeface="Arial Narrow" pitchFamily="2" charset="0"/>
                <a:sym typeface="Arial Narrow" pitchFamily="2" charset="0"/>
              </a:rPr>
              <a:t>Translate</a:t>
            </a:r>
            <a:endParaRPr lang="zh-CN" altLang="en-US" dirty="0">
              <a:latin typeface="Arial Narrow" pitchFamily="2" charset="0"/>
              <a:ea typeface="宋体" charset="-122"/>
            </a:endParaRPr>
          </a:p>
        </p:txBody>
      </p:sp>
      <p:sp>
        <p:nvSpPr>
          <p:cNvPr id="4108" name="AutoShape 11"/>
          <p:cNvSpPr/>
          <p:nvPr/>
        </p:nvSpPr>
        <p:spPr>
          <a:xfrm>
            <a:off x="2754630" y="3136900"/>
            <a:ext cx="1676400" cy="609600"/>
          </a:xfrm>
          <a:prstGeom prst="downArrowCallout">
            <a:avLst>
              <a:gd name="adj1" fmla="val 68750"/>
              <a:gd name="adj2" fmla="val 68750"/>
              <a:gd name="adj3" fmla="val 16666"/>
              <a:gd name="adj4" fmla="val 66667"/>
            </a:avLst>
          </a:prstGeom>
          <a:solidFill>
            <a:schemeClr val="bg1"/>
          </a:solidFill>
          <a:ln w="19050" cap="flat" cmpd="sng">
            <a:solidFill>
              <a:schemeClr val="tx1"/>
            </a:solidFill>
            <a:prstDash val="solid"/>
            <a:miter/>
            <a:headEnd type="none" w="med" len="med"/>
            <a:tailEnd type="none" w="med" len="med"/>
          </a:ln>
        </p:spPr>
        <p:txBody>
          <a:bodyPr wrap="none" anchor="ctr"/>
          <a:p>
            <a:pPr lvl="0"/>
            <a:endParaRPr>
              <a:solidFill>
                <a:srgbClr val="000000"/>
              </a:solidFill>
              <a:latin typeface="Arial Narrow" pitchFamily="2" charset="0"/>
              <a:ea typeface="Arial Narrow" pitchFamily="2" charset="0"/>
              <a:sym typeface="Arial Narrow" pitchFamily="2" charset="0"/>
            </a:endParaRPr>
          </a:p>
        </p:txBody>
      </p:sp>
      <p:sp>
        <p:nvSpPr>
          <p:cNvPr id="4109" name="Text Box 12"/>
          <p:cNvSpPr/>
          <p:nvPr/>
        </p:nvSpPr>
        <p:spPr>
          <a:xfrm>
            <a:off x="3313430" y="3157538"/>
            <a:ext cx="558800" cy="366712"/>
          </a:xfrm>
          <a:prstGeom prst="rect">
            <a:avLst/>
          </a:prstGeom>
          <a:noFill/>
          <a:ln w="9525">
            <a:noFill/>
            <a:miter/>
          </a:ln>
        </p:spPr>
        <p:txBody>
          <a:bodyPr wrap="none">
            <a:spAutoFit/>
          </a:bodyPr>
          <a:p>
            <a:pPr lvl="0" algn="ctr"/>
            <a:r>
              <a:rPr lang="en-US" altLang="x-none" sz="1800" b="1" dirty="0">
                <a:solidFill>
                  <a:srgbClr val="000000"/>
                </a:solidFill>
                <a:latin typeface="Arial Narrow" pitchFamily="2" charset="0"/>
                <a:ea typeface="Arial Narrow" pitchFamily="2" charset="0"/>
                <a:sym typeface="Arial Narrow" pitchFamily="2" charset="0"/>
              </a:rPr>
              <a:t>Map</a:t>
            </a:r>
            <a:endParaRPr lang="zh-CN" altLang="en-US" dirty="0">
              <a:latin typeface="Arial Narrow" pitchFamily="2" charset="0"/>
              <a:ea typeface="宋体" charset="-122"/>
            </a:endParaRPr>
          </a:p>
        </p:txBody>
      </p:sp>
      <p:sp>
        <p:nvSpPr>
          <p:cNvPr id="4110" name="AutoShape 13"/>
          <p:cNvSpPr/>
          <p:nvPr/>
        </p:nvSpPr>
        <p:spPr>
          <a:xfrm>
            <a:off x="2754630" y="3746500"/>
            <a:ext cx="1676400" cy="762000"/>
          </a:xfrm>
          <a:prstGeom prst="downArrowCallout">
            <a:avLst>
              <a:gd name="adj1" fmla="val 55000"/>
              <a:gd name="adj2" fmla="val 55000"/>
              <a:gd name="adj3" fmla="val 16666"/>
              <a:gd name="adj4" fmla="val 66667"/>
            </a:avLst>
          </a:prstGeom>
          <a:solidFill>
            <a:schemeClr val="bg1"/>
          </a:solidFill>
          <a:ln w="19050" cap="flat" cmpd="sng">
            <a:solidFill>
              <a:schemeClr val="tx1"/>
            </a:solidFill>
            <a:prstDash val="solid"/>
            <a:miter/>
            <a:headEnd type="none" w="med" len="med"/>
            <a:tailEnd type="none" w="med" len="med"/>
          </a:ln>
        </p:spPr>
        <p:txBody>
          <a:bodyPr wrap="none" anchor="ctr"/>
          <a:p>
            <a:pPr lvl="0"/>
            <a:endParaRPr>
              <a:solidFill>
                <a:srgbClr val="000000"/>
              </a:solidFill>
              <a:latin typeface="Arial Narrow" pitchFamily="2" charset="0"/>
              <a:ea typeface="Arial Narrow" pitchFamily="2" charset="0"/>
              <a:sym typeface="Arial Narrow" pitchFamily="2" charset="0"/>
            </a:endParaRPr>
          </a:p>
        </p:txBody>
      </p:sp>
      <p:sp>
        <p:nvSpPr>
          <p:cNvPr id="4111" name="Text Box 14"/>
          <p:cNvSpPr/>
          <p:nvPr/>
        </p:nvSpPr>
        <p:spPr>
          <a:xfrm>
            <a:off x="2868930" y="3767138"/>
            <a:ext cx="1446213" cy="366712"/>
          </a:xfrm>
          <a:prstGeom prst="rect">
            <a:avLst/>
          </a:prstGeom>
          <a:noFill/>
          <a:ln w="9525">
            <a:noFill/>
            <a:miter/>
          </a:ln>
        </p:spPr>
        <p:txBody>
          <a:bodyPr wrap="none">
            <a:spAutoFit/>
          </a:bodyPr>
          <a:p>
            <a:pPr lvl="0" algn="ctr"/>
            <a:r>
              <a:rPr lang="en-US" altLang="x-none" sz="1800" b="1" dirty="0">
                <a:solidFill>
                  <a:srgbClr val="000000"/>
                </a:solidFill>
                <a:latin typeface="Arial Narrow" pitchFamily="2" charset="0"/>
                <a:ea typeface="Arial Narrow" pitchFamily="2" charset="0"/>
                <a:sym typeface="Arial Narrow" pitchFamily="2" charset="0"/>
              </a:rPr>
              <a:t>Place &amp; Route</a:t>
            </a:r>
            <a:endParaRPr lang="zh-CN" altLang="en-US" dirty="0">
              <a:latin typeface="Arial Narrow" pitchFamily="2" charset="0"/>
              <a:ea typeface="宋体" charset="-122"/>
            </a:endParaRPr>
          </a:p>
        </p:txBody>
      </p:sp>
      <p:sp>
        <p:nvSpPr>
          <p:cNvPr id="4112" name="AutoShape 15"/>
          <p:cNvSpPr/>
          <p:nvPr/>
        </p:nvSpPr>
        <p:spPr>
          <a:xfrm>
            <a:off x="4369118" y="2374900"/>
            <a:ext cx="2438400" cy="685800"/>
          </a:xfrm>
          <a:prstGeom prst="leftArrowCallout">
            <a:avLst>
              <a:gd name="adj1" fmla="val 25000"/>
              <a:gd name="adj2" fmla="val 25000"/>
              <a:gd name="adj3" fmla="val 59242"/>
              <a:gd name="adj4" fmla="val 66667"/>
            </a:avLst>
          </a:prstGeom>
          <a:solidFill>
            <a:srgbClr val="D9E2F5"/>
          </a:solidFill>
          <a:ln w="9525" cap="flat" cmpd="sng">
            <a:solidFill>
              <a:schemeClr val="tx1"/>
            </a:solidFill>
            <a:prstDash val="solid"/>
            <a:miter/>
            <a:headEnd type="none" w="med" len="med"/>
            <a:tailEnd type="none" w="med" len="med"/>
          </a:ln>
        </p:spPr>
        <p:txBody>
          <a:bodyPr wrap="none" anchor="ctr"/>
          <a:p>
            <a:pPr lvl="0"/>
            <a:endParaRPr>
              <a:solidFill>
                <a:srgbClr val="000000"/>
              </a:solidFill>
              <a:latin typeface="Arial Narrow" pitchFamily="2" charset="0"/>
              <a:ea typeface="Arial Narrow" pitchFamily="2" charset="0"/>
              <a:sym typeface="Arial Narrow" pitchFamily="2" charset="0"/>
            </a:endParaRPr>
          </a:p>
        </p:txBody>
      </p:sp>
      <p:sp>
        <p:nvSpPr>
          <p:cNvPr id="4113" name="Rectangle 16"/>
          <p:cNvSpPr>
            <a:spLocks noGrp="1"/>
          </p:cNvSpPr>
          <p:nvPr>
            <p:ph type="title"/>
          </p:nvPr>
        </p:nvSpPr>
        <p:spPr>
          <a:xfrm>
            <a:off x="2005330" y="196850"/>
            <a:ext cx="7924800" cy="987425"/>
          </a:xfrm>
          <a:ln w="9525">
            <a:noFill/>
            <a:miter/>
          </a:ln>
        </p:spPr>
        <p:txBody>
          <a:bodyPr vert="horz" wrap="square" anchor="ctr"/>
          <a:p>
            <a:pPr algn="ctr"/>
            <a:r>
              <a:rPr lang="en-US" altLang="zh-CN" sz="4400"/>
              <a:t>Xilinx Design Flow</a:t>
            </a:r>
            <a:endParaRPr lang="en-US" altLang="zh-CN" sz="4400"/>
          </a:p>
        </p:txBody>
      </p:sp>
      <p:sp>
        <p:nvSpPr>
          <p:cNvPr id="4114" name="Text Box 17"/>
          <p:cNvSpPr/>
          <p:nvPr/>
        </p:nvSpPr>
        <p:spPr>
          <a:xfrm>
            <a:off x="2459990" y="1476375"/>
            <a:ext cx="1782445" cy="365760"/>
          </a:xfrm>
          <a:prstGeom prst="rect">
            <a:avLst/>
          </a:prstGeom>
          <a:noFill/>
          <a:ln w="9525">
            <a:noFill/>
            <a:miter/>
          </a:ln>
        </p:spPr>
        <p:txBody>
          <a:bodyPr wrap="square">
            <a:spAutoFit/>
          </a:bodyPr>
          <a:p>
            <a:pPr lvl="0" algn="l"/>
            <a:r>
              <a:rPr lang="en-US" altLang="x-none" sz="1800" b="1" dirty="0">
                <a:solidFill>
                  <a:srgbClr val="000000"/>
                </a:solidFill>
                <a:latin typeface="Arial Narrow" pitchFamily="2" charset="0"/>
                <a:ea typeface="Arial Narrow" pitchFamily="2" charset="0"/>
                <a:sym typeface="Arial Narrow" pitchFamily="2" charset="0"/>
              </a:rPr>
              <a:t>Plan &amp; Budget</a:t>
            </a:r>
            <a:endParaRPr lang="zh-CN" altLang="en-US" sz="1800" dirty="0">
              <a:latin typeface="Arial Narrow" pitchFamily="2" charset="0"/>
              <a:ea typeface="宋体" charset="-122"/>
            </a:endParaRPr>
          </a:p>
        </p:txBody>
      </p:sp>
      <p:sp>
        <p:nvSpPr>
          <p:cNvPr id="4115" name="AutoShape 18"/>
          <p:cNvSpPr/>
          <p:nvPr/>
        </p:nvSpPr>
        <p:spPr>
          <a:xfrm>
            <a:off x="7609205" y="1384300"/>
            <a:ext cx="1676400" cy="990600"/>
          </a:xfrm>
          <a:prstGeom prst="downArrowCallout">
            <a:avLst>
              <a:gd name="adj1" fmla="val 42307"/>
              <a:gd name="adj2" fmla="val 42307"/>
              <a:gd name="adj3" fmla="val 16666"/>
              <a:gd name="adj4" fmla="val 66667"/>
            </a:avLst>
          </a:prstGeom>
          <a:solidFill>
            <a:srgbClr val="D9E2F5"/>
          </a:solidFill>
          <a:ln w="19050" cap="flat" cmpd="sng">
            <a:solidFill>
              <a:schemeClr val="tx1"/>
            </a:solidFill>
            <a:prstDash val="solid"/>
            <a:miter/>
            <a:headEnd type="none" w="med" len="med"/>
            <a:tailEnd type="none" w="med" len="med"/>
          </a:ln>
        </p:spPr>
        <p:txBody>
          <a:bodyPr wrap="none" anchor="ctr"/>
          <a:p>
            <a:pPr lvl="0"/>
            <a:endParaRPr>
              <a:solidFill>
                <a:srgbClr val="000000"/>
              </a:solidFill>
              <a:latin typeface="Arial Narrow" pitchFamily="2" charset="0"/>
              <a:ea typeface="Arial Narrow" pitchFamily="2" charset="0"/>
              <a:sym typeface="Arial Narrow" pitchFamily="2" charset="0"/>
            </a:endParaRPr>
          </a:p>
        </p:txBody>
      </p:sp>
      <p:sp>
        <p:nvSpPr>
          <p:cNvPr id="4116" name="Text Box 19"/>
          <p:cNvSpPr/>
          <p:nvPr/>
        </p:nvSpPr>
        <p:spPr>
          <a:xfrm>
            <a:off x="7874318" y="1404938"/>
            <a:ext cx="1143000" cy="641350"/>
          </a:xfrm>
          <a:prstGeom prst="rect">
            <a:avLst/>
          </a:prstGeom>
          <a:noFill/>
          <a:ln w="9525">
            <a:noFill/>
            <a:miter/>
          </a:ln>
        </p:spPr>
        <p:txBody>
          <a:bodyPr wrap="none">
            <a:spAutoFit/>
          </a:bodyPr>
          <a:p>
            <a:pPr lvl="0" algn="ctr"/>
            <a:r>
              <a:rPr lang="en-US" altLang="x-none" sz="1800" b="1" dirty="0">
                <a:solidFill>
                  <a:srgbClr val="000000"/>
                </a:solidFill>
                <a:latin typeface="Arial Narrow" pitchFamily="2" charset="0"/>
                <a:ea typeface="Arial Narrow" pitchFamily="2" charset="0"/>
                <a:sym typeface="Arial Narrow" pitchFamily="2" charset="0"/>
              </a:rPr>
              <a:t>HDL RTL</a:t>
            </a:r>
            <a:endParaRPr lang="zh-CN" altLang="en-US" sz="1800" b="1" dirty="0">
              <a:solidFill>
                <a:srgbClr val="000000"/>
              </a:solidFill>
              <a:latin typeface="Arial Narrow" pitchFamily="2" charset="0"/>
              <a:ea typeface="Arial Narrow" pitchFamily="2" charset="0"/>
              <a:sym typeface="Arial Narrow" pitchFamily="2" charset="0"/>
            </a:endParaRPr>
          </a:p>
          <a:p>
            <a:pPr lvl="0" algn="ctr"/>
            <a:r>
              <a:rPr lang="en-US" altLang="x-none" sz="1800" b="1" dirty="0">
                <a:solidFill>
                  <a:srgbClr val="000000"/>
                </a:solidFill>
                <a:latin typeface="Arial Narrow" pitchFamily="2" charset="0"/>
                <a:ea typeface="Arial Narrow" pitchFamily="2" charset="0"/>
                <a:sym typeface="Arial Narrow" pitchFamily="2" charset="0"/>
              </a:rPr>
              <a:t>Simulation</a:t>
            </a:r>
            <a:endParaRPr lang="zh-CN" altLang="en-US" dirty="0">
              <a:latin typeface="Arial Narrow" pitchFamily="2" charset="0"/>
              <a:ea typeface="宋体" charset="-122"/>
            </a:endParaRPr>
          </a:p>
        </p:txBody>
      </p:sp>
      <p:sp>
        <p:nvSpPr>
          <p:cNvPr id="4117" name="Text Box 20"/>
          <p:cNvSpPr/>
          <p:nvPr/>
        </p:nvSpPr>
        <p:spPr>
          <a:xfrm>
            <a:off x="7688580" y="2395538"/>
            <a:ext cx="1571625" cy="641350"/>
          </a:xfrm>
          <a:prstGeom prst="rect">
            <a:avLst/>
          </a:prstGeom>
          <a:noFill/>
          <a:ln w="9525">
            <a:noFill/>
            <a:miter/>
          </a:ln>
        </p:spPr>
        <p:txBody>
          <a:bodyPr wrap="none">
            <a:spAutoFit/>
          </a:bodyPr>
          <a:p>
            <a:pPr lvl="0" algn="ctr"/>
            <a:r>
              <a:rPr lang="en-US" altLang="x-none" sz="1800" b="1" dirty="0">
                <a:solidFill>
                  <a:srgbClr val="000000"/>
                </a:solidFill>
                <a:latin typeface="Arial Narrow" pitchFamily="2" charset="0"/>
                <a:ea typeface="Arial Narrow" pitchFamily="2" charset="0"/>
                <a:sym typeface="Arial Narrow" pitchFamily="2" charset="0"/>
              </a:rPr>
              <a:t>Synthesize</a:t>
            </a:r>
            <a:endParaRPr lang="zh-CN" altLang="en-US" sz="1800" b="1" dirty="0">
              <a:solidFill>
                <a:srgbClr val="000000"/>
              </a:solidFill>
              <a:latin typeface="Arial Narrow" pitchFamily="2" charset="0"/>
              <a:ea typeface="Arial Narrow" pitchFamily="2" charset="0"/>
              <a:sym typeface="Arial Narrow" pitchFamily="2" charset="0"/>
            </a:endParaRPr>
          </a:p>
          <a:p>
            <a:pPr lvl="0" algn="ctr"/>
            <a:r>
              <a:rPr lang="en-US" altLang="x-none" sz="1800" b="1" dirty="0">
                <a:solidFill>
                  <a:srgbClr val="000000"/>
                </a:solidFill>
                <a:latin typeface="Arial Narrow" pitchFamily="2" charset="0"/>
                <a:ea typeface="Arial Narrow" pitchFamily="2" charset="0"/>
                <a:sym typeface="Arial Narrow" pitchFamily="2" charset="0"/>
              </a:rPr>
              <a:t>to create netlist</a:t>
            </a:r>
            <a:endParaRPr lang="zh-CN" altLang="en-US" dirty="0">
              <a:latin typeface="Arial Narrow" pitchFamily="2" charset="0"/>
              <a:ea typeface="宋体" charset="-122"/>
            </a:endParaRPr>
          </a:p>
        </p:txBody>
      </p:sp>
      <p:sp>
        <p:nvSpPr>
          <p:cNvPr id="4118" name="Text Box 21"/>
          <p:cNvSpPr/>
          <p:nvPr/>
        </p:nvSpPr>
        <p:spPr>
          <a:xfrm>
            <a:off x="5435918" y="2395538"/>
            <a:ext cx="1143000" cy="641350"/>
          </a:xfrm>
          <a:prstGeom prst="rect">
            <a:avLst/>
          </a:prstGeom>
          <a:noFill/>
          <a:ln w="9525">
            <a:noFill/>
            <a:miter/>
          </a:ln>
        </p:spPr>
        <p:txBody>
          <a:bodyPr wrap="none">
            <a:spAutoFit/>
          </a:bodyPr>
          <a:p>
            <a:pPr lvl="0" algn="ctr"/>
            <a:r>
              <a:rPr lang="en-US" altLang="x-none" sz="1800" b="1" dirty="0">
                <a:solidFill>
                  <a:srgbClr val="000000"/>
                </a:solidFill>
                <a:latin typeface="Arial Narrow" pitchFamily="2" charset="0"/>
                <a:ea typeface="Arial Narrow" pitchFamily="2" charset="0"/>
                <a:sym typeface="Arial Narrow" pitchFamily="2" charset="0"/>
              </a:rPr>
              <a:t>Functional</a:t>
            </a:r>
            <a:endParaRPr lang="zh-CN" altLang="en-US" sz="1800" b="1" dirty="0">
              <a:solidFill>
                <a:srgbClr val="000000"/>
              </a:solidFill>
              <a:latin typeface="Arial Narrow" pitchFamily="2" charset="0"/>
              <a:ea typeface="Arial Narrow" pitchFamily="2" charset="0"/>
              <a:sym typeface="Arial Narrow" pitchFamily="2" charset="0"/>
            </a:endParaRPr>
          </a:p>
          <a:p>
            <a:pPr lvl="0" algn="ctr"/>
            <a:r>
              <a:rPr lang="en-US" altLang="x-none" sz="1800" b="1" dirty="0">
                <a:solidFill>
                  <a:srgbClr val="000000"/>
                </a:solidFill>
                <a:latin typeface="Arial Narrow" pitchFamily="2" charset="0"/>
                <a:ea typeface="Arial Narrow" pitchFamily="2" charset="0"/>
                <a:sym typeface="Arial Narrow" pitchFamily="2" charset="0"/>
              </a:rPr>
              <a:t>Simulation</a:t>
            </a:r>
            <a:endParaRPr lang="zh-CN" altLang="en-US" dirty="0">
              <a:latin typeface="Arial Narrow" pitchFamily="2" charset="0"/>
              <a:ea typeface="宋体" charset="-122"/>
            </a:endParaRPr>
          </a:p>
        </p:txBody>
      </p:sp>
      <p:sp>
        <p:nvSpPr>
          <p:cNvPr id="4119" name="Text Box 23"/>
          <p:cNvSpPr/>
          <p:nvPr/>
        </p:nvSpPr>
        <p:spPr>
          <a:xfrm>
            <a:off x="2846705" y="4533900"/>
            <a:ext cx="1433513" cy="641350"/>
          </a:xfrm>
          <a:prstGeom prst="rect">
            <a:avLst/>
          </a:prstGeom>
          <a:noFill/>
          <a:ln w="9525">
            <a:noFill/>
            <a:miter/>
          </a:ln>
        </p:spPr>
        <p:txBody>
          <a:bodyPr wrap="none">
            <a:spAutoFit/>
          </a:bodyPr>
          <a:p>
            <a:pPr lvl="0" algn="ctr"/>
            <a:r>
              <a:rPr lang="en-US" altLang="x-none" sz="1800" b="1" dirty="0">
                <a:solidFill>
                  <a:srgbClr val="000000"/>
                </a:solidFill>
                <a:latin typeface="Arial Narrow" pitchFamily="2" charset="0"/>
                <a:ea typeface="Arial Narrow" pitchFamily="2" charset="0"/>
                <a:sym typeface="Arial Narrow" pitchFamily="2" charset="0"/>
              </a:rPr>
              <a:t>Attain Timing </a:t>
            </a:r>
            <a:endParaRPr lang="zh-CN" altLang="en-US" sz="1800" b="1" dirty="0">
              <a:solidFill>
                <a:srgbClr val="000000"/>
              </a:solidFill>
              <a:latin typeface="Arial Narrow" pitchFamily="2" charset="0"/>
              <a:ea typeface="Arial Narrow" pitchFamily="2" charset="0"/>
              <a:sym typeface="Arial Narrow" pitchFamily="2" charset="0"/>
            </a:endParaRPr>
          </a:p>
          <a:p>
            <a:pPr lvl="0" algn="ctr"/>
            <a:r>
              <a:rPr lang="en-US" altLang="x-none" sz="1800" b="1" dirty="0">
                <a:solidFill>
                  <a:srgbClr val="000000"/>
                </a:solidFill>
                <a:latin typeface="Arial Narrow" pitchFamily="2" charset="0"/>
                <a:ea typeface="Arial Narrow" pitchFamily="2" charset="0"/>
                <a:sym typeface="Arial Narrow" pitchFamily="2" charset="0"/>
              </a:rPr>
              <a:t>Closure</a:t>
            </a:r>
            <a:endParaRPr lang="zh-CN" altLang="en-US" dirty="0">
              <a:latin typeface="Arial Narrow" pitchFamily="2" charset="0"/>
              <a:ea typeface="宋体" charset="-122"/>
            </a:endParaRPr>
          </a:p>
        </p:txBody>
      </p:sp>
      <p:sp>
        <p:nvSpPr>
          <p:cNvPr id="4120" name="AutoShape 24"/>
          <p:cNvSpPr/>
          <p:nvPr/>
        </p:nvSpPr>
        <p:spPr>
          <a:xfrm rot="10800000">
            <a:off x="5283518" y="4508500"/>
            <a:ext cx="2438400" cy="685800"/>
          </a:xfrm>
          <a:prstGeom prst="leftArrowCallout">
            <a:avLst>
              <a:gd name="adj1" fmla="val 25000"/>
              <a:gd name="adj2" fmla="val 25000"/>
              <a:gd name="adj3" fmla="val 59242"/>
              <a:gd name="adj4" fmla="val 66667"/>
            </a:avLst>
          </a:prstGeom>
          <a:solidFill>
            <a:srgbClr val="D9E2F5"/>
          </a:solidFill>
          <a:ln w="9525" cap="flat" cmpd="sng">
            <a:solidFill>
              <a:schemeClr val="tx1"/>
            </a:solidFill>
            <a:prstDash val="solid"/>
            <a:miter/>
            <a:headEnd type="none" w="med" len="med"/>
            <a:tailEnd type="none" w="med" len="med"/>
          </a:ln>
        </p:spPr>
        <p:txBody>
          <a:bodyPr wrap="none" anchor="ctr"/>
          <a:p>
            <a:pPr lvl="0"/>
            <a:endParaRPr>
              <a:solidFill>
                <a:srgbClr val="000000"/>
              </a:solidFill>
              <a:latin typeface="Arial Narrow" pitchFamily="2" charset="0"/>
              <a:ea typeface="Arial Narrow" pitchFamily="2" charset="0"/>
              <a:sym typeface="Arial Narrow" pitchFamily="2" charset="0"/>
            </a:endParaRPr>
          </a:p>
        </p:txBody>
      </p:sp>
      <p:sp>
        <p:nvSpPr>
          <p:cNvPr id="4121" name="Text Box 25"/>
          <p:cNvSpPr/>
          <p:nvPr/>
        </p:nvSpPr>
        <p:spPr>
          <a:xfrm>
            <a:off x="5516880" y="4529138"/>
            <a:ext cx="1143000" cy="641350"/>
          </a:xfrm>
          <a:prstGeom prst="rect">
            <a:avLst/>
          </a:prstGeom>
          <a:noFill/>
          <a:ln w="9525">
            <a:noFill/>
            <a:miter/>
          </a:ln>
        </p:spPr>
        <p:txBody>
          <a:bodyPr wrap="none">
            <a:spAutoFit/>
          </a:bodyPr>
          <a:p>
            <a:pPr lvl="0" algn="ctr"/>
            <a:r>
              <a:rPr lang="en-US" altLang="x-none" sz="1800" b="1" dirty="0">
                <a:solidFill>
                  <a:srgbClr val="000000"/>
                </a:solidFill>
                <a:latin typeface="Arial Narrow" pitchFamily="2" charset="0"/>
                <a:ea typeface="Arial Narrow" pitchFamily="2" charset="0"/>
                <a:sym typeface="Arial Narrow" pitchFamily="2" charset="0"/>
              </a:rPr>
              <a:t>Timing</a:t>
            </a:r>
            <a:endParaRPr lang="zh-CN" altLang="en-US" sz="1800" b="1" dirty="0">
              <a:solidFill>
                <a:srgbClr val="000000"/>
              </a:solidFill>
              <a:latin typeface="Arial Narrow" pitchFamily="2" charset="0"/>
              <a:ea typeface="Arial Narrow" pitchFamily="2" charset="0"/>
              <a:sym typeface="Arial Narrow" pitchFamily="2" charset="0"/>
            </a:endParaRPr>
          </a:p>
          <a:p>
            <a:pPr lvl="0" algn="ctr"/>
            <a:r>
              <a:rPr lang="en-US" altLang="x-none" sz="1800" b="1" dirty="0">
                <a:solidFill>
                  <a:srgbClr val="000000"/>
                </a:solidFill>
                <a:latin typeface="Arial Narrow" pitchFamily="2" charset="0"/>
                <a:ea typeface="Arial Narrow" pitchFamily="2" charset="0"/>
                <a:sym typeface="Arial Narrow" pitchFamily="2" charset="0"/>
              </a:rPr>
              <a:t>Simulation</a:t>
            </a:r>
            <a:endParaRPr lang="zh-CN" altLang="en-US" dirty="0">
              <a:latin typeface="Arial Narrow" pitchFamily="2" charset="0"/>
              <a:ea typeface="宋体" charset="-122"/>
            </a:endParaRPr>
          </a:p>
        </p:txBody>
      </p:sp>
      <p:sp>
        <p:nvSpPr>
          <p:cNvPr id="4122" name="AutoShape 28"/>
          <p:cNvSpPr/>
          <p:nvPr/>
        </p:nvSpPr>
        <p:spPr>
          <a:xfrm>
            <a:off x="7677468" y="4529138"/>
            <a:ext cx="1614487" cy="1065212"/>
          </a:xfrm>
          <a:prstGeom prst="downArrowCallout">
            <a:avLst>
              <a:gd name="adj1" fmla="val 37891"/>
              <a:gd name="adj2" fmla="val 37891"/>
              <a:gd name="adj3" fmla="val 16666"/>
              <a:gd name="adj4" fmla="val 66667"/>
            </a:avLst>
          </a:prstGeom>
          <a:solidFill>
            <a:schemeClr val="bg1"/>
          </a:solidFill>
          <a:ln w="19050" cap="flat" cmpd="sng">
            <a:solidFill>
              <a:schemeClr val="tx1"/>
            </a:solidFill>
            <a:prstDash val="solid"/>
            <a:miter/>
            <a:headEnd type="none" w="med" len="med"/>
            <a:tailEnd type="none" w="med" len="med"/>
          </a:ln>
        </p:spPr>
        <p:txBody>
          <a:bodyPr wrap="none" anchor="ctr"/>
          <a:p>
            <a:pPr lvl="0"/>
            <a:endParaRPr>
              <a:solidFill>
                <a:srgbClr val="000000"/>
              </a:solidFill>
              <a:latin typeface="Arial Narrow" pitchFamily="2" charset="0"/>
              <a:ea typeface="Arial Narrow" pitchFamily="2" charset="0"/>
              <a:sym typeface="Arial Narrow" pitchFamily="2" charset="0"/>
            </a:endParaRPr>
          </a:p>
        </p:txBody>
      </p:sp>
      <p:sp>
        <p:nvSpPr>
          <p:cNvPr id="4123" name="Text Box 26"/>
          <p:cNvSpPr/>
          <p:nvPr/>
        </p:nvSpPr>
        <p:spPr>
          <a:xfrm>
            <a:off x="3000693" y="2036763"/>
            <a:ext cx="1225550" cy="396875"/>
          </a:xfrm>
          <a:prstGeom prst="rect">
            <a:avLst/>
          </a:prstGeom>
          <a:noFill/>
          <a:ln w="9525">
            <a:noFill/>
            <a:miter/>
          </a:ln>
        </p:spPr>
        <p:txBody>
          <a:bodyPr wrap="none">
            <a:spAutoFit/>
          </a:bodyPr>
          <a:p>
            <a:pPr lvl="0"/>
            <a:r>
              <a:rPr lang="en-US" altLang="x-none" b="1" dirty="0">
                <a:solidFill>
                  <a:srgbClr val="000000"/>
                </a:solidFill>
                <a:latin typeface="Arial Narrow" pitchFamily="2" charset="0"/>
                <a:ea typeface="Arial Narrow" pitchFamily="2" charset="0"/>
                <a:sym typeface="Arial Narrow" pitchFamily="2" charset="0"/>
              </a:rPr>
              <a:t>Implement</a:t>
            </a:r>
            <a:endParaRPr lang="zh-CN" altLang="en-US" dirty="0">
              <a:latin typeface="Arial Narrow" pitchFamily="2" charset="0"/>
              <a:ea typeface="宋体" charset="-122"/>
            </a:endParaRPr>
          </a:p>
        </p:txBody>
      </p:sp>
      <p:sp>
        <p:nvSpPr>
          <p:cNvPr id="4124" name="Text Box 27"/>
          <p:cNvSpPr/>
          <p:nvPr/>
        </p:nvSpPr>
        <p:spPr>
          <a:xfrm>
            <a:off x="5169218" y="1404938"/>
            <a:ext cx="1341437" cy="641350"/>
          </a:xfrm>
          <a:prstGeom prst="rect">
            <a:avLst/>
          </a:prstGeom>
          <a:noFill/>
          <a:ln w="9525">
            <a:noFill/>
            <a:miter/>
          </a:ln>
        </p:spPr>
        <p:txBody>
          <a:bodyPr wrap="none">
            <a:spAutoFit/>
          </a:bodyPr>
          <a:p>
            <a:pPr lvl="0" algn="ctr"/>
            <a:r>
              <a:rPr lang="en-US" altLang="x-none" sz="1800" b="1" dirty="0">
                <a:solidFill>
                  <a:srgbClr val="000000"/>
                </a:solidFill>
                <a:latin typeface="Arial Narrow" pitchFamily="2" charset="0"/>
                <a:ea typeface="Arial Narrow" pitchFamily="2" charset="0"/>
                <a:sym typeface="Arial Narrow" pitchFamily="2" charset="0"/>
              </a:rPr>
              <a:t>Create Code/</a:t>
            </a:r>
            <a:endParaRPr lang="zh-CN" altLang="en-US" sz="1800" b="1" dirty="0">
              <a:solidFill>
                <a:srgbClr val="000000"/>
              </a:solidFill>
              <a:latin typeface="Arial Narrow" pitchFamily="2" charset="0"/>
              <a:ea typeface="Arial Narrow" pitchFamily="2" charset="0"/>
              <a:sym typeface="Arial Narrow" pitchFamily="2" charset="0"/>
            </a:endParaRPr>
          </a:p>
          <a:p>
            <a:pPr lvl="0" algn="ctr"/>
            <a:r>
              <a:rPr lang="en-US" altLang="x-none" sz="1800" b="1" dirty="0">
                <a:solidFill>
                  <a:srgbClr val="000000"/>
                </a:solidFill>
                <a:latin typeface="Arial Narrow" pitchFamily="2" charset="0"/>
                <a:ea typeface="Arial Narrow" pitchFamily="2" charset="0"/>
                <a:sym typeface="Arial Narrow" pitchFamily="2" charset="0"/>
              </a:rPr>
              <a:t>Schematic</a:t>
            </a:r>
            <a:endParaRPr lang="zh-CN" altLang="en-US" dirty="0">
              <a:latin typeface="Arial Narrow" pitchFamily="2" charset="0"/>
              <a:ea typeface="宋体" charset="-122"/>
            </a:endParaRPr>
          </a:p>
        </p:txBody>
      </p:sp>
      <p:sp>
        <p:nvSpPr>
          <p:cNvPr id="4125" name="Text Box 22"/>
          <p:cNvSpPr/>
          <p:nvPr/>
        </p:nvSpPr>
        <p:spPr>
          <a:xfrm>
            <a:off x="8021955" y="4529138"/>
            <a:ext cx="998538" cy="641350"/>
          </a:xfrm>
          <a:prstGeom prst="rect">
            <a:avLst/>
          </a:prstGeom>
          <a:noFill/>
          <a:ln w="9525">
            <a:noFill/>
            <a:miter/>
          </a:ln>
        </p:spPr>
        <p:txBody>
          <a:bodyPr wrap="none">
            <a:spAutoFit/>
          </a:bodyPr>
          <a:p>
            <a:pPr lvl="0" algn="ctr"/>
            <a:r>
              <a:rPr lang="en-US" altLang="x-none" sz="1800" b="1" dirty="0">
                <a:solidFill>
                  <a:srgbClr val="000000"/>
                </a:solidFill>
                <a:latin typeface="Arial Narrow" pitchFamily="2" charset="0"/>
                <a:ea typeface="Arial Narrow" pitchFamily="2" charset="0"/>
                <a:sym typeface="Arial Narrow" pitchFamily="2" charset="0"/>
              </a:rPr>
              <a:t>Generate</a:t>
            </a:r>
            <a:br>
              <a:rPr lang="zh-CN" altLang="en-US" sz="1800" b="1" dirty="0">
                <a:solidFill>
                  <a:srgbClr val="000000"/>
                </a:solidFill>
                <a:latin typeface="Arial Narrow" pitchFamily="2" charset="0"/>
                <a:ea typeface="Arial Narrow" pitchFamily="2" charset="0"/>
                <a:sym typeface="Arial Narrow" pitchFamily="2" charset="0"/>
              </a:rPr>
            </a:br>
            <a:r>
              <a:rPr lang="en-US" altLang="x-none" sz="1800" b="1" dirty="0">
                <a:solidFill>
                  <a:srgbClr val="000000"/>
                </a:solidFill>
                <a:latin typeface="Arial Narrow" pitchFamily="2" charset="0"/>
                <a:ea typeface="Arial Narrow" pitchFamily="2" charset="0"/>
                <a:sym typeface="Arial Narrow" pitchFamily="2" charset="0"/>
              </a:rPr>
              <a:t>BIT File</a:t>
            </a:r>
            <a:endParaRPr lang="zh-CN" altLang="en-US" dirty="0">
              <a:latin typeface="Arial Narrow" pitchFamily="2" charset="0"/>
              <a:ea typeface="宋体" charset="-122"/>
            </a:endParaRPr>
          </a:p>
        </p:txBody>
      </p:sp>
      <p:sp>
        <p:nvSpPr>
          <p:cNvPr id="4126" name="Text Box 29"/>
          <p:cNvSpPr/>
          <p:nvPr/>
        </p:nvSpPr>
        <p:spPr>
          <a:xfrm>
            <a:off x="7958455" y="5626100"/>
            <a:ext cx="1068388" cy="641350"/>
          </a:xfrm>
          <a:prstGeom prst="rect">
            <a:avLst/>
          </a:prstGeom>
          <a:noFill/>
          <a:ln w="9525">
            <a:noFill/>
            <a:miter/>
          </a:ln>
        </p:spPr>
        <p:txBody>
          <a:bodyPr wrap="none">
            <a:spAutoFit/>
          </a:bodyPr>
          <a:p>
            <a:pPr lvl="0" algn="ctr"/>
            <a:r>
              <a:rPr lang="en-US" altLang="x-none" sz="1800" b="1" dirty="0">
                <a:solidFill>
                  <a:srgbClr val="000000"/>
                </a:solidFill>
                <a:latin typeface="Arial Narrow" pitchFamily="2" charset="0"/>
                <a:ea typeface="Arial Narrow" pitchFamily="2" charset="0"/>
                <a:sym typeface="Arial Narrow" pitchFamily="2" charset="0"/>
              </a:rPr>
              <a:t>Configure</a:t>
            </a:r>
            <a:br>
              <a:rPr lang="zh-CN" altLang="en-US" sz="1800" b="1" dirty="0">
                <a:solidFill>
                  <a:srgbClr val="000000"/>
                </a:solidFill>
                <a:latin typeface="Arial Narrow" pitchFamily="2" charset="0"/>
                <a:ea typeface="Arial Narrow" pitchFamily="2" charset="0"/>
                <a:sym typeface="Arial Narrow" pitchFamily="2" charset="0"/>
              </a:rPr>
            </a:br>
            <a:r>
              <a:rPr lang="en-US" altLang="x-none" sz="1800" b="1" dirty="0">
                <a:solidFill>
                  <a:srgbClr val="000000"/>
                </a:solidFill>
                <a:latin typeface="Arial Narrow" pitchFamily="2" charset="0"/>
                <a:ea typeface="Arial Narrow" pitchFamily="2" charset="0"/>
                <a:sym typeface="Arial Narrow" pitchFamily="2" charset="0"/>
              </a:rPr>
              <a:t>FPGA</a:t>
            </a:r>
            <a:endParaRPr lang="zh-CN" altLang="en-US" dirty="0">
              <a:latin typeface="Arial Narrow" pitchFamily="2" charset="0"/>
              <a:ea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89238" y="1790700"/>
            <a:ext cx="8240712"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idx="1"/>
          </p:nvPr>
        </p:nvSpPr>
        <p:spPr/>
        <p:txBody>
          <a:bodyPr/>
          <a:lstStyle/>
          <a:p>
            <a:pPr lvl="0"/>
            <a:r>
              <a:rPr lang="en-US" smtClean="0"/>
              <a:t>Object names are extracted from RTL</a:t>
            </a:r>
            <a:endParaRPr lang="en-US" smtClean="0"/>
          </a:p>
          <a:p>
            <a:pPr lvl="1"/>
            <a:r>
              <a:rPr lang="en-US" smtClean="0"/>
              <a:t>Instance and pin names of hierarchical objects</a:t>
            </a:r>
            <a:endParaRPr lang="en-US" smtClean="0"/>
          </a:p>
          <a:p>
            <a:pPr lvl="1"/>
            <a:r>
              <a:rPr lang="en-US" smtClean="0"/>
              <a:t>Inferred flip-flops from underlying reg/signal/logic</a:t>
            </a:r>
            <a:endParaRPr lang="en-US" smtClean="0"/>
          </a:p>
          <a:p>
            <a:pPr lvl="2"/>
            <a:r>
              <a:rPr lang="en-US" smtClean="0"/>
              <a:t>Suffix _reg is added</a:t>
            </a:r>
            <a:endParaRPr lang="en-US" smtClean="0"/>
          </a:p>
          <a:p>
            <a:pPr lvl="1"/>
            <a:r>
              <a:rPr lang="en-US" smtClean="0"/>
              <a:t>Nets from underlying reg/signal/logic when it makes sense</a:t>
            </a:r>
            <a:endParaRPr lang="en-US" smtClean="0"/>
          </a:p>
          <a:p>
            <a:pPr lvl="1"/>
            <a:endParaRPr lang="en-US" dirty="0"/>
          </a:p>
        </p:txBody>
      </p:sp>
      <p:sp>
        <p:nvSpPr>
          <p:cNvPr id="3" name="Title 2"/>
          <p:cNvSpPr>
            <a:spLocks noGrp="1"/>
          </p:cNvSpPr>
          <p:nvPr>
            <p:ph type="title"/>
          </p:nvPr>
        </p:nvSpPr>
        <p:spPr/>
        <p:txBody>
          <a:bodyPr/>
          <a:lstStyle/>
          <a:p>
            <a:r>
              <a:rPr lang="en-US" smtClean="0"/>
              <a:t>Object Names in Elaborated Design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10437924" cy="4268337"/>
          </a:xfrm>
        </p:spPr>
        <p:txBody>
          <a:bodyPr/>
          <a:lstStyle/>
          <a:p>
            <a:r>
              <a:rPr lang="en-US" dirty="0" smtClean="0"/>
              <a:t>Representation </a:t>
            </a:r>
            <a:r>
              <a:rPr lang="en-US" dirty="0"/>
              <a:t>of the design after synthesis</a:t>
            </a:r>
            <a:endParaRPr lang="en-US" dirty="0"/>
          </a:p>
          <a:p>
            <a:pPr lvl="1"/>
            <a:r>
              <a:rPr lang="en-US" dirty="0"/>
              <a:t>Interconnected netlist of hierarchical and B</a:t>
            </a:r>
            <a:r>
              <a:rPr lang="en-US" dirty="0" smtClean="0"/>
              <a:t>asic </a:t>
            </a:r>
            <a:r>
              <a:rPr lang="en-US" dirty="0"/>
              <a:t>E</a:t>
            </a:r>
            <a:r>
              <a:rPr lang="en-US" dirty="0" smtClean="0"/>
              <a:t>lements </a:t>
            </a:r>
            <a:r>
              <a:rPr lang="en-US" dirty="0"/>
              <a:t>(BELs)</a:t>
            </a:r>
            <a:endParaRPr lang="en-US" dirty="0"/>
          </a:p>
          <a:p>
            <a:pPr lvl="2"/>
            <a:r>
              <a:rPr lang="en-US" dirty="0"/>
              <a:t>Instances of modules/entities</a:t>
            </a:r>
            <a:endParaRPr lang="en-US" dirty="0"/>
          </a:p>
          <a:p>
            <a:pPr lvl="2"/>
            <a:r>
              <a:rPr lang="en-US" dirty="0" smtClean="0"/>
              <a:t>BELs</a:t>
            </a:r>
            <a:endParaRPr lang="en-US" dirty="0"/>
          </a:p>
          <a:p>
            <a:pPr lvl="3"/>
            <a:r>
              <a:rPr lang="en-US" dirty="0"/>
              <a:t>LUTs, flip-flops, carry chain elements, wide MUXes</a:t>
            </a:r>
            <a:endParaRPr lang="en-US" dirty="0"/>
          </a:p>
          <a:p>
            <a:pPr lvl="3"/>
            <a:r>
              <a:rPr lang="en-US" dirty="0"/>
              <a:t>Block RAMs, DSP cells</a:t>
            </a:r>
            <a:endParaRPr lang="en-US" dirty="0"/>
          </a:p>
          <a:p>
            <a:pPr lvl="3"/>
            <a:r>
              <a:rPr lang="en-US" dirty="0"/>
              <a:t>Clocking elements (BUFG, BUFR, MMCM, …)</a:t>
            </a:r>
            <a:endParaRPr lang="en-US" dirty="0"/>
          </a:p>
          <a:p>
            <a:pPr lvl="3"/>
            <a:r>
              <a:rPr lang="en-US" dirty="0"/>
              <a:t>I/O elements (IBUF, OBUF, I/O flip-flops)</a:t>
            </a:r>
            <a:endParaRPr lang="en-US" dirty="0"/>
          </a:p>
          <a:p>
            <a:r>
              <a:rPr lang="en-US" dirty="0"/>
              <a:t>Object names are the same as names in the elaborated netlist when possible</a:t>
            </a:r>
            <a:endParaRPr lang="en-US" dirty="0"/>
          </a:p>
          <a:p>
            <a:endParaRPr lang="en-US" dirty="0"/>
          </a:p>
        </p:txBody>
      </p:sp>
      <p:sp>
        <p:nvSpPr>
          <p:cNvPr id="3" name="Title 2"/>
          <p:cNvSpPr>
            <a:spLocks noGrp="1"/>
          </p:cNvSpPr>
          <p:nvPr>
            <p:ph type="title"/>
          </p:nvPr>
        </p:nvSpPr>
        <p:spPr/>
        <p:txBody>
          <a:bodyPr/>
          <a:lstStyle/>
          <a:p>
            <a:r>
              <a:rPr lang="en-US" dirty="0" smtClean="0"/>
              <a:t>Synthesized Design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pic>
        <p:nvPicPr>
          <p:cNvPr id="3074" name="Picture 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 y="4655814"/>
            <a:ext cx="6090338" cy="170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Representation of the design during and after the implementation process</a:t>
            </a:r>
            <a:endParaRPr lang="en-US" dirty="0" smtClean="0"/>
          </a:p>
          <a:p>
            <a:pPr lvl="1"/>
            <a:r>
              <a:rPr lang="en-US" dirty="0" smtClean="0"/>
              <a:t>Structurally similar to the Synthesized Design</a:t>
            </a:r>
            <a:endParaRPr lang="en-US" dirty="0" smtClean="0"/>
          </a:p>
          <a:p>
            <a:pPr lvl="1"/>
            <a:r>
              <a:rPr lang="en-US" dirty="0" smtClean="0"/>
              <a:t>Cells have locations, and nets are mapped to specific routing channels</a:t>
            </a:r>
            <a:endParaRPr lang="en-US" dirty="0" smtClean="0"/>
          </a:p>
          <a:p>
            <a:endParaRPr lang="en-US" dirty="0"/>
          </a:p>
        </p:txBody>
      </p:sp>
      <p:sp>
        <p:nvSpPr>
          <p:cNvPr id="3" name="Title 2"/>
          <p:cNvSpPr>
            <a:spLocks noGrp="1"/>
          </p:cNvSpPr>
          <p:nvPr>
            <p:ph type="title"/>
          </p:nvPr>
        </p:nvSpPr>
        <p:spPr/>
        <p:txBody>
          <a:bodyPr/>
          <a:lstStyle/>
          <a:p>
            <a:r>
              <a:rPr lang="en-US" smtClean="0"/>
              <a:t>Implemented Design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pic>
        <p:nvPicPr>
          <p:cNvPr id="4098" name="Picture 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3344" y="2745450"/>
            <a:ext cx="7641363" cy="354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All project data is stored in a </a:t>
            </a:r>
            <a:r>
              <a:rPr lang="en-US" i="1" dirty="0" err="1" smtClean="0"/>
              <a:t>project_name</a:t>
            </a:r>
            <a:r>
              <a:rPr lang="en-US" dirty="0" smtClean="0"/>
              <a:t> directory containing the following basic set of directories:</a:t>
            </a:r>
            <a:endParaRPr lang="en-US" dirty="0" smtClean="0"/>
          </a:p>
          <a:p>
            <a:pPr lvl="1"/>
            <a:r>
              <a:rPr lang="en-US" i="1" dirty="0" err="1" smtClean="0"/>
              <a:t>project_name.xpr</a:t>
            </a:r>
            <a:r>
              <a:rPr lang="en-US" dirty="0" smtClean="0"/>
              <a:t>  file: </a:t>
            </a:r>
            <a:r>
              <a:rPr lang="en-US" dirty="0" err="1" smtClean="0"/>
              <a:t>Vivado</a:t>
            </a:r>
            <a:r>
              <a:rPr lang="en-US" dirty="0" smtClean="0"/>
              <a:t> project file, contains project settings</a:t>
            </a:r>
            <a:endParaRPr lang="en-US" dirty="0" smtClean="0"/>
          </a:p>
          <a:p>
            <a:pPr lvl="1"/>
            <a:r>
              <a:rPr lang="en-US" i="1" dirty="0" err="1" smtClean="0"/>
              <a:t>project_name.runs</a:t>
            </a:r>
            <a:r>
              <a:rPr lang="en-US" dirty="0" smtClean="0"/>
              <a:t> directory: Contains all run data</a:t>
            </a:r>
            <a:endParaRPr lang="en-US" dirty="0" smtClean="0"/>
          </a:p>
          <a:p>
            <a:pPr lvl="1"/>
            <a:r>
              <a:rPr lang="en-US" i="1" dirty="0" err="1" smtClean="0"/>
              <a:t>project_name.srcs</a:t>
            </a:r>
            <a:r>
              <a:rPr lang="en-US" dirty="0" smtClean="0"/>
              <a:t> directory: Contains all imported local HDL source files, </a:t>
            </a:r>
            <a:r>
              <a:rPr lang="en-US" dirty="0" err="1" smtClean="0"/>
              <a:t>netlists</a:t>
            </a:r>
            <a:r>
              <a:rPr lang="en-US" dirty="0" smtClean="0"/>
              <a:t>, and XDC files</a:t>
            </a:r>
            <a:endParaRPr lang="en-US" dirty="0" smtClean="0"/>
          </a:p>
          <a:p>
            <a:pPr lvl="1"/>
            <a:r>
              <a:rPr lang="en-US" i="1" dirty="0" err="1" smtClean="0"/>
              <a:t>project_name.data</a:t>
            </a:r>
            <a:r>
              <a:rPr lang="en-US" dirty="0" smtClean="0"/>
              <a:t> directory: Stores </a:t>
            </a:r>
            <a:r>
              <a:rPr lang="en-US" dirty="0" err="1" smtClean="0"/>
              <a:t>floorplan</a:t>
            </a:r>
            <a:r>
              <a:rPr lang="en-US" dirty="0" smtClean="0"/>
              <a:t> and </a:t>
            </a:r>
            <a:r>
              <a:rPr lang="en-US" dirty="0" err="1" smtClean="0"/>
              <a:t>netlist</a:t>
            </a:r>
            <a:r>
              <a:rPr lang="en-US" dirty="0" smtClean="0"/>
              <a:t> data</a:t>
            </a:r>
            <a:endParaRPr lang="en-US" dirty="0"/>
          </a:p>
        </p:txBody>
      </p:sp>
      <p:sp>
        <p:nvSpPr>
          <p:cNvPr id="3" name="Title 2"/>
          <p:cNvSpPr>
            <a:spLocks noGrp="1"/>
          </p:cNvSpPr>
          <p:nvPr>
            <p:ph type="title"/>
          </p:nvPr>
        </p:nvSpPr>
        <p:spPr/>
        <p:txBody>
          <a:bodyPr/>
          <a:lstStyle/>
          <a:p>
            <a:r>
              <a:rPr lang="en-US" smtClean="0"/>
              <a:t>Project Data</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Journal file (</a:t>
            </a:r>
            <a:r>
              <a:rPr lang="en-US" dirty="0" err="1" smtClean="0"/>
              <a:t>vivado.jou</a:t>
            </a:r>
            <a:r>
              <a:rPr lang="en-US" dirty="0" smtClean="0"/>
              <a:t>)</a:t>
            </a:r>
            <a:endParaRPr lang="en-US" dirty="0" smtClean="0"/>
          </a:p>
          <a:p>
            <a:pPr lvl="1"/>
            <a:r>
              <a:rPr lang="en-US" dirty="0" smtClean="0"/>
              <a:t>Contains just the </a:t>
            </a:r>
            <a:r>
              <a:rPr lang="en-US" dirty="0" err="1" smtClean="0"/>
              <a:t>Tcl</a:t>
            </a:r>
            <a:r>
              <a:rPr lang="en-US" dirty="0" smtClean="0"/>
              <a:t> commands executed by the </a:t>
            </a:r>
            <a:r>
              <a:rPr lang="en-US" dirty="0" err="1" smtClean="0"/>
              <a:t>Vivado</a:t>
            </a:r>
            <a:r>
              <a:rPr lang="en-US" dirty="0" smtClean="0"/>
              <a:t> IDE</a:t>
            </a:r>
            <a:endParaRPr lang="en-US" dirty="0" smtClean="0"/>
          </a:p>
          <a:p>
            <a:pPr lvl="0"/>
            <a:r>
              <a:rPr lang="en-US" dirty="0" smtClean="0"/>
              <a:t>Log file (vivado.log)</a:t>
            </a:r>
            <a:endParaRPr lang="en-US" dirty="0" smtClean="0"/>
          </a:p>
          <a:p>
            <a:pPr lvl="1"/>
            <a:r>
              <a:rPr lang="en-US" dirty="0" smtClean="0"/>
              <a:t>Contains all messages produced by the </a:t>
            </a:r>
            <a:r>
              <a:rPr lang="en-US" dirty="0" err="1" smtClean="0"/>
              <a:t>Vivado</a:t>
            </a:r>
            <a:r>
              <a:rPr lang="en-US" dirty="0" smtClean="0"/>
              <a:t> IDE, including </a:t>
            </a:r>
            <a:r>
              <a:rPr lang="en-US" dirty="0" err="1" smtClean="0"/>
              <a:t>Tcl</a:t>
            </a:r>
            <a:r>
              <a:rPr lang="en-US" dirty="0" smtClean="0"/>
              <a:t> commands and results, info/warning/error messages, etc.</a:t>
            </a:r>
            <a:endParaRPr lang="en-US" dirty="0" smtClean="0"/>
          </a:p>
          <a:p>
            <a:pPr lvl="0"/>
            <a:r>
              <a:rPr lang="en-US" dirty="0" smtClean="0"/>
              <a:t>Location</a:t>
            </a:r>
            <a:endParaRPr lang="en-US" dirty="0" smtClean="0"/>
          </a:p>
          <a:p>
            <a:pPr lvl="1"/>
            <a:r>
              <a:rPr lang="en-US" dirty="0" smtClean="0"/>
              <a:t>Linux: directory where the </a:t>
            </a:r>
            <a:r>
              <a:rPr lang="en-US" dirty="0" err="1" smtClean="0"/>
              <a:t>Vivado</a:t>
            </a:r>
            <a:r>
              <a:rPr lang="en-US" dirty="0" smtClean="0"/>
              <a:t> IDE is invoked</a:t>
            </a:r>
            <a:endParaRPr lang="en-US" dirty="0" smtClean="0"/>
          </a:p>
          <a:p>
            <a:pPr lvl="1"/>
            <a:r>
              <a:rPr lang="en-US" dirty="0" smtClean="0"/>
              <a:t>Windows via icon: %APPDATA%\Xilinx\</a:t>
            </a:r>
            <a:r>
              <a:rPr lang="en-US" dirty="0" err="1" smtClean="0"/>
              <a:t>Vivado</a:t>
            </a:r>
            <a:r>
              <a:rPr lang="en-US" dirty="0" smtClean="0"/>
              <a:t> or C:\Users\&lt;user_name&gt;\AppData\Roaming\Xilinx\Vivado</a:t>
            </a:r>
            <a:endParaRPr lang="en-US" dirty="0" smtClean="0"/>
          </a:p>
          <a:p>
            <a:pPr lvl="1"/>
            <a:r>
              <a:rPr lang="en-US" dirty="0" smtClean="0"/>
              <a:t>Windows via command line: directory where the </a:t>
            </a:r>
            <a:r>
              <a:rPr lang="en-US" dirty="0" err="1" smtClean="0"/>
              <a:t>Vivado</a:t>
            </a:r>
            <a:r>
              <a:rPr lang="en-US" dirty="0" smtClean="0"/>
              <a:t> IDE is invoked</a:t>
            </a:r>
            <a:endParaRPr lang="en-US" dirty="0" smtClean="0"/>
          </a:p>
          <a:p>
            <a:pPr lvl="1"/>
            <a:r>
              <a:rPr lang="en-US" dirty="0" smtClean="0"/>
              <a:t>From the GUI</a:t>
            </a:r>
            <a:endParaRPr lang="en-US" dirty="0" smtClean="0"/>
          </a:p>
          <a:p>
            <a:pPr lvl="2"/>
            <a:r>
              <a:rPr lang="en-US" dirty="0" smtClean="0"/>
              <a:t>Select File &gt; Open Log File</a:t>
            </a:r>
            <a:endParaRPr lang="en-US" dirty="0" smtClean="0"/>
          </a:p>
          <a:p>
            <a:pPr lvl="2"/>
            <a:r>
              <a:rPr lang="en-US" dirty="0" smtClean="0"/>
              <a:t>Select File &gt; Open Journal File</a:t>
            </a:r>
            <a:endParaRPr lang="en-US" dirty="0" smtClean="0"/>
          </a:p>
          <a:p>
            <a:endParaRPr lang="en-US" dirty="0"/>
          </a:p>
        </p:txBody>
      </p:sp>
      <p:sp>
        <p:nvSpPr>
          <p:cNvPr id="3" name="Title 2"/>
          <p:cNvSpPr>
            <a:spLocks noGrp="1"/>
          </p:cNvSpPr>
          <p:nvPr>
            <p:ph type="title"/>
          </p:nvPr>
        </p:nvSpPr>
        <p:spPr/>
        <p:txBody>
          <a:bodyPr/>
          <a:lstStyle/>
          <a:p>
            <a:r>
              <a:rPr lang="en-US" smtClean="0"/>
              <a:t>Journal and Log Files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Saves the database from memory to disk</a:t>
            </a:r>
            <a:endParaRPr lang="en-US" dirty="0" smtClean="0"/>
          </a:p>
          <a:p>
            <a:pPr lvl="1"/>
            <a:r>
              <a:rPr lang="en-US" dirty="0" err="1" smtClean="0"/>
              <a:t>Netlist</a:t>
            </a:r>
            <a:r>
              <a:rPr lang="en-US" dirty="0" smtClean="0"/>
              <a:t> – </a:t>
            </a:r>
            <a:r>
              <a:rPr lang="en-US" dirty="0" err="1" smtClean="0"/>
              <a:t>edif</a:t>
            </a:r>
            <a:r>
              <a:rPr lang="en-US" dirty="0" smtClean="0"/>
              <a:t> (eventually a Verilog </a:t>
            </a:r>
            <a:r>
              <a:rPr lang="en-US" dirty="0" err="1" smtClean="0"/>
              <a:t>netlist</a:t>
            </a:r>
            <a:r>
              <a:rPr lang="en-US" dirty="0" smtClean="0"/>
              <a:t>)</a:t>
            </a:r>
            <a:endParaRPr lang="en-US" dirty="0" smtClean="0"/>
          </a:p>
          <a:p>
            <a:pPr lvl="1"/>
            <a:r>
              <a:rPr lang="en-US" dirty="0" smtClean="0"/>
              <a:t>Constraints – </a:t>
            </a:r>
            <a:r>
              <a:rPr lang="en-US" dirty="0" err="1" smtClean="0"/>
              <a:t>xdc</a:t>
            </a:r>
            <a:r>
              <a:rPr lang="en-US" dirty="0" smtClean="0"/>
              <a:t> </a:t>
            </a:r>
            <a:endParaRPr lang="en-US" dirty="0" smtClean="0"/>
          </a:p>
          <a:p>
            <a:pPr lvl="1"/>
            <a:r>
              <a:rPr lang="en-US" dirty="0" smtClean="0"/>
              <a:t>Placement/routing/</a:t>
            </a:r>
            <a:r>
              <a:rPr lang="en-US" dirty="0" err="1" smtClean="0"/>
              <a:t>config</a:t>
            </a:r>
            <a:r>
              <a:rPr lang="en-US" dirty="0" smtClean="0"/>
              <a:t> </a:t>
            </a:r>
            <a:r>
              <a:rPr lang="en-US" dirty="0" err="1" smtClean="0"/>
              <a:t>db</a:t>
            </a:r>
            <a:r>
              <a:rPr lang="en-US" dirty="0" smtClean="0"/>
              <a:t> – </a:t>
            </a:r>
            <a:r>
              <a:rPr lang="en-US" dirty="0" err="1" smtClean="0"/>
              <a:t>xdef</a:t>
            </a:r>
            <a:endParaRPr lang="en-US" dirty="0" smtClean="0"/>
          </a:p>
          <a:p>
            <a:pPr lvl="0"/>
            <a:r>
              <a:rPr lang="en-US" dirty="0" err="1" smtClean="0"/>
              <a:t>Tcl</a:t>
            </a:r>
            <a:r>
              <a:rPr lang="en-US" dirty="0" smtClean="0"/>
              <a:t> commands</a:t>
            </a:r>
            <a:endParaRPr lang="en-US" dirty="0" smtClean="0"/>
          </a:p>
          <a:p>
            <a:pPr lvl="1"/>
            <a:r>
              <a:rPr lang="en-US" dirty="0" err="1" smtClean="0"/>
              <a:t>write_checkpoint</a:t>
            </a:r>
            <a:r>
              <a:rPr lang="en-US" dirty="0" smtClean="0"/>
              <a:t> &lt;filename&gt;</a:t>
            </a:r>
            <a:endParaRPr lang="en-US" dirty="0" smtClean="0"/>
          </a:p>
          <a:p>
            <a:pPr lvl="2"/>
            <a:r>
              <a:rPr lang="en-US" dirty="0" smtClean="0"/>
              <a:t>Results in a </a:t>
            </a:r>
            <a:r>
              <a:rPr lang="en-US" dirty="0" err="1" smtClean="0"/>
              <a:t>filename.dcp</a:t>
            </a:r>
            <a:r>
              <a:rPr lang="en-US" dirty="0" smtClean="0"/>
              <a:t> file, which is a compressed file</a:t>
            </a:r>
            <a:endParaRPr lang="en-US" dirty="0" smtClean="0"/>
          </a:p>
          <a:p>
            <a:pPr lvl="2"/>
            <a:r>
              <a:rPr lang="en-US" dirty="0" smtClean="0"/>
              <a:t>Can unzip this file if needed: </a:t>
            </a:r>
            <a:r>
              <a:rPr lang="en-US" dirty="0" err="1" smtClean="0"/>
              <a:t>filename.edf</a:t>
            </a:r>
            <a:r>
              <a:rPr lang="en-US" dirty="0" smtClean="0"/>
              <a:t>, </a:t>
            </a:r>
            <a:r>
              <a:rPr lang="en-US" dirty="0" err="1" smtClean="0"/>
              <a:t>filename.xdc</a:t>
            </a:r>
            <a:r>
              <a:rPr lang="en-US" dirty="0" smtClean="0"/>
              <a:t>, </a:t>
            </a:r>
            <a:r>
              <a:rPr lang="en-US" dirty="0" err="1" smtClean="0"/>
              <a:t>filename.xdef</a:t>
            </a:r>
            <a:r>
              <a:rPr lang="en-US" dirty="0" smtClean="0"/>
              <a:t>, </a:t>
            </a:r>
            <a:r>
              <a:rPr lang="en-US" dirty="0" err="1" smtClean="0"/>
              <a:t>filename.wdf</a:t>
            </a:r>
            <a:r>
              <a:rPr lang="en-US" dirty="0" smtClean="0"/>
              <a:t>, and dcp.xml</a:t>
            </a:r>
            <a:endParaRPr lang="en-US" dirty="0" smtClean="0"/>
          </a:p>
          <a:p>
            <a:pPr lvl="1"/>
            <a:r>
              <a:rPr lang="en-US" dirty="0" err="1" smtClean="0"/>
              <a:t>read_checkpoint</a:t>
            </a:r>
            <a:r>
              <a:rPr lang="en-US" dirty="0" smtClean="0"/>
              <a:t> &lt;filename&gt;</a:t>
            </a:r>
            <a:endParaRPr lang="en-US" dirty="0" smtClean="0"/>
          </a:p>
          <a:p>
            <a:pPr lvl="0"/>
            <a:r>
              <a:rPr lang="en-US" dirty="0" smtClean="0"/>
              <a:t>Can read and write in the IDE as well</a:t>
            </a:r>
            <a:endParaRPr lang="en-US" dirty="0" smtClean="0"/>
          </a:p>
          <a:p>
            <a:pPr lvl="1"/>
            <a:r>
              <a:rPr lang="en-US" dirty="0" smtClean="0"/>
              <a:t>When read in gives a project-less setup</a:t>
            </a:r>
            <a:endParaRPr lang="en-US" dirty="0" smtClean="0"/>
          </a:p>
          <a:p>
            <a:pPr lvl="0"/>
            <a:r>
              <a:rPr lang="en-US" dirty="0" smtClean="0"/>
              <a:t>Can open and modify checkpoints in IDE</a:t>
            </a:r>
            <a:endParaRPr lang="en-US" dirty="0" smtClean="0"/>
          </a:p>
          <a:p>
            <a:endParaRPr lang="en-US" dirty="0"/>
          </a:p>
        </p:txBody>
      </p:sp>
      <p:sp>
        <p:nvSpPr>
          <p:cNvPr id="3" name="Title 2"/>
          <p:cNvSpPr>
            <a:spLocks noGrp="1"/>
          </p:cNvSpPr>
          <p:nvPr>
            <p:ph type="title"/>
          </p:nvPr>
        </p:nvSpPr>
        <p:spPr/>
        <p:txBody>
          <a:bodyPr/>
          <a:lstStyle/>
          <a:p>
            <a:r>
              <a:rPr lang="en-US" smtClean="0"/>
              <a:t>Checkpoints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defTabSz="-635">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IDE Features and Benefits</a:t>
            </a:r>
            <a:endParaRPr lang="en-US" altLang="zh-CN" dirty="0" smtClean="0">
              <a:solidFill>
                <a:schemeClr val="bg2"/>
              </a:solidFill>
              <a:cs typeface="Arial" pitchFamily="34" charset="0"/>
            </a:endParaRPr>
          </a:p>
          <a:p>
            <a:pPr defTabSz="-635">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Design Suite Introduction</a:t>
            </a:r>
            <a:endParaRPr lang="en-US" altLang="zh-CN" dirty="0" smtClean="0">
              <a:solidFill>
                <a:schemeClr val="bg2"/>
              </a:solidFill>
              <a:cs typeface="Arial" pitchFamily="34" charset="0"/>
            </a:endParaRPr>
          </a:p>
          <a:p>
            <a:pPr defTabSz="-635">
              <a:lnSpc>
                <a:spcPts val="2200"/>
              </a:lnSpc>
              <a:tabLst>
                <a:tab pos="228600" algn="l"/>
              </a:tabLst>
            </a:pPr>
            <a:r>
              <a:rPr lang="en-US" altLang="zh-CN" i="1" dirty="0" err="1" smtClean="0">
                <a:solidFill>
                  <a:schemeClr val="tx1"/>
                </a:solidFill>
                <a:cs typeface="Arial" pitchFamily="34" charset="0"/>
              </a:rPr>
              <a:t>Vivado</a:t>
            </a:r>
            <a:r>
              <a:rPr lang="en-US" altLang="zh-CN" i="1" dirty="0" smtClean="0">
                <a:solidFill>
                  <a:schemeClr val="tx1"/>
                </a:solidFill>
                <a:cs typeface="Arial" pitchFamily="34" charset="0"/>
              </a:rPr>
              <a:t> Design Flow</a:t>
            </a:r>
            <a:endParaRPr lang="en-US" altLang="zh-CN" i="1" dirty="0" smtClean="0">
              <a:solidFill>
                <a:schemeClr val="tx1"/>
              </a:solidFill>
              <a:cs typeface="Arial" pitchFamily="34" charset="0"/>
            </a:endParaRPr>
          </a:p>
          <a:p>
            <a:pPr defTabSz="-635">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203481" cy="4268337"/>
          </a:xfrm>
        </p:spPr>
        <p:txBody>
          <a:bodyPr/>
          <a:lstStyle/>
          <a:p>
            <a:pPr lvl="0"/>
            <a:r>
              <a:rPr lang="en-US" dirty="0" smtClean="0"/>
              <a:t>All buttons grouped by functionality</a:t>
            </a:r>
            <a:endParaRPr lang="en-US" dirty="0" smtClean="0"/>
          </a:p>
          <a:p>
            <a:pPr lvl="0"/>
            <a:r>
              <a:rPr lang="en-US" dirty="0" smtClean="0"/>
              <a:t>Quick Start</a:t>
            </a:r>
            <a:endParaRPr lang="en-US" dirty="0" smtClean="0"/>
          </a:p>
          <a:p>
            <a:pPr lvl="1"/>
            <a:r>
              <a:rPr lang="en-US" dirty="0" smtClean="0"/>
              <a:t>Previous projects can quickly opened</a:t>
            </a:r>
            <a:endParaRPr lang="en-US" dirty="0"/>
          </a:p>
          <a:p>
            <a:pPr lvl="1"/>
            <a:r>
              <a:rPr lang="en-US" dirty="0" smtClean="0"/>
              <a:t>Links to create new or example projects</a:t>
            </a:r>
            <a:endParaRPr lang="en-US" dirty="0" smtClean="0"/>
          </a:p>
          <a:p>
            <a:r>
              <a:rPr lang="en-US" dirty="0" smtClean="0"/>
              <a:t>Tasks</a:t>
            </a:r>
            <a:endParaRPr lang="en-US" dirty="0" smtClean="0"/>
          </a:p>
          <a:p>
            <a:pPr lvl="1"/>
            <a:r>
              <a:rPr lang="en-US" dirty="0" smtClean="0"/>
              <a:t>IP management, </a:t>
            </a:r>
            <a:r>
              <a:rPr lang="en-US" dirty="0"/>
              <a:t>h</a:t>
            </a:r>
            <a:r>
              <a:rPr lang="en-US" dirty="0" smtClean="0"/>
              <a:t>ardware manager, </a:t>
            </a:r>
            <a:r>
              <a:rPr lang="en-US" dirty="0" err="1" smtClean="0"/>
              <a:t>Tcl</a:t>
            </a:r>
            <a:r>
              <a:rPr lang="en-US" dirty="0" smtClean="0"/>
              <a:t> Store</a:t>
            </a:r>
            <a:endParaRPr lang="en-US" dirty="0" smtClean="0"/>
          </a:p>
          <a:p>
            <a:pPr lvl="0"/>
            <a:r>
              <a:rPr lang="en-US" dirty="0" smtClean="0"/>
              <a:t>Helpful links</a:t>
            </a:r>
            <a:endParaRPr lang="en-US" dirty="0" smtClean="0"/>
          </a:p>
          <a:p>
            <a:pPr lvl="1"/>
            <a:r>
              <a:rPr lang="en-US" dirty="0" smtClean="0"/>
              <a:t>Documentation and Tutorials </a:t>
            </a:r>
            <a:endParaRPr lang="en-US" dirty="0" smtClean="0"/>
          </a:p>
          <a:p>
            <a:pPr lvl="2"/>
            <a:r>
              <a:rPr lang="en-US" dirty="0" smtClean="0"/>
              <a:t>Invokes PDF viewer for documentation</a:t>
            </a:r>
            <a:endParaRPr lang="en-US" dirty="0" smtClean="0"/>
          </a:p>
          <a:p>
            <a:pPr lvl="1"/>
            <a:r>
              <a:rPr lang="en-US" dirty="0" smtClean="0"/>
              <a:t>Quick Take Videos</a:t>
            </a:r>
            <a:endParaRPr lang="en-US" dirty="0" smtClean="0"/>
          </a:p>
          <a:p>
            <a:pPr lvl="1"/>
            <a:r>
              <a:rPr lang="en-US" dirty="0" smtClean="0"/>
              <a:t>Release Notes Guide</a:t>
            </a:r>
            <a:endParaRPr lang="en-US" dirty="0" smtClean="0"/>
          </a:p>
          <a:p>
            <a:r>
              <a:rPr lang="en-US" dirty="0" err="1" smtClean="0"/>
              <a:t>Tcl</a:t>
            </a:r>
            <a:r>
              <a:rPr lang="en-US" dirty="0" smtClean="0"/>
              <a:t> Console for command line access</a:t>
            </a:r>
            <a:endParaRPr lang="en-US" dirty="0"/>
          </a:p>
        </p:txBody>
      </p:sp>
      <p:sp>
        <p:nvSpPr>
          <p:cNvPr id="3" name="Title 2"/>
          <p:cNvSpPr>
            <a:spLocks noGrp="1"/>
          </p:cNvSpPr>
          <p:nvPr>
            <p:ph type="title"/>
          </p:nvPr>
        </p:nvSpPr>
        <p:spPr/>
        <p:txBody>
          <a:bodyPr/>
          <a:lstStyle/>
          <a:p>
            <a:r>
              <a:rPr lang="en-US" smtClean="0"/>
              <a:t>Getting Started Jump Page</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pic>
        <p:nvPicPr>
          <p:cNvPr id="1026" name="Picture 2" descr="c:\temp\SNAGHTML31b490.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28443" y="1352550"/>
            <a:ext cx="6338656" cy="51054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2958" y="1617956"/>
            <a:ext cx="5770674" cy="4268337"/>
          </a:xfrm>
        </p:spPr>
        <p:txBody>
          <a:bodyPr/>
          <a:lstStyle/>
          <a:p>
            <a:pPr lvl="0"/>
            <a:r>
              <a:rPr lang="en-US" dirty="0" smtClean="0"/>
              <a:t>Very first step is project creation with five choices</a:t>
            </a:r>
            <a:endParaRPr lang="en-US" dirty="0" smtClean="0"/>
          </a:p>
          <a:p>
            <a:pPr lvl="0"/>
            <a:r>
              <a:rPr lang="en-US" dirty="0" smtClean="0"/>
              <a:t>Five different types of projects:</a:t>
            </a:r>
            <a:endParaRPr lang="en-US" dirty="0" smtClean="0"/>
          </a:p>
          <a:p>
            <a:pPr lvl="1"/>
            <a:r>
              <a:rPr lang="en-US" dirty="0" smtClean="0"/>
              <a:t>RTL</a:t>
            </a:r>
            <a:endParaRPr lang="en-US" dirty="0" smtClean="0"/>
          </a:p>
          <a:p>
            <a:pPr lvl="2"/>
            <a:r>
              <a:rPr lang="en-US" dirty="0" smtClean="0"/>
              <a:t>Front-to-back (even for Block Designs)</a:t>
            </a:r>
            <a:endParaRPr lang="en-US" dirty="0" smtClean="0"/>
          </a:p>
          <a:p>
            <a:pPr lvl="1"/>
            <a:r>
              <a:rPr lang="en-US" dirty="0" smtClean="0"/>
              <a:t>Post-synthesis</a:t>
            </a:r>
            <a:endParaRPr lang="en-US" dirty="0" smtClean="0"/>
          </a:p>
          <a:p>
            <a:pPr lvl="2"/>
            <a:r>
              <a:rPr lang="en-US" dirty="0" smtClean="0"/>
              <a:t>EDIF or NGC</a:t>
            </a:r>
            <a:endParaRPr lang="en-US" dirty="0" smtClean="0"/>
          </a:p>
          <a:p>
            <a:pPr lvl="1"/>
            <a:r>
              <a:rPr lang="en-US" dirty="0" smtClean="0"/>
              <a:t>I/O planning</a:t>
            </a:r>
            <a:endParaRPr lang="en-US" dirty="0" smtClean="0"/>
          </a:p>
          <a:p>
            <a:pPr lvl="2"/>
            <a:r>
              <a:rPr lang="en-US" dirty="0" smtClean="0"/>
              <a:t>For early pin testing</a:t>
            </a:r>
            <a:endParaRPr lang="en-US" dirty="0" smtClean="0"/>
          </a:p>
          <a:p>
            <a:pPr lvl="2"/>
            <a:r>
              <a:rPr lang="en-US" dirty="0" smtClean="0"/>
              <a:t>No design sources</a:t>
            </a:r>
            <a:endParaRPr lang="en-US" dirty="0" smtClean="0"/>
          </a:p>
          <a:p>
            <a:pPr lvl="1"/>
            <a:r>
              <a:rPr lang="en-US" dirty="0" smtClean="0"/>
              <a:t>Import Project </a:t>
            </a:r>
            <a:endParaRPr lang="en-US" dirty="0" smtClean="0"/>
          </a:p>
          <a:p>
            <a:pPr lvl="2"/>
            <a:r>
              <a:rPr lang="en-US" dirty="0"/>
              <a:t>I</a:t>
            </a:r>
            <a:r>
              <a:rPr lang="en-US" dirty="0" smtClean="0"/>
              <a:t>mports existing project from </a:t>
            </a:r>
            <a:r>
              <a:rPr lang="en-US" dirty="0" err="1" smtClean="0"/>
              <a:t>Synplify</a:t>
            </a:r>
            <a:r>
              <a:rPr lang="en-US" dirty="0" smtClean="0"/>
              <a:t>, XST, or ISE </a:t>
            </a:r>
            <a:endParaRPr lang="en-US" dirty="0" smtClean="0"/>
          </a:p>
          <a:p>
            <a:pPr lvl="1"/>
            <a:r>
              <a:rPr lang="en-US" dirty="0" smtClean="0"/>
              <a:t>Example Project</a:t>
            </a:r>
            <a:endParaRPr lang="en-US" dirty="0"/>
          </a:p>
        </p:txBody>
      </p:sp>
      <p:sp>
        <p:nvSpPr>
          <p:cNvPr id="3" name="Title 2"/>
          <p:cNvSpPr>
            <a:spLocks noGrp="1"/>
          </p:cNvSpPr>
          <p:nvPr>
            <p:ph type="title"/>
          </p:nvPr>
        </p:nvSpPr>
        <p:spPr/>
        <p:txBody>
          <a:bodyPr/>
          <a:lstStyle/>
          <a:p>
            <a:r>
              <a:rPr lang="en-US" smtClean="0"/>
              <a:t>New Project Creation Wizard</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pic>
        <p:nvPicPr>
          <p:cNvPr id="1026" name="Picture 2" descr="c:\temp\SNAGHTML9487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4412" y="1617956"/>
            <a:ext cx="5695950" cy="4429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c:\temp\SNAGHTMLbf56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48418" y="3818374"/>
            <a:ext cx="3057376" cy="23773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temp\SNAGHTML9487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8418" y="1397102"/>
            <a:ext cx="3086576" cy="2400097"/>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609490" y="1600201"/>
            <a:ext cx="5495946" cy="4268337"/>
          </a:xfrm>
        </p:spPr>
        <p:txBody>
          <a:bodyPr/>
          <a:lstStyle/>
          <a:p>
            <a:pPr lvl="0"/>
            <a:r>
              <a:rPr lang="en-US" sz="1800" dirty="0" smtClean="0"/>
              <a:t>Defines the project name and location</a:t>
            </a:r>
            <a:endParaRPr lang="en-US" sz="1800" dirty="0" smtClean="0"/>
          </a:p>
          <a:p>
            <a:pPr lvl="0"/>
            <a:r>
              <a:rPr lang="en-US" sz="1800" dirty="0" smtClean="0"/>
              <a:t>Select source files in RTL project creation </a:t>
            </a:r>
            <a:endParaRPr lang="en-US" sz="1800" dirty="0" smtClean="0"/>
          </a:p>
          <a:p>
            <a:pPr lvl="1"/>
            <a:r>
              <a:rPr lang="en-US" sz="1600" dirty="0" smtClean="0"/>
              <a:t>All recognized source files, Verilog, VHDL, in the directory and subdirectories, can be added</a:t>
            </a:r>
            <a:endParaRPr lang="en-US" sz="1600" dirty="0" smtClean="0"/>
          </a:p>
          <a:p>
            <a:pPr lvl="0"/>
            <a:r>
              <a:rPr lang="en-US" sz="1800" dirty="0" smtClean="0"/>
              <a:t>Select post-synthesized </a:t>
            </a:r>
            <a:r>
              <a:rPr lang="en-US" sz="1800" dirty="0" err="1" smtClean="0"/>
              <a:t>netlist</a:t>
            </a:r>
            <a:r>
              <a:rPr lang="en-US" sz="1800" dirty="0" smtClean="0"/>
              <a:t> in Post-synthesized project creation</a:t>
            </a:r>
            <a:endParaRPr lang="en-US" sz="1800" dirty="0" smtClean="0"/>
          </a:p>
          <a:p>
            <a:pPr lvl="1"/>
            <a:r>
              <a:rPr lang="en-US" sz="1600" dirty="0" smtClean="0"/>
              <a:t>All synthesized files in the directory and subdirectories, are added</a:t>
            </a:r>
            <a:endParaRPr lang="en-US" sz="1600" dirty="0" smtClean="0"/>
          </a:p>
          <a:p>
            <a:pPr lvl="0"/>
            <a:r>
              <a:rPr lang="en-US" sz="1800" dirty="0" smtClean="0"/>
              <a:t>Select constraint files</a:t>
            </a:r>
            <a:endParaRPr lang="en-US" sz="1800" dirty="0" smtClean="0"/>
          </a:p>
          <a:p>
            <a:pPr lvl="1"/>
            <a:r>
              <a:rPr lang="en-US" sz="1600" dirty="0" smtClean="0"/>
              <a:t>One or more constraints files including IP specific and top-level can be added</a:t>
            </a:r>
            <a:endParaRPr lang="en-US" sz="1600" dirty="0" smtClean="0"/>
          </a:p>
          <a:p>
            <a:pPr lvl="0"/>
            <a:r>
              <a:rPr lang="en-US" sz="1800" dirty="0" smtClean="0"/>
              <a:t>Select target device or pre-defined board</a:t>
            </a:r>
            <a:endParaRPr lang="en-US" sz="1800" dirty="0" smtClean="0"/>
          </a:p>
          <a:p>
            <a:r>
              <a:rPr lang="en-US" sz="1800" dirty="0" smtClean="0"/>
              <a:t>Reference original existing files or import and copy them into the project</a:t>
            </a:r>
            <a:endParaRPr lang="en-US" sz="1800" dirty="0"/>
          </a:p>
        </p:txBody>
      </p:sp>
      <p:sp>
        <p:nvSpPr>
          <p:cNvPr id="3" name="Title 2"/>
          <p:cNvSpPr>
            <a:spLocks noGrp="1"/>
          </p:cNvSpPr>
          <p:nvPr>
            <p:ph type="title"/>
          </p:nvPr>
        </p:nvSpPr>
        <p:spPr/>
        <p:txBody>
          <a:bodyPr/>
          <a:lstStyle/>
          <a:p>
            <a:r>
              <a:rPr lang="en-US" dirty="0" smtClean="0"/>
              <a:t>Project creation flow (RTL/Synthesized Design)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dirty="0" err="1" smtClean="0"/>
              <a:t>Vivado</a:t>
            </a:r>
            <a:r>
              <a:rPr lang="en-US" dirty="0" smtClean="0"/>
              <a:t> Design Flow 12-</a:t>
            </a:r>
            <a:fld id="{060BD193-E118-4B16-863C-C8C12C675E3E}" type="slidenum">
              <a:rPr lang="en-US" dirty="0" smtClean="0"/>
            </a:fld>
            <a:endParaRPr lang="en-US" dirty="0"/>
          </a:p>
        </p:txBody>
      </p:sp>
      <p:cxnSp>
        <p:nvCxnSpPr>
          <p:cNvPr id="7" name="Straight Arrow Connector 6"/>
          <p:cNvCxnSpPr/>
          <p:nvPr/>
        </p:nvCxnSpPr>
        <p:spPr bwMode="auto">
          <a:xfrm>
            <a:off x="7782127" y="3734369"/>
            <a:ext cx="3336" cy="362960"/>
          </a:xfrm>
          <a:prstGeom prst="straightConnector1">
            <a:avLst/>
          </a:prstGeom>
          <a:solidFill>
            <a:schemeClr val="tx2"/>
          </a:solidFill>
          <a:ln w="22225" cap="flat" cmpd="sng" algn="ctr">
            <a:solidFill>
              <a:schemeClr val="tx1"/>
            </a:solidFill>
            <a:prstDash val="solid"/>
            <a:round/>
            <a:headEnd type="none" w="med" len="med"/>
            <a:tailEnd type="arrow"/>
          </a:ln>
          <a:effectLst/>
        </p:spPr>
      </p:cxnSp>
      <p:pic>
        <p:nvPicPr>
          <p:cNvPr id="10" name="Picture 6" descr="c:\temp\SNAGHTMLd16f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7814" y="4118505"/>
            <a:ext cx="2987180" cy="232280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temp\SNAGHTMLdb11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7013" y="4433082"/>
            <a:ext cx="2759908" cy="214608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temp\SNAGHTMLf303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04993" y="1397102"/>
            <a:ext cx="2799962" cy="238157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temp\SNAGHTMLffb6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00370" y="4055804"/>
            <a:ext cx="2804586" cy="2385509"/>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bwMode="auto">
          <a:xfrm>
            <a:off x="11321143" y="3725963"/>
            <a:ext cx="6499" cy="707119"/>
          </a:xfrm>
          <a:prstGeom prst="straightConnector1">
            <a:avLst/>
          </a:prstGeom>
          <a:solidFill>
            <a:schemeClr val="tx2"/>
          </a:solidFill>
          <a:ln w="222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flipV="1">
            <a:off x="8412480" y="3571486"/>
            <a:ext cx="1228636" cy="1635867"/>
          </a:xfrm>
          <a:prstGeom prst="straightConnector1">
            <a:avLst/>
          </a:prstGeom>
          <a:solidFill>
            <a:schemeClr val="tx2"/>
          </a:solidFill>
          <a:ln w="222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fld>
            <a:endParaRPr lang="en-US" dirty="0"/>
          </a:p>
        </p:txBody>
      </p:sp>
      <p:sp>
        <p:nvSpPr>
          <p:cNvPr id="5123" name="AutoShape 2"/>
          <p:cNvSpPr/>
          <p:nvPr/>
        </p:nvSpPr>
        <p:spPr>
          <a:xfrm rot="16200000">
            <a:off x="3899853" y="3481388"/>
            <a:ext cx="428625" cy="2430462"/>
          </a:xfrm>
          <a:prstGeom prst="downArrowCallout">
            <a:avLst>
              <a:gd name="adj1" fmla="val 25000"/>
              <a:gd name="adj2" fmla="val 25000"/>
              <a:gd name="adj3" fmla="val 94506"/>
              <a:gd name="adj4" fmla="val 66667"/>
            </a:avLst>
          </a:prstGeom>
          <a:solidFill>
            <a:schemeClr val="bg1"/>
          </a:solidFill>
          <a:ln w="19050" cap="flat" cmpd="sng">
            <a:solidFill>
              <a:schemeClr val="tx1"/>
            </a:solidFill>
            <a:prstDash val="solid"/>
            <a:miter/>
            <a:headEnd type="none" w="med" len="med"/>
            <a:tailEnd type="none" w="med" len="med"/>
          </a:ln>
        </p:spPr>
        <p:txBody>
          <a:bodyPr wrap="none" anchor="ctr"/>
          <a:p>
            <a:pPr lvl="0"/>
            <a:endParaRPr>
              <a:solidFill>
                <a:srgbClr val="000000"/>
              </a:solidFill>
              <a:latin typeface="Arial Narrow" pitchFamily="2" charset="0"/>
              <a:ea typeface="Arial Narrow" pitchFamily="2" charset="0"/>
              <a:sym typeface="Arial Narrow" pitchFamily="2" charset="0"/>
            </a:endParaRPr>
          </a:p>
        </p:txBody>
      </p:sp>
      <p:sp>
        <p:nvSpPr>
          <p:cNvPr id="5124" name="AutoShape 3"/>
          <p:cNvSpPr/>
          <p:nvPr/>
        </p:nvSpPr>
        <p:spPr>
          <a:xfrm rot="16200000">
            <a:off x="6295390" y="3589338"/>
            <a:ext cx="642938" cy="2430462"/>
          </a:xfrm>
          <a:prstGeom prst="downArrowCallout">
            <a:avLst>
              <a:gd name="adj1" fmla="val 25000"/>
              <a:gd name="adj2" fmla="val 25000"/>
              <a:gd name="adj3" fmla="val 63039"/>
              <a:gd name="adj4" fmla="val 66667"/>
            </a:avLst>
          </a:prstGeom>
          <a:solidFill>
            <a:schemeClr val="bg1"/>
          </a:solidFill>
          <a:ln w="19050" cap="flat" cmpd="sng">
            <a:solidFill>
              <a:schemeClr val="tx1"/>
            </a:solidFill>
            <a:prstDash val="solid"/>
            <a:miter/>
            <a:headEnd type="none" w="med" len="med"/>
            <a:tailEnd type="none" w="med" len="med"/>
          </a:ln>
        </p:spPr>
        <p:txBody>
          <a:bodyPr wrap="none" anchor="ctr"/>
          <a:p>
            <a:pPr lvl="0"/>
            <a:endParaRPr>
              <a:solidFill>
                <a:srgbClr val="000000"/>
              </a:solidFill>
              <a:latin typeface="Arial Narrow" pitchFamily="2" charset="0"/>
              <a:ea typeface="Arial Narrow" pitchFamily="2" charset="0"/>
              <a:sym typeface="Arial Narrow" pitchFamily="2" charset="0"/>
            </a:endParaRPr>
          </a:p>
        </p:txBody>
      </p:sp>
      <p:sp>
        <p:nvSpPr>
          <p:cNvPr id="5125" name="AutoShape 4"/>
          <p:cNvSpPr/>
          <p:nvPr/>
        </p:nvSpPr>
        <p:spPr>
          <a:xfrm>
            <a:off x="7154228" y="5411788"/>
            <a:ext cx="2287587" cy="644525"/>
          </a:xfrm>
          <a:prstGeom prst="leftArrowCallout">
            <a:avLst>
              <a:gd name="adj1" fmla="val 25000"/>
              <a:gd name="adj2" fmla="val 25000"/>
              <a:gd name="adj3" fmla="val 59154"/>
              <a:gd name="adj4" fmla="val 66667"/>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a:solidFill>
                <a:srgbClr val="000000"/>
              </a:solidFill>
              <a:latin typeface="Arial Narrow" pitchFamily="2" charset="0"/>
              <a:ea typeface="Arial Narrow" pitchFamily="2" charset="0"/>
              <a:sym typeface="Arial Narrow" pitchFamily="2" charset="0"/>
            </a:endParaRPr>
          </a:p>
        </p:txBody>
      </p:sp>
      <p:sp>
        <p:nvSpPr>
          <p:cNvPr id="5126" name="Rectangle 5"/>
          <p:cNvSpPr>
            <a:spLocks noGrp="1"/>
          </p:cNvSpPr>
          <p:nvPr>
            <p:ph type="title"/>
          </p:nvPr>
        </p:nvSpPr>
        <p:spPr>
          <a:xfrm>
            <a:off x="2307590" y="111125"/>
            <a:ext cx="7924800" cy="987425"/>
          </a:xfrm>
          <a:ln w="9525">
            <a:noFill/>
            <a:miter/>
          </a:ln>
        </p:spPr>
        <p:txBody>
          <a:bodyPr vert="horz" wrap="square" anchor="ctr"/>
          <a:p>
            <a:pPr algn="ctr"/>
            <a:r>
              <a:rPr lang="en-US" altLang="zh-CN" sz="3600"/>
              <a:t>Design Entry</a:t>
            </a:r>
            <a:endParaRPr lang="en-US" altLang="zh-CN" sz="4400"/>
          </a:p>
        </p:txBody>
      </p:sp>
      <p:sp>
        <p:nvSpPr>
          <p:cNvPr id="5127" name="Rectangle 6"/>
          <p:cNvSpPr>
            <a:spLocks noGrp="1"/>
          </p:cNvSpPr>
          <p:nvPr>
            <p:ph type="body" idx="1"/>
          </p:nvPr>
        </p:nvSpPr>
        <p:spPr>
          <a:xfrm>
            <a:off x="1888490" y="1389380"/>
            <a:ext cx="8926830" cy="2947670"/>
          </a:xfrm>
          <a:ln w="9525">
            <a:noFill/>
            <a:miter lim="800000"/>
          </a:ln>
        </p:spPr>
        <p:txBody>
          <a:bodyPr vert="horz" wrap="square" anchor="t"/>
          <a:p>
            <a:r>
              <a:rPr lang="en-US" altLang="zh-CN"/>
              <a:t>Plan and budget</a:t>
            </a:r>
            <a:endParaRPr lang="en-US" altLang="zh-CN"/>
          </a:p>
          <a:p>
            <a:r>
              <a:rPr lang="en-US" altLang="zh-CN"/>
              <a:t>Whichever method you use, you will need a tool to generate an EDIF or NGC netlist to bring into the Xilinx implementation tools</a:t>
            </a:r>
            <a:endParaRPr lang="en-US" altLang="zh-CN"/>
          </a:p>
          <a:p>
            <a:pPr lvl="1"/>
            <a:r>
              <a:rPr lang="en-US" altLang="zh-CN" sz="1800"/>
              <a:t>Popular synthesis tools include: Synplify, Precision, FPGA Compiler II, and XST</a:t>
            </a:r>
            <a:endParaRPr lang="en-US" altLang="zh-CN" sz="1800"/>
          </a:p>
          <a:p>
            <a:r>
              <a:rPr lang="en-US" altLang="zh-CN"/>
              <a:t>Tools available to assist in design entry</a:t>
            </a:r>
            <a:endParaRPr lang="en-US" altLang="zh-CN"/>
          </a:p>
          <a:p>
            <a:pPr lvl="1"/>
            <a:r>
              <a:rPr lang="en-US" altLang="zh-CN" sz="1800"/>
              <a:t>Architecture Wizard, CORE Generator™ system, and StateCAD tools</a:t>
            </a:r>
            <a:endParaRPr lang="en-US" altLang="zh-CN" sz="1800"/>
          </a:p>
          <a:p>
            <a:r>
              <a:rPr lang="en-US" altLang="zh-CN"/>
              <a:t>Simulate the design to ensure that it works as expected!</a:t>
            </a:r>
            <a:endParaRPr lang="en-US" altLang="zh-CN"/>
          </a:p>
        </p:txBody>
      </p:sp>
      <p:sp>
        <p:nvSpPr>
          <p:cNvPr id="5128" name="AutoShape 7"/>
          <p:cNvSpPr/>
          <p:nvPr/>
        </p:nvSpPr>
        <p:spPr>
          <a:xfrm>
            <a:off x="4830128" y="5411788"/>
            <a:ext cx="2287587" cy="644525"/>
          </a:xfrm>
          <a:prstGeom prst="leftArrowCallout">
            <a:avLst>
              <a:gd name="adj1" fmla="val 25000"/>
              <a:gd name="adj2" fmla="val 25000"/>
              <a:gd name="adj3" fmla="val 59154"/>
              <a:gd name="adj4" fmla="val 66667"/>
            </a:avLst>
          </a:prstGeom>
          <a:solidFill>
            <a:srgbClr val="DBE4FF"/>
          </a:solidFill>
          <a:ln w="9525" cap="flat" cmpd="sng">
            <a:solidFill>
              <a:schemeClr val="tx1"/>
            </a:solidFill>
            <a:prstDash val="solid"/>
            <a:miter/>
            <a:headEnd type="none" w="med" len="med"/>
            <a:tailEnd type="none" w="med" len="med"/>
          </a:ln>
        </p:spPr>
        <p:txBody>
          <a:bodyPr wrap="none" anchor="ctr"/>
          <a:p>
            <a:pPr lvl="0"/>
            <a:endParaRPr>
              <a:solidFill>
                <a:srgbClr val="000000"/>
              </a:solidFill>
              <a:latin typeface="Arial Narrow" pitchFamily="2" charset="0"/>
              <a:ea typeface="Arial Narrow" pitchFamily="2" charset="0"/>
              <a:sym typeface="Arial Narrow" pitchFamily="2" charset="0"/>
            </a:endParaRPr>
          </a:p>
        </p:txBody>
      </p:sp>
      <p:sp>
        <p:nvSpPr>
          <p:cNvPr id="5129" name="Text Box 8"/>
          <p:cNvSpPr/>
          <p:nvPr/>
        </p:nvSpPr>
        <p:spPr>
          <a:xfrm>
            <a:off x="2961640" y="4503738"/>
            <a:ext cx="1465263" cy="366712"/>
          </a:xfrm>
          <a:prstGeom prst="rect">
            <a:avLst/>
          </a:prstGeom>
          <a:noFill/>
          <a:ln w="9525">
            <a:noFill/>
            <a:miter/>
          </a:ln>
        </p:spPr>
        <p:txBody>
          <a:bodyPr wrap="none">
            <a:spAutoFit/>
          </a:bodyPr>
          <a:p>
            <a:pPr lvl="0" algn="ctr"/>
            <a:r>
              <a:rPr lang="en-US" altLang="x-none" sz="1800" b="1" dirty="0">
                <a:solidFill>
                  <a:srgbClr val="000000"/>
                </a:solidFill>
                <a:latin typeface="Arial Narrow" pitchFamily="2" charset="0"/>
                <a:ea typeface="Arial Narrow" pitchFamily="2" charset="0"/>
                <a:sym typeface="Arial Narrow" pitchFamily="2" charset="0"/>
              </a:rPr>
              <a:t>Plan &amp; Budget</a:t>
            </a:r>
            <a:endParaRPr lang="zh-CN" altLang="en-US" dirty="0">
              <a:latin typeface="Arial Narrow" pitchFamily="2" charset="0"/>
              <a:ea typeface="宋体" charset="-122"/>
            </a:endParaRPr>
          </a:p>
        </p:txBody>
      </p:sp>
      <p:sp>
        <p:nvSpPr>
          <p:cNvPr id="5130" name="Text Box 9"/>
          <p:cNvSpPr/>
          <p:nvPr/>
        </p:nvSpPr>
        <p:spPr>
          <a:xfrm>
            <a:off x="5557203" y="4503738"/>
            <a:ext cx="1341437" cy="642937"/>
          </a:xfrm>
          <a:prstGeom prst="rect">
            <a:avLst/>
          </a:prstGeom>
          <a:noFill/>
          <a:ln w="9525">
            <a:noFill/>
            <a:miter/>
          </a:ln>
        </p:spPr>
        <p:txBody>
          <a:bodyPr wrap="none">
            <a:spAutoFit/>
          </a:bodyPr>
          <a:p>
            <a:pPr lvl="0" algn="ctr"/>
            <a:r>
              <a:rPr lang="en-US" altLang="x-none" sz="1800" b="1" dirty="0">
                <a:solidFill>
                  <a:srgbClr val="000000"/>
                </a:solidFill>
                <a:latin typeface="Arial Narrow" pitchFamily="2" charset="0"/>
                <a:ea typeface="Arial Narrow" pitchFamily="2" charset="0"/>
                <a:sym typeface="Arial Narrow" pitchFamily="2" charset="0"/>
              </a:rPr>
              <a:t>Create Code/</a:t>
            </a:r>
            <a:endParaRPr lang="zh-CN" altLang="en-US" sz="1800" b="1" dirty="0">
              <a:solidFill>
                <a:srgbClr val="000000"/>
              </a:solidFill>
              <a:latin typeface="Arial Narrow" pitchFamily="2" charset="0"/>
              <a:ea typeface="Arial Narrow" pitchFamily="2" charset="0"/>
              <a:sym typeface="Arial Narrow" pitchFamily="2" charset="0"/>
            </a:endParaRPr>
          </a:p>
          <a:p>
            <a:pPr lvl="0" algn="ctr"/>
            <a:r>
              <a:rPr lang="en-US" altLang="x-none" sz="1800" b="1" dirty="0">
                <a:solidFill>
                  <a:srgbClr val="000000"/>
                </a:solidFill>
                <a:latin typeface="Arial Narrow" pitchFamily="2" charset="0"/>
                <a:ea typeface="Arial Narrow" pitchFamily="2" charset="0"/>
                <a:sym typeface="Arial Narrow" pitchFamily="2" charset="0"/>
              </a:rPr>
              <a:t>Schematic</a:t>
            </a:r>
            <a:endParaRPr lang="zh-CN" altLang="en-US" dirty="0">
              <a:latin typeface="Arial Narrow" pitchFamily="2" charset="0"/>
              <a:ea typeface="宋体" charset="-122"/>
            </a:endParaRPr>
          </a:p>
        </p:txBody>
      </p:sp>
      <p:sp>
        <p:nvSpPr>
          <p:cNvPr id="5131" name="AutoShape 10"/>
          <p:cNvSpPr/>
          <p:nvPr/>
        </p:nvSpPr>
        <p:spPr>
          <a:xfrm>
            <a:off x="7868603" y="4483100"/>
            <a:ext cx="1573212" cy="928688"/>
          </a:xfrm>
          <a:prstGeom prst="downArrowCallout">
            <a:avLst>
              <a:gd name="adj1" fmla="val 42380"/>
              <a:gd name="adj2" fmla="val 42373"/>
              <a:gd name="adj3" fmla="val 16666"/>
              <a:gd name="adj4" fmla="val 66667"/>
            </a:avLst>
          </a:prstGeom>
          <a:solidFill>
            <a:srgbClr val="DBE4FF"/>
          </a:solidFill>
          <a:ln w="19050" cap="flat" cmpd="sng">
            <a:solidFill>
              <a:schemeClr val="tx1"/>
            </a:solidFill>
            <a:prstDash val="solid"/>
            <a:miter/>
            <a:headEnd type="none" w="med" len="med"/>
            <a:tailEnd type="none" w="med" len="med"/>
          </a:ln>
        </p:spPr>
        <p:txBody>
          <a:bodyPr wrap="none" anchor="ctr"/>
          <a:p>
            <a:pPr lvl="0"/>
            <a:endParaRPr>
              <a:solidFill>
                <a:srgbClr val="000000"/>
              </a:solidFill>
              <a:latin typeface="Arial Narrow" pitchFamily="2" charset="0"/>
              <a:ea typeface="Arial Narrow" pitchFamily="2" charset="0"/>
              <a:sym typeface="Arial Narrow" pitchFamily="2" charset="0"/>
            </a:endParaRPr>
          </a:p>
        </p:txBody>
      </p:sp>
      <p:sp>
        <p:nvSpPr>
          <p:cNvPr id="5132" name="Text Box 11"/>
          <p:cNvSpPr/>
          <p:nvPr/>
        </p:nvSpPr>
        <p:spPr>
          <a:xfrm>
            <a:off x="8082915" y="4503738"/>
            <a:ext cx="1143000" cy="642937"/>
          </a:xfrm>
          <a:prstGeom prst="rect">
            <a:avLst/>
          </a:prstGeom>
          <a:noFill/>
          <a:ln w="9525">
            <a:noFill/>
            <a:miter/>
          </a:ln>
        </p:spPr>
        <p:txBody>
          <a:bodyPr wrap="none">
            <a:spAutoFit/>
          </a:bodyPr>
          <a:p>
            <a:pPr lvl="0" algn="ctr"/>
            <a:r>
              <a:rPr lang="en-US" altLang="x-none" sz="1800" b="1" dirty="0">
                <a:solidFill>
                  <a:srgbClr val="000000"/>
                </a:solidFill>
                <a:latin typeface="Arial Narrow" pitchFamily="2" charset="0"/>
                <a:ea typeface="Arial Narrow" pitchFamily="2" charset="0"/>
                <a:sym typeface="Arial Narrow" pitchFamily="2" charset="0"/>
              </a:rPr>
              <a:t>HDL RTL</a:t>
            </a:r>
            <a:endParaRPr lang="zh-CN" altLang="en-US" sz="1800" b="1" dirty="0">
              <a:solidFill>
                <a:srgbClr val="000000"/>
              </a:solidFill>
              <a:latin typeface="Arial Narrow" pitchFamily="2" charset="0"/>
              <a:ea typeface="Arial Narrow" pitchFamily="2" charset="0"/>
              <a:sym typeface="Arial Narrow" pitchFamily="2" charset="0"/>
            </a:endParaRPr>
          </a:p>
          <a:p>
            <a:pPr lvl="0" algn="ctr"/>
            <a:r>
              <a:rPr lang="en-US" altLang="x-none" sz="1800" b="1" dirty="0">
                <a:solidFill>
                  <a:srgbClr val="000000"/>
                </a:solidFill>
                <a:latin typeface="Arial Narrow" pitchFamily="2" charset="0"/>
                <a:ea typeface="Arial Narrow" pitchFamily="2" charset="0"/>
                <a:sym typeface="Arial Narrow" pitchFamily="2" charset="0"/>
              </a:rPr>
              <a:t>Simulation</a:t>
            </a:r>
            <a:endParaRPr lang="zh-CN" altLang="en-US" dirty="0">
              <a:latin typeface="Arial Narrow" pitchFamily="2" charset="0"/>
              <a:ea typeface="宋体" charset="-122"/>
            </a:endParaRPr>
          </a:p>
        </p:txBody>
      </p:sp>
      <p:sp>
        <p:nvSpPr>
          <p:cNvPr id="5133" name="Text Box 12"/>
          <p:cNvSpPr/>
          <p:nvPr/>
        </p:nvSpPr>
        <p:spPr>
          <a:xfrm>
            <a:off x="7895590" y="5434013"/>
            <a:ext cx="1571625" cy="639762"/>
          </a:xfrm>
          <a:prstGeom prst="rect">
            <a:avLst/>
          </a:prstGeom>
          <a:noFill/>
          <a:ln w="9525">
            <a:noFill/>
            <a:miter/>
          </a:ln>
        </p:spPr>
        <p:txBody>
          <a:bodyPr wrap="none">
            <a:spAutoFit/>
          </a:bodyPr>
          <a:p>
            <a:pPr lvl="0" algn="ctr"/>
            <a:r>
              <a:rPr lang="en-US" altLang="x-none" sz="1800" b="1" dirty="0">
                <a:solidFill>
                  <a:srgbClr val="000000"/>
                </a:solidFill>
                <a:latin typeface="Arial Narrow" pitchFamily="2" charset="0"/>
                <a:ea typeface="Arial Narrow" pitchFamily="2" charset="0"/>
                <a:sym typeface="Arial Narrow" pitchFamily="2" charset="0"/>
              </a:rPr>
              <a:t>Synthesize</a:t>
            </a:r>
            <a:endParaRPr lang="zh-CN" altLang="en-US" sz="1800" b="1" dirty="0">
              <a:solidFill>
                <a:srgbClr val="000000"/>
              </a:solidFill>
              <a:latin typeface="Arial Narrow" pitchFamily="2" charset="0"/>
              <a:ea typeface="Arial Narrow" pitchFamily="2" charset="0"/>
              <a:sym typeface="Arial Narrow" pitchFamily="2" charset="0"/>
            </a:endParaRPr>
          </a:p>
          <a:p>
            <a:pPr lvl="0" algn="ctr"/>
            <a:r>
              <a:rPr lang="en-US" altLang="x-none" sz="1800" b="1" dirty="0">
                <a:solidFill>
                  <a:srgbClr val="000000"/>
                </a:solidFill>
                <a:latin typeface="Arial Narrow" pitchFamily="2" charset="0"/>
                <a:ea typeface="Arial Narrow" pitchFamily="2" charset="0"/>
                <a:sym typeface="Arial Narrow" pitchFamily="2" charset="0"/>
              </a:rPr>
              <a:t>to create netlist</a:t>
            </a:r>
            <a:endParaRPr lang="zh-CN" altLang="en-US" dirty="0">
              <a:latin typeface="Arial Narrow" pitchFamily="2" charset="0"/>
              <a:ea typeface="宋体" charset="-122"/>
            </a:endParaRPr>
          </a:p>
        </p:txBody>
      </p:sp>
      <p:sp>
        <p:nvSpPr>
          <p:cNvPr id="5134" name="Text Box 13"/>
          <p:cNvSpPr/>
          <p:nvPr/>
        </p:nvSpPr>
        <p:spPr>
          <a:xfrm>
            <a:off x="5795328" y="5434013"/>
            <a:ext cx="1143000" cy="639762"/>
          </a:xfrm>
          <a:prstGeom prst="rect">
            <a:avLst/>
          </a:prstGeom>
          <a:noFill/>
          <a:ln w="9525">
            <a:noFill/>
            <a:miter/>
          </a:ln>
        </p:spPr>
        <p:txBody>
          <a:bodyPr wrap="none">
            <a:spAutoFit/>
          </a:bodyPr>
          <a:p>
            <a:pPr lvl="0" algn="ctr"/>
            <a:r>
              <a:rPr lang="en-US" altLang="x-none" sz="1800" b="1" dirty="0">
                <a:solidFill>
                  <a:srgbClr val="000000"/>
                </a:solidFill>
                <a:latin typeface="Arial Narrow" pitchFamily="2" charset="0"/>
                <a:ea typeface="Arial Narrow" pitchFamily="2" charset="0"/>
                <a:sym typeface="Arial Narrow" pitchFamily="2" charset="0"/>
              </a:rPr>
              <a:t>Functional</a:t>
            </a:r>
            <a:endParaRPr lang="zh-CN" altLang="en-US" sz="1800" b="1" dirty="0">
              <a:solidFill>
                <a:srgbClr val="000000"/>
              </a:solidFill>
              <a:latin typeface="Arial Narrow" pitchFamily="2" charset="0"/>
              <a:ea typeface="Arial Narrow" pitchFamily="2" charset="0"/>
              <a:sym typeface="Arial Narrow" pitchFamily="2" charset="0"/>
            </a:endParaRPr>
          </a:p>
          <a:p>
            <a:pPr lvl="0" algn="ctr"/>
            <a:r>
              <a:rPr lang="en-US" altLang="x-none" sz="1800" b="1" dirty="0">
                <a:solidFill>
                  <a:srgbClr val="000000"/>
                </a:solidFill>
                <a:latin typeface="Arial Narrow" pitchFamily="2" charset="0"/>
                <a:ea typeface="Arial Narrow" pitchFamily="2" charset="0"/>
                <a:sym typeface="Arial Narrow" pitchFamily="2" charset="0"/>
              </a:rPr>
              <a:t>Simulation</a:t>
            </a:r>
            <a:endParaRPr lang="zh-CN" altLang="en-US" dirty="0">
              <a:latin typeface="Arial Narrow" pitchFamily="2" charset="0"/>
              <a:ea typeface="宋体" charset="-122"/>
            </a:endParaRPr>
          </a:p>
        </p:txBody>
      </p:sp>
      <p:sp>
        <p:nvSpPr>
          <p:cNvPr id="5135" name="Text Box 14"/>
          <p:cNvSpPr/>
          <p:nvPr/>
        </p:nvSpPr>
        <p:spPr>
          <a:xfrm>
            <a:off x="4042728" y="5534025"/>
            <a:ext cx="446087" cy="366713"/>
          </a:xfrm>
          <a:prstGeom prst="rect">
            <a:avLst/>
          </a:prstGeom>
          <a:noFill/>
          <a:ln w="9525">
            <a:noFill/>
            <a:miter/>
          </a:ln>
        </p:spPr>
        <p:txBody>
          <a:bodyPr wrap="none">
            <a:spAutoFit/>
          </a:bodyPr>
          <a:p>
            <a:pPr lvl="0"/>
            <a:r>
              <a:rPr lang="en-US" altLang="x-none" sz="1800" b="1" dirty="0">
                <a:solidFill>
                  <a:srgbClr val="000000"/>
                </a:solidFill>
                <a:latin typeface="Arial Narrow" pitchFamily="2" charset="0"/>
                <a:ea typeface="Arial Narrow" pitchFamily="2" charset="0"/>
                <a:sym typeface="Arial Narrow" pitchFamily="2" charset="0"/>
              </a:rPr>
              <a:t>. . .</a:t>
            </a:r>
            <a:endParaRPr lang="zh-CN" altLang="en-US" dirty="0">
              <a:latin typeface="Arial Narrow" pitchFamily="2" charset="0"/>
              <a:ea typeface="宋体" charset="-122"/>
            </a:endParaRPr>
          </a:p>
        </p:txBody>
      </p:sp>
      <p:sp>
        <p:nvSpPr>
          <p:cNvPr id="5136" name="Text Box 15"/>
          <p:cNvSpPr/>
          <p:nvPr/>
        </p:nvSpPr>
        <p:spPr>
          <a:xfrm>
            <a:off x="4574540" y="939800"/>
            <a:ext cx="3552825" cy="396875"/>
          </a:xfrm>
          <a:prstGeom prst="rect">
            <a:avLst/>
          </a:prstGeom>
          <a:noFill/>
          <a:ln w="9525">
            <a:noFill/>
            <a:miter/>
          </a:ln>
        </p:spPr>
        <p:txBody>
          <a:bodyPr wrap="none">
            <a:spAutoFit/>
          </a:bodyPr>
          <a:p>
            <a:pPr lvl="0"/>
            <a:r>
              <a:rPr lang="en-US" altLang="x-none" dirty="0">
                <a:solidFill>
                  <a:srgbClr val="000000"/>
                </a:solidFill>
                <a:latin typeface="Arial Narrow" pitchFamily="2" charset="0"/>
                <a:ea typeface="Arial Narrow" pitchFamily="2" charset="0"/>
                <a:sym typeface="Arial Narrow" pitchFamily="2" charset="0"/>
              </a:rPr>
              <a:t>Create designs in HDL or Schematic</a:t>
            </a:r>
            <a:endParaRPr lang="zh-CN" altLang="en-US" dirty="0">
              <a:latin typeface="Arial Narrow" pitchFamily="2" charset="0"/>
              <a:ea typeface="宋体"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867511" cy="4268337"/>
          </a:xfrm>
        </p:spPr>
        <p:txBody>
          <a:bodyPr/>
          <a:lstStyle/>
          <a:p>
            <a:pPr lvl="0"/>
            <a:r>
              <a:rPr lang="en-US" dirty="0"/>
              <a:t>Constraint sets are a collection of XDC files</a:t>
            </a:r>
            <a:endParaRPr lang="en-US" dirty="0"/>
          </a:p>
          <a:p>
            <a:pPr lvl="1"/>
            <a:r>
              <a:rPr lang="en-US" dirty="0"/>
              <a:t>A project can contain multiple constraint sets </a:t>
            </a:r>
            <a:endParaRPr lang="en-US" dirty="0" smtClean="0"/>
          </a:p>
          <a:p>
            <a:pPr lvl="1"/>
            <a:r>
              <a:rPr lang="en-US" dirty="0" smtClean="0"/>
              <a:t>For </a:t>
            </a:r>
            <a:r>
              <a:rPr lang="en-US" dirty="0"/>
              <a:t>a constraints set to be applied, it must be set to "active"</a:t>
            </a:r>
            <a:endParaRPr lang="en-US" dirty="0"/>
          </a:p>
          <a:p>
            <a:pPr lvl="2"/>
            <a:r>
              <a:rPr lang="en-US" dirty="0"/>
              <a:t>Any constraint set can be made active by right-clicking and selecting Make Active</a:t>
            </a:r>
            <a:endParaRPr lang="en-US" dirty="0"/>
          </a:p>
          <a:p>
            <a:r>
              <a:rPr lang="en-US" dirty="0"/>
              <a:t>Target XDC</a:t>
            </a:r>
            <a:endParaRPr lang="en-US" dirty="0"/>
          </a:p>
          <a:p>
            <a:pPr lvl="1"/>
            <a:r>
              <a:rPr lang="en-US" dirty="0"/>
              <a:t>The XDC file in a constraint set to which </a:t>
            </a:r>
            <a:r>
              <a:rPr lang="en-US" dirty="0" smtClean="0"/>
              <a:t>new </a:t>
            </a:r>
            <a:r>
              <a:rPr lang="en-US" dirty="0"/>
              <a:t>constraints are </a:t>
            </a:r>
            <a:r>
              <a:rPr lang="en-US" dirty="0" smtClean="0"/>
              <a:t>written</a:t>
            </a:r>
            <a:endParaRPr lang="en-US" dirty="0" smtClean="0"/>
          </a:p>
          <a:p>
            <a:pPr lvl="2"/>
            <a:r>
              <a:rPr lang="en-US" dirty="0" smtClean="0"/>
              <a:t>From the Constraints Wizard for example</a:t>
            </a:r>
            <a:endParaRPr lang="en-US" dirty="0" smtClean="0"/>
          </a:p>
          <a:p>
            <a:pPr lvl="1"/>
            <a:r>
              <a:rPr lang="en-US" dirty="0" smtClean="0"/>
              <a:t>Target XDC can be specified by right-clicking and selecting Set As Target Constraint File</a:t>
            </a:r>
            <a:endParaRPr lang="en-US" dirty="0"/>
          </a:p>
        </p:txBody>
      </p:sp>
      <p:sp>
        <p:nvSpPr>
          <p:cNvPr id="3" name="Title 2"/>
          <p:cNvSpPr>
            <a:spLocks noGrp="1"/>
          </p:cNvSpPr>
          <p:nvPr>
            <p:ph type="title"/>
          </p:nvPr>
        </p:nvSpPr>
        <p:spPr/>
        <p:txBody>
          <a:bodyPr/>
          <a:lstStyle/>
          <a:p>
            <a:r>
              <a:rPr lang="en-US" dirty="0" smtClean="0"/>
              <a:t>Constraints File Management</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pic>
        <p:nvPicPr>
          <p:cNvPr id="9218" name="Picture 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15125" y="1704974"/>
            <a:ext cx="5016316"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704225" cy="4268337"/>
          </a:xfrm>
        </p:spPr>
        <p:txBody>
          <a:bodyPr/>
          <a:lstStyle/>
          <a:p>
            <a:pPr lvl="0"/>
            <a:r>
              <a:rPr lang="en-US" dirty="0" smtClean="0"/>
              <a:t>Used to manage sources, customize IP, and view project details in the Project Summary</a:t>
            </a:r>
            <a:endParaRPr lang="en-US" dirty="0" smtClean="0"/>
          </a:p>
          <a:p>
            <a:pPr lvl="0"/>
            <a:r>
              <a:rPr lang="en-US" dirty="0" smtClean="0"/>
              <a:t>Flow Navigator</a:t>
            </a:r>
            <a:endParaRPr lang="en-US" dirty="0" smtClean="0"/>
          </a:p>
          <a:p>
            <a:pPr lvl="0"/>
            <a:r>
              <a:rPr lang="en-US" dirty="0" smtClean="0"/>
              <a:t>Sources view</a:t>
            </a:r>
            <a:endParaRPr lang="en-US" dirty="0" smtClean="0"/>
          </a:p>
          <a:p>
            <a:pPr lvl="1"/>
            <a:r>
              <a:rPr lang="en-US" dirty="0" smtClean="0"/>
              <a:t>Hierarchical display of sources, including constraints files</a:t>
            </a:r>
            <a:endParaRPr lang="en-US" dirty="0" smtClean="0"/>
          </a:p>
          <a:p>
            <a:pPr lvl="1"/>
            <a:r>
              <a:rPr lang="en-US" dirty="0" smtClean="0"/>
              <a:t>IP Sources and Libraries view</a:t>
            </a:r>
            <a:endParaRPr lang="en-US" dirty="0" smtClean="0"/>
          </a:p>
          <a:p>
            <a:pPr lvl="2"/>
            <a:r>
              <a:rPr lang="en-US" dirty="0" smtClean="0"/>
              <a:t>HDL and </a:t>
            </a:r>
            <a:r>
              <a:rPr lang="en-US" dirty="0" err="1" smtClean="0"/>
              <a:t>netlists</a:t>
            </a:r>
            <a:r>
              <a:rPr lang="en-US" dirty="0" smtClean="0"/>
              <a:t> including references to library and location</a:t>
            </a:r>
            <a:endParaRPr lang="en-US" dirty="0" smtClean="0"/>
          </a:p>
          <a:p>
            <a:pPr lvl="0"/>
            <a:r>
              <a:rPr lang="en-US" dirty="0" smtClean="0"/>
              <a:t>Project Summary</a:t>
            </a:r>
            <a:endParaRPr lang="en-US" dirty="0" smtClean="0"/>
          </a:p>
          <a:p>
            <a:pPr lvl="1"/>
            <a:r>
              <a:rPr lang="en-US" dirty="0" smtClean="0"/>
              <a:t>Gives access to device utilization (resources), timing summary, and strategy information</a:t>
            </a:r>
            <a:endParaRPr lang="en-US" dirty="0" smtClean="0"/>
          </a:p>
          <a:p>
            <a:r>
              <a:rPr lang="en-US" dirty="0" err="1" smtClean="0"/>
              <a:t>Tcl</a:t>
            </a:r>
            <a:r>
              <a:rPr lang="en-US" dirty="0" smtClean="0"/>
              <a:t> Console, Messages, Compilation, Reports, and Design Runs</a:t>
            </a:r>
            <a:endParaRPr lang="en-US" dirty="0"/>
          </a:p>
        </p:txBody>
      </p:sp>
      <p:sp>
        <p:nvSpPr>
          <p:cNvPr id="3" name="Title 2"/>
          <p:cNvSpPr>
            <a:spLocks noGrp="1"/>
          </p:cNvSpPr>
          <p:nvPr>
            <p:ph type="title"/>
          </p:nvPr>
        </p:nvSpPr>
        <p:spPr/>
        <p:txBody>
          <a:bodyPr/>
          <a:lstStyle/>
          <a:p>
            <a:r>
              <a:rPr lang="en-US" dirty="0" smtClean="0"/>
              <a:t>Project Navigator</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2178"/>
          <a:stretch>
            <a:fillRect/>
          </a:stretch>
        </p:blipFill>
        <p:spPr bwMode="auto">
          <a:xfrm>
            <a:off x="6491633" y="1784412"/>
            <a:ext cx="5451130" cy="4324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762736" cy="4268337"/>
          </a:xfrm>
        </p:spPr>
        <p:txBody>
          <a:bodyPr/>
          <a:lstStyle/>
          <a:p>
            <a:pPr lvl="0"/>
            <a:r>
              <a:rPr lang="en-US" dirty="0" smtClean="0"/>
              <a:t>General settings</a:t>
            </a:r>
            <a:endParaRPr lang="en-US" dirty="0" smtClean="0"/>
          </a:p>
          <a:p>
            <a:pPr lvl="1"/>
            <a:r>
              <a:rPr lang="en-US" dirty="0" smtClean="0"/>
              <a:t>Select </a:t>
            </a:r>
            <a:r>
              <a:rPr lang="en-US" dirty="0"/>
              <a:t>device</a:t>
            </a:r>
            <a:endParaRPr lang="en-US" dirty="0"/>
          </a:p>
          <a:p>
            <a:pPr lvl="1"/>
            <a:r>
              <a:rPr lang="en-US" dirty="0"/>
              <a:t>Target HDL language</a:t>
            </a:r>
            <a:endParaRPr lang="en-US" dirty="0"/>
          </a:p>
          <a:p>
            <a:pPr lvl="1"/>
            <a:r>
              <a:rPr lang="en-US" dirty="0"/>
              <a:t>Simulation tool (Vivado simulator included)</a:t>
            </a:r>
            <a:endParaRPr lang="en-US" dirty="0"/>
          </a:p>
          <a:p>
            <a:pPr lvl="1"/>
            <a:r>
              <a:rPr lang="en-US" dirty="0"/>
              <a:t>Top module name</a:t>
            </a:r>
            <a:endParaRPr lang="en-US" dirty="0"/>
          </a:p>
          <a:p>
            <a:pPr lvl="1"/>
            <a:r>
              <a:rPr lang="en-US" dirty="0" smtClean="0"/>
              <a:t>Language options</a:t>
            </a:r>
            <a:endParaRPr lang="en-US" dirty="0" smtClean="0"/>
          </a:p>
          <a:p>
            <a:pPr lvl="1"/>
            <a:endParaRPr lang="en-US" dirty="0"/>
          </a:p>
          <a:p>
            <a:r>
              <a:rPr lang="en-US" dirty="0" smtClean="0"/>
              <a:t>Other settings are covered in their respective modules</a:t>
            </a:r>
            <a:endParaRPr lang="en-US" dirty="0"/>
          </a:p>
        </p:txBody>
      </p:sp>
      <p:sp>
        <p:nvSpPr>
          <p:cNvPr id="3" name="Title 2"/>
          <p:cNvSpPr>
            <a:spLocks noGrp="1"/>
          </p:cNvSpPr>
          <p:nvPr>
            <p:ph type="title"/>
          </p:nvPr>
        </p:nvSpPr>
        <p:spPr/>
        <p:txBody>
          <a:bodyPr/>
          <a:lstStyle/>
          <a:p>
            <a:r>
              <a:rPr lang="en-US" dirty="0" smtClean="0"/>
              <a:t>Project Settings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pic>
        <p:nvPicPr>
          <p:cNvPr id="6" name="Picture 2" descr="c:\temp\SNAGHTML3b406a.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79832" y="1600201"/>
            <a:ext cx="6224959" cy="45548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Configure project sources</a:t>
            </a:r>
            <a:endParaRPr lang="en-US" dirty="0" smtClean="0"/>
          </a:p>
          <a:p>
            <a:pPr lvl="1"/>
            <a:r>
              <a:rPr lang="en-US" dirty="0" smtClean="0"/>
              <a:t>Add HDL source files, constraints files, simulation files, block designs</a:t>
            </a:r>
            <a:endParaRPr lang="en-US" dirty="0" smtClean="0"/>
          </a:p>
          <a:p>
            <a:pPr lvl="0"/>
            <a:r>
              <a:rPr lang="en-US" dirty="0" smtClean="0"/>
              <a:t>IP Integrator</a:t>
            </a:r>
            <a:endParaRPr lang="en-US" dirty="0" smtClean="0"/>
          </a:p>
          <a:p>
            <a:pPr lvl="1"/>
            <a:r>
              <a:rPr lang="en-US" dirty="0" smtClean="0"/>
              <a:t>Create, open, generate a block design</a:t>
            </a:r>
            <a:endParaRPr lang="en-US" dirty="0" smtClean="0"/>
          </a:p>
          <a:p>
            <a:pPr lvl="0"/>
            <a:r>
              <a:rPr lang="en-US" dirty="0" smtClean="0"/>
              <a:t>Run Simulation</a:t>
            </a:r>
            <a:endParaRPr lang="en-US" dirty="0" smtClean="0"/>
          </a:p>
          <a:p>
            <a:pPr lvl="1"/>
            <a:r>
              <a:rPr lang="en-US" dirty="0" smtClean="0"/>
              <a:t>XSIM simulator included</a:t>
            </a:r>
            <a:endParaRPr lang="en-US" dirty="0" smtClean="0"/>
          </a:p>
          <a:p>
            <a:pPr lvl="1"/>
            <a:r>
              <a:rPr lang="en-US" dirty="0" smtClean="0"/>
              <a:t>Behavioral, post-synthesis, post-implementation</a:t>
            </a:r>
            <a:endParaRPr lang="en-US" dirty="0" smtClean="0"/>
          </a:p>
          <a:p>
            <a:pPr lvl="0"/>
            <a:r>
              <a:rPr lang="en-US" dirty="0" smtClean="0"/>
              <a:t>RTL Analysis</a:t>
            </a:r>
            <a:endParaRPr lang="en-US" dirty="0" smtClean="0"/>
          </a:p>
          <a:p>
            <a:pPr lvl="1"/>
            <a:r>
              <a:rPr lang="en-US" dirty="0" smtClean="0"/>
              <a:t>Open Elaborated Design button: Loads the elaborated RTL design</a:t>
            </a:r>
            <a:endParaRPr lang="en-US" dirty="0" smtClean="0"/>
          </a:p>
          <a:p>
            <a:endParaRPr lang="en-US" dirty="0"/>
          </a:p>
        </p:txBody>
      </p:sp>
      <p:sp>
        <p:nvSpPr>
          <p:cNvPr id="3" name="Title 2"/>
          <p:cNvSpPr>
            <a:spLocks noGrp="1"/>
          </p:cNvSpPr>
          <p:nvPr>
            <p:ph type="title"/>
          </p:nvPr>
        </p:nvSpPr>
        <p:spPr/>
        <p:txBody>
          <a:bodyPr/>
          <a:lstStyle/>
          <a:p>
            <a:r>
              <a:rPr lang="en-US" smtClean="0"/>
              <a:t>Flow Navigator – RTL Project</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pic>
        <p:nvPicPr>
          <p:cNvPr id="6" name="Picture 5"/>
          <p:cNvPicPr>
            <a:picLocks noChangeAspect="1"/>
          </p:cNvPicPr>
          <p:nvPr/>
        </p:nvPicPr>
        <p:blipFill>
          <a:blip r:embed="rId1"/>
          <a:srcRect/>
          <a:stretch>
            <a:fillRect/>
          </a:stretch>
        </p:blipFill>
        <p:spPr>
          <a:xfrm>
            <a:off x="9186782" y="1600201"/>
            <a:ext cx="2392602" cy="4665027"/>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Run Synthesis</a:t>
            </a:r>
            <a:endParaRPr lang="en-US" dirty="0"/>
          </a:p>
          <a:p>
            <a:pPr lvl="1"/>
            <a:r>
              <a:rPr lang="en-US" dirty="0"/>
              <a:t>Timing driven</a:t>
            </a:r>
            <a:endParaRPr lang="en-US" dirty="0"/>
          </a:p>
          <a:p>
            <a:pPr lvl="1"/>
            <a:r>
              <a:rPr lang="en-US" dirty="0"/>
              <a:t>Open Synthesized Design button: Loads synthesized </a:t>
            </a:r>
            <a:r>
              <a:rPr lang="en-US" dirty="0" err="1"/>
              <a:t>netlist</a:t>
            </a:r>
            <a:endParaRPr lang="en-US" dirty="0"/>
          </a:p>
          <a:p>
            <a:pPr lvl="0"/>
            <a:r>
              <a:rPr lang="en-US" dirty="0" smtClean="0"/>
              <a:t>Run Implement button: Runs implementation tools</a:t>
            </a:r>
            <a:endParaRPr lang="en-US" dirty="0" smtClean="0"/>
          </a:p>
          <a:p>
            <a:pPr lvl="1"/>
            <a:r>
              <a:rPr lang="en-US" dirty="0" smtClean="0"/>
              <a:t>link, opt, </a:t>
            </a:r>
            <a:r>
              <a:rPr lang="en-US" dirty="0" err="1" smtClean="0"/>
              <a:t>power_opt</a:t>
            </a:r>
            <a:r>
              <a:rPr lang="en-US" dirty="0" smtClean="0"/>
              <a:t>, place, </a:t>
            </a:r>
            <a:r>
              <a:rPr lang="en-US" dirty="0" err="1" smtClean="0"/>
              <a:t>phys_opt</a:t>
            </a:r>
            <a:r>
              <a:rPr lang="en-US" dirty="0" smtClean="0"/>
              <a:t>, and route</a:t>
            </a:r>
            <a:endParaRPr lang="en-US" dirty="0" smtClean="0"/>
          </a:p>
          <a:p>
            <a:pPr lvl="1"/>
            <a:r>
              <a:rPr lang="en-US" dirty="0" smtClean="0"/>
              <a:t>Open Implemented Design button: Loads implemented design</a:t>
            </a:r>
            <a:endParaRPr lang="en-US" dirty="0" smtClean="0"/>
          </a:p>
          <a:p>
            <a:r>
              <a:rPr lang="en-US" dirty="0" smtClean="0"/>
              <a:t>Program and Debug: Launches programming and debugging tools</a:t>
            </a:r>
            <a:endParaRPr lang="en-US" dirty="0" smtClean="0"/>
          </a:p>
          <a:p>
            <a:pPr lvl="1"/>
            <a:r>
              <a:rPr lang="en-US" dirty="0" smtClean="0"/>
              <a:t>Open Hardware Manager to program the FPGA</a:t>
            </a:r>
            <a:endParaRPr lang="en-US" dirty="0" smtClean="0"/>
          </a:p>
          <a:p>
            <a:pPr lvl="1"/>
            <a:r>
              <a:rPr lang="en-US" dirty="0" smtClean="0"/>
              <a:t>Hardware Manager also contains debug capabilities</a:t>
            </a:r>
          </a:p>
        </p:txBody>
      </p:sp>
      <p:sp>
        <p:nvSpPr>
          <p:cNvPr id="3" name="Title 2"/>
          <p:cNvSpPr>
            <a:spLocks noGrp="1"/>
          </p:cNvSpPr>
          <p:nvPr>
            <p:ph type="title"/>
          </p:nvPr>
        </p:nvSpPr>
        <p:spPr/>
        <p:txBody>
          <a:bodyPr/>
          <a:lstStyle/>
          <a:p>
            <a:r>
              <a:rPr lang="en-US" smtClean="0"/>
              <a:t>Flow Navigator – RTL Project, cont’d…</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pic>
        <p:nvPicPr>
          <p:cNvPr id="6" name="Picture 5"/>
          <p:cNvPicPr>
            <a:picLocks noChangeAspect="1"/>
          </p:cNvPicPr>
          <p:nvPr/>
        </p:nvPicPr>
        <p:blipFill>
          <a:blip r:embed="rId1"/>
          <a:srcRect/>
          <a:stretch>
            <a:fillRect/>
          </a:stretch>
        </p:blipFill>
        <p:spPr>
          <a:xfrm>
            <a:off x="9513999" y="1600201"/>
            <a:ext cx="2065385" cy="4578113"/>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7718" y="1589315"/>
            <a:ext cx="5573596" cy="4268337"/>
          </a:xfrm>
        </p:spPr>
        <p:txBody>
          <a:bodyPr/>
          <a:lstStyle/>
          <a:p>
            <a:r>
              <a:rPr lang="en-US" dirty="0" smtClean="0"/>
              <a:t>The </a:t>
            </a:r>
            <a:r>
              <a:rPr lang="en-US" dirty="0" err="1" smtClean="0"/>
              <a:t>Vivado</a:t>
            </a:r>
            <a:r>
              <a:rPr lang="en-US" dirty="0" smtClean="0"/>
              <a:t> simulator, XSIM, supports RTL, </a:t>
            </a:r>
            <a:r>
              <a:rPr lang="en-US" dirty="0" err="1" smtClean="0"/>
              <a:t>netlist</a:t>
            </a:r>
            <a:r>
              <a:rPr lang="en-US" dirty="0" smtClean="0"/>
              <a:t>, and timing simulation</a:t>
            </a:r>
            <a:endParaRPr lang="en-US" dirty="0" smtClean="0"/>
          </a:p>
          <a:p>
            <a:r>
              <a:rPr lang="en-US" dirty="0" smtClean="0"/>
              <a:t>Part of the </a:t>
            </a:r>
            <a:r>
              <a:rPr lang="en-US" dirty="0" err="1" smtClean="0"/>
              <a:t>Vivado</a:t>
            </a:r>
            <a:r>
              <a:rPr lang="en-US" dirty="0" smtClean="0"/>
              <a:t> installation</a:t>
            </a:r>
            <a:endParaRPr lang="en-US" dirty="0" smtClean="0"/>
          </a:p>
          <a:p>
            <a:endParaRPr lang="en-US" dirty="0"/>
          </a:p>
        </p:txBody>
      </p:sp>
      <p:sp>
        <p:nvSpPr>
          <p:cNvPr id="3" name="Title 2"/>
          <p:cNvSpPr>
            <a:spLocks noGrp="1"/>
          </p:cNvSpPr>
          <p:nvPr>
            <p:ph type="title"/>
          </p:nvPr>
        </p:nvSpPr>
        <p:spPr/>
        <p:txBody>
          <a:bodyPr/>
          <a:lstStyle/>
          <a:p>
            <a:r>
              <a:rPr lang="en-US" smtClean="0"/>
              <a:t>Simulation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7349" y="3079089"/>
            <a:ext cx="377190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descr="c:\temp\SNAGHTML1c92d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8879" y="2074063"/>
            <a:ext cx="7334197" cy="40790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346812" cy="4268337"/>
          </a:xfrm>
        </p:spPr>
        <p:txBody>
          <a:bodyPr/>
          <a:lstStyle/>
          <a:p>
            <a:pPr lvl="0"/>
            <a:r>
              <a:rPr lang="en-US" dirty="0" err="1" smtClean="0"/>
              <a:t>Testbench</a:t>
            </a:r>
            <a:r>
              <a:rPr lang="en-US" dirty="0" smtClean="0"/>
              <a:t> sources (*.V or *.VHD) must be added separately from design sources</a:t>
            </a:r>
            <a:endParaRPr lang="en-US" dirty="0" smtClean="0"/>
          </a:p>
          <a:p>
            <a:pPr lvl="1"/>
            <a:r>
              <a:rPr lang="en-US" dirty="0" smtClean="0"/>
              <a:t>In the Flow Navigator, click Add Sources</a:t>
            </a:r>
            <a:endParaRPr lang="en-US" dirty="0" smtClean="0"/>
          </a:p>
          <a:p>
            <a:pPr lvl="1"/>
            <a:r>
              <a:rPr lang="en-US" dirty="0" smtClean="0"/>
              <a:t>Select Add or Create Simulation Sources option and click Next</a:t>
            </a:r>
            <a:endParaRPr lang="en-US" dirty="0" smtClean="0"/>
          </a:p>
          <a:p>
            <a:pPr lvl="1"/>
            <a:r>
              <a:rPr lang="en-US" dirty="0" smtClean="0"/>
              <a:t>Click on the Green + button, add files…, add directories… if the </a:t>
            </a:r>
            <a:r>
              <a:rPr lang="en-US" dirty="0" err="1" smtClean="0"/>
              <a:t>testbench</a:t>
            </a:r>
            <a:r>
              <a:rPr lang="en-US" dirty="0" smtClean="0"/>
              <a:t> file is already available or click on Create File… button to create a new </a:t>
            </a:r>
            <a:r>
              <a:rPr lang="en-US" dirty="0" err="1" smtClean="0"/>
              <a:t>testbench</a:t>
            </a:r>
            <a:r>
              <a:rPr lang="en-US" dirty="0" smtClean="0"/>
              <a:t> file</a:t>
            </a:r>
            <a:endParaRPr lang="en-US" dirty="0" smtClean="0"/>
          </a:p>
          <a:p>
            <a:pPr lvl="1"/>
            <a:r>
              <a:rPr lang="en-US" dirty="0" smtClean="0"/>
              <a:t>Select a file type- Verilog, Verilog Header, </a:t>
            </a:r>
            <a:r>
              <a:rPr lang="en-US" dirty="0" err="1" smtClean="0"/>
              <a:t>SystemVerilog</a:t>
            </a:r>
            <a:r>
              <a:rPr lang="en-US" dirty="0" smtClean="0"/>
              <a:t>, or VHDL </a:t>
            </a:r>
            <a:endParaRPr lang="en-US" dirty="0" smtClean="0"/>
          </a:p>
          <a:p>
            <a:pPr lvl="1"/>
            <a:r>
              <a:rPr lang="en-US" dirty="0" smtClean="0"/>
              <a:t>Browse to an existing </a:t>
            </a:r>
            <a:r>
              <a:rPr lang="en-US" dirty="0" err="1" smtClean="0"/>
              <a:t>testbench</a:t>
            </a:r>
            <a:r>
              <a:rPr lang="en-US" dirty="0" smtClean="0"/>
              <a:t> or enter a filename to create</a:t>
            </a:r>
            <a:endParaRPr lang="en-US" dirty="0"/>
          </a:p>
        </p:txBody>
      </p:sp>
      <p:sp>
        <p:nvSpPr>
          <p:cNvPr id="3" name="Title 2"/>
          <p:cNvSpPr>
            <a:spLocks noGrp="1"/>
          </p:cNvSpPr>
          <p:nvPr>
            <p:ph type="title"/>
          </p:nvPr>
        </p:nvSpPr>
        <p:spPr/>
        <p:txBody>
          <a:bodyPr/>
          <a:lstStyle/>
          <a:p>
            <a:r>
              <a:rPr lang="en-US" smtClean="0"/>
              <a:t>Adding Testbench Files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pic>
        <p:nvPicPr>
          <p:cNvPr id="9" name="Picture 2" descr="c:\temp\SNAGHTML1dfd0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16295" y="1600201"/>
            <a:ext cx="4763897" cy="29519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temp\SNAGHTML1e953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487" y="3642535"/>
            <a:ext cx="4318921" cy="28177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867510" cy="4268337"/>
          </a:xfrm>
        </p:spPr>
        <p:txBody>
          <a:bodyPr/>
          <a:lstStyle/>
          <a:p>
            <a:r>
              <a:rPr lang="en-US" dirty="0"/>
              <a:t>Allows selection of compilation and simulation </a:t>
            </a:r>
            <a:r>
              <a:rPr lang="en-US" dirty="0" smtClean="0"/>
              <a:t>properties</a:t>
            </a:r>
            <a:endParaRPr lang="en-US" dirty="0" smtClean="0"/>
          </a:p>
          <a:p>
            <a:pPr lvl="1"/>
            <a:r>
              <a:rPr lang="en-US" dirty="0" smtClean="0"/>
              <a:t>From the Flow Navigator, click Simulation Settings</a:t>
            </a:r>
            <a:endParaRPr lang="en-US" dirty="0" smtClean="0"/>
          </a:p>
          <a:p>
            <a:pPr lvl="1"/>
            <a:r>
              <a:rPr lang="en-US" dirty="0" smtClean="0"/>
              <a:t>The simulation top module is the </a:t>
            </a:r>
            <a:r>
              <a:rPr lang="en-US" dirty="0" err="1" smtClean="0"/>
              <a:t>testbench</a:t>
            </a:r>
            <a:r>
              <a:rPr lang="en-US" dirty="0" smtClean="0"/>
              <a:t> you have written and specify</a:t>
            </a:r>
            <a:endParaRPr lang="en-US" dirty="0" smtClean="0"/>
          </a:p>
          <a:p>
            <a:pPr lvl="1"/>
            <a:r>
              <a:rPr lang="en-US" dirty="0" smtClean="0"/>
              <a:t>Additional options can be entered</a:t>
            </a:r>
            <a:endParaRPr lang="en-US" dirty="0" smtClean="0"/>
          </a:p>
          <a:p>
            <a:pPr lvl="2"/>
            <a:r>
              <a:rPr lang="en-US" dirty="0" smtClean="0"/>
              <a:t>More Compilation Options field under Compilation tab</a:t>
            </a:r>
            <a:endParaRPr lang="en-US" dirty="0" smtClean="0"/>
          </a:p>
          <a:p>
            <a:pPr lvl="2"/>
            <a:r>
              <a:rPr lang="en-US" dirty="0" smtClean="0"/>
              <a:t>More Simulation Options field under Simulation tab</a:t>
            </a:r>
            <a:endParaRPr lang="en-US" dirty="0"/>
          </a:p>
          <a:p>
            <a:r>
              <a:rPr lang="en-US" dirty="0" smtClean="0"/>
              <a:t>Refer to the </a:t>
            </a:r>
            <a:r>
              <a:rPr lang="en-US" dirty="0" err="1" smtClean="0"/>
              <a:t>Vivado</a:t>
            </a:r>
            <a:r>
              <a:rPr lang="en-US" dirty="0" smtClean="0"/>
              <a:t> Design Suite Simulation Guide (UG900) for more information</a:t>
            </a:r>
            <a:endParaRPr lang="en-US" dirty="0"/>
          </a:p>
        </p:txBody>
      </p:sp>
      <p:sp>
        <p:nvSpPr>
          <p:cNvPr id="3" name="Title 2"/>
          <p:cNvSpPr>
            <a:spLocks noGrp="1"/>
          </p:cNvSpPr>
          <p:nvPr>
            <p:ph type="title"/>
          </p:nvPr>
        </p:nvSpPr>
        <p:spPr/>
        <p:txBody>
          <a:bodyPr/>
          <a:lstStyle/>
          <a:p>
            <a:r>
              <a:rPr lang="en-US" smtClean="0"/>
              <a:t>Simulation Settings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pic>
        <p:nvPicPr>
          <p:cNvPr id="7" name="Picture 2" descr="c:\temp\SNAGHTML1f7f2e.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77000" y="1600202"/>
            <a:ext cx="5406755" cy="46674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Graphical waveform display</a:t>
            </a:r>
            <a:endParaRPr lang="en-US" dirty="0"/>
          </a:p>
          <a:p>
            <a:pPr lvl="0"/>
            <a:r>
              <a:rPr lang="en-US" dirty="0"/>
              <a:t>Toolbar buttons for adding markers, measuring delays, and zooming</a:t>
            </a:r>
            <a:endParaRPr lang="en-US" dirty="0"/>
          </a:p>
          <a:p>
            <a:pPr lvl="0"/>
            <a:r>
              <a:rPr lang="en-US" dirty="0"/>
              <a:t>Buses can be expanded to view individual signals</a:t>
            </a:r>
            <a:endParaRPr lang="en-US" dirty="0"/>
          </a:p>
          <a:p>
            <a:pPr lvl="0"/>
            <a:r>
              <a:rPr lang="en-US" dirty="0"/>
              <a:t>Dividers can be inserted to visually isolate groups of related </a:t>
            </a:r>
            <a:r>
              <a:rPr lang="en-US" dirty="0" smtClean="0"/>
              <a:t>signals</a:t>
            </a:r>
            <a:endParaRPr lang="en-US" dirty="0" smtClean="0"/>
          </a:p>
          <a:p>
            <a:pPr lvl="0"/>
            <a:r>
              <a:rPr lang="en-US" dirty="0" smtClean="0"/>
              <a:t>Console displays any messages output from </a:t>
            </a:r>
            <a:r>
              <a:rPr lang="en-US" dirty="0" err="1" smtClean="0"/>
              <a:t>testbench</a:t>
            </a:r>
            <a:endParaRPr lang="en-US" dirty="0"/>
          </a:p>
          <a:p>
            <a:pPr lvl="0"/>
            <a:r>
              <a:rPr lang="en-US" dirty="0"/>
              <a:t>By default, the top-level signals are displayed</a:t>
            </a:r>
            <a:endParaRPr lang="en-US" dirty="0"/>
          </a:p>
          <a:p>
            <a:endParaRPr lang="en-US" dirty="0"/>
          </a:p>
        </p:txBody>
      </p:sp>
      <p:sp>
        <p:nvSpPr>
          <p:cNvPr id="3" name="Title 2"/>
          <p:cNvSpPr>
            <a:spLocks noGrp="1"/>
          </p:cNvSpPr>
          <p:nvPr>
            <p:ph type="title"/>
          </p:nvPr>
        </p:nvSpPr>
        <p:spPr/>
        <p:txBody>
          <a:bodyPr/>
          <a:lstStyle/>
          <a:p>
            <a:r>
              <a:rPr lang="en-US" dirty="0" smtClean="0"/>
              <a:t>Simulation Results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Sources, RTL </a:t>
            </a:r>
            <a:r>
              <a:rPr lang="en-US" dirty="0" err="1" smtClean="0"/>
              <a:t>Netlist</a:t>
            </a:r>
            <a:r>
              <a:rPr lang="en-US" dirty="0" smtClean="0"/>
              <a:t>, and Device Constraints tabs available</a:t>
            </a:r>
            <a:endParaRPr lang="en-US" dirty="0" smtClean="0"/>
          </a:p>
          <a:p>
            <a:pPr lvl="0"/>
            <a:r>
              <a:rPr lang="en-US" dirty="0" smtClean="0"/>
              <a:t>Properties </a:t>
            </a:r>
            <a:r>
              <a:rPr lang="en-US" dirty="0"/>
              <a:t>of selected items</a:t>
            </a:r>
            <a:endParaRPr lang="en-US" dirty="0"/>
          </a:p>
          <a:p>
            <a:pPr lvl="0"/>
            <a:r>
              <a:rPr lang="en-US" dirty="0" smtClean="0"/>
              <a:t>Generate DRC and Noise reports</a:t>
            </a:r>
            <a:endParaRPr lang="en-US" dirty="0" smtClean="0"/>
          </a:p>
          <a:p>
            <a:pPr lvl="0"/>
            <a:r>
              <a:rPr lang="en-US" dirty="0" smtClean="0"/>
              <a:t>RTL </a:t>
            </a:r>
            <a:r>
              <a:rPr lang="en-US" dirty="0"/>
              <a:t>Schematic View</a:t>
            </a:r>
            <a:endParaRPr lang="en-US" dirty="0"/>
          </a:p>
          <a:p>
            <a:pPr lvl="0"/>
            <a:r>
              <a:rPr lang="en-US" dirty="0"/>
              <a:t>Views </a:t>
            </a:r>
            <a:r>
              <a:rPr lang="en-US" i="1" dirty="0"/>
              <a:t>can be selected </a:t>
            </a:r>
            <a:r>
              <a:rPr lang="en-US" dirty="0"/>
              <a:t>by </a:t>
            </a:r>
            <a:r>
              <a:rPr lang="en-US" dirty="0" smtClean="0"/>
              <a:t>purpose</a:t>
            </a:r>
            <a:endParaRPr lang="en-US" dirty="0" smtClean="0"/>
          </a:p>
          <a:p>
            <a:pPr lvl="1"/>
            <a:r>
              <a:rPr lang="en-US" dirty="0" smtClean="0"/>
              <a:t>Clock Planning</a:t>
            </a:r>
            <a:endParaRPr lang="en-US" dirty="0" smtClean="0"/>
          </a:p>
          <a:p>
            <a:pPr lvl="1"/>
            <a:r>
              <a:rPr lang="en-US" dirty="0" smtClean="0"/>
              <a:t>I/O </a:t>
            </a:r>
            <a:r>
              <a:rPr lang="en-US" dirty="0"/>
              <a:t>Planning</a:t>
            </a:r>
            <a:endParaRPr lang="en-US" dirty="0"/>
          </a:p>
          <a:p>
            <a:pPr lvl="1"/>
            <a:r>
              <a:rPr lang="en-US" dirty="0" err="1" smtClean="0"/>
              <a:t>Floorplanning</a:t>
            </a:r>
            <a:endParaRPr lang="en-US" dirty="0"/>
          </a:p>
        </p:txBody>
      </p:sp>
      <p:sp>
        <p:nvSpPr>
          <p:cNvPr id="3" name="Title 2"/>
          <p:cNvSpPr>
            <a:spLocks noGrp="1"/>
          </p:cNvSpPr>
          <p:nvPr>
            <p:ph type="title"/>
          </p:nvPr>
        </p:nvSpPr>
        <p:spPr/>
        <p:txBody>
          <a:bodyPr/>
          <a:lstStyle/>
          <a:p>
            <a:r>
              <a:rPr lang="en-US" dirty="0" smtClean="0"/>
              <a:t>After Elaboration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98752" y="3648813"/>
            <a:ext cx="7651115" cy="2848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2"/>
          <a:srcRect/>
          <a:stretch>
            <a:fillRect/>
          </a:stretch>
        </p:blipFill>
        <p:spPr>
          <a:xfrm>
            <a:off x="9666598" y="1617056"/>
            <a:ext cx="1912786" cy="99830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fld>
            <a:endParaRPr lang="en-US" dirty="0"/>
          </a:p>
        </p:txBody>
      </p:sp>
      <p:sp>
        <p:nvSpPr>
          <p:cNvPr id="6147" name="Rectangle 2"/>
          <p:cNvSpPr>
            <a:spLocks noGrp="1"/>
          </p:cNvSpPr>
          <p:nvPr>
            <p:ph type="title"/>
          </p:nvPr>
        </p:nvSpPr>
        <p:spPr>
          <a:xfrm>
            <a:off x="2227580" y="196850"/>
            <a:ext cx="7924800" cy="987425"/>
          </a:xfrm>
          <a:ln w="9525">
            <a:noFill/>
            <a:miter lim="800000"/>
          </a:ln>
        </p:spPr>
        <p:txBody>
          <a:bodyPr vert="horz" wrap="square" anchor="ctr"/>
          <a:p>
            <a:pPr algn="ctr"/>
            <a:r>
              <a:rPr lang="en-US" altLang="zh-CN" sz="4400"/>
              <a:t>Synthesis</a:t>
            </a:r>
            <a:endParaRPr lang="en-US" altLang="zh-CN" sz="4400"/>
          </a:p>
        </p:txBody>
      </p:sp>
      <p:sp>
        <p:nvSpPr>
          <p:cNvPr id="6148" name="Rectangle 3"/>
          <p:cNvSpPr>
            <a:spLocks noGrp="1"/>
          </p:cNvSpPr>
          <p:nvPr>
            <p:ph type="body" idx="1"/>
          </p:nvPr>
        </p:nvSpPr>
        <p:spPr>
          <a:xfrm>
            <a:off x="1954530" y="1531620"/>
            <a:ext cx="8762365" cy="4495800"/>
          </a:xfrm>
          <a:ln w="9525">
            <a:noFill/>
            <a:miter lim="800000"/>
          </a:ln>
        </p:spPr>
        <p:txBody>
          <a:bodyPr vert="horz" wrap="square" anchor="t"/>
          <a:p>
            <a:r>
              <a:rPr lang="en-US" altLang="zh-CN" sz="2400"/>
              <a:t>After coding up your HDL code, you will need a tool to generate a netlist (NGC or EDIF) </a:t>
            </a:r>
            <a:endParaRPr lang="en-US" altLang="zh-CN" sz="2400"/>
          </a:p>
          <a:p>
            <a:pPr lvl="1"/>
            <a:r>
              <a:rPr lang="en-US" altLang="zh-CN" sz="2400"/>
              <a:t>Xilinx Synthesis Tool (XST) included</a:t>
            </a:r>
            <a:endParaRPr lang="en-US" altLang="zh-CN" sz="2400"/>
          </a:p>
          <a:p>
            <a:pPr lvl="1"/>
            <a:r>
              <a:rPr lang="en-US" altLang="zh-CN" sz="2400"/>
              <a:t>Support for Popular Third Party Synthesis tools: Synplify and Synplify Pro from Synplicity, and Precision from Mentor Graphics</a:t>
            </a:r>
            <a:endParaRPr lang="en-US" altLang="zh-CN" sz="2400"/>
          </a:p>
          <a:p>
            <a:pPr>
              <a:buFont typeface="Arial" charset="36"/>
              <a:buNone/>
            </a:pPr>
            <a:endParaRPr lang="en-US" altLang="zh-CN" sz="3200"/>
          </a:p>
        </p:txBody>
      </p:sp>
      <p:sp>
        <p:nvSpPr>
          <p:cNvPr id="6149" name="Text Box 4"/>
          <p:cNvSpPr/>
          <p:nvPr/>
        </p:nvSpPr>
        <p:spPr>
          <a:xfrm>
            <a:off x="5135880" y="1012825"/>
            <a:ext cx="2147888" cy="396875"/>
          </a:xfrm>
          <a:prstGeom prst="rect">
            <a:avLst/>
          </a:prstGeom>
          <a:noFill/>
          <a:ln w="9525">
            <a:noFill/>
            <a:miter/>
          </a:ln>
        </p:spPr>
        <p:txBody>
          <a:bodyPr wrap="none">
            <a:spAutoFit/>
          </a:bodyPr>
          <a:p>
            <a:pPr lvl="0"/>
            <a:r>
              <a:rPr lang="en-US" altLang="x-none" dirty="0">
                <a:solidFill>
                  <a:srgbClr val="000000"/>
                </a:solidFill>
                <a:latin typeface="Arial Narrow" pitchFamily="2" charset="0"/>
                <a:ea typeface="Arial Narrow" pitchFamily="2" charset="0"/>
                <a:sym typeface="Arial Narrow" pitchFamily="2" charset="0"/>
              </a:rPr>
              <a:t>Generate a netlist file</a:t>
            </a:r>
            <a:endParaRPr lang="zh-CN" altLang="en-US" dirty="0">
              <a:latin typeface="Arial Narrow" pitchFamily="2" charset="0"/>
              <a:ea typeface="宋体"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81700" y="2136605"/>
            <a:ext cx="6021388" cy="3907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609490" y="1600201"/>
            <a:ext cx="5515086" cy="4268337"/>
          </a:xfrm>
        </p:spPr>
        <p:txBody>
          <a:bodyPr/>
          <a:lstStyle/>
          <a:p>
            <a:r>
              <a:rPr lang="en-US" dirty="0" smtClean="0"/>
              <a:t>The </a:t>
            </a:r>
            <a:r>
              <a:rPr lang="en-US" dirty="0"/>
              <a:t>Flow Navigator </a:t>
            </a:r>
            <a:r>
              <a:rPr lang="en-US" dirty="0" smtClean="0"/>
              <a:t>includes access to Constraints Wizard, Edit </a:t>
            </a:r>
            <a:r>
              <a:rPr lang="en-US" dirty="0"/>
              <a:t>Timing Constraints, </a:t>
            </a:r>
            <a:r>
              <a:rPr lang="en-US" dirty="0" smtClean="0"/>
              <a:t>Set Up Debug, Report </a:t>
            </a:r>
            <a:r>
              <a:rPr lang="en-US" dirty="0"/>
              <a:t>Timing Summary, Report Clock Networks, Report Clock Interaction, Report DRC, Report Noise, Report Utilization, Report Power, and Schematic </a:t>
            </a:r>
            <a:r>
              <a:rPr lang="en-US" dirty="0" smtClean="0"/>
              <a:t>utilities</a:t>
            </a:r>
            <a:endParaRPr lang="en-US" dirty="0" smtClean="0"/>
          </a:p>
          <a:p>
            <a:r>
              <a:rPr lang="en-US" dirty="0" smtClean="0"/>
              <a:t>The schematic view will be opened including input/output buffers</a:t>
            </a:r>
            <a:endParaRPr lang="en-US" dirty="0" smtClean="0"/>
          </a:p>
          <a:p>
            <a:pPr lvl="0"/>
            <a:r>
              <a:rPr lang="en-US" dirty="0"/>
              <a:t>Views can selected by purpose</a:t>
            </a:r>
            <a:endParaRPr lang="en-US" dirty="0"/>
          </a:p>
          <a:p>
            <a:pPr lvl="1"/>
            <a:r>
              <a:rPr lang="en-US" dirty="0" smtClean="0"/>
              <a:t>I/O Planning, Clock Planning, </a:t>
            </a:r>
            <a:r>
              <a:rPr lang="en-US" dirty="0" err="1" smtClean="0"/>
              <a:t>Floorplanning</a:t>
            </a:r>
            <a:r>
              <a:rPr lang="en-US" dirty="0" smtClean="0"/>
              <a:t>, Debug, Timing Analysis</a:t>
            </a:r>
            <a:endParaRPr lang="en-US" dirty="0" smtClean="0"/>
          </a:p>
          <a:p>
            <a:pPr lvl="2"/>
            <a:r>
              <a:rPr lang="en-US" dirty="0" smtClean="0"/>
              <a:t>All </a:t>
            </a:r>
            <a:r>
              <a:rPr lang="en-US" dirty="0"/>
              <a:t>timing information is only an estimate (until implementation has completed</a:t>
            </a:r>
            <a:r>
              <a:rPr lang="en-US" dirty="0" smtClean="0"/>
              <a:t>)</a:t>
            </a:r>
            <a:endParaRPr lang="en-US" dirty="0"/>
          </a:p>
          <a:p>
            <a:endParaRPr lang="en-US" dirty="0"/>
          </a:p>
        </p:txBody>
      </p:sp>
      <p:sp>
        <p:nvSpPr>
          <p:cNvPr id="3" name="Title 2"/>
          <p:cNvSpPr>
            <a:spLocks noGrp="1"/>
          </p:cNvSpPr>
          <p:nvPr>
            <p:ph type="title"/>
          </p:nvPr>
        </p:nvSpPr>
        <p:spPr/>
        <p:txBody>
          <a:bodyPr/>
          <a:lstStyle/>
          <a:p>
            <a:r>
              <a:rPr lang="en-US" dirty="0" smtClean="0"/>
              <a:t>After Synthesis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7594" y="1412874"/>
            <a:ext cx="2000726" cy="2942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082" y="1412874"/>
            <a:ext cx="1855267" cy="1574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7213710" cy="4268337"/>
          </a:xfrm>
        </p:spPr>
        <p:txBody>
          <a:bodyPr/>
          <a:lstStyle/>
          <a:p>
            <a:pPr lvl="0"/>
            <a:r>
              <a:rPr lang="en-US" dirty="0"/>
              <a:t>Sources and Netlist tabs do not change</a:t>
            </a:r>
            <a:endParaRPr lang="en-US" dirty="0"/>
          </a:p>
          <a:p>
            <a:pPr lvl="1"/>
            <a:r>
              <a:rPr lang="en-US" dirty="0" smtClean="0"/>
              <a:t>As </a:t>
            </a:r>
            <a:r>
              <a:rPr lang="en-US" dirty="0"/>
              <a:t>each resources </a:t>
            </a:r>
            <a:r>
              <a:rPr lang="en-US" dirty="0" smtClean="0"/>
              <a:t>in the </a:t>
            </a:r>
            <a:r>
              <a:rPr lang="en-US" dirty="0" err="1" smtClean="0"/>
              <a:t>Netlist</a:t>
            </a:r>
            <a:r>
              <a:rPr lang="en-US" dirty="0" smtClean="0"/>
              <a:t> tab is </a:t>
            </a:r>
            <a:r>
              <a:rPr lang="en-US" dirty="0"/>
              <a:t>selected, it will show the exact placement of the resource on the </a:t>
            </a:r>
            <a:r>
              <a:rPr lang="en-US" dirty="0" smtClean="0"/>
              <a:t>die in the </a:t>
            </a:r>
            <a:r>
              <a:rPr lang="en-US" dirty="0"/>
              <a:t>Device </a:t>
            </a:r>
            <a:r>
              <a:rPr lang="en-US" dirty="0" smtClean="0"/>
              <a:t>view</a:t>
            </a:r>
            <a:endParaRPr lang="en-US" dirty="0" smtClean="0"/>
          </a:p>
          <a:p>
            <a:pPr lvl="1"/>
            <a:r>
              <a:rPr lang="en-US" dirty="0" smtClean="0"/>
              <a:t>As </a:t>
            </a:r>
            <a:r>
              <a:rPr lang="en-US" dirty="0"/>
              <a:t>each path is selected, the placement of the logic and its connections is shown in the Device </a:t>
            </a:r>
            <a:r>
              <a:rPr lang="en-US" dirty="0" smtClean="0"/>
              <a:t>view</a:t>
            </a:r>
            <a:endParaRPr lang="en-US" dirty="0" smtClean="0"/>
          </a:p>
          <a:p>
            <a:pPr lvl="1"/>
            <a:r>
              <a:rPr lang="en-US" dirty="0" smtClean="0"/>
              <a:t>This </a:t>
            </a:r>
            <a:r>
              <a:rPr lang="en-US" dirty="0"/>
              <a:t>is the cross-probing feature that helps with static timing analysis</a:t>
            </a:r>
            <a:endParaRPr lang="en-US" dirty="0"/>
          </a:p>
          <a:p>
            <a:pPr lvl="0"/>
            <a:r>
              <a:rPr lang="en-US" dirty="0" smtClean="0"/>
              <a:t>Views </a:t>
            </a:r>
            <a:r>
              <a:rPr lang="en-US" dirty="0"/>
              <a:t>can selected by purpose</a:t>
            </a:r>
            <a:endParaRPr lang="en-US" dirty="0"/>
          </a:p>
          <a:p>
            <a:pPr lvl="1"/>
            <a:r>
              <a:rPr lang="en-US" dirty="0"/>
              <a:t>I/O Planning, Clock Planning, </a:t>
            </a:r>
            <a:r>
              <a:rPr lang="en-US" dirty="0" err="1"/>
              <a:t>Floorplanning</a:t>
            </a:r>
            <a:r>
              <a:rPr lang="en-US" dirty="0" smtClean="0"/>
              <a:t>, </a:t>
            </a:r>
            <a:r>
              <a:rPr lang="en-US" dirty="0"/>
              <a:t>Timing Analysis</a:t>
            </a:r>
            <a:endParaRPr lang="en-US" dirty="0"/>
          </a:p>
          <a:p>
            <a:pPr lvl="0"/>
            <a:r>
              <a:rPr lang="en-US" dirty="0" smtClean="0"/>
              <a:t>Access to Constraints Wizard</a:t>
            </a:r>
            <a:endParaRPr lang="en-US" dirty="0" smtClean="0"/>
          </a:p>
          <a:p>
            <a:pPr lvl="0"/>
            <a:r>
              <a:rPr lang="en-US" dirty="0" smtClean="0"/>
              <a:t>Timing </a:t>
            </a:r>
            <a:r>
              <a:rPr lang="en-US" dirty="0"/>
              <a:t>results have to be generated with the Report Timing </a:t>
            </a:r>
            <a:r>
              <a:rPr lang="en-US" dirty="0" smtClean="0"/>
              <a:t>Summary</a:t>
            </a:r>
            <a:endParaRPr lang="en-US" dirty="0"/>
          </a:p>
        </p:txBody>
      </p:sp>
      <p:sp>
        <p:nvSpPr>
          <p:cNvPr id="3" name="Title 2"/>
          <p:cNvSpPr>
            <a:spLocks noGrp="1"/>
          </p:cNvSpPr>
          <p:nvPr>
            <p:ph type="title"/>
          </p:nvPr>
        </p:nvSpPr>
        <p:spPr/>
        <p:txBody>
          <a:bodyPr/>
          <a:lstStyle/>
          <a:p>
            <a:r>
              <a:rPr lang="en-US" dirty="0" smtClean="0"/>
              <a:t>After Implementation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90608" y="1772283"/>
            <a:ext cx="3103425" cy="3866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418" y="3255328"/>
            <a:ext cx="1918218" cy="1123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defTabSz="-635">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IDE Features and Benefits</a:t>
            </a:r>
            <a:endParaRPr lang="en-US" altLang="zh-CN" dirty="0" smtClean="0">
              <a:solidFill>
                <a:schemeClr val="bg2"/>
              </a:solidFill>
              <a:cs typeface="Arial" pitchFamily="34" charset="0"/>
            </a:endParaRPr>
          </a:p>
          <a:p>
            <a:pPr defTabSz="-635">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Design Suite Introduction</a:t>
            </a:r>
            <a:endParaRPr lang="en-US" altLang="zh-CN" dirty="0" smtClean="0">
              <a:solidFill>
                <a:schemeClr val="bg2"/>
              </a:solidFill>
              <a:cs typeface="Arial" pitchFamily="34" charset="0"/>
            </a:endParaRPr>
          </a:p>
          <a:p>
            <a:pPr defTabSz="-635">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Design Flow</a:t>
            </a:r>
            <a:endParaRPr lang="en-US" altLang="zh-CN" dirty="0" smtClean="0">
              <a:solidFill>
                <a:schemeClr val="bg2"/>
              </a:solidFill>
              <a:cs typeface="Arial" pitchFamily="34" charset="0"/>
            </a:endParaRPr>
          </a:p>
          <a:p>
            <a:pPr defTabSz="-635">
              <a:lnSpc>
                <a:spcPts val="2200"/>
              </a:lnSpc>
              <a:tabLst>
                <a:tab pos="228600" algn="l"/>
              </a:tabLst>
            </a:pPr>
            <a:r>
              <a:rPr lang="en-US" altLang="zh-CN" i="1" dirty="0" smtClean="0">
                <a:solidFill>
                  <a:schemeClr val="tx1"/>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solidFill>
                  <a:schemeClr val="tx1"/>
                </a:solidFill>
                <a:cs typeface="Arial"/>
              </a:rPr>
              <a:t>Fea</a:t>
            </a:r>
            <a:r>
              <a:rPr lang="en-US" spc="5" dirty="0">
                <a:solidFill>
                  <a:schemeClr val="tx1"/>
                </a:solidFill>
                <a:cs typeface="Arial"/>
              </a:rPr>
              <a:t>t</a:t>
            </a:r>
            <a:r>
              <a:rPr lang="en-US" spc="-15" dirty="0">
                <a:solidFill>
                  <a:schemeClr val="tx1"/>
                </a:solidFill>
                <a:cs typeface="Arial"/>
              </a:rPr>
              <a:t>u</a:t>
            </a:r>
            <a:r>
              <a:rPr lang="en-US" dirty="0">
                <a:solidFill>
                  <a:schemeClr val="tx1"/>
                </a:solidFill>
                <a:cs typeface="Arial"/>
              </a:rPr>
              <a:t>res a</a:t>
            </a:r>
            <a:r>
              <a:rPr lang="en-US" spc="-15" dirty="0">
                <a:solidFill>
                  <a:schemeClr val="tx1"/>
                </a:solidFill>
                <a:cs typeface="Arial"/>
              </a:rPr>
              <a:t>n</a:t>
            </a:r>
            <a:r>
              <a:rPr lang="en-US" dirty="0">
                <a:solidFill>
                  <a:schemeClr val="tx1"/>
                </a:solidFill>
                <a:cs typeface="Arial"/>
              </a:rPr>
              <a:t>d benef</a:t>
            </a:r>
            <a:r>
              <a:rPr lang="en-US" spc="-20" dirty="0">
                <a:solidFill>
                  <a:schemeClr val="tx1"/>
                </a:solidFill>
                <a:cs typeface="Arial"/>
              </a:rPr>
              <a:t>i</a:t>
            </a:r>
            <a:r>
              <a:rPr lang="en-US" dirty="0">
                <a:solidFill>
                  <a:schemeClr val="tx1"/>
                </a:solidFill>
                <a:cs typeface="Arial"/>
              </a:rPr>
              <a:t>ts</a:t>
            </a:r>
            <a:r>
              <a:rPr lang="en-US" spc="5" dirty="0">
                <a:solidFill>
                  <a:schemeClr val="tx1"/>
                </a:solidFill>
                <a:cs typeface="Arial"/>
              </a:rPr>
              <a:t> </a:t>
            </a:r>
            <a:r>
              <a:rPr lang="en-US" dirty="0">
                <a:solidFill>
                  <a:schemeClr val="tx1"/>
                </a:solidFill>
                <a:cs typeface="Arial"/>
              </a:rPr>
              <a:t>of</a:t>
            </a:r>
            <a:r>
              <a:rPr lang="en-US" spc="-15" dirty="0">
                <a:solidFill>
                  <a:schemeClr val="tx1"/>
                </a:solidFill>
                <a:cs typeface="Arial"/>
              </a:rPr>
              <a:t> </a:t>
            </a:r>
            <a:r>
              <a:rPr lang="en-US" dirty="0">
                <a:solidFill>
                  <a:schemeClr val="tx1"/>
                </a:solidFill>
                <a:cs typeface="Arial"/>
              </a:rPr>
              <a:t>the</a:t>
            </a:r>
            <a:r>
              <a:rPr lang="en-US" spc="5" dirty="0">
                <a:solidFill>
                  <a:schemeClr val="tx1"/>
                </a:solidFill>
                <a:cs typeface="Arial"/>
              </a:rPr>
              <a:t> </a:t>
            </a:r>
            <a:r>
              <a:rPr lang="en-US" dirty="0" err="1">
                <a:solidFill>
                  <a:schemeClr val="tx1"/>
                </a:solidFill>
                <a:cs typeface="Arial"/>
              </a:rPr>
              <a:t>Vi</a:t>
            </a:r>
            <a:r>
              <a:rPr lang="en-US" spc="-20" dirty="0" err="1">
                <a:solidFill>
                  <a:schemeClr val="tx1"/>
                </a:solidFill>
                <a:cs typeface="Arial"/>
              </a:rPr>
              <a:t>v</a:t>
            </a:r>
            <a:r>
              <a:rPr lang="en-US" dirty="0" err="1">
                <a:solidFill>
                  <a:schemeClr val="tx1"/>
                </a:solidFill>
                <a:cs typeface="Arial"/>
              </a:rPr>
              <a:t>ado</a:t>
            </a:r>
            <a:r>
              <a:rPr lang="en-US" dirty="0">
                <a:solidFill>
                  <a:schemeClr val="tx1"/>
                </a:solidFill>
                <a:cs typeface="Arial"/>
              </a:rPr>
              <a:t> I</a:t>
            </a:r>
            <a:r>
              <a:rPr lang="en-US" spc="5" dirty="0">
                <a:solidFill>
                  <a:schemeClr val="tx1"/>
                </a:solidFill>
                <a:cs typeface="Arial"/>
              </a:rPr>
              <a:t>D</a:t>
            </a:r>
            <a:r>
              <a:rPr lang="en-US" dirty="0">
                <a:solidFill>
                  <a:schemeClr val="tx1"/>
                </a:solidFill>
                <a:cs typeface="Arial"/>
              </a:rPr>
              <a:t>E</a:t>
            </a:r>
            <a:r>
              <a:rPr lang="en-US" spc="-10" dirty="0">
                <a:solidFill>
                  <a:schemeClr val="tx1"/>
                </a:solidFill>
                <a:cs typeface="Arial"/>
              </a:rPr>
              <a:t> </a:t>
            </a:r>
            <a:r>
              <a:rPr lang="en-US" dirty="0" smtClean="0">
                <a:solidFill>
                  <a:schemeClr val="tx1"/>
                </a:solidFill>
                <a:cs typeface="Arial"/>
              </a:rPr>
              <a:t>inc</a:t>
            </a:r>
            <a:r>
              <a:rPr lang="en-US" spc="-10" dirty="0" smtClean="0">
                <a:solidFill>
                  <a:schemeClr val="tx1"/>
                </a:solidFill>
                <a:cs typeface="Arial"/>
              </a:rPr>
              <a:t>l</a:t>
            </a:r>
            <a:r>
              <a:rPr lang="en-US" dirty="0" smtClean="0">
                <a:solidFill>
                  <a:schemeClr val="tx1"/>
                </a:solidFill>
                <a:cs typeface="Arial"/>
              </a:rPr>
              <a:t>ude</a:t>
            </a:r>
            <a:endParaRPr lang="en-US" dirty="0" smtClean="0">
              <a:solidFill>
                <a:schemeClr val="tx1"/>
              </a:solidFill>
              <a:cs typeface="Arial"/>
            </a:endParaRPr>
          </a:p>
          <a:p>
            <a:pPr marR="360045" lvl="1">
              <a:lnSpc>
                <a:spcPts val="2080"/>
              </a:lnSpc>
            </a:pPr>
            <a:r>
              <a:rPr lang="en-US" dirty="0">
                <a:cs typeface="Arial"/>
              </a:rPr>
              <a:t>Improv</a:t>
            </a:r>
            <a:r>
              <a:rPr lang="en-US" spc="-10" dirty="0">
                <a:cs typeface="Arial"/>
              </a:rPr>
              <a:t>e</a:t>
            </a:r>
            <a:r>
              <a:rPr lang="en-US" dirty="0">
                <a:cs typeface="Arial"/>
              </a:rPr>
              <a:t>d perf</a:t>
            </a:r>
            <a:r>
              <a:rPr lang="en-US" spc="5" dirty="0">
                <a:cs typeface="Arial"/>
              </a:rPr>
              <a:t>o</a:t>
            </a:r>
            <a:r>
              <a:rPr lang="en-US" dirty="0">
                <a:cs typeface="Arial"/>
              </a:rPr>
              <a:t>rma</a:t>
            </a:r>
            <a:r>
              <a:rPr lang="en-US" spc="-10" dirty="0">
                <a:cs typeface="Arial"/>
              </a:rPr>
              <a:t>n</a:t>
            </a:r>
            <a:r>
              <a:rPr lang="en-US" dirty="0">
                <a:cs typeface="Arial"/>
              </a:rPr>
              <a:t>ce and</a:t>
            </a:r>
            <a:r>
              <a:rPr lang="en-US" spc="-10" dirty="0">
                <a:cs typeface="Arial"/>
              </a:rPr>
              <a:t> </a:t>
            </a:r>
            <a:r>
              <a:rPr lang="en-US" spc="5" dirty="0">
                <a:cs typeface="Arial"/>
              </a:rPr>
              <a:t>de</a:t>
            </a:r>
            <a:r>
              <a:rPr lang="en-US" dirty="0">
                <a:cs typeface="Arial"/>
              </a:rPr>
              <a:t>vice</a:t>
            </a:r>
            <a:r>
              <a:rPr lang="en-US" spc="-10" dirty="0">
                <a:cs typeface="Arial"/>
              </a:rPr>
              <a:t> </a:t>
            </a:r>
            <a:r>
              <a:rPr lang="en-US" dirty="0">
                <a:cs typeface="Arial"/>
              </a:rPr>
              <a:t>uti</a:t>
            </a:r>
            <a:r>
              <a:rPr lang="en-US" spc="5" dirty="0">
                <a:cs typeface="Arial"/>
              </a:rPr>
              <a:t>l</a:t>
            </a:r>
            <a:r>
              <a:rPr lang="en-US" dirty="0">
                <a:cs typeface="Arial"/>
              </a:rPr>
              <a:t>iz</a:t>
            </a:r>
            <a:r>
              <a:rPr lang="en-US" spc="-10" dirty="0">
                <a:cs typeface="Arial"/>
              </a:rPr>
              <a:t>a</a:t>
            </a:r>
            <a:r>
              <a:rPr lang="en-US" dirty="0">
                <a:cs typeface="Arial"/>
              </a:rPr>
              <a:t>ti</a:t>
            </a:r>
            <a:r>
              <a:rPr lang="en-US" spc="5" dirty="0">
                <a:cs typeface="Arial"/>
              </a:rPr>
              <a:t>o</a:t>
            </a:r>
            <a:r>
              <a:rPr lang="en-US" dirty="0">
                <a:cs typeface="Arial"/>
              </a:rPr>
              <a:t>n</a:t>
            </a:r>
            <a:r>
              <a:rPr lang="en-US" spc="5" dirty="0">
                <a:cs typeface="Arial"/>
              </a:rPr>
              <a:t> </a:t>
            </a:r>
            <a:r>
              <a:rPr lang="en-US" spc="-20" dirty="0">
                <a:cs typeface="Arial"/>
              </a:rPr>
              <a:t>w</a:t>
            </a:r>
            <a:r>
              <a:rPr lang="en-US" dirty="0">
                <a:cs typeface="Arial"/>
              </a:rPr>
              <a:t>i</a:t>
            </a:r>
            <a:r>
              <a:rPr lang="en-US" spc="10" dirty="0">
                <a:cs typeface="Arial"/>
              </a:rPr>
              <a:t>t</a:t>
            </a:r>
            <a:r>
              <a:rPr lang="en-US" dirty="0">
                <a:cs typeface="Arial"/>
              </a:rPr>
              <a:t>h the</a:t>
            </a:r>
            <a:r>
              <a:rPr lang="en-US" spc="-10" dirty="0">
                <a:cs typeface="Arial"/>
              </a:rPr>
              <a:t> </a:t>
            </a:r>
            <a:r>
              <a:rPr lang="en-US" dirty="0">
                <a:cs typeface="Arial"/>
              </a:rPr>
              <a:t>u</a:t>
            </a:r>
            <a:r>
              <a:rPr lang="en-US" spc="5" dirty="0">
                <a:cs typeface="Arial"/>
              </a:rPr>
              <a:t>s</a:t>
            </a:r>
            <a:r>
              <a:rPr lang="en-US" dirty="0">
                <a:cs typeface="Arial"/>
              </a:rPr>
              <a:t>e </a:t>
            </a:r>
            <a:r>
              <a:rPr lang="en-US" spc="-10" dirty="0">
                <a:cs typeface="Arial"/>
              </a:rPr>
              <a:t>o</a:t>
            </a:r>
            <a:r>
              <a:rPr lang="en-US" dirty="0">
                <a:cs typeface="Arial"/>
              </a:rPr>
              <a:t>f</a:t>
            </a:r>
            <a:r>
              <a:rPr lang="en-US" spc="5" dirty="0">
                <a:cs typeface="Arial"/>
              </a:rPr>
              <a:t> </a:t>
            </a:r>
            <a:r>
              <a:rPr lang="en-US" dirty="0" err="1">
                <a:cs typeface="Arial"/>
              </a:rPr>
              <a:t>P</a:t>
            </a:r>
            <a:r>
              <a:rPr lang="en-US" spc="-10" dirty="0" err="1">
                <a:cs typeface="Arial"/>
              </a:rPr>
              <a:t>b</a:t>
            </a:r>
            <a:r>
              <a:rPr lang="en-US" dirty="0" err="1">
                <a:cs typeface="Arial"/>
              </a:rPr>
              <a:t>l</a:t>
            </a:r>
            <a:r>
              <a:rPr lang="en-US" spc="-10" dirty="0" err="1">
                <a:cs typeface="Arial"/>
              </a:rPr>
              <a:t>o</a:t>
            </a:r>
            <a:r>
              <a:rPr lang="en-US" dirty="0" err="1">
                <a:cs typeface="Arial"/>
              </a:rPr>
              <a:t>cks</a:t>
            </a:r>
            <a:r>
              <a:rPr lang="en-US" dirty="0">
                <a:cs typeface="Arial"/>
              </a:rPr>
              <a:t> </a:t>
            </a:r>
            <a:r>
              <a:rPr lang="en-US" spc="5" dirty="0">
                <a:cs typeface="Arial"/>
              </a:rPr>
              <a:t>a</a:t>
            </a:r>
            <a:r>
              <a:rPr lang="en-US" dirty="0">
                <a:cs typeface="Arial"/>
              </a:rPr>
              <a:t>nd ar</a:t>
            </a:r>
            <a:r>
              <a:rPr lang="en-US" spc="-10" dirty="0">
                <a:cs typeface="Arial"/>
              </a:rPr>
              <a:t>e</a:t>
            </a:r>
            <a:r>
              <a:rPr lang="en-US" dirty="0">
                <a:cs typeface="Arial"/>
              </a:rPr>
              <a:t>a constr</a:t>
            </a:r>
            <a:r>
              <a:rPr lang="en-US" spc="-10" dirty="0">
                <a:cs typeface="Arial"/>
              </a:rPr>
              <a:t>a</a:t>
            </a:r>
            <a:r>
              <a:rPr lang="en-US" spc="5" dirty="0">
                <a:cs typeface="Arial"/>
              </a:rPr>
              <a:t>i</a:t>
            </a:r>
            <a:r>
              <a:rPr lang="en-US" dirty="0">
                <a:cs typeface="Arial"/>
              </a:rPr>
              <a:t>nts</a:t>
            </a:r>
            <a:endParaRPr lang="en-US" dirty="0">
              <a:cs typeface="Arial"/>
            </a:endParaRPr>
          </a:p>
          <a:p>
            <a:pPr lvl="1">
              <a:spcBef>
                <a:spcPts val="145"/>
              </a:spcBef>
            </a:pPr>
            <a:r>
              <a:rPr lang="en-US" dirty="0">
                <a:cs typeface="Arial"/>
              </a:rPr>
              <a:t>P</a:t>
            </a:r>
            <a:r>
              <a:rPr lang="en-US" spc="-10" dirty="0">
                <a:cs typeface="Arial"/>
              </a:rPr>
              <a:t>e</a:t>
            </a:r>
            <a:r>
              <a:rPr lang="en-US" dirty="0">
                <a:cs typeface="Arial"/>
              </a:rPr>
              <a:t>rforma</a:t>
            </a:r>
            <a:r>
              <a:rPr lang="en-US" spc="-10" dirty="0">
                <a:cs typeface="Arial"/>
              </a:rPr>
              <a:t>n</a:t>
            </a:r>
            <a:r>
              <a:rPr lang="en-US" spc="10" dirty="0">
                <a:cs typeface="Arial"/>
              </a:rPr>
              <a:t>c</a:t>
            </a:r>
            <a:r>
              <a:rPr lang="en-US" dirty="0">
                <a:cs typeface="Arial"/>
              </a:rPr>
              <a:t>e pre</a:t>
            </a:r>
            <a:r>
              <a:rPr lang="en-US" spc="-10" dirty="0">
                <a:cs typeface="Arial"/>
              </a:rPr>
              <a:t>d</a:t>
            </a:r>
            <a:r>
              <a:rPr lang="en-US" dirty="0">
                <a:cs typeface="Arial"/>
              </a:rPr>
              <a:t>ict</a:t>
            </a:r>
            <a:r>
              <a:rPr lang="en-US" spc="5" dirty="0">
                <a:cs typeface="Arial"/>
              </a:rPr>
              <a:t>a</a:t>
            </a:r>
            <a:r>
              <a:rPr lang="en-US" dirty="0">
                <a:cs typeface="Arial"/>
              </a:rPr>
              <a:t>b</a:t>
            </a:r>
            <a:r>
              <a:rPr lang="en-US" spc="-10" dirty="0">
                <a:cs typeface="Arial"/>
              </a:rPr>
              <a:t>i</a:t>
            </a:r>
            <a:r>
              <a:rPr lang="en-US" spc="5" dirty="0">
                <a:cs typeface="Arial"/>
              </a:rPr>
              <a:t>l</a:t>
            </a:r>
            <a:r>
              <a:rPr lang="en-US" dirty="0">
                <a:cs typeface="Arial"/>
              </a:rPr>
              <a:t>i</a:t>
            </a:r>
            <a:r>
              <a:rPr lang="en-US" spc="10" dirty="0">
                <a:cs typeface="Arial"/>
              </a:rPr>
              <a:t>t</a:t>
            </a:r>
            <a:r>
              <a:rPr lang="en-US" dirty="0">
                <a:cs typeface="Arial"/>
              </a:rPr>
              <a:t>y</a:t>
            </a:r>
            <a:endParaRPr lang="en-US" dirty="0">
              <a:cs typeface="Arial"/>
            </a:endParaRPr>
          </a:p>
          <a:p>
            <a:pPr marR="12700" lvl="1">
              <a:lnSpc>
                <a:spcPct val="110000"/>
              </a:lnSpc>
              <a:spcBef>
                <a:spcPts val="10"/>
              </a:spcBef>
            </a:pPr>
            <a:r>
              <a:rPr lang="en-US" dirty="0">
                <a:cs typeface="Arial"/>
              </a:rPr>
              <a:t>D</a:t>
            </a:r>
            <a:r>
              <a:rPr lang="en-US" spc="-10" dirty="0">
                <a:cs typeface="Arial"/>
              </a:rPr>
              <a:t>e</a:t>
            </a:r>
            <a:r>
              <a:rPr lang="en-US" dirty="0">
                <a:cs typeface="Arial"/>
              </a:rPr>
              <a:t>s</a:t>
            </a:r>
            <a:r>
              <a:rPr lang="en-US" spc="5" dirty="0">
                <a:cs typeface="Arial"/>
              </a:rPr>
              <a:t>i</a:t>
            </a:r>
            <a:r>
              <a:rPr lang="en-US" dirty="0">
                <a:cs typeface="Arial"/>
              </a:rPr>
              <a:t>gn</a:t>
            </a:r>
            <a:r>
              <a:rPr lang="en-US" spc="-80" dirty="0">
                <a:cs typeface="Arial"/>
              </a:rPr>
              <a:t> </a:t>
            </a:r>
            <a:r>
              <a:rPr lang="en-US" dirty="0">
                <a:cs typeface="Arial"/>
              </a:rPr>
              <a:t>anal</a:t>
            </a:r>
            <a:r>
              <a:rPr lang="en-US" spc="-15" dirty="0">
                <a:cs typeface="Arial"/>
              </a:rPr>
              <a:t>y</a:t>
            </a:r>
            <a:r>
              <a:rPr lang="en-US" spc="10" dirty="0">
                <a:cs typeface="Arial"/>
              </a:rPr>
              <a:t>s</a:t>
            </a:r>
            <a:r>
              <a:rPr lang="en-US" spc="5" dirty="0">
                <a:cs typeface="Arial"/>
              </a:rPr>
              <a:t>i</a:t>
            </a:r>
            <a:r>
              <a:rPr lang="en-US" dirty="0">
                <a:cs typeface="Arial"/>
              </a:rPr>
              <a:t>s</a:t>
            </a:r>
            <a:r>
              <a:rPr lang="en-US" spc="-70" dirty="0">
                <a:cs typeface="Arial"/>
              </a:rPr>
              <a:t> </a:t>
            </a:r>
            <a:r>
              <a:rPr lang="en-US" dirty="0">
                <a:cs typeface="Arial"/>
              </a:rPr>
              <a:t>fe</a:t>
            </a:r>
            <a:r>
              <a:rPr lang="en-US" spc="-10" dirty="0">
                <a:cs typeface="Arial"/>
              </a:rPr>
              <a:t>a</a:t>
            </a:r>
            <a:r>
              <a:rPr lang="en-US" dirty="0">
                <a:cs typeface="Arial"/>
              </a:rPr>
              <a:t>tur</a:t>
            </a:r>
            <a:r>
              <a:rPr lang="en-US" spc="-10" dirty="0">
                <a:cs typeface="Arial"/>
              </a:rPr>
              <a:t>e</a:t>
            </a:r>
            <a:r>
              <a:rPr lang="en-US" dirty="0">
                <a:cs typeface="Arial"/>
              </a:rPr>
              <a:t>s</a:t>
            </a:r>
            <a:r>
              <a:rPr lang="en-US" spc="-70" dirty="0">
                <a:cs typeface="Arial"/>
              </a:rPr>
              <a:t> </a:t>
            </a:r>
            <a:r>
              <a:rPr lang="en-US" dirty="0">
                <a:cs typeface="Arial"/>
              </a:rPr>
              <a:t>th</a:t>
            </a:r>
            <a:r>
              <a:rPr lang="en-US" spc="-10" dirty="0">
                <a:cs typeface="Arial"/>
              </a:rPr>
              <a:t>a</a:t>
            </a:r>
            <a:r>
              <a:rPr lang="en-US" dirty="0">
                <a:cs typeface="Arial"/>
              </a:rPr>
              <a:t>t</a:t>
            </a:r>
            <a:r>
              <a:rPr lang="en-US" spc="-65" dirty="0">
                <a:cs typeface="Arial"/>
              </a:rPr>
              <a:t> </a:t>
            </a:r>
            <a:r>
              <a:rPr lang="en-US" dirty="0">
                <a:cs typeface="Arial"/>
              </a:rPr>
              <a:t>sp</a:t>
            </a:r>
            <a:r>
              <a:rPr lang="en-US" spc="-10" dirty="0">
                <a:cs typeface="Arial"/>
              </a:rPr>
              <a:t>e</a:t>
            </a:r>
            <a:r>
              <a:rPr lang="en-US" spc="5" dirty="0">
                <a:cs typeface="Arial"/>
              </a:rPr>
              <a:t>e</a:t>
            </a:r>
            <a:r>
              <a:rPr lang="en-US" dirty="0">
                <a:cs typeface="Arial"/>
              </a:rPr>
              <a:t>d</a:t>
            </a:r>
            <a:r>
              <a:rPr lang="en-US" spc="-75" dirty="0">
                <a:cs typeface="Arial"/>
              </a:rPr>
              <a:t> </a:t>
            </a:r>
            <a:r>
              <a:rPr lang="en-US" dirty="0">
                <a:cs typeface="Arial"/>
              </a:rPr>
              <a:t>a</a:t>
            </a:r>
            <a:r>
              <a:rPr lang="en-US" spc="-75" dirty="0">
                <a:cs typeface="Arial"/>
              </a:rPr>
              <a:t> </a:t>
            </a:r>
            <a:r>
              <a:rPr lang="en-US" dirty="0">
                <a:cs typeface="Arial"/>
              </a:rPr>
              <a:t>d</a:t>
            </a:r>
            <a:r>
              <a:rPr lang="en-US" spc="-10" dirty="0">
                <a:cs typeface="Arial"/>
              </a:rPr>
              <a:t>e</a:t>
            </a:r>
            <a:r>
              <a:rPr lang="en-US" spc="10" dirty="0">
                <a:cs typeface="Arial"/>
              </a:rPr>
              <a:t>s</a:t>
            </a:r>
            <a:r>
              <a:rPr lang="en-US" dirty="0">
                <a:cs typeface="Arial"/>
              </a:rPr>
              <a:t>i</a:t>
            </a:r>
            <a:r>
              <a:rPr lang="en-US" spc="-10" dirty="0">
                <a:cs typeface="Arial"/>
              </a:rPr>
              <a:t>g</a:t>
            </a:r>
            <a:r>
              <a:rPr lang="en-US" spc="5" dirty="0">
                <a:cs typeface="Arial"/>
              </a:rPr>
              <a:t>n</a:t>
            </a:r>
            <a:r>
              <a:rPr lang="en-US" dirty="0">
                <a:cs typeface="Arial"/>
              </a:rPr>
              <a:t>er's</a:t>
            </a:r>
            <a:r>
              <a:rPr lang="en-US" spc="-70" dirty="0">
                <a:cs typeface="Arial"/>
              </a:rPr>
              <a:t> </a:t>
            </a:r>
            <a:r>
              <a:rPr lang="en-US" dirty="0">
                <a:cs typeface="Arial"/>
              </a:rPr>
              <a:t>a</a:t>
            </a:r>
            <a:r>
              <a:rPr lang="en-US" spc="-10" dirty="0">
                <a:cs typeface="Arial"/>
              </a:rPr>
              <a:t>b</a:t>
            </a:r>
            <a:r>
              <a:rPr lang="en-US" dirty="0">
                <a:cs typeface="Arial"/>
              </a:rPr>
              <a:t>ili</a:t>
            </a:r>
            <a:r>
              <a:rPr lang="en-US" spc="10" dirty="0">
                <a:cs typeface="Arial"/>
              </a:rPr>
              <a:t>t</a:t>
            </a:r>
            <a:r>
              <a:rPr lang="en-US" dirty="0">
                <a:cs typeface="Arial"/>
              </a:rPr>
              <a:t>y</a:t>
            </a:r>
            <a:r>
              <a:rPr lang="en-US" spc="-95" dirty="0">
                <a:cs typeface="Arial"/>
              </a:rPr>
              <a:t> </a:t>
            </a:r>
            <a:r>
              <a:rPr lang="en-US" dirty="0">
                <a:cs typeface="Arial"/>
              </a:rPr>
              <a:t>to</a:t>
            </a:r>
            <a:r>
              <a:rPr lang="en-US" spc="-75" dirty="0">
                <a:cs typeface="Arial"/>
              </a:rPr>
              <a:t> </a:t>
            </a:r>
            <a:r>
              <a:rPr lang="en-US" dirty="0">
                <a:cs typeface="Arial"/>
              </a:rPr>
              <a:t>gain</a:t>
            </a:r>
            <a:r>
              <a:rPr lang="en-US" spc="-75" dirty="0">
                <a:cs typeface="Arial"/>
              </a:rPr>
              <a:t> </a:t>
            </a:r>
            <a:r>
              <a:rPr lang="en-US" dirty="0">
                <a:cs typeface="Arial"/>
              </a:rPr>
              <a:t>timing</a:t>
            </a:r>
            <a:r>
              <a:rPr lang="en-US" spc="-70" dirty="0">
                <a:cs typeface="Arial"/>
              </a:rPr>
              <a:t> </a:t>
            </a:r>
            <a:r>
              <a:rPr lang="en-US" dirty="0">
                <a:cs typeface="Arial"/>
              </a:rPr>
              <a:t>cl</a:t>
            </a:r>
            <a:r>
              <a:rPr lang="en-US" spc="-10" dirty="0">
                <a:cs typeface="Arial"/>
              </a:rPr>
              <a:t>o</a:t>
            </a:r>
            <a:r>
              <a:rPr lang="en-US" dirty="0">
                <a:cs typeface="Arial"/>
              </a:rPr>
              <a:t>su</a:t>
            </a:r>
            <a:r>
              <a:rPr lang="en-US" spc="5" dirty="0">
                <a:cs typeface="Arial"/>
              </a:rPr>
              <a:t>r</a:t>
            </a:r>
            <a:r>
              <a:rPr lang="en-US" dirty="0">
                <a:cs typeface="Arial"/>
              </a:rPr>
              <a:t>e </a:t>
            </a:r>
            <a:r>
              <a:rPr lang="en-US" spc="10" dirty="0" err="1">
                <a:cs typeface="Arial"/>
              </a:rPr>
              <a:t>T</a:t>
            </a:r>
            <a:r>
              <a:rPr lang="en-US" dirty="0" err="1">
                <a:cs typeface="Arial"/>
              </a:rPr>
              <a:t>cl</a:t>
            </a:r>
            <a:r>
              <a:rPr lang="en-US" spc="-15" dirty="0">
                <a:cs typeface="Arial"/>
              </a:rPr>
              <a:t> </a:t>
            </a:r>
            <a:r>
              <a:rPr lang="en-US" dirty="0">
                <a:cs typeface="Arial"/>
              </a:rPr>
              <a:t>fe</a:t>
            </a:r>
            <a:r>
              <a:rPr lang="en-US" spc="-10" dirty="0">
                <a:cs typeface="Arial"/>
              </a:rPr>
              <a:t>a</a:t>
            </a:r>
            <a:r>
              <a:rPr lang="en-US" dirty="0">
                <a:cs typeface="Arial"/>
              </a:rPr>
              <a:t>tur</a:t>
            </a:r>
            <a:r>
              <a:rPr lang="en-US" spc="-10" dirty="0">
                <a:cs typeface="Arial"/>
              </a:rPr>
              <a:t>e</a:t>
            </a:r>
            <a:r>
              <a:rPr lang="en-US" dirty="0">
                <a:cs typeface="Arial"/>
              </a:rPr>
              <a:t>s (commands) th</a:t>
            </a:r>
            <a:r>
              <a:rPr lang="en-US" spc="-10" dirty="0">
                <a:cs typeface="Arial"/>
              </a:rPr>
              <a:t>a</a:t>
            </a:r>
            <a:r>
              <a:rPr lang="en-US" dirty="0">
                <a:cs typeface="Arial"/>
              </a:rPr>
              <a:t>t</a:t>
            </a:r>
            <a:r>
              <a:rPr lang="en-US" spc="5" dirty="0">
                <a:cs typeface="Arial"/>
              </a:rPr>
              <a:t> </a:t>
            </a:r>
            <a:r>
              <a:rPr lang="en-US" dirty="0">
                <a:cs typeface="Arial"/>
              </a:rPr>
              <a:t>make scri</a:t>
            </a:r>
            <a:r>
              <a:rPr lang="en-US" spc="-10" dirty="0">
                <a:cs typeface="Arial"/>
              </a:rPr>
              <a:t>p</a:t>
            </a:r>
            <a:r>
              <a:rPr lang="en-US" dirty="0">
                <a:cs typeface="Arial"/>
              </a:rPr>
              <a:t>ti</a:t>
            </a:r>
            <a:r>
              <a:rPr lang="en-US" spc="5" dirty="0">
                <a:cs typeface="Arial"/>
              </a:rPr>
              <a:t>n</a:t>
            </a:r>
            <a:r>
              <a:rPr lang="en-US" dirty="0">
                <a:cs typeface="Arial"/>
              </a:rPr>
              <a:t>g</a:t>
            </a:r>
            <a:r>
              <a:rPr lang="en-US" spc="5" dirty="0">
                <a:cs typeface="Arial"/>
              </a:rPr>
              <a:t> </a:t>
            </a:r>
            <a:r>
              <a:rPr lang="en-US" dirty="0">
                <a:cs typeface="Arial"/>
              </a:rPr>
              <a:t>e</a:t>
            </a:r>
            <a:r>
              <a:rPr lang="en-US" spc="-10" dirty="0">
                <a:cs typeface="Arial"/>
              </a:rPr>
              <a:t>a</a:t>
            </a:r>
            <a:r>
              <a:rPr lang="en-US" dirty="0">
                <a:cs typeface="Arial"/>
              </a:rPr>
              <a:t>si</a:t>
            </a:r>
            <a:r>
              <a:rPr lang="en-US" spc="-10" dirty="0">
                <a:cs typeface="Arial"/>
              </a:rPr>
              <a:t>e</a:t>
            </a:r>
            <a:r>
              <a:rPr lang="en-US" dirty="0">
                <a:cs typeface="Arial"/>
              </a:rPr>
              <a:t>r </a:t>
            </a:r>
            <a:r>
              <a:rPr lang="en-US" spc="5" dirty="0">
                <a:cs typeface="Arial"/>
              </a:rPr>
              <a:t>a</a:t>
            </a:r>
            <a:r>
              <a:rPr lang="en-US" dirty="0">
                <a:cs typeface="Arial"/>
              </a:rPr>
              <a:t>nd</a:t>
            </a:r>
            <a:r>
              <a:rPr lang="en-US" spc="-10" dirty="0">
                <a:cs typeface="Arial"/>
              </a:rPr>
              <a:t> </a:t>
            </a:r>
            <a:r>
              <a:rPr lang="en-US" spc="5" dirty="0">
                <a:cs typeface="Arial"/>
              </a:rPr>
              <a:t>po</a:t>
            </a:r>
            <a:r>
              <a:rPr lang="en-US" spc="-20" dirty="0">
                <a:cs typeface="Arial"/>
              </a:rPr>
              <a:t>w</a:t>
            </a:r>
            <a:r>
              <a:rPr lang="en-US" spc="5" dirty="0">
                <a:cs typeface="Arial"/>
              </a:rPr>
              <a:t>e</a:t>
            </a:r>
            <a:r>
              <a:rPr lang="en-US" dirty="0">
                <a:cs typeface="Arial"/>
              </a:rPr>
              <a:t>rful</a:t>
            </a:r>
            <a:endParaRPr lang="en-US" dirty="0">
              <a:cs typeface="Arial"/>
            </a:endParaRPr>
          </a:p>
          <a:p>
            <a:pPr lvl="0"/>
            <a:r>
              <a:rPr lang="en-US" dirty="0">
                <a:solidFill>
                  <a:schemeClr val="tx1"/>
                </a:solidFill>
              </a:rPr>
              <a:t>Vivado tools use a common data model throughout the FPGA design </a:t>
            </a:r>
            <a:r>
              <a:rPr lang="en-US" dirty="0" smtClean="0">
                <a:solidFill>
                  <a:schemeClr val="tx1"/>
                </a:solidFill>
              </a:rPr>
              <a:t>process</a:t>
            </a:r>
            <a:endParaRPr lang="en-US" dirty="0" smtClean="0">
              <a:solidFill>
                <a:schemeClr val="tx1"/>
              </a:solidFill>
            </a:endParaRPr>
          </a:p>
          <a:p>
            <a:pPr lvl="1"/>
            <a:r>
              <a:rPr lang="en-US" dirty="0" smtClean="0"/>
              <a:t>This </a:t>
            </a:r>
            <a:r>
              <a:rPr lang="en-US" dirty="0"/>
              <a:t>yields runtime and memory resource benefits to the user</a:t>
            </a:r>
            <a:endParaRPr lang="en-US" dirty="0"/>
          </a:p>
          <a:p>
            <a:pPr lvl="0"/>
            <a:r>
              <a:rPr lang="en-US" dirty="0">
                <a:solidFill>
                  <a:schemeClr val="tx1"/>
                </a:solidFill>
              </a:rPr>
              <a:t>Vivado tools support scripting in non-project batch and project-based design flows</a:t>
            </a:r>
            <a:endParaRPr lang="en-US" dirty="0">
              <a:solidFill>
                <a:schemeClr val="tx1"/>
              </a:solidFill>
            </a:endParaRPr>
          </a:p>
          <a:p>
            <a:pPr lvl="1"/>
            <a:r>
              <a:rPr lang="en-US" dirty="0"/>
              <a:t>Vivado tools support the use of Tcl for all commands</a:t>
            </a:r>
            <a:endParaRPr lang="en-US" dirty="0"/>
          </a:p>
          <a:p>
            <a:pPr lvl="0"/>
            <a:r>
              <a:rPr lang="en-US" dirty="0">
                <a:solidFill>
                  <a:schemeClr val="tx1"/>
                </a:solidFill>
              </a:rPr>
              <a:t>Vivado tools use a common constraint language (XDC) throughout the </a:t>
            </a:r>
            <a:r>
              <a:rPr lang="en-US" dirty="0" smtClean="0">
                <a:solidFill>
                  <a:schemeClr val="tx1"/>
                </a:solidFill>
              </a:rPr>
              <a:t>design process</a:t>
            </a:r>
            <a:endParaRPr lang="en-US" dirty="0">
              <a:solidFill>
                <a:schemeClr val="tx1"/>
              </a:solidFill>
            </a:endParaRPr>
          </a:p>
          <a:p>
            <a:pPr lvl="1"/>
            <a:r>
              <a:rPr lang="en-US" dirty="0"/>
              <a:t>This enables synthesis optimization significantly better than the ISE software</a:t>
            </a:r>
            <a:endParaRPr lang="en-US" dirty="0"/>
          </a:p>
          <a:p>
            <a:pPr lvl="0"/>
            <a:r>
              <a:rPr lang="en-US" dirty="0" smtClean="0">
                <a:solidFill>
                  <a:schemeClr val="tx1"/>
                </a:solidFill>
              </a:rPr>
              <a:t>Pushbutton </a:t>
            </a:r>
            <a:r>
              <a:rPr lang="en-US" dirty="0">
                <a:solidFill>
                  <a:schemeClr val="tx1"/>
                </a:solidFill>
              </a:rPr>
              <a:t>flows for most designs</a:t>
            </a:r>
            <a:endParaRPr lang="en-US" dirty="0">
              <a:solidFill>
                <a:schemeClr val="tx1"/>
              </a:solidFill>
            </a:endParaRPr>
          </a:p>
          <a:p>
            <a:r>
              <a:rPr lang="en-US" dirty="0">
                <a:solidFill>
                  <a:schemeClr val="tx1"/>
                </a:solidFill>
              </a:rPr>
              <a:t>Advanced tools for challenging designs</a:t>
            </a:r>
            <a:endParaRPr lang="en-US" dirty="0">
              <a:solidFill>
                <a:schemeClr val="tx1"/>
              </a:solidFill>
            </a:endParaRPr>
          </a:p>
          <a:p>
            <a:endParaRPr lang="en-US" dirty="0">
              <a:solidFill>
                <a:schemeClr val="tx1"/>
              </a:solidFill>
            </a:endParaRPr>
          </a:p>
        </p:txBody>
      </p:sp>
      <p:sp>
        <p:nvSpPr>
          <p:cNvPr id="4" name="Title 3"/>
          <p:cNvSpPr>
            <a:spLocks noGrp="1"/>
          </p:cNvSpPr>
          <p:nvPr>
            <p:ph type="title"/>
          </p:nvPr>
        </p:nvSpPr>
        <p:spPr/>
        <p:txBody>
          <a:bodyPr/>
          <a:lstStyle/>
          <a:p>
            <a:r>
              <a:rPr lang="en-US" dirty="0" smtClean="0"/>
              <a:t>Summary</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fld>
            <a:endParaRPr lang="en-US" dirty="0"/>
          </a:p>
        </p:txBody>
      </p:sp>
      <p:sp>
        <p:nvSpPr>
          <p:cNvPr id="7171" name="Rectangle 2"/>
          <p:cNvSpPr>
            <a:spLocks noGrp="1"/>
          </p:cNvSpPr>
          <p:nvPr>
            <p:ph type="title"/>
          </p:nvPr>
        </p:nvSpPr>
        <p:spPr>
          <a:xfrm>
            <a:off x="2609850" y="196850"/>
            <a:ext cx="7924800" cy="987425"/>
          </a:xfrm>
          <a:ln w="9525">
            <a:noFill/>
            <a:miter/>
          </a:ln>
        </p:spPr>
        <p:txBody>
          <a:bodyPr vert="horz" wrap="square" anchor="ctr"/>
          <a:p>
            <a:pPr algn="ctr"/>
            <a:r>
              <a:rPr lang="en-US" altLang="zh-CN" sz="4400"/>
              <a:t>Implementation</a:t>
            </a:r>
            <a:endParaRPr lang="en-US" altLang="zh-CN" sz="4400"/>
          </a:p>
        </p:txBody>
      </p:sp>
      <p:sp>
        <p:nvSpPr>
          <p:cNvPr id="7172" name="Rectangle 3"/>
          <p:cNvSpPr>
            <a:spLocks noGrp="1"/>
          </p:cNvSpPr>
          <p:nvPr>
            <p:ph type="body" idx="1"/>
          </p:nvPr>
        </p:nvSpPr>
        <p:spPr>
          <a:xfrm>
            <a:off x="1852930" y="1389380"/>
            <a:ext cx="6042660" cy="4495800"/>
          </a:xfrm>
          <a:ln w="9525">
            <a:noFill/>
            <a:miter lim="800000"/>
          </a:ln>
        </p:spPr>
        <p:txBody>
          <a:bodyPr vert="horz" wrap="square" anchor="t"/>
          <a:p>
            <a:r>
              <a:rPr lang="en-US" altLang="zh-CN"/>
              <a:t>Consists of three phases</a:t>
            </a:r>
            <a:endParaRPr lang="en-US" altLang="zh-CN"/>
          </a:p>
          <a:p>
            <a:pPr lvl="1"/>
            <a:r>
              <a:rPr lang="en-US" altLang="zh-CN" sz="2000" b="1"/>
              <a:t>Translate:</a:t>
            </a:r>
            <a:r>
              <a:rPr lang="en-US" altLang="zh-CN" sz="2000"/>
              <a:t> Merge multiple design files into a single netlist</a:t>
            </a:r>
            <a:endParaRPr lang="en-US" altLang="zh-CN" sz="2000"/>
          </a:p>
          <a:p>
            <a:pPr lvl="1"/>
            <a:r>
              <a:rPr lang="en-US" altLang="zh-CN" sz="2000" b="1"/>
              <a:t>Map:</a:t>
            </a:r>
            <a:r>
              <a:rPr lang="en-US" altLang="zh-CN" sz="2000"/>
              <a:t> Group logical symbols from the netlist (gates) into physical components (slices and IOBs)</a:t>
            </a:r>
            <a:endParaRPr lang="en-US" altLang="zh-CN" sz="2000"/>
          </a:p>
          <a:p>
            <a:pPr lvl="1"/>
            <a:r>
              <a:rPr lang="en-US" altLang="zh-CN" sz="2000" b="1"/>
              <a:t>Place &amp; Route:</a:t>
            </a:r>
            <a:r>
              <a:rPr lang="en-US" altLang="zh-CN" sz="2000"/>
              <a:t> Place components onto the chip, connect the components, and extract timing data into reports</a:t>
            </a:r>
            <a:endParaRPr lang="en-US" altLang="zh-CN" sz="2000"/>
          </a:p>
          <a:p>
            <a:r>
              <a:rPr lang="en-US" altLang="zh-CN"/>
              <a:t>Access Xilinx reports and tools at each phase</a:t>
            </a:r>
            <a:endParaRPr lang="en-US" altLang="zh-CN"/>
          </a:p>
          <a:p>
            <a:pPr lvl="1" algn="l"/>
            <a:r>
              <a:rPr lang="en-US" altLang="zh-CN" sz="2000"/>
              <a:t>Timing Analyzer, Floorplanner, FPGA Editor, XPower</a:t>
            </a:r>
            <a:endParaRPr lang="en-US" altLang="zh-CN" sz="2000"/>
          </a:p>
        </p:txBody>
      </p:sp>
      <p:sp>
        <p:nvSpPr>
          <p:cNvPr id="7173" name="Rectangle 4"/>
          <p:cNvSpPr/>
          <p:nvPr/>
        </p:nvSpPr>
        <p:spPr>
          <a:xfrm>
            <a:off x="8422005" y="2919413"/>
            <a:ext cx="2057400" cy="2327275"/>
          </a:xfrm>
          <a:prstGeom prst="rect">
            <a:avLst/>
          </a:prstGeom>
          <a:solidFill>
            <a:srgbClr val="B5E7B5"/>
          </a:solidFill>
          <a:ln w="19050" cap="flat" cmpd="sng">
            <a:solidFill>
              <a:schemeClr val="tx1"/>
            </a:solidFill>
            <a:prstDash val="solid"/>
            <a:miter/>
            <a:headEnd type="none" w="med" len="med"/>
            <a:tailEnd type="none" w="med" len="med"/>
          </a:ln>
        </p:spPr>
        <p:txBody>
          <a:bodyPr wrap="none" anchor="ctr"/>
          <a:p>
            <a:pPr lvl="0"/>
            <a:endParaRPr>
              <a:solidFill>
                <a:srgbClr val="000000"/>
              </a:solidFill>
              <a:latin typeface="Arial Narrow" pitchFamily="2" charset="0"/>
              <a:ea typeface="Arial Narrow" pitchFamily="2" charset="0"/>
              <a:sym typeface="Arial Narrow" pitchFamily="2" charset="0"/>
            </a:endParaRPr>
          </a:p>
        </p:txBody>
      </p:sp>
      <p:sp>
        <p:nvSpPr>
          <p:cNvPr id="7174" name="AutoShape 5"/>
          <p:cNvSpPr/>
          <p:nvPr/>
        </p:nvSpPr>
        <p:spPr>
          <a:xfrm>
            <a:off x="8574405" y="3443288"/>
            <a:ext cx="1676400" cy="609600"/>
          </a:xfrm>
          <a:prstGeom prst="downArrowCallout">
            <a:avLst>
              <a:gd name="adj1" fmla="val 68750"/>
              <a:gd name="adj2" fmla="val 68750"/>
              <a:gd name="adj3" fmla="val 16666"/>
              <a:gd name="adj4" fmla="val 66667"/>
            </a:avLst>
          </a:prstGeom>
          <a:solidFill>
            <a:schemeClr val="bg1"/>
          </a:solidFill>
          <a:ln w="19050" cap="flat" cmpd="sng">
            <a:solidFill>
              <a:schemeClr val="tx1"/>
            </a:solidFill>
            <a:prstDash val="solid"/>
            <a:miter/>
            <a:headEnd type="none" w="med" len="med"/>
            <a:tailEnd type="none" w="med" len="med"/>
          </a:ln>
        </p:spPr>
        <p:txBody>
          <a:bodyPr wrap="none" anchor="ctr"/>
          <a:p>
            <a:pPr lvl="0"/>
            <a:endParaRPr>
              <a:solidFill>
                <a:srgbClr val="000000"/>
              </a:solidFill>
              <a:latin typeface="Arial Narrow" pitchFamily="2" charset="0"/>
              <a:ea typeface="Arial Narrow" pitchFamily="2" charset="0"/>
              <a:sym typeface="Arial Narrow" pitchFamily="2" charset="0"/>
            </a:endParaRPr>
          </a:p>
        </p:txBody>
      </p:sp>
      <p:sp>
        <p:nvSpPr>
          <p:cNvPr id="7175" name="Text Box 6"/>
          <p:cNvSpPr/>
          <p:nvPr/>
        </p:nvSpPr>
        <p:spPr>
          <a:xfrm>
            <a:off x="8885555" y="3468688"/>
            <a:ext cx="1052513" cy="396875"/>
          </a:xfrm>
          <a:prstGeom prst="rect">
            <a:avLst/>
          </a:prstGeom>
          <a:noFill/>
          <a:ln w="9525">
            <a:noFill/>
            <a:miter/>
          </a:ln>
        </p:spPr>
        <p:txBody>
          <a:bodyPr wrap="none">
            <a:spAutoFit/>
          </a:bodyPr>
          <a:p>
            <a:pPr lvl="0" algn="ctr"/>
            <a:r>
              <a:rPr lang="en-US" altLang="x-none" dirty="0">
                <a:solidFill>
                  <a:srgbClr val="000000"/>
                </a:solidFill>
                <a:latin typeface="Arial Narrow" pitchFamily="2" charset="0"/>
                <a:ea typeface="Arial Narrow" pitchFamily="2" charset="0"/>
                <a:sym typeface="Arial Narrow" pitchFamily="2" charset="0"/>
              </a:rPr>
              <a:t>Translate</a:t>
            </a:r>
            <a:endParaRPr lang="en-US" altLang="x-none" sz="2400" dirty="0">
              <a:solidFill>
                <a:srgbClr val="000000"/>
              </a:solidFill>
              <a:latin typeface="Arial Narrow" pitchFamily="2" charset="0"/>
              <a:ea typeface="Arial Narrow" pitchFamily="2" charset="0"/>
              <a:sym typeface="Arial Narrow" pitchFamily="2" charset="0"/>
            </a:endParaRPr>
          </a:p>
        </p:txBody>
      </p:sp>
      <p:sp>
        <p:nvSpPr>
          <p:cNvPr id="7176" name="AutoShape 7"/>
          <p:cNvSpPr/>
          <p:nvPr/>
        </p:nvSpPr>
        <p:spPr>
          <a:xfrm>
            <a:off x="8574405" y="4052888"/>
            <a:ext cx="1676400" cy="609600"/>
          </a:xfrm>
          <a:prstGeom prst="downArrowCallout">
            <a:avLst>
              <a:gd name="adj1" fmla="val 68750"/>
              <a:gd name="adj2" fmla="val 68750"/>
              <a:gd name="adj3" fmla="val 16666"/>
              <a:gd name="adj4" fmla="val 66667"/>
            </a:avLst>
          </a:prstGeom>
          <a:solidFill>
            <a:schemeClr val="bg1"/>
          </a:solidFill>
          <a:ln w="19050" cap="flat" cmpd="sng">
            <a:solidFill>
              <a:schemeClr val="tx1"/>
            </a:solidFill>
            <a:prstDash val="solid"/>
            <a:miter/>
            <a:headEnd type="none" w="med" len="med"/>
            <a:tailEnd type="none" w="med" len="med"/>
          </a:ln>
        </p:spPr>
        <p:txBody>
          <a:bodyPr wrap="none" anchor="ctr"/>
          <a:p>
            <a:pPr lvl="0"/>
            <a:endParaRPr>
              <a:solidFill>
                <a:srgbClr val="000000"/>
              </a:solidFill>
              <a:latin typeface="Arial Narrow" pitchFamily="2" charset="0"/>
              <a:ea typeface="Arial Narrow" pitchFamily="2" charset="0"/>
              <a:sym typeface="Arial Narrow" pitchFamily="2" charset="0"/>
            </a:endParaRPr>
          </a:p>
        </p:txBody>
      </p:sp>
      <p:sp>
        <p:nvSpPr>
          <p:cNvPr id="7177" name="Text Box 8"/>
          <p:cNvSpPr/>
          <p:nvPr/>
        </p:nvSpPr>
        <p:spPr>
          <a:xfrm>
            <a:off x="9112568" y="4078288"/>
            <a:ext cx="588962" cy="396875"/>
          </a:xfrm>
          <a:prstGeom prst="rect">
            <a:avLst/>
          </a:prstGeom>
          <a:noFill/>
          <a:ln w="9525">
            <a:noFill/>
            <a:miter/>
          </a:ln>
        </p:spPr>
        <p:txBody>
          <a:bodyPr wrap="none">
            <a:spAutoFit/>
          </a:bodyPr>
          <a:p>
            <a:pPr lvl="0" algn="ctr"/>
            <a:r>
              <a:rPr lang="en-US" altLang="x-none" dirty="0">
                <a:solidFill>
                  <a:srgbClr val="000000"/>
                </a:solidFill>
                <a:latin typeface="Arial Narrow" pitchFamily="2" charset="0"/>
                <a:ea typeface="Arial Narrow" pitchFamily="2" charset="0"/>
                <a:sym typeface="Arial Narrow" pitchFamily="2" charset="0"/>
              </a:rPr>
              <a:t>Map</a:t>
            </a:r>
            <a:endParaRPr lang="en-US" altLang="x-none" sz="2400" dirty="0">
              <a:solidFill>
                <a:srgbClr val="000000"/>
              </a:solidFill>
              <a:latin typeface="Arial Narrow" pitchFamily="2" charset="0"/>
              <a:ea typeface="Arial Narrow" pitchFamily="2" charset="0"/>
              <a:sym typeface="Arial Narrow" pitchFamily="2" charset="0"/>
            </a:endParaRPr>
          </a:p>
        </p:txBody>
      </p:sp>
      <p:sp>
        <p:nvSpPr>
          <p:cNvPr id="7178" name="AutoShape 9"/>
          <p:cNvSpPr/>
          <p:nvPr/>
        </p:nvSpPr>
        <p:spPr>
          <a:xfrm>
            <a:off x="8574405" y="4662488"/>
            <a:ext cx="1676400" cy="762000"/>
          </a:xfrm>
          <a:prstGeom prst="downArrowCallout">
            <a:avLst>
              <a:gd name="adj1" fmla="val 55000"/>
              <a:gd name="adj2" fmla="val 55000"/>
              <a:gd name="adj3" fmla="val 16666"/>
              <a:gd name="adj4" fmla="val 66667"/>
            </a:avLst>
          </a:prstGeom>
          <a:solidFill>
            <a:schemeClr val="bg1"/>
          </a:solidFill>
          <a:ln w="19050" cap="flat" cmpd="sng">
            <a:solidFill>
              <a:schemeClr val="tx1"/>
            </a:solidFill>
            <a:prstDash val="solid"/>
            <a:miter/>
            <a:headEnd type="none" w="med" len="med"/>
            <a:tailEnd type="none" w="med" len="med"/>
          </a:ln>
        </p:spPr>
        <p:txBody>
          <a:bodyPr wrap="none" anchor="ctr"/>
          <a:p>
            <a:pPr lvl="0"/>
            <a:endParaRPr>
              <a:solidFill>
                <a:srgbClr val="000000"/>
              </a:solidFill>
              <a:latin typeface="Arial Narrow" pitchFamily="2" charset="0"/>
              <a:ea typeface="Arial Narrow" pitchFamily="2" charset="0"/>
              <a:sym typeface="Arial Narrow" pitchFamily="2" charset="0"/>
            </a:endParaRPr>
          </a:p>
        </p:txBody>
      </p:sp>
      <p:sp>
        <p:nvSpPr>
          <p:cNvPr id="7179" name="Text Box 10"/>
          <p:cNvSpPr/>
          <p:nvPr/>
        </p:nvSpPr>
        <p:spPr>
          <a:xfrm>
            <a:off x="8653780" y="4759325"/>
            <a:ext cx="1516063" cy="396875"/>
          </a:xfrm>
          <a:prstGeom prst="rect">
            <a:avLst/>
          </a:prstGeom>
          <a:noFill/>
          <a:ln w="9525">
            <a:noFill/>
            <a:miter/>
          </a:ln>
        </p:spPr>
        <p:txBody>
          <a:bodyPr wrap="none">
            <a:spAutoFit/>
          </a:bodyPr>
          <a:p>
            <a:pPr lvl="0" algn="ctr"/>
            <a:r>
              <a:rPr lang="en-US" altLang="x-none" dirty="0">
                <a:solidFill>
                  <a:srgbClr val="000000"/>
                </a:solidFill>
                <a:latin typeface="Arial Narrow" pitchFamily="2" charset="0"/>
                <a:ea typeface="Arial Narrow" pitchFamily="2" charset="0"/>
                <a:sym typeface="Arial Narrow" pitchFamily="2" charset="0"/>
              </a:rPr>
              <a:t>Place &amp; Route</a:t>
            </a:r>
            <a:endParaRPr lang="en-US" altLang="x-none" sz="2400" dirty="0">
              <a:solidFill>
                <a:srgbClr val="000000"/>
              </a:solidFill>
              <a:latin typeface="Arial Narrow" pitchFamily="2" charset="0"/>
              <a:ea typeface="Arial Narrow" pitchFamily="2" charset="0"/>
              <a:sym typeface="Arial Narrow" pitchFamily="2" charset="0"/>
            </a:endParaRPr>
          </a:p>
        </p:txBody>
      </p:sp>
      <p:sp>
        <p:nvSpPr>
          <p:cNvPr id="7180" name="Text Box 11"/>
          <p:cNvSpPr/>
          <p:nvPr/>
        </p:nvSpPr>
        <p:spPr>
          <a:xfrm>
            <a:off x="8799830" y="2952750"/>
            <a:ext cx="1225550" cy="396875"/>
          </a:xfrm>
          <a:prstGeom prst="rect">
            <a:avLst/>
          </a:prstGeom>
          <a:noFill/>
          <a:ln w="9525">
            <a:noFill/>
            <a:miter/>
          </a:ln>
        </p:spPr>
        <p:txBody>
          <a:bodyPr wrap="none">
            <a:spAutoFit/>
          </a:bodyPr>
          <a:p>
            <a:pPr lvl="0"/>
            <a:r>
              <a:rPr lang="en-US" altLang="x-none" b="1" dirty="0">
                <a:solidFill>
                  <a:srgbClr val="000000"/>
                </a:solidFill>
                <a:latin typeface="Arial Narrow" pitchFamily="2" charset="0"/>
                <a:ea typeface="Arial Narrow" pitchFamily="2" charset="0"/>
                <a:sym typeface="Arial Narrow" pitchFamily="2" charset="0"/>
              </a:rPr>
              <a:t>Implement</a:t>
            </a:r>
            <a:endParaRPr lang="zh-CN" altLang="en-US" dirty="0">
              <a:latin typeface="Arial Narrow" pitchFamily="2" charset="0"/>
              <a:ea typeface="宋体" charset="-122"/>
            </a:endParaRPr>
          </a:p>
        </p:txBody>
      </p:sp>
      <p:sp>
        <p:nvSpPr>
          <p:cNvPr id="7181" name="Text Box 12"/>
          <p:cNvSpPr/>
          <p:nvPr/>
        </p:nvSpPr>
        <p:spPr>
          <a:xfrm>
            <a:off x="10463530" y="3408363"/>
            <a:ext cx="184150" cy="457200"/>
          </a:xfrm>
          <a:prstGeom prst="rect">
            <a:avLst/>
          </a:prstGeom>
          <a:noFill/>
          <a:ln w="9525">
            <a:noFill/>
            <a:miter/>
          </a:ln>
        </p:spPr>
        <p:txBody>
          <a:bodyPr wrap="none">
            <a:spAutoFit/>
          </a:bodyPr>
          <a:p>
            <a:pPr lvl="0"/>
            <a:endParaRPr sz="2400">
              <a:solidFill>
                <a:srgbClr val="000000"/>
              </a:solidFill>
              <a:latin typeface="Arial" charset="36"/>
              <a:ea typeface="宋体" charset="-122"/>
              <a:sym typeface="Arial" charset="36"/>
            </a:endParaRPr>
          </a:p>
        </p:txBody>
      </p:sp>
      <p:sp>
        <p:nvSpPr>
          <p:cNvPr id="7182" name="Text Box 13"/>
          <p:cNvSpPr/>
          <p:nvPr/>
        </p:nvSpPr>
        <p:spPr>
          <a:xfrm>
            <a:off x="10327005" y="3381375"/>
            <a:ext cx="533400" cy="396875"/>
          </a:xfrm>
          <a:prstGeom prst="rect">
            <a:avLst/>
          </a:prstGeom>
          <a:noFill/>
          <a:ln w="9525">
            <a:noFill/>
            <a:miter/>
          </a:ln>
        </p:spPr>
        <p:txBody>
          <a:bodyPr wrap="none">
            <a:spAutoFit/>
          </a:bodyPr>
          <a:p>
            <a:pPr lvl="0"/>
            <a:r>
              <a:rPr lang="en-US" altLang="x-none" b="1" dirty="0">
                <a:solidFill>
                  <a:srgbClr val="000000"/>
                </a:solidFill>
                <a:latin typeface="Arial" charset="36"/>
                <a:ea typeface="宋体" charset="-122"/>
                <a:sym typeface="Arial" charset="36"/>
              </a:rPr>
              <a:t>. . .</a:t>
            </a:r>
            <a:endParaRPr lang="en-US" altLang="x-none" dirty="0">
              <a:solidFill>
                <a:srgbClr val="000000"/>
              </a:solidFill>
              <a:latin typeface="Arial" charset="36"/>
              <a:ea typeface="宋体" charset="-122"/>
              <a:sym typeface="Arial" charset="36"/>
            </a:endParaRPr>
          </a:p>
        </p:txBody>
      </p:sp>
      <p:sp>
        <p:nvSpPr>
          <p:cNvPr id="7183" name="Text Box 14"/>
          <p:cNvSpPr/>
          <p:nvPr/>
        </p:nvSpPr>
        <p:spPr>
          <a:xfrm>
            <a:off x="9260205" y="5422900"/>
            <a:ext cx="466725" cy="549275"/>
          </a:xfrm>
          <a:prstGeom prst="rect">
            <a:avLst/>
          </a:prstGeom>
          <a:noFill/>
          <a:ln w="9525">
            <a:noFill/>
            <a:miter/>
          </a:ln>
        </p:spPr>
        <p:txBody>
          <a:bodyPr>
            <a:spAutoFit/>
          </a:bodyPr>
          <a:p>
            <a:pPr lvl="0">
              <a:lnSpc>
                <a:spcPct val="50000"/>
              </a:lnSpc>
            </a:pPr>
            <a:r>
              <a:rPr lang="en-US" altLang="x-none" b="1" dirty="0">
                <a:solidFill>
                  <a:srgbClr val="000000"/>
                </a:solidFill>
                <a:latin typeface="Arial" charset="36"/>
                <a:ea typeface="宋体" charset="-122"/>
                <a:sym typeface="Arial" charset="36"/>
              </a:rPr>
              <a:t>. </a:t>
            </a:r>
            <a:endParaRPr lang="zh-CN" altLang="en-US" b="1" dirty="0">
              <a:solidFill>
                <a:srgbClr val="000000"/>
              </a:solidFill>
              <a:latin typeface="Arial" charset="36"/>
              <a:ea typeface="宋体" charset="-122"/>
              <a:sym typeface="Arial" charset="36"/>
            </a:endParaRPr>
          </a:p>
          <a:p>
            <a:pPr lvl="0">
              <a:lnSpc>
                <a:spcPct val="50000"/>
              </a:lnSpc>
            </a:pPr>
            <a:r>
              <a:rPr lang="en-US" altLang="x-none" b="1" dirty="0">
                <a:solidFill>
                  <a:srgbClr val="000000"/>
                </a:solidFill>
                <a:latin typeface="Arial" charset="36"/>
                <a:ea typeface="宋体" charset="-122"/>
                <a:sym typeface="Arial" charset="36"/>
              </a:rPr>
              <a:t>. </a:t>
            </a:r>
            <a:endParaRPr lang="zh-CN" altLang="en-US" b="1" dirty="0">
              <a:solidFill>
                <a:srgbClr val="000000"/>
              </a:solidFill>
              <a:latin typeface="Arial" charset="36"/>
              <a:ea typeface="宋体" charset="-122"/>
              <a:sym typeface="Arial" charset="36"/>
            </a:endParaRPr>
          </a:p>
          <a:p>
            <a:pPr lvl="0">
              <a:lnSpc>
                <a:spcPct val="50000"/>
              </a:lnSpc>
            </a:pPr>
            <a:r>
              <a:rPr lang="en-US" altLang="x-none" b="1" dirty="0">
                <a:solidFill>
                  <a:srgbClr val="000000"/>
                </a:solidFill>
                <a:latin typeface="Arial" charset="36"/>
                <a:ea typeface="宋体" charset="-122"/>
                <a:sym typeface="Arial" charset="36"/>
              </a:rPr>
              <a:t>.</a:t>
            </a:r>
            <a:endParaRPr lang="en-US" altLang="x-none" dirty="0">
              <a:solidFill>
                <a:srgbClr val="000000"/>
              </a:solidFill>
              <a:latin typeface="Arial" charset="36"/>
              <a:ea typeface="宋体" charset="-122"/>
              <a:sym typeface="Arial" charset="36"/>
            </a:endParaRPr>
          </a:p>
        </p:txBody>
      </p:sp>
      <p:sp>
        <p:nvSpPr>
          <p:cNvPr id="7184" name="Text Box 15"/>
          <p:cNvSpPr/>
          <p:nvPr/>
        </p:nvSpPr>
        <p:spPr>
          <a:xfrm>
            <a:off x="8490268" y="1746250"/>
            <a:ext cx="1803400" cy="701675"/>
          </a:xfrm>
          <a:prstGeom prst="rect">
            <a:avLst/>
          </a:prstGeom>
          <a:noFill/>
          <a:ln w="9525">
            <a:noFill/>
            <a:miter/>
          </a:ln>
        </p:spPr>
        <p:txBody>
          <a:bodyPr wrap="none">
            <a:spAutoFit/>
          </a:bodyPr>
          <a:p>
            <a:pPr lvl="0"/>
            <a:r>
              <a:rPr lang="en-US" altLang="x-none" dirty="0">
                <a:solidFill>
                  <a:srgbClr val="000000"/>
                </a:solidFill>
                <a:latin typeface="Arial Narrow" pitchFamily="2" charset="0"/>
                <a:ea typeface="Arial Narrow" pitchFamily="2" charset="0"/>
                <a:sym typeface="Arial Narrow" pitchFamily="2" charset="0"/>
              </a:rPr>
              <a:t>Netlist Generated</a:t>
            </a:r>
            <a:br>
              <a:rPr lang="zh-CN" altLang="en-US" dirty="0">
                <a:solidFill>
                  <a:srgbClr val="000000"/>
                </a:solidFill>
                <a:latin typeface="Arial Narrow" pitchFamily="2" charset="0"/>
                <a:ea typeface="Arial Narrow" pitchFamily="2" charset="0"/>
                <a:sym typeface="Arial Narrow" pitchFamily="2" charset="0"/>
              </a:rPr>
            </a:br>
            <a:r>
              <a:rPr lang="en-US" altLang="x-none" dirty="0">
                <a:solidFill>
                  <a:srgbClr val="000000"/>
                </a:solidFill>
                <a:latin typeface="Arial Narrow" pitchFamily="2" charset="0"/>
                <a:ea typeface="Arial Narrow" pitchFamily="2" charset="0"/>
                <a:sym typeface="Arial Narrow" pitchFamily="2" charset="0"/>
              </a:rPr>
              <a:t>From Synthesis</a:t>
            </a:r>
            <a:endParaRPr lang="zh-CN" altLang="en-US" dirty="0">
              <a:latin typeface="Arial Narrow" pitchFamily="2" charset="0"/>
              <a:ea typeface="宋体" charset="-122"/>
            </a:endParaRPr>
          </a:p>
        </p:txBody>
      </p:sp>
      <p:sp>
        <p:nvSpPr>
          <p:cNvPr id="7185" name="Text Box 16"/>
          <p:cNvSpPr/>
          <p:nvPr/>
        </p:nvSpPr>
        <p:spPr>
          <a:xfrm>
            <a:off x="9225280" y="2373313"/>
            <a:ext cx="323850" cy="549275"/>
          </a:xfrm>
          <a:prstGeom prst="rect">
            <a:avLst/>
          </a:prstGeom>
          <a:noFill/>
          <a:ln w="9525">
            <a:noFill/>
            <a:miter/>
          </a:ln>
        </p:spPr>
        <p:txBody>
          <a:bodyPr wrap="none">
            <a:spAutoFit/>
          </a:bodyPr>
          <a:p>
            <a:pPr lvl="0">
              <a:lnSpc>
                <a:spcPct val="50000"/>
              </a:lnSpc>
            </a:pPr>
            <a:r>
              <a:rPr lang="en-US" altLang="x-none" b="1" dirty="0">
                <a:solidFill>
                  <a:srgbClr val="000000"/>
                </a:solidFill>
                <a:latin typeface="Arial" charset="36"/>
                <a:ea typeface="宋体" charset="-122"/>
                <a:sym typeface="Arial" charset="36"/>
              </a:rPr>
              <a:t>. </a:t>
            </a:r>
            <a:endParaRPr lang="zh-CN" altLang="en-US" b="1" dirty="0">
              <a:solidFill>
                <a:srgbClr val="000000"/>
              </a:solidFill>
              <a:latin typeface="Arial" charset="36"/>
              <a:ea typeface="宋体" charset="-122"/>
              <a:sym typeface="Arial" charset="36"/>
            </a:endParaRPr>
          </a:p>
          <a:p>
            <a:pPr lvl="0">
              <a:lnSpc>
                <a:spcPct val="50000"/>
              </a:lnSpc>
            </a:pPr>
            <a:r>
              <a:rPr lang="en-US" altLang="x-none" b="1" dirty="0">
                <a:solidFill>
                  <a:srgbClr val="000000"/>
                </a:solidFill>
                <a:latin typeface="Arial" charset="36"/>
                <a:ea typeface="宋体" charset="-122"/>
                <a:sym typeface="Arial" charset="36"/>
              </a:rPr>
              <a:t>. </a:t>
            </a:r>
            <a:endParaRPr lang="zh-CN" altLang="en-US" b="1" dirty="0">
              <a:solidFill>
                <a:srgbClr val="000000"/>
              </a:solidFill>
              <a:latin typeface="Arial" charset="36"/>
              <a:ea typeface="宋体" charset="-122"/>
              <a:sym typeface="Arial" charset="36"/>
            </a:endParaRPr>
          </a:p>
          <a:p>
            <a:pPr lvl="0">
              <a:lnSpc>
                <a:spcPct val="50000"/>
              </a:lnSpc>
            </a:pPr>
            <a:r>
              <a:rPr lang="en-US" altLang="x-none" b="1" dirty="0">
                <a:solidFill>
                  <a:srgbClr val="000000"/>
                </a:solidFill>
                <a:latin typeface="Arial" charset="36"/>
                <a:ea typeface="宋体" charset="-122"/>
                <a:sym typeface="Arial" charset="36"/>
              </a:rPr>
              <a:t>.</a:t>
            </a:r>
            <a:endParaRPr lang="en-US" altLang="x-none" dirty="0">
              <a:solidFill>
                <a:srgbClr val="000000"/>
              </a:solidFill>
              <a:latin typeface="Arial" charset="36"/>
              <a:ea typeface="宋体" charset="-122"/>
              <a:sym typeface="Arial" charset="36"/>
            </a:endParaRPr>
          </a:p>
        </p:txBody>
      </p:sp>
      <p:sp>
        <p:nvSpPr>
          <p:cNvPr id="7186" name="Text Box 17"/>
          <p:cNvSpPr/>
          <p:nvPr/>
        </p:nvSpPr>
        <p:spPr>
          <a:xfrm>
            <a:off x="5575300" y="998538"/>
            <a:ext cx="2035175" cy="396875"/>
          </a:xfrm>
          <a:prstGeom prst="rect">
            <a:avLst/>
          </a:prstGeom>
          <a:noFill/>
          <a:ln w="9525">
            <a:noFill/>
            <a:miter/>
          </a:ln>
        </p:spPr>
        <p:txBody>
          <a:bodyPr wrap="none">
            <a:spAutoFit/>
          </a:bodyPr>
          <a:p>
            <a:pPr lvl="0"/>
            <a:r>
              <a:rPr lang="en-US" altLang="x-none" dirty="0">
                <a:solidFill>
                  <a:srgbClr val="000000"/>
                </a:solidFill>
                <a:latin typeface="Arial Narrow" pitchFamily="2" charset="0"/>
                <a:ea typeface="Arial Narrow" pitchFamily="2" charset="0"/>
                <a:sym typeface="Arial Narrow" pitchFamily="2" charset="0"/>
              </a:rPr>
              <a:t>Process a netlist file</a:t>
            </a:r>
            <a:endParaRPr lang="zh-CN" altLang="en-US" dirty="0">
              <a:latin typeface="Arial Narrow" pitchFamily="2" charset="0"/>
              <a:ea typeface="宋体"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fld>
            <a:endParaRPr lang="en-US" dirty="0"/>
          </a:p>
        </p:txBody>
      </p:sp>
      <p:sp>
        <p:nvSpPr>
          <p:cNvPr id="8195" name="Rectangle 2"/>
          <p:cNvSpPr>
            <a:spLocks noGrp="1"/>
          </p:cNvSpPr>
          <p:nvPr>
            <p:ph type="title"/>
          </p:nvPr>
        </p:nvSpPr>
        <p:spPr>
          <a:xfrm>
            <a:off x="2218690" y="196850"/>
            <a:ext cx="7924800" cy="987425"/>
          </a:xfrm>
          <a:ln w="9525">
            <a:noFill/>
            <a:miter/>
          </a:ln>
        </p:spPr>
        <p:txBody>
          <a:bodyPr vert="horz" wrap="square" anchor="ctr"/>
          <a:p>
            <a:pPr algn="ctr"/>
            <a:r>
              <a:rPr lang="en-US" altLang="zh-CN" sz="4400"/>
              <a:t>Configuration </a:t>
            </a:r>
            <a:endParaRPr lang="en-US" altLang="zh-CN" sz="4400"/>
          </a:p>
        </p:txBody>
      </p:sp>
      <p:sp>
        <p:nvSpPr>
          <p:cNvPr id="8196" name="Rectangle 3"/>
          <p:cNvSpPr>
            <a:spLocks noGrp="1"/>
          </p:cNvSpPr>
          <p:nvPr>
            <p:ph type="body" idx="1"/>
          </p:nvPr>
        </p:nvSpPr>
        <p:spPr>
          <a:xfrm>
            <a:off x="2219325" y="1389380"/>
            <a:ext cx="8480425" cy="4495800"/>
          </a:xfrm>
          <a:ln w="9525">
            <a:noFill/>
            <a:miter lim="800000"/>
          </a:ln>
        </p:spPr>
        <p:txBody>
          <a:bodyPr vert="horz" wrap="square" anchor="t"/>
          <a:p>
            <a:r>
              <a:rPr lang="en-US" altLang="zh-CN" sz="2400"/>
              <a:t>Once a design is implemented, you must create a file that the FPGA can understand</a:t>
            </a:r>
            <a:endParaRPr lang="en-US" altLang="zh-CN" sz="2400"/>
          </a:p>
          <a:p>
            <a:pPr lvl="1"/>
            <a:r>
              <a:rPr lang="en-US" altLang="zh-CN" sz="2000"/>
              <a:t>This file is called a bitstream: a BIT file (.bit extension)</a:t>
            </a:r>
            <a:endParaRPr lang="en-US" altLang="zh-CN" sz="2000"/>
          </a:p>
          <a:p>
            <a:r>
              <a:rPr lang="en-US" altLang="zh-CN" sz="2400"/>
              <a:t>The BIT file can be downloaded </a:t>
            </a:r>
            <a:endParaRPr lang="en-US" altLang="zh-CN" sz="2400"/>
          </a:p>
          <a:p>
            <a:pPr lvl="1"/>
            <a:r>
              <a:rPr lang="en-US" altLang="zh-CN" sz="2000"/>
              <a:t>Directly into the FPGA</a:t>
            </a:r>
            <a:endParaRPr lang="en-US" altLang="zh-CN" sz="2000"/>
          </a:p>
          <a:p>
            <a:pPr lvl="2"/>
            <a:r>
              <a:rPr lang="en-US" altLang="zh-CN" sz="1800"/>
              <a:t>Use a download cable such as Platform USB</a:t>
            </a:r>
            <a:endParaRPr lang="en-US" altLang="zh-CN" sz="1800"/>
          </a:p>
          <a:p>
            <a:pPr lvl="1"/>
            <a:r>
              <a:rPr lang="en-US" altLang="zh-CN" sz="2000"/>
              <a:t>To external memory device such as a Xilinx Platform Flash PROM</a:t>
            </a:r>
            <a:endParaRPr lang="en-US" altLang="zh-CN" sz="2000"/>
          </a:p>
          <a:p>
            <a:pPr lvl="2"/>
            <a:r>
              <a:rPr lang="en-US" altLang="zh-CN" sz="1800"/>
              <a:t>Must first be converted into a PROM file</a:t>
            </a:r>
            <a:endParaRPr lang="en-US" altLang="zh-CN" sz="2400"/>
          </a:p>
        </p:txBody>
      </p:sp>
      <p:pic>
        <p:nvPicPr>
          <p:cNvPr id="8197" name="Object 4"/>
          <p:cNvPicPr>
            <a:picLocks noChangeAspect="1"/>
          </p:cNvPicPr>
          <p:nvPr/>
        </p:nvPicPr>
        <p:blipFill>
          <a:blip r:embed="rId1"/>
          <a:srcRect/>
          <a:stretch>
            <a:fillRect/>
          </a:stretch>
        </p:blipFill>
        <p:spPr>
          <a:xfrm>
            <a:off x="7705090" y="4419600"/>
            <a:ext cx="1981200" cy="1238250"/>
          </a:xfrm>
          <a:prstGeom prst="rect">
            <a:avLst/>
          </a:prstGeom>
          <a:solidFill>
            <a:srgbClr val="446B94"/>
          </a:solidFill>
          <a:ln w="9525" cap="flat" cmpd="sng">
            <a:solidFill>
              <a:srgbClr val="000000"/>
            </a:solidFill>
            <a:prstDash val="solid"/>
            <a:miter/>
            <a:headEnd type="none" w="med" len="med"/>
            <a:tailEnd type="none" w="med" len="med"/>
          </a:ln>
        </p:spPr>
      </p:pic>
      <p:sp>
        <p:nvSpPr>
          <p:cNvPr id="8198" name="Text Box 17"/>
          <p:cNvSpPr/>
          <p:nvPr/>
        </p:nvSpPr>
        <p:spPr>
          <a:xfrm>
            <a:off x="5184140" y="998538"/>
            <a:ext cx="2346325" cy="400050"/>
          </a:xfrm>
          <a:prstGeom prst="rect">
            <a:avLst/>
          </a:prstGeom>
          <a:noFill/>
          <a:ln w="9525">
            <a:noFill/>
            <a:miter/>
          </a:ln>
        </p:spPr>
        <p:txBody>
          <a:bodyPr wrap="none">
            <a:spAutoFit/>
          </a:bodyPr>
          <a:p>
            <a:pPr lvl="0"/>
            <a:r>
              <a:rPr lang="en-US" altLang="x-none" dirty="0">
                <a:solidFill>
                  <a:srgbClr val="000000"/>
                </a:solidFill>
                <a:latin typeface="Arial Narrow" pitchFamily="2" charset="0"/>
                <a:ea typeface="Arial Narrow" pitchFamily="2" charset="0"/>
                <a:sym typeface="Arial Narrow" pitchFamily="2" charset="0"/>
              </a:rPr>
              <a:t>Testing and Verification</a:t>
            </a:r>
            <a:endParaRPr lang="zh-CN" altLang="en-US" dirty="0">
              <a:latin typeface="Arial Narrow" pitchFamily="2" charset="0"/>
              <a:ea typeface="宋体"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defTabSz="-635">
              <a:lnSpc>
                <a:spcPts val="2200"/>
              </a:lnSpc>
              <a:tabLst>
                <a:tab pos="228600" algn="l"/>
              </a:tabLst>
            </a:pPr>
            <a:r>
              <a:rPr lang="en-US" altLang="zh-CN" i="1" dirty="0" err="1" smtClean="0">
                <a:solidFill>
                  <a:schemeClr val="tx1"/>
                </a:solidFill>
                <a:cs typeface="Arial" pitchFamily="34" charset="0"/>
              </a:rPr>
              <a:t>Vivado</a:t>
            </a:r>
            <a:r>
              <a:rPr lang="en-US" altLang="zh-CN" i="1" dirty="0" smtClean="0">
                <a:solidFill>
                  <a:schemeClr val="tx1"/>
                </a:solidFill>
                <a:cs typeface="Arial" pitchFamily="34" charset="0"/>
              </a:rPr>
              <a:t> IDE Features and Benefits</a:t>
            </a:r>
            <a:endParaRPr lang="en-US" altLang="zh-CN" i="1" dirty="0" smtClean="0">
              <a:solidFill>
                <a:schemeClr val="tx1"/>
              </a:solidFill>
              <a:cs typeface="Arial" pitchFamily="34" charset="0"/>
            </a:endParaRPr>
          </a:p>
          <a:p>
            <a:pPr defTabSz="-635">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Design Suite Introduction</a:t>
            </a:r>
            <a:endParaRPr lang="en-US" altLang="zh-CN" dirty="0" smtClean="0">
              <a:solidFill>
                <a:schemeClr val="bg2"/>
              </a:solidFill>
              <a:cs typeface="Arial" pitchFamily="34" charset="0"/>
            </a:endParaRPr>
          </a:p>
          <a:p>
            <a:pPr defTabSz="-635">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Design Flow</a:t>
            </a:r>
            <a:endParaRPr lang="en-US" altLang="zh-CN" dirty="0" smtClean="0">
              <a:solidFill>
                <a:schemeClr val="bg2"/>
              </a:solidFill>
              <a:cs typeface="Arial" pitchFamily="34" charset="0"/>
            </a:endParaRPr>
          </a:p>
          <a:p>
            <a:pPr defTabSz="-635">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6000860" cy="4268337"/>
          </a:xfrm>
        </p:spPr>
        <p:txBody>
          <a:bodyPr/>
          <a:lstStyle/>
          <a:p>
            <a:pPr lvl="0"/>
            <a:r>
              <a:rPr lang="en-US" dirty="0" smtClean="0"/>
              <a:t>Interactive design and analysis</a:t>
            </a:r>
            <a:endParaRPr lang="en-US" dirty="0" smtClean="0"/>
          </a:p>
          <a:p>
            <a:pPr lvl="1"/>
            <a:r>
              <a:rPr lang="en-US" dirty="0" smtClean="0"/>
              <a:t>Timing analysis, connectivity, resource utilization, timing constraint analysis, and entry</a:t>
            </a:r>
            <a:endParaRPr lang="en-US" dirty="0" smtClean="0"/>
          </a:p>
          <a:p>
            <a:r>
              <a:rPr lang="en-US" dirty="0" smtClean="0"/>
              <a:t>RTL development and analysis</a:t>
            </a:r>
            <a:endParaRPr lang="en-US" dirty="0" smtClean="0"/>
          </a:p>
          <a:p>
            <a:pPr lvl="1"/>
            <a:r>
              <a:rPr lang="en-US" dirty="0" smtClean="0"/>
              <a:t>Elaboration of HDL </a:t>
            </a:r>
            <a:endParaRPr lang="en-US" dirty="0" smtClean="0"/>
          </a:p>
          <a:p>
            <a:pPr lvl="1"/>
            <a:r>
              <a:rPr lang="en-US" dirty="0" smtClean="0"/>
              <a:t>Hierarchical exploration</a:t>
            </a:r>
            <a:endParaRPr lang="en-US" dirty="0" smtClean="0"/>
          </a:p>
          <a:p>
            <a:pPr lvl="1"/>
            <a:r>
              <a:rPr lang="en-US" dirty="0" smtClean="0"/>
              <a:t>Schematic generation</a:t>
            </a:r>
            <a:endParaRPr lang="en-US" dirty="0" smtClean="0"/>
          </a:p>
          <a:p>
            <a:r>
              <a:rPr lang="en-US" dirty="0" smtClean="0"/>
              <a:t>XSIM simulator integration</a:t>
            </a:r>
            <a:endParaRPr lang="en-US" dirty="0" smtClean="0"/>
          </a:p>
          <a:p>
            <a:r>
              <a:rPr lang="en-US" dirty="0" smtClean="0"/>
              <a:t>Synthesis and implementation in one package</a:t>
            </a:r>
            <a:endParaRPr lang="en-US" dirty="0" smtClean="0"/>
          </a:p>
          <a:p>
            <a:r>
              <a:rPr lang="en-US" dirty="0" smtClean="0"/>
              <a:t>I/O pin planning</a:t>
            </a:r>
            <a:endParaRPr lang="en-US" dirty="0" smtClean="0"/>
          </a:p>
          <a:p>
            <a:pPr lvl="1"/>
            <a:r>
              <a:rPr lang="en-US" dirty="0" smtClean="0"/>
              <a:t>Interactive rule-based I/O assignment</a:t>
            </a:r>
            <a:endParaRPr lang="en-US" dirty="0"/>
          </a:p>
        </p:txBody>
      </p:sp>
      <p:sp>
        <p:nvSpPr>
          <p:cNvPr id="3" name="Title 2"/>
          <p:cNvSpPr>
            <a:spLocks noGrp="1"/>
          </p:cNvSpPr>
          <p:nvPr>
            <p:ph type="title"/>
          </p:nvPr>
        </p:nvSpPr>
        <p:spPr/>
        <p:txBody>
          <a:bodyPr/>
          <a:lstStyle/>
          <a:p>
            <a:r>
              <a:rPr lang="en-US" smtClean="0"/>
              <a:t>Vivado IDE Solution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fld>
            <a:endParaRPr lang="en-US" dirty="0"/>
          </a:p>
        </p:txBody>
      </p:sp>
      <p:pic>
        <p:nvPicPr>
          <p:cNvPr id="9218"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2410"/>
          <a:stretch>
            <a:fillRect/>
          </a:stretch>
        </p:blipFill>
        <p:spPr bwMode="auto">
          <a:xfrm>
            <a:off x="6506620" y="1775534"/>
            <a:ext cx="5561625" cy="4373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Designers needing an interactive design approach</a:t>
            </a:r>
            <a:endParaRPr lang="en-US" dirty="0" smtClean="0"/>
          </a:p>
          <a:p>
            <a:pPr lvl="1"/>
            <a:r>
              <a:rPr lang="en-US" dirty="0" smtClean="0"/>
              <a:t>Analysis and area constraints to drive place &amp; route</a:t>
            </a:r>
            <a:endParaRPr lang="en-US" dirty="0" smtClean="0"/>
          </a:p>
          <a:p>
            <a:pPr lvl="0"/>
            <a:r>
              <a:rPr lang="en-US" dirty="0" smtClean="0"/>
              <a:t>Challenging designs</a:t>
            </a:r>
            <a:endParaRPr lang="en-US" dirty="0" smtClean="0"/>
          </a:p>
          <a:p>
            <a:pPr lvl="1"/>
            <a:r>
              <a:rPr lang="en-US" dirty="0" smtClean="0"/>
              <a:t>Large devices, complex constraints, and high device utilization</a:t>
            </a:r>
            <a:endParaRPr lang="en-US" dirty="0" smtClean="0"/>
          </a:p>
          <a:p>
            <a:pPr lvl="1"/>
            <a:r>
              <a:rPr lang="en-US" dirty="0" smtClean="0"/>
              <a:t>Advantages are also seen with small devices</a:t>
            </a:r>
            <a:endParaRPr lang="en-US" dirty="0" smtClean="0"/>
          </a:p>
          <a:p>
            <a:pPr lvl="0"/>
            <a:r>
              <a:rPr lang="en-US" dirty="0" smtClean="0"/>
              <a:t>Designs experiencing implementation issues</a:t>
            </a:r>
            <a:endParaRPr lang="en-US" dirty="0" smtClean="0"/>
          </a:p>
          <a:p>
            <a:pPr lvl="1"/>
            <a:r>
              <a:rPr lang="en-US" dirty="0" smtClean="0"/>
              <a:t>Performance, capacity, run time, and repeatability</a:t>
            </a:r>
            <a:endParaRPr lang="en-US" dirty="0" smtClean="0"/>
          </a:p>
          <a:p>
            <a:pPr lvl="0"/>
            <a:r>
              <a:rPr lang="en-US" dirty="0" smtClean="0"/>
              <a:t>Designs requiring implementation control</a:t>
            </a:r>
            <a:endParaRPr lang="en-US" dirty="0" smtClean="0"/>
          </a:p>
          <a:p>
            <a:pPr lvl="1"/>
            <a:r>
              <a:rPr lang="en-US" dirty="0" smtClean="0"/>
              <a:t>Users looking for options other than just a pushbutton flow</a:t>
            </a:r>
            <a:endParaRPr lang="en-US" dirty="0" smtClean="0"/>
          </a:p>
          <a:p>
            <a:pPr lvl="1"/>
            <a:r>
              <a:rPr lang="en-US" dirty="0" smtClean="0"/>
              <a:t>Visualize design issues from many aspects</a:t>
            </a:r>
            <a:endParaRPr lang="en-US" dirty="0" smtClean="0"/>
          </a:p>
          <a:p>
            <a:pPr lvl="1"/>
            <a:r>
              <a:rPr lang="en-US" dirty="0" smtClean="0"/>
              <a:t>Block-based design constraints</a:t>
            </a:r>
            <a:endParaRPr lang="en-US" dirty="0" smtClean="0"/>
          </a:p>
          <a:p>
            <a:r>
              <a:rPr lang="en-US" dirty="0" smtClean="0"/>
              <a:t>Designs targeting the 7-Series (or newer) devices</a:t>
            </a:r>
            <a:endParaRPr lang="en-US" dirty="0"/>
          </a:p>
        </p:txBody>
      </p:sp>
      <p:sp>
        <p:nvSpPr>
          <p:cNvPr id="3" name="Title 2"/>
          <p:cNvSpPr>
            <a:spLocks noGrp="1"/>
          </p:cNvSpPr>
          <p:nvPr>
            <p:ph type="title"/>
          </p:nvPr>
        </p:nvSpPr>
        <p:spPr/>
        <p:txBody>
          <a:bodyPr/>
          <a:lstStyle/>
          <a:p>
            <a:r>
              <a:rPr lang="en-US" smtClean="0"/>
              <a:t>Who Should Use Vivado?</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16523</Words>
  <Application>Kingsoft Office WPP</Application>
  <PresentationFormat>Custom</PresentationFormat>
  <Paragraphs>686</Paragraphs>
  <Slides>43</Slides>
  <Notes>10</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Xilinx_All_Programmable_Template</vt:lpstr>
      <vt:lpstr>Vivado Design Flow</vt:lpstr>
      <vt:lpstr>Xilinx Design Flow</vt:lpstr>
      <vt:lpstr>Design Entry</vt:lpstr>
      <vt:lpstr>Synthesis</vt:lpstr>
      <vt:lpstr>Implementation</vt:lpstr>
      <vt:lpstr>Configuration </vt:lpstr>
      <vt:lpstr>Outline</vt:lpstr>
      <vt:lpstr>Vivado IDE Solution</vt:lpstr>
      <vt:lpstr>Who Should Use Vivado?</vt:lpstr>
      <vt:lpstr>Vivado’s Visualization Feature</vt:lpstr>
      <vt:lpstr>Gain Faster Timing Closure</vt:lpstr>
      <vt:lpstr>Tcl Capability</vt:lpstr>
      <vt:lpstr>Project Based vs Non-Project Batch Flows</vt:lpstr>
      <vt:lpstr>Outline</vt:lpstr>
      <vt:lpstr>Typical vs Vivado Design Flow</vt:lpstr>
      <vt:lpstr>Design Database</vt:lpstr>
      <vt:lpstr>What is a Netlist?</vt:lpstr>
      <vt:lpstr>Netlist Objects</vt:lpstr>
      <vt:lpstr>Elaborated Design</vt:lpstr>
      <vt:lpstr>Object Names in Elaborated Design</vt:lpstr>
      <vt:lpstr>Synthesized Design</vt:lpstr>
      <vt:lpstr>Implemented Design</vt:lpstr>
      <vt:lpstr>Project Data</vt:lpstr>
      <vt:lpstr>Journal and Log Files</vt:lpstr>
      <vt:lpstr>Checkpoints</vt:lpstr>
      <vt:lpstr>Outline</vt:lpstr>
      <vt:lpstr>Getting Started Jump Page</vt:lpstr>
      <vt:lpstr>New Project Creation Wizard</vt:lpstr>
      <vt:lpstr>Project creation flow (RTL/Synthesized Design)</vt:lpstr>
      <vt:lpstr>Constraints File Management</vt:lpstr>
      <vt:lpstr>Project Navigator</vt:lpstr>
      <vt:lpstr>Project Settings</vt:lpstr>
      <vt:lpstr>Flow Navigator – RTL Project</vt:lpstr>
      <vt:lpstr>Flow Navigator – RTL Project, cont’d…</vt:lpstr>
      <vt:lpstr>Simulation</vt:lpstr>
      <vt:lpstr>Adding Testbench Files</vt:lpstr>
      <vt:lpstr>Simulation Settings</vt:lpstr>
      <vt:lpstr>Simulation Results</vt:lpstr>
      <vt:lpstr>After Elaboration</vt:lpstr>
      <vt:lpstr>After Synthesis</vt:lpstr>
      <vt:lpstr>After Implementation</vt:lpstr>
      <vt:lpstr>Outline</vt:lpstr>
      <vt:lpstr>Summary</vt:lpstr>
    </vt:vector>
  </TitlesOfParts>
  <Company>Xilinx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EDK Overview</dc:title>
  <dc:creator>Xilinx</dc:creator>
  <cp:keywords>Public</cp:keywords>
  <cp:lastModifiedBy>foxtrot024</cp:lastModifiedBy>
  <cp:revision>217</cp:revision>
  <cp:lastPrinted>2015-07-28T14:49:00Z</cp:lastPrinted>
  <dcterms:created xsi:type="dcterms:W3CDTF">2012-06-30T11:52:00Z</dcterms:created>
  <dcterms:modified xsi:type="dcterms:W3CDTF">2016-01-17T02:34:02Z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b5b1aa7a-58e3-4b10-9cd2-123d8030a30d</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y fmtid="{D5CDD505-2E9C-101B-9397-08002B2CF9AE}" pid="10" name="KSOProductBuildVer">
    <vt:lpwstr>2052-10.1.0.5399</vt:lpwstr>
  </property>
</Properties>
</file>