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4" r:id="rId9"/>
    <p:sldId id="260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Final project in Module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E85351B-7F17-42F5-8EA5-2BCDC1DE3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40" y="928980"/>
            <a:ext cx="7465368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9D4024-06C4-4997-A573-86044FEB7E68}"/>
              </a:ext>
            </a:extLst>
          </p:cNvPr>
          <p:cNvSpPr txBox="1"/>
          <p:nvPr/>
        </p:nvSpPr>
        <p:spPr>
          <a:xfrm>
            <a:off x="2683276" y="5361209"/>
            <a:ext cx="7046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Drama, Comedy, Action, Adventure are the top four categories in terms of number of movies </a:t>
            </a:r>
          </a:p>
        </p:txBody>
      </p:sp>
    </p:spTree>
    <p:extLst>
      <p:ext uri="{BB962C8B-B14F-4D97-AF65-F5344CB8AC3E}">
        <p14:creationId xmlns:p14="http://schemas.microsoft.com/office/powerpoint/2010/main" val="73365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7404-8397-41B7-8667-CDEC505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CED9F1ED-F7A8-4B84-84C6-C72B1BB1D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9" y="1939693"/>
            <a:ext cx="4817207" cy="28490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E506E35-6234-4BB3-8F1E-3A2ED50A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26" y="2041980"/>
            <a:ext cx="5523145" cy="27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9C941-F706-4900-8B14-24BBA03A2329}"/>
              </a:ext>
            </a:extLst>
          </p:cNvPr>
          <p:cNvSpPr txBox="1"/>
          <p:nvPr/>
        </p:nvSpPr>
        <p:spPr>
          <a:xfrm>
            <a:off x="1072348" y="5037701"/>
            <a:ext cx="10047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Answer to Q3: Biography, Animation, Drama, Sci-Fi, and Adventure are top five for the ratings</a:t>
            </a:r>
          </a:p>
        </p:txBody>
      </p:sp>
    </p:spTree>
    <p:extLst>
      <p:ext uri="{BB962C8B-B14F-4D97-AF65-F5344CB8AC3E}">
        <p14:creationId xmlns:p14="http://schemas.microsoft.com/office/powerpoint/2010/main" val="131648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1F53-E346-4D53-8CF5-9C335B83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0274-2842-48BE-BB30-2C8EAC09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cs typeface="Latha" panose="020B0502040204020203" pitchFamily="34" charset="0"/>
              </a:rPr>
              <a:t>Based on r</a:t>
            </a:r>
            <a:r>
              <a:rPr lang="en-US" sz="3200" i="0" dirty="0">
                <a:solidFill>
                  <a:srgbClr val="000000"/>
                </a:solidFill>
                <a:effectLst/>
                <a:cs typeface="Latha" panose="020B0502040204020203" pitchFamily="34" charset="0"/>
              </a:rPr>
              <a:t>ating and box office data, adventure and action should be </a:t>
            </a:r>
            <a:r>
              <a:rPr lang="en-US" sz="3200" dirty="0">
                <a:solidFill>
                  <a:srgbClr val="000000"/>
                </a:solidFill>
                <a:cs typeface="Latha" panose="020B0502040204020203" pitchFamily="34" charset="0"/>
              </a:rPr>
              <a:t>the focus</a:t>
            </a:r>
            <a:r>
              <a:rPr lang="en-US" sz="3200" i="0" dirty="0">
                <a:solidFill>
                  <a:srgbClr val="000000"/>
                </a:solidFill>
                <a:effectLst/>
                <a:cs typeface="Latha" panose="020B0502040204020203" pitchFamily="34" charset="0"/>
              </a:rPr>
              <a:t> in the newly found Microsoft studio</a:t>
            </a:r>
            <a:endParaRPr lang="en-US" sz="3200" dirty="0"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aim of the project:</a:t>
            </a:r>
          </a:p>
          <a:p>
            <a:pPr lvl="1"/>
            <a:r>
              <a:rPr lang="en-US" dirty="0"/>
              <a:t>To provide suggestions regarding what type of films should be created in terms of box office in the newly found Microsoft studio</a:t>
            </a:r>
          </a:p>
          <a:p>
            <a:r>
              <a:rPr lang="en-US" dirty="0"/>
              <a:t>Three questions are addressed sequentially by data analyses to fulfill the aim:</a:t>
            </a:r>
          </a:p>
          <a:p>
            <a:pPr marL="457200" lvl="1" indent="0">
              <a:buNone/>
            </a:pPr>
            <a:r>
              <a:rPr lang="en-US" dirty="0"/>
              <a:t>1) What's the general performance of movie industry in terms of box office for recent years?</a:t>
            </a:r>
          </a:p>
          <a:p>
            <a:pPr marL="457200" lvl="1" indent="0">
              <a:buNone/>
            </a:pPr>
            <a:r>
              <a:rPr lang="en-US" dirty="0"/>
              <a:t>2) What types of films have large number of box office?</a:t>
            </a:r>
          </a:p>
          <a:p>
            <a:pPr marL="457200" lvl="1" indent="0">
              <a:buNone/>
            </a:pPr>
            <a:r>
              <a:rPr lang="en-US" dirty="0"/>
              <a:t>3) What types of films have good ratings?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What's the general performance of movie industry in terms of box office for recent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sources: bom.movie_gross.csv and tn.movie_budgets.csv</a:t>
            </a:r>
          </a:p>
          <a:p>
            <a:r>
              <a:rPr lang="en-US" dirty="0"/>
              <a:t>Two summarized figures:</a:t>
            </a:r>
          </a:p>
          <a:p>
            <a:pPr marL="914400" lvl="1" indent="-457200">
              <a:buAutoNum type="arabicParenR"/>
            </a:pPr>
            <a:r>
              <a:rPr lang="en-US" dirty="0"/>
              <a:t>Gross values: sum and mean values of the domestic, foreign, and total gross for all types of films in the years between 2010 and 2018</a:t>
            </a:r>
          </a:p>
          <a:p>
            <a:pPr marL="914400" lvl="1" indent="-457200">
              <a:buAutoNum type="arabicParenR"/>
            </a:pPr>
            <a:r>
              <a:rPr lang="en-US" dirty="0"/>
              <a:t>Profits: Sum and mean values of the worldwide and domestic profit</a:t>
            </a:r>
          </a:p>
        </p:txBody>
      </p:sp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0670-AC7E-44DD-B06A-1B8FD606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4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1) Gross values: sum and mean of selected films between 2010-2018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1AC3479-A7F7-40CF-9246-66EE663A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7" y="1295622"/>
            <a:ext cx="7933265" cy="2263734"/>
          </a:xfrm>
          <a:prstGeom prst="rect">
            <a:avLst/>
          </a:prstGeom>
        </p:spPr>
      </p:pic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F1D979EB-77F9-4337-BC58-BF5B5B4E6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6" y="3815148"/>
            <a:ext cx="7933266" cy="2263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FCE95D-52A7-4B2D-93B9-647F0F3C1E18}"/>
              </a:ext>
            </a:extLst>
          </p:cNvPr>
          <p:cNvSpPr txBox="1"/>
          <p:nvPr/>
        </p:nvSpPr>
        <p:spPr>
          <a:xfrm rot="16200000">
            <a:off x="150917" y="19708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5A539-0581-403D-AC61-8201CD032308}"/>
              </a:ext>
            </a:extLst>
          </p:cNvPr>
          <p:cNvSpPr txBox="1"/>
          <p:nvPr/>
        </p:nvSpPr>
        <p:spPr>
          <a:xfrm rot="16200000">
            <a:off x="81636" y="4716774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F8CD7-26DE-4B4E-915B-4E7B87F882EE}"/>
              </a:ext>
            </a:extLst>
          </p:cNvPr>
          <p:cNvSpPr txBox="1"/>
          <p:nvPr/>
        </p:nvSpPr>
        <p:spPr>
          <a:xfrm>
            <a:off x="8556592" y="1515904"/>
            <a:ext cx="3351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sum: domestic gross is stable, but foreign gross has an increased trend. Therefore, the worldwide gross has an increased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mean: similar patterns as for sum values, i.e., domestic market is stable, but foreign gross has an increased trend, which contributes to the increased trend in worldwide</a:t>
            </a:r>
          </a:p>
        </p:txBody>
      </p:sp>
    </p:spTree>
    <p:extLst>
      <p:ext uri="{BB962C8B-B14F-4D97-AF65-F5344CB8AC3E}">
        <p14:creationId xmlns:p14="http://schemas.microsoft.com/office/powerpoint/2010/main" val="132167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C30D85-BCB8-43FE-80EB-0C80D1FFAD7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0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2) Profit values: sum and mean profit values of selected films between 2010-2018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3CE34-1495-466C-B969-BFFDDDEF4911}"/>
              </a:ext>
            </a:extLst>
          </p:cNvPr>
          <p:cNvSpPr txBox="1"/>
          <p:nvPr/>
        </p:nvSpPr>
        <p:spPr>
          <a:xfrm>
            <a:off x="4743443" y="1544324"/>
            <a:ext cx="297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Sum and mean profit values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021199-63E4-4DD2-B1AF-7882095E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19" y="1949663"/>
            <a:ext cx="6157403" cy="22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5686C7-92B6-47EF-99F8-D7734204685D}"/>
              </a:ext>
            </a:extLst>
          </p:cNvPr>
          <p:cNvSpPr txBox="1"/>
          <p:nvPr/>
        </p:nvSpPr>
        <p:spPr>
          <a:xfrm>
            <a:off x="1216241" y="4438835"/>
            <a:ext cx="100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sum and mean profit values indicate an increased trend for both domestic and worldwide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trou</a:t>
            </a:r>
            <a:r>
              <a:rPr lang="en-US" altLang="zh-CN" dirty="0"/>
              <a:t>gh in 2015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29C51-C45A-4D7F-A134-3A880B3116AD}"/>
              </a:ext>
            </a:extLst>
          </p:cNvPr>
          <p:cNvSpPr txBox="1"/>
          <p:nvPr/>
        </p:nvSpPr>
        <p:spPr>
          <a:xfrm>
            <a:off x="686169" y="5313676"/>
            <a:ext cx="1081966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 to Q1:  The film industry is still developing very well, and lots of profits could be achieved, especially from foreign market</a:t>
            </a:r>
          </a:p>
        </p:txBody>
      </p:sp>
    </p:spTree>
    <p:extLst>
      <p:ext uri="{BB962C8B-B14F-4D97-AF65-F5344CB8AC3E}">
        <p14:creationId xmlns:p14="http://schemas.microsoft.com/office/powerpoint/2010/main" val="284144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1751-B9F7-4E49-9B94-6FCFAC1E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What types of films have large number of box office?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818B-2909-4621-ADF2-A45CD115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sources: </a:t>
            </a:r>
            <a:r>
              <a:rPr lang="en-US" dirty="0" err="1"/>
              <a:t>imdbTitleBasics</a:t>
            </a:r>
            <a:r>
              <a:rPr lang="en-US" dirty="0"/>
              <a:t> and </a:t>
            </a:r>
            <a:r>
              <a:rPr lang="en-US" dirty="0" err="1"/>
              <a:t>tnMovie_Budgets</a:t>
            </a:r>
            <a:endParaRPr lang="en-US" dirty="0"/>
          </a:p>
          <a:p>
            <a:r>
              <a:rPr lang="en-US" dirty="0"/>
              <a:t>T</a:t>
            </a:r>
            <a:r>
              <a:rPr lang="en-US" altLang="zh-CN" dirty="0"/>
              <a:t>hree</a:t>
            </a:r>
            <a:r>
              <a:rPr lang="en-US" dirty="0"/>
              <a:t> summarized figures:</a:t>
            </a:r>
          </a:p>
          <a:p>
            <a:pPr marL="914400" lvl="1" indent="-457200">
              <a:buAutoNum type="arabicParenR"/>
            </a:pPr>
            <a:r>
              <a:rPr lang="en-US" dirty="0"/>
              <a:t>Number of movies for different types</a:t>
            </a:r>
          </a:p>
          <a:p>
            <a:pPr marL="914400" lvl="1" indent="-457200">
              <a:buAutoNum type="arabicParenR"/>
            </a:pPr>
            <a:r>
              <a:rPr lang="en-US" dirty="0"/>
              <a:t>Sum of worldwide profit for selected genres with high values</a:t>
            </a:r>
          </a:p>
          <a:p>
            <a:pPr marL="914400" lvl="1" indent="-457200">
              <a:buAutoNum type="arabicParenR"/>
            </a:pPr>
            <a:r>
              <a:rPr lang="en-US" dirty="0"/>
              <a:t>Mean of worldwide profit per film for selected genres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3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629E794-D73B-46D7-9A23-D752B199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96" y="387442"/>
            <a:ext cx="746536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2ACAE-1BE5-4D64-A5D0-25F791B05387}"/>
              </a:ext>
            </a:extLst>
          </p:cNvPr>
          <p:cNvSpPr txBox="1"/>
          <p:nvPr/>
        </p:nvSpPr>
        <p:spPr>
          <a:xfrm>
            <a:off x="2132496" y="4954609"/>
            <a:ext cx="8520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Drama, Comedy, Action, Adventure are the top four categories in terms of number of movies released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61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line chart&#10;&#10;Description automatically generated">
            <a:extLst>
              <a:ext uri="{FF2B5EF4-FFF2-40B4-BE49-F238E27FC236}">
                <a16:creationId xmlns:a16="http://schemas.microsoft.com/office/drawing/2014/main" id="{8D8F09BE-1818-45CC-A81C-EC9C40B50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" y="545469"/>
            <a:ext cx="5318447" cy="311034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451411-5220-4763-B569-3B8489496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469"/>
            <a:ext cx="5318448" cy="3110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905D4-F621-49A3-BAAD-BF4A3A480010}"/>
              </a:ext>
            </a:extLst>
          </p:cNvPr>
          <p:cNvSpPr txBox="1"/>
          <p:nvPr/>
        </p:nvSpPr>
        <p:spPr>
          <a:xfrm>
            <a:off x="530459" y="3655811"/>
            <a:ext cx="5398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Adventure, Action, Comedy, and Sci-Fi, are the top 4 categories in terms of sum of worldwide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992D3-66D1-407D-BE68-0A51360F324F}"/>
              </a:ext>
            </a:extLst>
          </p:cNvPr>
          <p:cNvSpPr txBox="1"/>
          <p:nvPr/>
        </p:nvSpPr>
        <p:spPr>
          <a:xfrm>
            <a:off x="6144068" y="3655811"/>
            <a:ext cx="5517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Action, comedy and Drama have higher mean values of worldwide profit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ED537-99CA-4D5E-B924-C3685F70E800}"/>
              </a:ext>
            </a:extLst>
          </p:cNvPr>
          <p:cNvSpPr txBox="1"/>
          <p:nvPr/>
        </p:nvSpPr>
        <p:spPr>
          <a:xfrm>
            <a:off x="686169" y="5047346"/>
            <a:ext cx="1081966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 to Q2:  Action and comedy are two types of films that have high box office in recent years</a:t>
            </a:r>
          </a:p>
        </p:txBody>
      </p:sp>
    </p:spTree>
    <p:extLst>
      <p:ext uri="{BB962C8B-B14F-4D97-AF65-F5344CB8AC3E}">
        <p14:creationId xmlns:p14="http://schemas.microsoft.com/office/powerpoint/2010/main" val="61851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7A5A-823F-4692-BC57-783A9B1B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Q3: What types of films have good ratings?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71E49-8124-44D0-9BD0-673CC8A2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Data sources: </a:t>
            </a:r>
            <a:r>
              <a:rPr lang="en-US" dirty="0" err="1"/>
              <a:t>imdbTitleRatings</a:t>
            </a:r>
            <a:r>
              <a:rPr lang="en-US" dirty="0"/>
              <a:t> and the one generated in Q2</a:t>
            </a:r>
          </a:p>
          <a:p>
            <a:r>
              <a:rPr lang="en-US" dirty="0"/>
              <a:t>Three summarized figures:</a:t>
            </a:r>
          </a:p>
          <a:p>
            <a:pPr marL="914400" lvl="1" indent="-457200">
              <a:buAutoNum type="arabicParenR"/>
            </a:pPr>
            <a:r>
              <a:rPr lang="en-US" dirty="0"/>
              <a:t>Number of movies in the selected genres with high ratings</a:t>
            </a:r>
          </a:p>
          <a:p>
            <a:pPr marL="914400" lvl="1" indent="-457200">
              <a:buAutoNum type="arabicParenR"/>
            </a:pPr>
            <a:r>
              <a:rPr lang="en-US" dirty="0"/>
              <a:t>Mean of rating for selected genres with high ratings</a:t>
            </a:r>
          </a:p>
          <a:p>
            <a:pPr marL="914400" lvl="1" indent="-457200">
              <a:buAutoNum type="arabicParenR"/>
            </a:pPr>
            <a:r>
              <a:rPr lang="en-US" dirty="0"/>
              <a:t>Overall mean of mean rating for all genres across 2010 to 2019</a:t>
            </a:r>
          </a:p>
          <a:p>
            <a:pPr marL="914400" lvl="1" indent="-457200">
              <a:buAutoNum type="arabicParenR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551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 in Module 1</vt:lpstr>
      <vt:lpstr>Outline</vt:lpstr>
      <vt:lpstr>Q1: What's the general performance of movie industry in terms of box office for recent years?</vt:lpstr>
      <vt:lpstr>1) Gross values: sum and mean of selected films between 2010-2018</vt:lpstr>
      <vt:lpstr>PowerPoint 演示文稿</vt:lpstr>
      <vt:lpstr>Q2: What types of films have large number of box office?</vt:lpstr>
      <vt:lpstr>PowerPoint 演示文稿</vt:lpstr>
      <vt:lpstr>PowerPoint 演示文稿</vt:lpstr>
      <vt:lpstr>Q3: What types of films have good ratings?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21</cp:revision>
  <dcterms:created xsi:type="dcterms:W3CDTF">2021-06-13T03:36:52Z</dcterms:created>
  <dcterms:modified xsi:type="dcterms:W3CDTF">2021-06-16T03:33:00Z</dcterms:modified>
</cp:coreProperties>
</file>