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5" r:id="rId8"/>
    <p:sldId id="264" r:id="rId9"/>
    <p:sldId id="260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1AE0-B120-41BF-BB19-E7D72D5C3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DFCB3-F987-40EA-BA6D-538E5406F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FE97C-F20F-4783-8C79-DA086484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EA691-7144-4496-AA65-41FD8ED2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CBCD1-F4D3-43DA-8876-BC7903A3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6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E017-30CD-4C42-8D42-164571BE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A21DB-3836-4E84-932A-AFF7CAF31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049ED-FDEA-4D6A-A0A5-6B22A1E3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8026A-21F6-4898-9EF2-DE81FC8E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9EABB-54D0-4B1C-8BE6-A8DBA7F3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1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A466F-CDCD-4C61-8B22-21E59325F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14CEF-EB55-41EB-A0B5-1D0402698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1C462-C437-46E8-B1CE-8E37A8CF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4FBB2-257E-4FB9-8266-65DF2BB3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D463-AEB7-49CE-AA9D-10DBF5D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8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B8D1-1FC1-42E3-8CED-523AFE31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BF28E-009C-4B17-A174-6E66FAB41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87B51-D31D-4C02-805B-21F3FBDA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D8787-FBEA-40D4-B5BD-E480012F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FBD0-90FF-4B88-8F29-C5133469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C6E-60BE-4A7B-A95A-73482BA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58379-251B-4FAB-BE7E-2BD837D88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F843C-762C-4C57-904F-878A9108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3A579-C65A-4EC4-8FDC-C83CE5F7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7F346-39E9-4BF5-BA50-891023D7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2720-1312-4AAA-A116-FF9AE23C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95CE-B117-4E38-A00D-05CD7A36E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AE79B-1EF0-4344-82A4-1CE671F9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9DE75-30A7-4844-9293-7A988305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ADB95-C389-4383-B5EF-16DDFD9D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75A2C-3FFE-49DD-96CA-2CB7B500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6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498-6347-425C-8910-0C5B8975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8D0C6-06EA-4ADF-B214-C81334D43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BA26B-697F-419A-A546-1D7D9DF24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40DBA-77B2-4243-B45C-506E53082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5D9E2-46D7-4F1C-B84E-C0E65F153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B4FF3-2DEA-49FE-9173-0072EC99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F5E46-EF9B-4CCC-ADA7-C34841E4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5AA5E-AE18-494A-B464-4EEC050A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5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93E6-0231-4277-9E78-7BBEF676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55B93-7E87-480B-9F84-C212C84A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D866C-2C4E-4962-8E20-7D159313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A40B9-1640-4DFD-BEB1-39C4766B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0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9BD45-861A-4CD7-B107-8FB2B13A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F3294-B103-4473-A69F-5642CCB6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D74B2-59A8-4203-8DB2-812BD37C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5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9933-57CB-4E32-8D6D-FC2812B4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E3FF-761E-483A-BAA9-EAB00497A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2A7C5-96FA-4B4F-AE4B-B1E32CEAD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60B39-836D-419B-933E-224E1694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4C338-3209-481E-8B57-54D1CB18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BFD42-5234-424E-B1AF-3691155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6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AAD9-F2A2-4548-B5E3-BA5B942D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549BE-9ABB-4905-8A49-DC4802EFD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05C10-6D7C-497A-A627-36F5AC429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C9279-B97C-426C-91A7-7E2AB5D2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C30A2-0E7E-4E47-9AA0-C422B7EC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7C58-7A49-4683-8149-1A195EE1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8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D481A-C994-4823-98F9-97102FC4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7ED6B-5481-41C2-9617-5AD9EF220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E6EEE-AB10-4A73-970F-7E0EDCD5F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AF40-A17B-4AB4-99A9-34899C3DDED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DA1FA-F5F2-4BCF-A98A-ECCBF94F1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DB3D5-A506-4D4F-9CAB-1383F1F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C0AE-BAB7-42AA-804B-5906551E2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Final project in Module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D9082-38A0-4B6D-BDEE-5EC1E343A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Guofa Shou</a:t>
            </a:r>
          </a:p>
          <a:p>
            <a:r>
              <a:rPr lang="en-US" dirty="0"/>
              <a:t>Self-paced</a:t>
            </a:r>
          </a:p>
        </p:txBody>
      </p:sp>
    </p:spTree>
    <p:extLst>
      <p:ext uri="{BB962C8B-B14F-4D97-AF65-F5344CB8AC3E}">
        <p14:creationId xmlns:p14="http://schemas.microsoft.com/office/powerpoint/2010/main" val="109998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E85351B-7F17-42F5-8EA5-2BCDC1DE3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640" y="928980"/>
            <a:ext cx="7465368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9D4024-06C4-4997-A573-86044FEB7E68}"/>
              </a:ext>
            </a:extLst>
          </p:cNvPr>
          <p:cNvSpPr txBox="1"/>
          <p:nvPr/>
        </p:nvSpPr>
        <p:spPr>
          <a:xfrm>
            <a:off x="2683276" y="5361209"/>
            <a:ext cx="70466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Drama, Comedy, Action, Adventure are the top four categories in terms of number of movies </a:t>
            </a:r>
          </a:p>
        </p:txBody>
      </p:sp>
    </p:spTree>
    <p:extLst>
      <p:ext uri="{BB962C8B-B14F-4D97-AF65-F5344CB8AC3E}">
        <p14:creationId xmlns:p14="http://schemas.microsoft.com/office/powerpoint/2010/main" val="73365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7404-8397-41B7-8667-CDEC5059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ext, writing implement, stationary, pencil&#10;&#10;Description automatically generated">
            <a:extLst>
              <a:ext uri="{FF2B5EF4-FFF2-40B4-BE49-F238E27FC236}">
                <a16:creationId xmlns:a16="http://schemas.microsoft.com/office/drawing/2014/main" id="{CED9F1ED-F7A8-4B84-84C6-C72B1BB1D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29" y="1939693"/>
            <a:ext cx="4817207" cy="284900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E506E35-6234-4BB3-8F1E-3A2ED50A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526" y="2041980"/>
            <a:ext cx="5523145" cy="277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09C941-F706-4900-8B14-24BBA03A2329}"/>
              </a:ext>
            </a:extLst>
          </p:cNvPr>
          <p:cNvSpPr txBox="1"/>
          <p:nvPr/>
        </p:nvSpPr>
        <p:spPr>
          <a:xfrm>
            <a:off x="1072348" y="5037701"/>
            <a:ext cx="100473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Answer to Q3: Biography, Animation, Drama, Sci-Fi, and Adventure are top five for the rating</a:t>
            </a:r>
          </a:p>
        </p:txBody>
      </p:sp>
    </p:spTree>
    <p:extLst>
      <p:ext uri="{BB962C8B-B14F-4D97-AF65-F5344CB8AC3E}">
        <p14:creationId xmlns:p14="http://schemas.microsoft.com/office/powerpoint/2010/main" val="131648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1F53-E346-4D53-8CF5-9C335B83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00274-2842-48BE-BB30-2C8EAC091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cs typeface="Latha" panose="020B0502040204020203" pitchFamily="34" charset="0"/>
              </a:rPr>
              <a:t>Based on r</a:t>
            </a:r>
            <a:r>
              <a:rPr lang="en-US" i="0" dirty="0">
                <a:solidFill>
                  <a:srgbClr val="000000"/>
                </a:solidFill>
                <a:effectLst/>
                <a:cs typeface="Latha" panose="020B0502040204020203" pitchFamily="34" charset="0"/>
              </a:rPr>
              <a:t>ating and box office data, adventure and action should be invested in the newly found Microsoft studio</a:t>
            </a:r>
            <a:endParaRPr lang="en-US" dirty="0">
              <a:cs typeface="Lath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93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8AC6-42FC-485D-9C2F-5B3304B0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30DD-0E09-49AA-8B3F-17F68EEA8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aim of the project:</a:t>
            </a:r>
          </a:p>
          <a:p>
            <a:pPr lvl="1"/>
            <a:r>
              <a:rPr lang="en-US" dirty="0"/>
              <a:t>To provide suggestions regarding what type of films should be created in terms of box office in the newly found Microsoft studio</a:t>
            </a:r>
          </a:p>
          <a:p>
            <a:r>
              <a:rPr lang="en-US" dirty="0"/>
              <a:t>Three questions are addressed sequentially by data analyses to fulfill the aim:</a:t>
            </a:r>
          </a:p>
          <a:p>
            <a:pPr marL="457200" lvl="1" indent="0">
              <a:buNone/>
            </a:pPr>
            <a:r>
              <a:rPr lang="en-US" dirty="0"/>
              <a:t>1) What's the general performance of movie industry in terms of box office for recent years?</a:t>
            </a:r>
          </a:p>
          <a:p>
            <a:pPr marL="457200" lvl="1" indent="0">
              <a:buNone/>
            </a:pPr>
            <a:r>
              <a:rPr lang="en-US" dirty="0"/>
              <a:t>2) What types of films have large number of box office?</a:t>
            </a:r>
          </a:p>
          <a:p>
            <a:pPr marL="457200" lvl="1" indent="0">
              <a:buNone/>
            </a:pPr>
            <a:r>
              <a:rPr lang="en-US" dirty="0"/>
              <a:t>3) What types of films have good ratings?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2987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Q1: What's the general performance of movie industry in terms of box office for recent years?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sources: bom.movie_gross.csv and tn.movie_budgets.csv</a:t>
            </a:r>
          </a:p>
          <a:p>
            <a:r>
              <a:rPr lang="en-US" dirty="0"/>
              <a:t>Two summarized figures:</a:t>
            </a:r>
          </a:p>
          <a:p>
            <a:pPr marL="914400" lvl="1" indent="-457200">
              <a:buAutoNum type="arabicParenR"/>
            </a:pPr>
            <a:r>
              <a:rPr lang="en-US" dirty="0"/>
              <a:t>Gross values: sum and mean values of the domestic, foreign, and total gross for all types of films in the years between 2010 and 2018</a:t>
            </a:r>
          </a:p>
          <a:p>
            <a:pPr marL="914400" lvl="1" indent="-457200">
              <a:buAutoNum type="arabicParenR"/>
            </a:pPr>
            <a:r>
              <a:rPr lang="en-US" dirty="0"/>
              <a:t>Profits: Sum and mean values of the worldwide and domestic profit</a:t>
            </a:r>
          </a:p>
        </p:txBody>
      </p:sp>
    </p:spTree>
    <p:extLst>
      <p:ext uri="{BB962C8B-B14F-4D97-AF65-F5344CB8AC3E}">
        <p14:creationId xmlns:p14="http://schemas.microsoft.com/office/powerpoint/2010/main" val="345069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0670-AC7E-44DD-B06A-1B8FD606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1) Gross values: sum and mean of selected films between 2010-2018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1AC3479-A7F7-40CF-9246-66EE663AE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27" y="1295622"/>
            <a:ext cx="7933265" cy="2263734"/>
          </a:xfrm>
          <a:prstGeom prst="rect">
            <a:avLst/>
          </a:prstGeom>
        </p:spPr>
      </p:pic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F1D979EB-77F9-4337-BC58-BF5B5B4E6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26" y="3815148"/>
            <a:ext cx="7933266" cy="22637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FCE95D-52A7-4B2D-93B9-647F0F3C1E18}"/>
              </a:ext>
            </a:extLst>
          </p:cNvPr>
          <p:cNvSpPr txBox="1"/>
          <p:nvPr/>
        </p:nvSpPr>
        <p:spPr>
          <a:xfrm rot="16200000">
            <a:off x="150917" y="197084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5A539-0581-403D-AC61-8201CD032308}"/>
              </a:ext>
            </a:extLst>
          </p:cNvPr>
          <p:cNvSpPr txBox="1"/>
          <p:nvPr/>
        </p:nvSpPr>
        <p:spPr>
          <a:xfrm rot="16200000">
            <a:off x="81636" y="4716774"/>
            <a:ext cx="7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F8CD7-26DE-4B4E-915B-4E7B87F882EE}"/>
              </a:ext>
            </a:extLst>
          </p:cNvPr>
          <p:cNvSpPr txBox="1"/>
          <p:nvPr/>
        </p:nvSpPr>
        <p:spPr>
          <a:xfrm>
            <a:off x="8556592" y="1515904"/>
            <a:ext cx="33516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sum: domestic gross is stable, but foreign gross has an increased trend. Therefore, the worldwide gross has an increased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mean: similar patterns as for sum values: domestic market is stable, but foreign gross has an increased trend, which contributes the increased trend in worldwide</a:t>
            </a:r>
          </a:p>
        </p:txBody>
      </p:sp>
    </p:spTree>
    <p:extLst>
      <p:ext uri="{BB962C8B-B14F-4D97-AF65-F5344CB8AC3E}">
        <p14:creationId xmlns:p14="http://schemas.microsoft.com/office/powerpoint/2010/main" val="132167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1C30D85-BCB8-43FE-80EB-0C80D1FFAD7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30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2) Profit values: sum and mean profit values of selected films between 2010-2018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D3CE34-1495-466C-B969-BFFDDDEF4911}"/>
              </a:ext>
            </a:extLst>
          </p:cNvPr>
          <p:cNvSpPr txBox="1"/>
          <p:nvPr/>
        </p:nvSpPr>
        <p:spPr>
          <a:xfrm>
            <a:off x="4743443" y="1544324"/>
            <a:ext cx="297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Sum and mean profit values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E021199-63E4-4DD2-B1AF-7882095EB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19" y="1949663"/>
            <a:ext cx="6157403" cy="229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5686C7-92B6-47EF-99F8-D7734204685D}"/>
              </a:ext>
            </a:extLst>
          </p:cNvPr>
          <p:cNvSpPr txBox="1"/>
          <p:nvPr/>
        </p:nvSpPr>
        <p:spPr>
          <a:xfrm>
            <a:off x="1216241" y="4438835"/>
            <a:ext cx="100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sum and mean profit values indicate an increased trend for both domestic and worldwide profits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trou</a:t>
            </a:r>
            <a:r>
              <a:rPr lang="en-US" altLang="zh-CN" dirty="0"/>
              <a:t>gh in 2015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29C51-C45A-4D7F-A134-3A880B3116AD}"/>
              </a:ext>
            </a:extLst>
          </p:cNvPr>
          <p:cNvSpPr txBox="1"/>
          <p:nvPr/>
        </p:nvSpPr>
        <p:spPr>
          <a:xfrm>
            <a:off x="686169" y="5313676"/>
            <a:ext cx="10819661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Answer to Q1:  The film industry is still developing very well, and lots of profits could be achieved, especially from foreign market</a:t>
            </a:r>
          </a:p>
        </p:txBody>
      </p:sp>
    </p:spTree>
    <p:extLst>
      <p:ext uri="{BB962C8B-B14F-4D97-AF65-F5344CB8AC3E}">
        <p14:creationId xmlns:p14="http://schemas.microsoft.com/office/powerpoint/2010/main" val="284144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1751-B9F7-4E49-9B94-6FCFAC1E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Q2: What types of films have large number of box office?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F818B-2909-4621-ADF2-A45CD1158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sources: </a:t>
            </a:r>
            <a:r>
              <a:rPr lang="en-US" dirty="0" err="1"/>
              <a:t>imdbTitleBasics</a:t>
            </a:r>
            <a:r>
              <a:rPr lang="en-US" dirty="0"/>
              <a:t> and </a:t>
            </a:r>
            <a:r>
              <a:rPr lang="en-US" dirty="0" err="1"/>
              <a:t>tnMovie_Budgets</a:t>
            </a:r>
            <a:endParaRPr lang="en-US" dirty="0"/>
          </a:p>
          <a:p>
            <a:r>
              <a:rPr lang="en-US" dirty="0"/>
              <a:t>Two summarized figures:</a:t>
            </a:r>
          </a:p>
          <a:p>
            <a:pPr marL="914400" lvl="1" indent="-457200">
              <a:buAutoNum type="arabicParenR"/>
            </a:pPr>
            <a:r>
              <a:rPr lang="en-US" dirty="0"/>
              <a:t>Number of movies for different types</a:t>
            </a:r>
          </a:p>
          <a:p>
            <a:pPr marL="914400" lvl="1" indent="-457200">
              <a:buAutoNum type="arabicParenR"/>
            </a:pPr>
            <a:r>
              <a:rPr lang="en-US" dirty="0"/>
              <a:t>Sum of worldwide profit for selected genres with high values</a:t>
            </a:r>
          </a:p>
          <a:p>
            <a:pPr marL="914400" lvl="1" indent="-457200">
              <a:buAutoNum type="arabicParenR"/>
            </a:pPr>
            <a:r>
              <a:rPr lang="en-US" dirty="0"/>
              <a:t>Mean of worldwide profit for selected genres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3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629E794-D73B-46D7-9A23-D752B199C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496" y="387442"/>
            <a:ext cx="7465368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A2ACAE-1BE5-4D64-A5D0-25F791B05387}"/>
              </a:ext>
            </a:extLst>
          </p:cNvPr>
          <p:cNvSpPr txBox="1"/>
          <p:nvPr/>
        </p:nvSpPr>
        <p:spPr>
          <a:xfrm>
            <a:off x="2132496" y="4954609"/>
            <a:ext cx="85207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 Drama, Comedy, Action, Adventure are the top four categories in terms of number of movies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861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, line chart&#10;&#10;Description automatically generated">
            <a:extLst>
              <a:ext uri="{FF2B5EF4-FFF2-40B4-BE49-F238E27FC236}">
                <a16:creationId xmlns:a16="http://schemas.microsoft.com/office/drawing/2014/main" id="{8D8F09BE-1818-45CC-A81C-EC9C40B50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8" y="545469"/>
            <a:ext cx="5318447" cy="3110342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9451411-5220-4763-B569-3B8489496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5469"/>
            <a:ext cx="5318448" cy="31103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4905D4-F621-49A3-BAAD-BF4A3A480010}"/>
              </a:ext>
            </a:extLst>
          </p:cNvPr>
          <p:cNvSpPr txBox="1"/>
          <p:nvPr/>
        </p:nvSpPr>
        <p:spPr>
          <a:xfrm>
            <a:off x="530459" y="3655811"/>
            <a:ext cx="53983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Adventure, Action, Comedy, and Sci-Fi, are the top 4 categories in terms of sum of worldwide profit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992D3-66D1-407D-BE68-0A51360F324F}"/>
              </a:ext>
            </a:extLst>
          </p:cNvPr>
          <p:cNvSpPr txBox="1"/>
          <p:nvPr/>
        </p:nvSpPr>
        <p:spPr>
          <a:xfrm>
            <a:off x="6144068" y="3655811"/>
            <a:ext cx="5517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Action, comedy and Drama have higher mean values of worldwide profit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ED537-99CA-4D5E-B924-C3685F70E800}"/>
              </a:ext>
            </a:extLst>
          </p:cNvPr>
          <p:cNvSpPr txBox="1"/>
          <p:nvPr/>
        </p:nvSpPr>
        <p:spPr>
          <a:xfrm>
            <a:off x="686169" y="5047346"/>
            <a:ext cx="10819661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Answer to Q2:  Action and comedy are two types of films that have high box office in recent years</a:t>
            </a:r>
          </a:p>
        </p:txBody>
      </p:sp>
    </p:spTree>
    <p:extLst>
      <p:ext uri="{BB962C8B-B14F-4D97-AF65-F5344CB8AC3E}">
        <p14:creationId xmlns:p14="http://schemas.microsoft.com/office/powerpoint/2010/main" val="61851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7A5A-823F-4692-BC57-783A9B1B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Q3: What types of films have good ratings?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F71E49-8124-44D0-9BD0-673CC8A25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Data sources: </a:t>
            </a:r>
            <a:r>
              <a:rPr lang="en-US" dirty="0" err="1"/>
              <a:t>imdbTitleRatings</a:t>
            </a:r>
            <a:r>
              <a:rPr lang="en-US" dirty="0"/>
              <a:t> and the one prepared in Q2</a:t>
            </a:r>
          </a:p>
          <a:p>
            <a:r>
              <a:rPr lang="en-US" dirty="0"/>
              <a:t>Two summarized figures:</a:t>
            </a:r>
          </a:p>
          <a:p>
            <a:pPr marL="914400" lvl="1" indent="-457200">
              <a:buAutoNum type="arabicParenR"/>
            </a:pPr>
            <a:r>
              <a:rPr lang="en-US" dirty="0"/>
              <a:t>Number of movies in the selected genres with high ratings</a:t>
            </a:r>
          </a:p>
          <a:p>
            <a:pPr marL="914400" lvl="1" indent="-457200">
              <a:buAutoNum type="arabicParenR"/>
            </a:pPr>
            <a:r>
              <a:rPr lang="en-US" dirty="0"/>
              <a:t>Mean of rating for selected genres with high ratings</a:t>
            </a:r>
          </a:p>
          <a:p>
            <a:pPr marL="914400" lvl="1" indent="-457200">
              <a:buAutoNum type="arabicParenR"/>
            </a:pPr>
            <a:r>
              <a:rPr lang="en-US" dirty="0"/>
              <a:t>Overall mean of mean rating across 2010 to 2019</a:t>
            </a:r>
          </a:p>
          <a:p>
            <a:pPr marL="914400" lvl="1" indent="-457200">
              <a:buAutoNum type="arabicParenR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2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540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Final project in Module 1</vt:lpstr>
      <vt:lpstr>Outline</vt:lpstr>
      <vt:lpstr>Q1: What's the general performance of movie industry in terms of box office for recent years?</vt:lpstr>
      <vt:lpstr>1) Gross values: sum and mean of selected films between 2010-2018</vt:lpstr>
      <vt:lpstr>PowerPoint Presentation</vt:lpstr>
      <vt:lpstr>Q2: What types of films have large number of box office?</vt:lpstr>
      <vt:lpstr>PowerPoint Presentation</vt:lpstr>
      <vt:lpstr>PowerPoint Presentation</vt:lpstr>
      <vt:lpstr>Q3: What types of films have good ratings?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in Module 1</dc:title>
  <dc:creator>Shou, Guofa</dc:creator>
  <cp:lastModifiedBy>Shou, Guofa</cp:lastModifiedBy>
  <cp:revision>17</cp:revision>
  <dcterms:created xsi:type="dcterms:W3CDTF">2021-06-13T03:36:52Z</dcterms:created>
  <dcterms:modified xsi:type="dcterms:W3CDTF">2021-06-15T04:10:00Z</dcterms:modified>
</cp:coreProperties>
</file>