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58" r:id="rId5"/>
    <p:sldId id="269" r:id="rId6"/>
    <p:sldId id="270" r:id="rId7"/>
    <p:sldId id="271" r:id="rId8"/>
    <p:sldId id="272" r:id="rId9"/>
    <p:sldId id="273" r:id="rId10"/>
    <p:sldId id="274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1AE0-B120-41BF-BB19-E7D72D5C3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DFCB3-F987-40EA-BA6D-538E5406F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FE97C-F20F-4783-8C79-DA086484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EA691-7144-4496-AA65-41FD8ED2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CBCD1-F4D3-43DA-8876-BC7903A3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6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E017-30CD-4C42-8D42-164571BE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A21DB-3836-4E84-932A-AFF7CAF31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049ED-FDEA-4D6A-A0A5-6B22A1E3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8026A-21F6-4898-9EF2-DE81FC8E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9EABB-54D0-4B1C-8BE6-A8DBA7F3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1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A466F-CDCD-4C61-8B22-21E59325F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14CEF-EB55-41EB-A0B5-1D0402698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1C462-C437-46E8-B1CE-8E37A8CF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4FBB2-257E-4FB9-8266-65DF2BB3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D463-AEB7-49CE-AA9D-10DBF5D5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8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B8D1-1FC1-42E3-8CED-523AFE31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BF28E-009C-4B17-A174-6E66FAB41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87B51-D31D-4C02-805B-21F3FBDA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D8787-FBEA-40D4-B5BD-E480012F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FBD0-90FF-4B88-8F29-C5133469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C6E-60BE-4A7B-A95A-73482BA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58379-251B-4FAB-BE7E-2BD837D88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F843C-762C-4C57-904F-878A9108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3A579-C65A-4EC4-8FDC-C83CE5F7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7F346-39E9-4BF5-BA50-891023D7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2720-1312-4AAA-A116-FF9AE23C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95CE-B117-4E38-A00D-05CD7A36E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AE79B-1EF0-4344-82A4-1CE671F9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9DE75-30A7-4844-9293-7A988305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ADB95-C389-4383-B5EF-16DDFD9D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75A2C-3FFE-49DD-96CA-2CB7B500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6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3498-6347-425C-8910-0C5B8975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8D0C6-06EA-4ADF-B214-C81334D43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BA26B-697F-419A-A546-1D7D9DF24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40DBA-77B2-4243-B45C-506E53082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5D9E2-46D7-4F1C-B84E-C0E65F153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B4FF3-2DEA-49FE-9173-0072EC99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F5E46-EF9B-4CCC-ADA7-C34841E4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5AA5E-AE18-494A-B464-4EEC050A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5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93E6-0231-4277-9E78-7BBEF676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55B93-7E87-480B-9F84-C212C84A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D866C-2C4E-4962-8E20-7D159313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A40B9-1640-4DFD-BEB1-39C4766B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0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9BD45-861A-4CD7-B107-8FB2B13A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F3294-B103-4473-A69F-5642CCB6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D74B2-59A8-4203-8DB2-812BD37C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5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9933-57CB-4E32-8D6D-FC2812B4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E3FF-761E-483A-BAA9-EAB00497A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2A7C5-96FA-4B4F-AE4B-B1E32CEAD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60B39-836D-419B-933E-224E1694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4C338-3209-481E-8B57-54D1CB18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BFD42-5234-424E-B1AF-36911558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6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AAD9-F2A2-4548-B5E3-BA5B942D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549BE-9ABB-4905-8A49-DC4802EFD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05C10-6D7C-497A-A627-36F5AC429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C9279-B97C-426C-91A7-7E2AB5D2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C30A2-0E7E-4E47-9AA0-C422B7EC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47C58-7A49-4683-8149-1A195EE1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8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D481A-C994-4823-98F9-97102FC4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7ED6B-5481-41C2-9617-5AD9EF220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E6EEE-AB10-4A73-970F-7E0EDCD5F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AF40-A17B-4AB4-99A9-34899C3DDED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DA1FA-F5F2-4BCF-A98A-ECCBF94F1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DB3D5-A506-4D4F-9CAB-1383F1F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C0AE-BAB7-42AA-804B-5906551E2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Final project in Module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D9082-38A0-4B6D-BDEE-5EC1E343A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Guofa Shou</a:t>
            </a:r>
          </a:p>
          <a:p>
            <a:r>
              <a:rPr lang="en-US" dirty="0"/>
              <a:t>Self-paced</a:t>
            </a:r>
          </a:p>
        </p:txBody>
      </p:sp>
    </p:spTree>
    <p:extLst>
      <p:ext uri="{BB962C8B-B14F-4D97-AF65-F5344CB8AC3E}">
        <p14:creationId xmlns:p14="http://schemas.microsoft.com/office/powerpoint/2010/main" val="1099986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7"/>
            <a:ext cx="9886026" cy="2627790"/>
          </a:xfrm>
        </p:spPr>
        <p:txBody>
          <a:bodyPr>
            <a:normAutofit/>
          </a:bodyPr>
          <a:lstStyle/>
          <a:p>
            <a:r>
              <a:rPr lang="en-US" dirty="0"/>
              <a:t>Regression model </a:t>
            </a:r>
            <a:r>
              <a:rPr lang="en-US" altLang="zh-CN" dirty="0"/>
              <a:t>after further excluding some </a:t>
            </a:r>
            <a:r>
              <a:rPr lang="en-US" dirty="0"/>
              <a:t>predictors with high collinearity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C959C-D5F5-42DE-A3CD-31AAB6A62023}"/>
              </a:ext>
            </a:extLst>
          </p:cNvPr>
          <p:cNvSpPr txBox="1"/>
          <p:nvPr/>
        </p:nvSpPr>
        <p:spPr>
          <a:xfrm>
            <a:off x="5559417" y="2126320"/>
            <a:ext cx="200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Predictors: 56 -&gt; 30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A51E57-3B78-4D5C-8B2A-E789633ED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33" y="2032973"/>
            <a:ext cx="1275481" cy="4459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683DB5-4821-4ABA-9A6E-02A2869B5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943" y="2530025"/>
            <a:ext cx="4904716" cy="332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78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548"/>
            <a:ext cx="4728099" cy="1325563"/>
          </a:xfrm>
        </p:spPr>
        <p:txBody>
          <a:bodyPr>
            <a:normAutofit/>
          </a:bodyPr>
          <a:lstStyle/>
          <a:p>
            <a:r>
              <a:rPr lang="en-US" dirty="0"/>
              <a:t>Cross-validation</a:t>
            </a:r>
          </a:p>
          <a:p>
            <a:pPr lvl="1"/>
            <a:r>
              <a:rPr lang="fr-FR" dirty="0"/>
              <a:t>Train score:      0.4465</a:t>
            </a:r>
          </a:p>
          <a:p>
            <a:pPr lvl="1"/>
            <a:r>
              <a:rPr lang="fr-FR" dirty="0"/>
              <a:t>Validation score: 0.4501</a:t>
            </a: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FCB05977-A31D-4038-B209-D8C5845AD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812" y="1939676"/>
            <a:ext cx="5865171" cy="297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AE92F9-A525-4A55-BEA3-F41CEF454E7D}"/>
              </a:ext>
            </a:extLst>
          </p:cNvPr>
          <p:cNvSpPr txBox="1"/>
          <p:nvPr/>
        </p:nvSpPr>
        <p:spPr>
          <a:xfrm>
            <a:off x="838200" y="2621404"/>
            <a:ext cx="5438313" cy="374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Mean squared error, root mean squared error, mean absolute error, and Mean absolute error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MSE:        0.1007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RMSE:       0.3174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MAE:        0.2519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R-Squared:  0.4437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Dubai Light" panose="020B0303030403030204" pitchFamily="34" charset="-78"/>
              </a:rPr>
              <a:t>Examine the predict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Dubai Light" panose="020B0303030403030204" pitchFamily="34" charset="-78"/>
              </a:rPr>
              <a:t>ed values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Dubai Light" panose="020B0303030403030204" pitchFamily="34" charset="-78"/>
              </a:rPr>
              <a:t> with the real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A76564-C418-4671-B914-22254436F5DB}"/>
              </a:ext>
            </a:extLst>
          </p:cNvPr>
          <p:cNvSpPr txBox="1"/>
          <p:nvPr/>
        </p:nvSpPr>
        <p:spPr>
          <a:xfrm>
            <a:off x="6013141" y="4948180"/>
            <a:ext cx="5865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fitted regression model can predict house price very well</a:t>
            </a:r>
          </a:p>
        </p:txBody>
      </p:sp>
    </p:spTree>
    <p:extLst>
      <p:ext uri="{BB962C8B-B14F-4D97-AF65-F5344CB8AC3E}">
        <p14:creationId xmlns:p14="http://schemas.microsoft.com/office/powerpoint/2010/main" val="162092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4816"/>
            <a:ext cx="7098437" cy="476730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O</a:t>
            </a:r>
            <a:r>
              <a:rPr lang="en-US" i="0" dirty="0">
                <a:solidFill>
                  <a:srgbClr val="000000"/>
                </a:solidFill>
                <a:effectLst/>
              </a:rPr>
              <a:t>bservations from coefficients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</a:rPr>
              <a:t>The grade and sqft_living15 have the strongest relationship with the house price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</a:rPr>
              <a:t>It is interesting to see sqft_lot15 has a negative relationship with the house price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</a:rPr>
              <a:t>Waterfront_1.0 and grade_11 also have a positive relationship with the price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</a:rPr>
              <a:t>For some </a:t>
            </a:r>
            <a:r>
              <a:rPr lang="en-US" i="0" dirty="0" err="1">
                <a:solidFill>
                  <a:srgbClr val="000000"/>
                </a:solidFill>
                <a:effectLst/>
              </a:rPr>
              <a:t>zipcode</a:t>
            </a:r>
            <a:r>
              <a:rPr lang="en-US" i="0" dirty="0">
                <a:solidFill>
                  <a:srgbClr val="000000"/>
                </a:solidFill>
                <a:effectLst/>
              </a:rPr>
              <a:t>, e.g., 98100 and 98110, they have high positive relationships with the price</a:t>
            </a:r>
          </a:p>
          <a:p>
            <a:pPr algn="l"/>
            <a:r>
              <a:rPr lang="en-US" i="0" dirty="0">
                <a:solidFill>
                  <a:srgbClr val="000000"/>
                </a:solidFill>
                <a:effectLst/>
              </a:rPr>
              <a:t>To address the business questions: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</a:rPr>
              <a:t>For buyer, they will know that the house price is higher for a house with the high grade and sqrt_living15 values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</a:rPr>
              <a:t>For seller, if they want to sell their house with a higher price, they could add waterfront and improve the grade.</a:t>
            </a:r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52CB0-657B-492E-B895-BEE5114A4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905" y="935022"/>
            <a:ext cx="25717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35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8AC6-42FC-485D-9C2F-5B3304B0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30DD-0E09-49AA-8B3F-17F68EEA8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653669"/>
          </a:xfrm>
        </p:spPr>
        <p:txBody>
          <a:bodyPr>
            <a:normAutofit/>
          </a:bodyPr>
          <a:lstStyle/>
          <a:p>
            <a:r>
              <a:rPr lang="en-US" dirty="0"/>
              <a:t>The aim of the project:</a:t>
            </a:r>
          </a:p>
          <a:p>
            <a:pPr lvl="1"/>
            <a:r>
              <a:rPr lang="en-US" dirty="0"/>
              <a:t>To provide suggestions </a:t>
            </a:r>
            <a:r>
              <a:rPr lang="en-US" altLang="zh-CN" dirty="0"/>
              <a:t>regarding the price of house</a:t>
            </a:r>
            <a:endParaRPr lang="en-US" dirty="0"/>
          </a:p>
          <a:p>
            <a:pPr lvl="2"/>
            <a:r>
              <a:rPr lang="en-US" dirty="0"/>
              <a:t>For house buyer, they will know the approximate price of the house and the investment value of the house for future sale,</a:t>
            </a:r>
            <a:r>
              <a:rPr lang="zh-CN" altLang="en-US" dirty="0"/>
              <a:t> </a:t>
            </a:r>
            <a:r>
              <a:rPr lang="en-US" dirty="0"/>
              <a:t>based on the characteristics </a:t>
            </a:r>
            <a:r>
              <a:rPr lang="en-US" altLang="zh-CN" dirty="0"/>
              <a:t>of the house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For house seller, they will know what they need to do to sell the house with a better price</a:t>
            </a:r>
          </a:p>
          <a:p>
            <a:r>
              <a:rPr lang="en-US" dirty="0"/>
              <a:t>A linear regression model will be built based on the selected house characteristics to achieve the goal of the project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2987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9AE2-40DC-4C7B-BDA5-2BBB2FC8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linear regression model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4BA81A-94AC-434C-8D72-F7ADD3C40405}"/>
              </a:ext>
            </a:extLst>
          </p:cNvPr>
          <p:cNvSpPr/>
          <p:nvPr/>
        </p:nvSpPr>
        <p:spPr>
          <a:xfrm>
            <a:off x="1273947" y="2379216"/>
            <a:ext cx="1083075" cy="958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4FEAF4-6112-4F37-83C7-D0C74584DB76}"/>
              </a:ext>
            </a:extLst>
          </p:cNvPr>
          <p:cNvSpPr/>
          <p:nvPr/>
        </p:nvSpPr>
        <p:spPr>
          <a:xfrm>
            <a:off x="3213717" y="2379216"/>
            <a:ext cx="1899821" cy="958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preparation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C8C684-31DA-4BBF-863A-AEF66EA8895B}"/>
              </a:ext>
            </a:extLst>
          </p:cNvPr>
          <p:cNvSpPr/>
          <p:nvPr/>
        </p:nvSpPr>
        <p:spPr>
          <a:xfrm>
            <a:off x="5743853" y="2379216"/>
            <a:ext cx="1899821" cy="958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DE056B-B07D-4DF0-98BB-2937F76531F2}"/>
              </a:ext>
            </a:extLst>
          </p:cNvPr>
          <p:cNvSpPr/>
          <p:nvPr/>
        </p:nvSpPr>
        <p:spPr>
          <a:xfrm>
            <a:off x="8273989" y="2379216"/>
            <a:ext cx="1899821" cy="958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FBF024-66DA-4D70-8EAD-3FFD2E27A1A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57022" y="2858611"/>
            <a:ext cx="8566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CB946D-D865-43A8-AE3B-DC0507CA66C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113538" y="2858611"/>
            <a:ext cx="6303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E70E02-F2AD-4530-88FE-4EE73BFD98D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643674" y="2858611"/>
            <a:ext cx="6303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43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474"/>
            <a:ext cx="5535967" cy="4351338"/>
          </a:xfrm>
        </p:spPr>
        <p:txBody>
          <a:bodyPr/>
          <a:lstStyle/>
          <a:p>
            <a:r>
              <a:rPr lang="en-US" dirty="0"/>
              <a:t>Data source: kc_house_data.csv</a:t>
            </a:r>
          </a:p>
          <a:p>
            <a:r>
              <a:rPr lang="en-US" dirty="0"/>
              <a:t>Data understanding:</a:t>
            </a:r>
          </a:p>
          <a:p>
            <a:pPr lvl="1"/>
            <a:r>
              <a:rPr lang="en-US" dirty="0"/>
              <a:t>A total of 19 predictors available after excluding the id and the target (price)</a:t>
            </a:r>
          </a:p>
          <a:p>
            <a:pPr lvl="1"/>
            <a:r>
              <a:rPr lang="en-US" dirty="0"/>
              <a:t>A total of 21597 rows, while some rows have null values in some predictors</a:t>
            </a:r>
          </a:p>
          <a:p>
            <a:pPr lvl="1"/>
            <a:r>
              <a:rPr lang="en-US" dirty="0"/>
              <a:t>Several predictors' data type need to be changed, e.g., date and </a:t>
            </a:r>
            <a:r>
              <a:rPr lang="en-US" dirty="0" err="1"/>
              <a:t>sqft_basement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6B335-1551-4941-85DF-DCE87DC76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268" y="1119187"/>
            <a:ext cx="33813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9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4817"/>
            <a:ext cx="9140301" cy="2627790"/>
          </a:xfrm>
        </p:spPr>
        <p:txBody>
          <a:bodyPr>
            <a:normAutofit/>
          </a:bodyPr>
          <a:lstStyle/>
          <a:p>
            <a:r>
              <a:rPr lang="en-US" dirty="0"/>
              <a:t>Deal with data types: </a:t>
            </a:r>
            <a:r>
              <a:rPr lang="en-US" dirty="0" err="1"/>
              <a:t>sqft_basement</a:t>
            </a:r>
            <a:r>
              <a:rPr lang="en-US" dirty="0"/>
              <a:t> and date</a:t>
            </a:r>
          </a:p>
          <a:p>
            <a:r>
              <a:rPr lang="en-US" dirty="0"/>
              <a:t>Deal with null values: </a:t>
            </a:r>
          </a:p>
          <a:p>
            <a:pPr lvl="1"/>
            <a:r>
              <a:rPr lang="en-US" dirty="0"/>
              <a:t>View and </a:t>
            </a:r>
            <a:r>
              <a:rPr lang="en-US" dirty="0" err="1"/>
              <a:t>sqft_basement</a:t>
            </a:r>
            <a:r>
              <a:rPr lang="en-US" dirty="0"/>
              <a:t>: drop those rows with null values</a:t>
            </a:r>
          </a:p>
          <a:p>
            <a:pPr lvl="1"/>
            <a:r>
              <a:rPr lang="en-US" dirty="0"/>
              <a:t>Waterfront, and </a:t>
            </a:r>
            <a:r>
              <a:rPr lang="en-US" dirty="0" err="1"/>
              <a:t>yr_renovated</a:t>
            </a:r>
            <a:r>
              <a:rPr lang="en-US" dirty="0"/>
              <a:t>: they are over 10% of null values with special process</a:t>
            </a:r>
          </a:p>
          <a:p>
            <a:r>
              <a:rPr lang="en-US" dirty="0"/>
              <a:t>Deal with outliers: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DA1308-B5B8-4183-8BA8-A4FDDC062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4287694"/>
            <a:ext cx="4976676" cy="197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BE32DEC-162D-4DB1-9EC3-CC1F8BAF2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0" y="4287694"/>
            <a:ext cx="4976676" cy="197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F2FCEA-2956-4877-8152-21C173FE85CB}"/>
              </a:ext>
            </a:extLst>
          </p:cNvPr>
          <p:cNvSpPr txBox="1"/>
          <p:nvPr/>
        </p:nvSpPr>
        <p:spPr>
          <a:xfrm>
            <a:off x="2574525" y="625976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3BF7B9-A47F-4B04-9BBC-0AC5303EF0B5}"/>
              </a:ext>
            </a:extLst>
          </p:cNvPr>
          <p:cNvSpPr txBox="1"/>
          <p:nvPr/>
        </p:nvSpPr>
        <p:spPr>
          <a:xfrm>
            <a:off x="8147229" y="6234130"/>
            <a:ext cx="241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removing outliers </a:t>
            </a:r>
          </a:p>
        </p:txBody>
      </p:sp>
    </p:spTree>
    <p:extLst>
      <p:ext uri="{BB962C8B-B14F-4D97-AF65-F5344CB8AC3E}">
        <p14:creationId xmlns:p14="http://schemas.microsoft.com/office/powerpoint/2010/main" val="58894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7"/>
            <a:ext cx="9886026" cy="2627790"/>
          </a:xfrm>
        </p:spPr>
        <p:txBody>
          <a:bodyPr>
            <a:normAutofit/>
          </a:bodyPr>
          <a:lstStyle/>
          <a:p>
            <a:r>
              <a:rPr lang="en-US" dirty="0"/>
              <a:t>Deal with categorical variables</a:t>
            </a:r>
          </a:p>
          <a:p>
            <a:pPr lvl="1"/>
            <a:r>
              <a:rPr lang="en-US" dirty="0"/>
              <a:t>'bedrooms','bathrooms','floors','waterfront','is_renovated','condition','view','grade','zipcode4'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2C7309-65F6-4E20-82B3-B167580AC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80853"/>
            <a:ext cx="4665955" cy="282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B83ED3-B553-4127-824C-E4716B257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559" y="3147871"/>
            <a:ext cx="5431284" cy="26893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E2DAEA-37D9-4425-8DB5-BCB38DEE8012}"/>
              </a:ext>
            </a:extLst>
          </p:cNvPr>
          <p:cNvSpPr txBox="1"/>
          <p:nvPr/>
        </p:nvSpPr>
        <p:spPr>
          <a:xfrm>
            <a:off x="1467774" y="2711521"/>
            <a:ext cx="356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Visualization of categorical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055981-E175-43D2-91B7-0357A9145035}"/>
              </a:ext>
            </a:extLst>
          </p:cNvPr>
          <p:cNvSpPr txBox="1"/>
          <p:nvPr/>
        </p:nvSpPr>
        <p:spPr>
          <a:xfrm>
            <a:off x="7940007" y="2771916"/>
            <a:ext cx="153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predictors</a:t>
            </a:r>
          </a:p>
        </p:txBody>
      </p:sp>
    </p:spTree>
    <p:extLst>
      <p:ext uri="{BB962C8B-B14F-4D97-AF65-F5344CB8AC3E}">
        <p14:creationId xmlns:p14="http://schemas.microsoft.com/office/powerpoint/2010/main" val="3378899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7"/>
            <a:ext cx="9886026" cy="978380"/>
          </a:xfrm>
        </p:spPr>
        <p:txBody>
          <a:bodyPr>
            <a:normAutofit/>
          </a:bodyPr>
          <a:lstStyle/>
          <a:p>
            <a:r>
              <a:rPr lang="en-US" dirty="0"/>
              <a:t>Deal with target variable: price</a:t>
            </a:r>
          </a:p>
          <a:p>
            <a:pPr lvl="1"/>
            <a:r>
              <a:rPr lang="en-US" dirty="0"/>
              <a:t>Logarithm transform to make it more normal distribution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78FC98A-792E-470E-A65B-64FF7C22C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45" y="2735706"/>
            <a:ext cx="36957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CCFFA7B-3FDB-4B41-8B94-C62AFD056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696" y="2790380"/>
            <a:ext cx="36957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6F6864-B1AF-4F22-866B-9FC3BC378C75}"/>
              </a:ext>
            </a:extLst>
          </p:cNvPr>
          <p:cNvCxnSpPr/>
          <p:nvPr/>
        </p:nvCxnSpPr>
        <p:spPr>
          <a:xfrm>
            <a:off x="4765645" y="3906175"/>
            <a:ext cx="2025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6D81A60-CCA6-4F83-8D9A-BE445BBB7B5B}"/>
              </a:ext>
            </a:extLst>
          </p:cNvPr>
          <p:cNvSpPr txBox="1"/>
          <p:nvPr/>
        </p:nvSpPr>
        <p:spPr>
          <a:xfrm>
            <a:off x="5101102" y="3244334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Log(1+price)</a:t>
            </a:r>
          </a:p>
        </p:txBody>
      </p:sp>
    </p:spTree>
    <p:extLst>
      <p:ext uri="{BB962C8B-B14F-4D97-AF65-F5344CB8AC3E}">
        <p14:creationId xmlns:p14="http://schemas.microsoft.com/office/powerpoint/2010/main" val="25356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7"/>
            <a:ext cx="9886026" cy="2627790"/>
          </a:xfrm>
        </p:spPr>
        <p:txBody>
          <a:bodyPr>
            <a:normAutofit/>
          </a:bodyPr>
          <a:lstStyle/>
          <a:p>
            <a:r>
              <a:rPr lang="en-US" dirty="0"/>
              <a:t>Regression model with all available predictors</a:t>
            </a:r>
          </a:p>
          <a:p>
            <a:pPr lvl="1"/>
            <a:r>
              <a:rPr lang="en-US" dirty="0"/>
              <a:t>Using price or log-transformed price as the target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79BE7-E6FB-4209-80F4-BA746F6DF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263" y="2428875"/>
            <a:ext cx="6238875" cy="2000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C837AB-1755-4ED9-A730-A382F8E03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263" y="4560811"/>
            <a:ext cx="6238875" cy="1962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0A10D3-BB3A-4C22-8391-5D5E52CA9284}"/>
              </a:ext>
            </a:extLst>
          </p:cNvPr>
          <p:cNvSpPr txBox="1"/>
          <p:nvPr/>
        </p:nvSpPr>
        <p:spPr>
          <a:xfrm>
            <a:off x="8646651" y="3169277"/>
            <a:ext cx="2938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R-squared values, it seems log-transformed price is a little better</a:t>
            </a:r>
          </a:p>
        </p:txBody>
      </p:sp>
    </p:spTree>
    <p:extLst>
      <p:ext uri="{BB962C8B-B14F-4D97-AF65-F5344CB8AC3E}">
        <p14:creationId xmlns:p14="http://schemas.microsoft.com/office/powerpoint/2010/main" val="160282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7"/>
            <a:ext cx="9886026" cy="2627790"/>
          </a:xfrm>
        </p:spPr>
        <p:txBody>
          <a:bodyPr>
            <a:normAutofit/>
          </a:bodyPr>
          <a:lstStyle/>
          <a:p>
            <a:r>
              <a:rPr lang="en-US" dirty="0"/>
              <a:t>Regression model with all predictors </a:t>
            </a:r>
            <a:r>
              <a:rPr lang="en-US" altLang="zh-CN" dirty="0"/>
              <a:t>that are significantly related to the target: </a:t>
            </a:r>
            <a:r>
              <a:rPr lang="en-US" altLang="zh-CN" i="1" dirty="0"/>
              <a:t>p</a:t>
            </a:r>
            <a:r>
              <a:rPr lang="en-US" altLang="zh-CN" dirty="0"/>
              <a:t> &gt; 0.05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5D724-B918-4BB4-BC94-5A2FD40F3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947" y="2464456"/>
            <a:ext cx="6410325" cy="3028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64765C-2A82-4358-BC14-4CFBBACE00E8}"/>
              </a:ext>
            </a:extLst>
          </p:cNvPr>
          <p:cNvSpPr/>
          <p:nvPr/>
        </p:nvSpPr>
        <p:spPr>
          <a:xfrm>
            <a:off x="5417744" y="4137434"/>
            <a:ext cx="434566" cy="325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20F769-DE0B-4B9C-A2F7-8D207D672E6B}"/>
              </a:ext>
            </a:extLst>
          </p:cNvPr>
          <p:cNvSpPr txBox="1"/>
          <p:nvPr/>
        </p:nvSpPr>
        <p:spPr>
          <a:xfrm>
            <a:off x="8052775" y="2421048"/>
            <a:ext cx="200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Predictors: 68 -&gt; 56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FBA698-1BE8-489C-ABCD-D1F988189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073" y="2865846"/>
            <a:ext cx="38004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8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525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Final project in Module 2</vt:lpstr>
      <vt:lpstr>Outline</vt:lpstr>
      <vt:lpstr>A linear regression model</vt:lpstr>
      <vt:lpstr>Data </vt:lpstr>
      <vt:lpstr>Data Preparation </vt:lpstr>
      <vt:lpstr>Data Preparation </vt:lpstr>
      <vt:lpstr>Data Preparation </vt:lpstr>
      <vt:lpstr>Modeling</vt:lpstr>
      <vt:lpstr>Modeling</vt:lpstr>
      <vt:lpstr>Modeling</vt:lpstr>
      <vt:lpstr>Regression model 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in Module 1</dc:title>
  <dc:creator>Shou, Guofa</dc:creator>
  <cp:lastModifiedBy>Shou, Guofa</cp:lastModifiedBy>
  <cp:revision>45</cp:revision>
  <dcterms:created xsi:type="dcterms:W3CDTF">2021-06-13T03:36:52Z</dcterms:created>
  <dcterms:modified xsi:type="dcterms:W3CDTF">2021-11-25T03:58:09Z</dcterms:modified>
</cp:coreProperties>
</file>