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9" r:id="rId6"/>
    <p:sldId id="274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 in Module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53669"/>
          </a:xfrm>
        </p:spPr>
        <p:txBody>
          <a:bodyPr>
            <a:normAutofit/>
          </a:bodyPr>
          <a:lstStyle/>
          <a:p>
            <a:r>
              <a:rPr lang="en-US" dirty="0"/>
              <a:t>The aim of the project:</a:t>
            </a:r>
          </a:p>
          <a:p>
            <a:pPr lvl="1"/>
            <a:r>
              <a:rPr lang="en-US" dirty="0"/>
              <a:t>To provide suggestions </a:t>
            </a:r>
            <a:r>
              <a:rPr lang="en-US" altLang="zh-CN" dirty="0"/>
              <a:t>regarding the price of house</a:t>
            </a:r>
            <a:endParaRPr lang="en-US" dirty="0"/>
          </a:p>
          <a:p>
            <a:pPr lvl="2"/>
            <a:r>
              <a:rPr lang="en-US" dirty="0"/>
              <a:t>For house buyer, they will know the approximate price of the house and the investment value of the house for future sale,</a:t>
            </a:r>
            <a:r>
              <a:rPr lang="zh-CN" altLang="en-US" dirty="0"/>
              <a:t> </a:t>
            </a:r>
            <a:r>
              <a:rPr lang="en-US" dirty="0"/>
              <a:t>based on the characteristics </a:t>
            </a:r>
            <a:r>
              <a:rPr lang="en-US" altLang="zh-CN" dirty="0"/>
              <a:t>of the house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house seller, they will know what they need to do to sell the house with a better price</a:t>
            </a:r>
          </a:p>
          <a:p>
            <a:r>
              <a:rPr lang="en-US" dirty="0"/>
              <a:t>A linear regression model </a:t>
            </a:r>
            <a:r>
              <a:rPr lang="en-US" altLang="zh-CN" dirty="0"/>
              <a:t>is </a:t>
            </a:r>
            <a:r>
              <a:rPr lang="en-US" dirty="0"/>
              <a:t>built based on the selected house characteristics to achieve the aim of the project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9AE2-40DC-4C7B-BDA5-2BBB2FC8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 regression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4BA81A-94AC-434C-8D72-F7ADD3C40405}"/>
              </a:ext>
            </a:extLst>
          </p:cNvPr>
          <p:cNvSpPr/>
          <p:nvPr/>
        </p:nvSpPr>
        <p:spPr>
          <a:xfrm>
            <a:off x="1273947" y="2379216"/>
            <a:ext cx="1083075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4FEAF4-6112-4F37-83C7-D0C74584DB76}"/>
              </a:ext>
            </a:extLst>
          </p:cNvPr>
          <p:cNvSpPr/>
          <p:nvPr/>
        </p:nvSpPr>
        <p:spPr>
          <a:xfrm>
            <a:off x="3213717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C8C684-31DA-4BBF-863A-AEF66EA8895B}"/>
              </a:ext>
            </a:extLst>
          </p:cNvPr>
          <p:cNvSpPr/>
          <p:nvPr/>
        </p:nvSpPr>
        <p:spPr>
          <a:xfrm>
            <a:off x="5743853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DE056B-B07D-4DF0-98BB-2937F76531F2}"/>
              </a:ext>
            </a:extLst>
          </p:cNvPr>
          <p:cNvSpPr/>
          <p:nvPr/>
        </p:nvSpPr>
        <p:spPr>
          <a:xfrm>
            <a:off x="8273989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FBF024-66DA-4D70-8EAD-3FFD2E27A1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57022" y="2858611"/>
            <a:ext cx="856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B946D-D865-43A8-AE3B-DC0507CA66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13538" y="2858611"/>
            <a:ext cx="630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70E02-F2AD-4530-88FE-4EE73BFD98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43674" y="2858611"/>
            <a:ext cx="630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3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5535967" cy="4351338"/>
          </a:xfrm>
        </p:spPr>
        <p:txBody>
          <a:bodyPr/>
          <a:lstStyle/>
          <a:p>
            <a:r>
              <a:rPr lang="en-US" dirty="0"/>
              <a:t>Data source: kc_house_data.csv</a:t>
            </a:r>
          </a:p>
          <a:p>
            <a:r>
              <a:rPr lang="en-US" dirty="0"/>
              <a:t>Data understanding:</a:t>
            </a:r>
          </a:p>
          <a:p>
            <a:pPr lvl="1"/>
            <a:r>
              <a:rPr lang="en-US" dirty="0"/>
              <a:t>A total of 19 predictors available after excluding the id and the target (price)</a:t>
            </a:r>
          </a:p>
          <a:p>
            <a:pPr lvl="1"/>
            <a:r>
              <a:rPr lang="en-US" dirty="0"/>
              <a:t>A total of 21597 rows, while some rows have null values in some predictors</a:t>
            </a:r>
          </a:p>
          <a:p>
            <a:pPr lvl="1"/>
            <a:r>
              <a:rPr lang="en-US" dirty="0"/>
              <a:t>Several predictors' data type need to be changed, e.g., date and </a:t>
            </a:r>
            <a:r>
              <a:rPr lang="en-US" dirty="0" err="1"/>
              <a:t>sqft_basement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6B335-1551-4941-85DF-DCE87DC7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68" y="1119187"/>
            <a:ext cx="3381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7"/>
            <a:ext cx="9140301" cy="2627790"/>
          </a:xfrm>
        </p:spPr>
        <p:txBody>
          <a:bodyPr>
            <a:normAutofit/>
          </a:bodyPr>
          <a:lstStyle/>
          <a:p>
            <a:r>
              <a:rPr lang="en-US" dirty="0"/>
              <a:t>Deal with data types</a:t>
            </a:r>
          </a:p>
          <a:p>
            <a:r>
              <a:rPr lang="en-US" dirty="0"/>
              <a:t>Deal with missing values</a:t>
            </a:r>
          </a:p>
          <a:p>
            <a:r>
              <a:rPr lang="en-US" dirty="0"/>
              <a:t>Deal with outliers</a:t>
            </a:r>
          </a:p>
          <a:p>
            <a:r>
              <a:rPr lang="en-US" dirty="0"/>
              <a:t>Deal with categorical variables</a:t>
            </a:r>
          </a:p>
          <a:p>
            <a:r>
              <a:rPr lang="en-US" dirty="0"/>
              <a:t>Deal with target variable: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Final regression model </a:t>
            </a:r>
            <a:r>
              <a:rPr lang="en-US" altLang="zh-CN" dirty="0"/>
              <a:t>after excluding some </a:t>
            </a:r>
            <a:r>
              <a:rPr lang="en-US" dirty="0"/>
              <a:t>predictors with high collinearity </a:t>
            </a:r>
            <a:r>
              <a:rPr lang="en-US" altLang="zh-CN" dirty="0"/>
              <a:t>and non-significance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C959C-D5F5-42DE-A3CD-31AAB6A62023}"/>
              </a:ext>
            </a:extLst>
          </p:cNvPr>
          <p:cNvSpPr txBox="1"/>
          <p:nvPr/>
        </p:nvSpPr>
        <p:spPr>
          <a:xfrm>
            <a:off x="5559417" y="2126320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56 -&gt; 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51E57-3B78-4D5C-8B2A-E789633E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33" y="2032973"/>
            <a:ext cx="1275481" cy="4459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683DB5-4821-4ABA-9A6E-02A2869B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43" y="2530025"/>
            <a:ext cx="4904716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48"/>
            <a:ext cx="4728099" cy="1325563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  <a:p>
            <a:pPr lvl="1"/>
            <a:r>
              <a:rPr lang="fr-FR" dirty="0"/>
              <a:t>Train score:  0.4465</a:t>
            </a:r>
          </a:p>
          <a:p>
            <a:pPr lvl="1"/>
            <a:r>
              <a:rPr lang="fr-FR" dirty="0"/>
              <a:t>Test score:  0.4501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FCB05977-A31D-4038-B209-D8C5845A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9" y="3120752"/>
            <a:ext cx="5865171" cy="29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E92F9-A525-4A55-BEA3-F41CEF454E7D}"/>
              </a:ext>
            </a:extLst>
          </p:cNvPr>
          <p:cNvSpPr txBox="1"/>
          <p:nvPr/>
        </p:nvSpPr>
        <p:spPr>
          <a:xfrm>
            <a:off x="4051906" y="2737111"/>
            <a:ext cx="543831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Predict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ed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 vs. the real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76564-C418-4671-B914-22254436F5DB}"/>
              </a:ext>
            </a:extLst>
          </p:cNvPr>
          <p:cNvSpPr txBox="1"/>
          <p:nvPr/>
        </p:nvSpPr>
        <p:spPr>
          <a:xfrm>
            <a:off x="1331650" y="6129256"/>
            <a:ext cx="9135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fitted regression model can predict house price very well</a:t>
            </a:r>
          </a:p>
        </p:txBody>
      </p:sp>
    </p:spTree>
    <p:extLst>
      <p:ext uri="{BB962C8B-B14F-4D97-AF65-F5344CB8AC3E}">
        <p14:creationId xmlns:p14="http://schemas.microsoft.com/office/powerpoint/2010/main" val="162092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6"/>
            <a:ext cx="7098437" cy="47673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i="0" dirty="0">
                <a:solidFill>
                  <a:srgbClr val="000000"/>
                </a:solidFill>
                <a:effectLst/>
              </a:rPr>
              <a:t>bservations from coefficients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The grade and sqft_living15 have the strongest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It is interesting to see sqft_lot15 has a negative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Waterfront_1.0 and grade_11 also have a positive relationship with the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some zip codes, e.g., 98100 and 98110, they have high positive relationships with the price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To address the business questions: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buyer, they will know that the house price is higher for a house with the high grade and sqrt_living15 values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seller, if they want to sell their house with a higher price, they could add waterfront and improve the grade.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2CB0-657B-492E-B895-BEE5114A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05" y="935022"/>
            <a:ext cx="2571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 in Module 2</vt:lpstr>
      <vt:lpstr>Outline</vt:lpstr>
      <vt:lpstr>A linear regression model</vt:lpstr>
      <vt:lpstr>Data </vt:lpstr>
      <vt:lpstr>Data Preparation </vt:lpstr>
      <vt:lpstr>Modeling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47</cp:revision>
  <dcterms:created xsi:type="dcterms:W3CDTF">2021-06-13T03:36:52Z</dcterms:created>
  <dcterms:modified xsi:type="dcterms:W3CDTF">2021-12-07T03:35:13Z</dcterms:modified>
</cp:coreProperties>
</file>