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project in Module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Regression model </a:t>
            </a:r>
            <a:r>
              <a:rPr lang="en-US" altLang="zh-CN" dirty="0"/>
              <a:t>after further excluding some </a:t>
            </a:r>
            <a:r>
              <a:rPr lang="en-US" dirty="0"/>
              <a:t>predictors with high collinearity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C959C-D5F5-42DE-A3CD-31AAB6A62023}"/>
              </a:ext>
            </a:extLst>
          </p:cNvPr>
          <p:cNvSpPr txBox="1"/>
          <p:nvPr/>
        </p:nvSpPr>
        <p:spPr>
          <a:xfrm>
            <a:off x="5559417" y="2126320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Predictors: 56 -&gt; 30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A51E57-3B78-4D5C-8B2A-E789633E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33" y="2032973"/>
            <a:ext cx="1275481" cy="4459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683DB5-4821-4ABA-9A6E-02A2869B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43" y="2530025"/>
            <a:ext cx="4904716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48"/>
            <a:ext cx="4728099" cy="1325563"/>
          </a:xfrm>
        </p:spPr>
        <p:txBody>
          <a:bodyPr>
            <a:normAutofit/>
          </a:bodyPr>
          <a:lstStyle/>
          <a:p>
            <a:r>
              <a:rPr lang="en-US" dirty="0"/>
              <a:t>Cross-validation</a:t>
            </a:r>
          </a:p>
          <a:p>
            <a:pPr lvl="1"/>
            <a:r>
              <a:rPr lang="fr-FR" dirty="0"/>
              <a:t>Train score:  0.4465</a:t>
            </a:r>
          </a:p>
          <a:p>
            <a:pPr lvl="1"/>
            <a:r>
              <a:rPr lang="fr-FR" dirty="0"/>
              <a:t>Test score:  0.4501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FCB05977-A31D-4038-B209-D8C5845A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12" y="1939676"/>
            <a:ext cx="5865171" cy="29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AE92F9-A525-4A55-BEA3-F41CEF454E7D}"/>
              </a:ext>
            </a:extLst>
          </p:cNvPr>
          <p:cNvSpPr txBox="1"/>
          <p:nvPr/>
        </p:nvSpPr>
        <p:spPr>
          <a:xfrm>
            <a:off x="838200" y="2621404"/>
            <a:ext cx="5438313" cy="374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Mean squared error, root mean squared error, mean absolute error, and R-squared value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MSE:        0.1007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RMSE:       0.3174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MAE:        0.2519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R-Squared:  0.4437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Examine the predict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ed values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 with the real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76564-C418-4671-B914-22254436F5DB}"/>
              </a:ext>
            </a:extLst>
          </p:cNvPr>
          <p:cNvSpPr txBox="1"/>
          <p:nvPr/>
        </p:nvSpPr>
        <p:spPr>
          <a:xfrm>
            <a:off x="6013141" y="4948180"/>
            <a:ext cx="5865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fitted regression model can predict house price very well</a:t>
            </a:r>
          </a:p>
        </p:txBody>
      </p:sp>
    </p:spTree>
    <p:extLst>
      <p:ext uri="{BB962C8B-B14F-4D97-AF65-F5344CB8AC3E}">
        <p14:creationId xmlns:p14="http://schemas.microsoft.com/office/powerpoint/2010/main" val="162092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816"/>
            <a:ext cx="7098437" cy="476730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i="0" dirty="0">
                <a:solidFill>
                  <a:srgbClr val="000000"/>
                </a:solidFill>
                <a:effectLst/>
              </a:rPr>
              <a:t>bservations from coefficients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The grade and sqft_living15 have the strongest relationship with the house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It is interesting to see sqft_lot15 has a negative relationship with the house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Waterfront_1.0 and grade_11 also have a positive relationship with the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some zip codes, e.g., 98100 and 98110, they have high positive relationships with the price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To address the business questions: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buyer, they will know that the house price is higher for a house with the high grade and sqrt_living15 values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seller, if they want to sell their house with a higher price, they could add waterfront and improve the grade.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52CB0-657B-492E-B895-BEE5114A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905" y="935022"/>
            <a:ext cx="2571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53669"/>
          </a:xfrm>
        </p:spPr>
        <p:txBody>
          <a:bodyPr>
            <a:normAutofit/>
          </a:bodyPr>
          <a:lstStyle/>
          <a:p>
            <a:r>
              <a:rPr lang="en-US" dirty="0"/>
              <a:t>The aim of the project:</a:t>
            </a:r>
          </a:p>
          <a:p>
            <a:pPr lvl="1"/>
            <a:r>
              <a:rPr lang="en-US" dirty="0"/>
              <a:t>To provide suggestions </a:t>
            </a:r>
            <a:r>
              <a:rPr lang="en-US" altLang="zh-CN" dirty="0"/>
              <a:t>regarding the price of house</a:t>
            </a:r>
            <a:endParaRPr lang="en-US" dirty="0"/>
          </a:p>
          <a:p>
            <a:pPr lvl="2"/>
            <a:r>
              <a:rPr lang="en-US" dirty="0"/>
              <a:t>For house buyer, they will know the approximate price of the house and the investment value of the house for future sale,</a:t>
            </a:r>
            <a:r>
              <a:rPr lang="zh-CN" altLang="en-US" dirty="0"/>
              <a:t> </a:t>
            </a:r>
            <a:r>
              <a:rPr lang="en-US" dirty="0"/>
              <a:t>based on the characteristics </a:t>
            </a:r>
            <a:r>
              <a:rPr lang="en-US" altLang="zh-CN" dirty="0"/>
              <a:t>of the house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house seller, they will know what they need to do to sell the house with a better price</a:t>
            </a:r>
          </a:p>
          <a:p>
            <a:r>
              <a:rPr lang="en-US" dirty="0"/>
              <a:t>A linear regression model </a:t>
            </a:r>
            <a:r>
              <a:rPr lang="en-US" altLang="zh-CN" dirty="0"/>
              <a:t>is </a:t>
            </a:r>
            <a:r>
              <a:rPr lang="en-US" dirty="0"/>
              <a:t>built based on the selected house characteristics to achieve the aim of the project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9AE2-40DC-4C7B-BDA5-2BBB2FC8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linear regression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4BA81A-94AC-434C-8D72-F7ADD3C40405}"/>
              </a:ext>
            </a:extLst>
          </p:cNvPr>
          <p:cNvSpPr/>
          <p:nvPr/>
        </p:nvSpPr>
        <p:spPr>
          <a:xfrm>
            <a:off x="1273947" y="2379216"/>
            <a:ext cx="1083075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4FEAF4-6112-4F37-83C7-D0C74584DB76}"/>
              </a:ext>
            </a:extLst>
          </p:cNvPr>
          <p:cNvSpPr/>
          <p:nvPr/>
        </p:nvSpPr>
        <p:spPr>
          <a:xfrm>
            <a:off x="3213717" y="2379216"/>
            <a:ext cx="1899821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C8C684-31DA-4BBF-863A-AEF66EA8895B}"/>
              </a:ext>
            </a:extLst>
          </p:cNvPr>
          <p:cNvSpPr/>
          <p:nvPr/>
        </p:nvSpPr>
        <p:spPr>
          <a:xfrm>
            <a:off x="5743853" y="2379216"/>
            <a:ext cx="1899821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DE056B-B07D-4DF0-98BB-2937F76531F2}"/>
              </a:ext>
            </a:extLst>
          </p:cNvPr>
          <p:cNvSpPr/>
          <p:nvPr/>
        </p:nvSpPr>
        <p:spPr>
          <a:xfrm>
            <a:off x="8273989" y="2379216"/>
            <a:ext cx="1899821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FBF024-66DA-4D70-8EAD-3FFD2E27A1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57022" y="2858611"/>
            <a:ext cx="8566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B946D-D865-43A8-AE3B-DC0507CA66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13538" y="2858611"/>
            <a:ext cx="630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E70E02-F2AD-4530-88FE-4EE73BFD98D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43674" y="2858611"/>
            <a:ext cx="630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3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5535967" cy="4351338"/>
          </a:xfrm>
        </p:spPr>
        <p:txBody>
          <a:bodyPr/>
          <a:lstStyle/>
          <a:p>
            <a:r>
              <a:rPr lang="en-US" dirty="0"/>
              <a:t>Data source: kc_house_data.csv</a:t>
            </a:r>
          </a:p>
          <a:p>
            <a:r>
              <a:rPr lang="en-US" dirty="0"/>
              <a:t>Data understanding:</a:t>
            </a:r>
          </a:p>
          <a:p>
            <a:pPr lvl="1"/>
            <a:r>
              <a:rPr lang="en-US" dirty="0"/>
              <a:t>A total of 19 predictors available after excluding the id and the target (price)</a:t>
            </a:r>
          </a:p>
          <a:p>
            <a:pPr lvl="1"/>
            <a:r>
              <a:rPr lang="en-US" dirty="0"/>
              <a:t>A total of 21597 rows, while some rows have null values in some predictors</a:t>
            </a:r>
          </a:p>
          <a:p>
            <a:pPr lvl="1"/>
            <a:r>
              <a:rPr lang="en-US" dirty="0"/>
              <a:t>Several predictors' data type need to be changed, e.g., date and </a:t>
            </a:r>
            <a:r>
              <a:rPr lang="en-US" dirty="0" err="1"/>
              <a:t>sqft_basement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6B335-1551-4941-85DF-DCE87DC7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68" y="1119187"/>
            <a:ext cx="3381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817"/>
            <a:ext cx="9140301" cy="2627790"/>
          </a:xfrm>
        </p:spPr>
        <p:txBody>
          <a:bodyPr>
            <a:normAutofit/>
          </a:bodyPr>
          <a:lstStyle/>
          <a:p>
            <a:r>
              <a:rPr lang="en-US" dirty="0"/>
              <a:t>Deal with data types: </a:t>
            </a:r>
            <a:r>
              <a:rPr lang="en-US" dirty="0" err="1"/>
              <a:t>sqft_basement</a:t>
            </a:r>
            <a:r>
              <a:rPr lang="en-US" dirty="0"/>
              <a:t> and date</a:t>
            </a:r>
          </a:p>
          <a:p>
            <a:r>
              <a:rPr lang="en-US" dirty="0"/>
              <a:t>Deal with missing values: </a:t>
            </a:r>
          </a:p>
          <a:p>
            <a:pPr lvl="1"/>
            <a:r>
              <a:rPr lang="en-US" dirty="0"/>
              <a:t>View and </a:t>
            </a:r>
            <a:r>
              <a:rPr lang="en-US" dirty="0" err="1"/>
              <a:t>sqft_basement</a:t>
            </a:r>
            <a:r>
              <a:rPr lang="en-US" dirty="0"/>
              <a:t>: drop those rows with null values</a:t>
            </a:r>
          </a:p>
          <a:p>
            <a:pPr lvl="1"/>
            <a:r>
              <a:rPr lang="en-US" dirty="0"/>
              <a:t>Waterfront, and </a:t>
            </a:r>
            <a:r>
              <a:rPr lang="en-US" dirty="0" err="1"/>
              <a:t>yr_renovated</a:t>
            </a:r>
            <a:r>
              <a:rPr lang="en-US" dirty="0"/>
              <a:t>: they are over 10% of null values with special process</a:t>
            </a:r>
          </a:p>
          <a:p>
            <a:r>
              <a:rPr lang="en-US" dirty="0"/>
              <a:t>Deal with outliers: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A1308-B5B8-4183-8BA8-A4FDDC06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4287694"/>
            <a:ext cx="4976676" cy="197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E32DEC-162D-4DB1-9EC3-CC1F8BAF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0" y="4287694"/>
            <a:ext cx="4976676" cy="19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2FCEA-2956-4877-8152-21C173FE85CB}"/>
              </a:ext>
            </a:extLst>
          </p:cNvPr>
          <p:cNvSpPr txBox="1"/>
          <p:nvPr/>
        </p:nvSpPr>
        <p:spPr>
          <a:xfrm>
            <a:off x="2574525" y="625976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BF7B9-A47F-4B04-9BBC-0AC5303EF0B5}"/>
              </a:ext>
            </a:extLst>
          </p:cNvPr>
          <p:cNvSpPr txBox="1"/>
          <p:nvPr/>
        </p:nvSpPr>
        <p:spPr>
          <a:xfrm>
            <a:off x="8147229" y="6234130"/>
            <a:ext cx="24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 </a:t>
            </a:r>
          </a:p>
        </p:txBody>
      </p:sp>
    </p:spTree>
    <p:extLst>
      <p:ext uri="{BB962C8B-B14F-4D97-AF65-F5344CB8AC3E}">
        <p14:creationId xmlns:p14="http://schemas.microsoft.com/office/powerpoint/2010/main" val="58894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Deal with categorical variables</a:t>
            </a:r>
          </a:p>
          <a:p>
            <a:pPr lvl="1"/>
            <a:r>
              <a:rPr lang="en-US" dirty="0"/>
              <a:t>'bedrooms','bathrooms','floors','waterfront','is_renovated','condition','view','grade','zipcode4'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2C7309-65F6-4E20-82B3-B167580A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0853"/>
            <a:ext cx="4665955" cy="28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83ED3-B553-4127-824C-E4716B25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59" y="3147871"/>
            <a:ext cx="5431284" cy="2689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2DAEA-37D9-4425-8DB5-BCB38DEE8012}"/>
              </a:ext>
            </a:extLst>
          </p:cNvPr>
          <p:cNvSpPr txBox="1"/>
          <p:nvPr/>
        </p:nvSpPr>
        <p:spPr>
          <a:xfrm>
            <a:off x="1467774" y="2711521"/>
            <a:ext cx="356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of categorical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55981-E175-43D2-91B7-0357A9145035}"/>
              </a:ext>
            </a:extLst>
          </p:cNvPr>
          <p:cNvSpPr txBox="1"/>
          <p:nvPr/>
        </p:nvSpPr>
        <p:spPr>
          <a:xfrm>
            <a:off x="7940007" y="2771916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predictors</a:t>
            </a:r>
          </a:p>
        </p:txBody>
      </p:sp>
    </p:spTree>
    <p:extLst>
      <p:ext uri="{BB962C8B-B14F-4D97-AF65-F5344CB8AC3E}">
        <p14:creationId xmlns:p14="http://schemas.microsoft.com/office/powerpoint/2010/main" val="337889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978380"/>
          </a:xfrm>
        </p:spPr>
        <p:txBody>
          <a:bodyPr>
            <a:normAutofit/>
          </a:bodyPr>
          <a:lstStyle/>
          <a:p>
            <a:r>
              <a:rPr lang="en-US" dirty="0"/>
              <a:t>Deal with target variable: price</a:t>
            </a:r>
          </a:p>
          <a:p>
            <a:pPr lvl="1"/>
            <a:r>
              <a:rPr lang="en-US" dirty="0"/>
              <a:t>Logarithm transform to make it more normal distribution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8FC98A-792E-470E-A65B-64FF7C22C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45" y="2735706"/>
            <a:ext cx="3695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CCFFA7B-3FDB-4B41-8B94-C62AFD056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96" y="2790380"/>
            <a:ext cx="3695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6F6864-B1AF-4F22-866B-9FC3BC378C75}"/>
              </a:ext>
            </a:extLst>
          </p:cNvPr>
          <p:cNvCxnSpPr/>
          <p:nvPr/>
        </p:nvCxnSpPr>
        <p:spPr>
          <a:xfrm>
            <a:off x="4765645" y="3906175"/>
            <a:ext cx="2025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D81A60-CCA6-4F83-8D9A-BE445BBB7B5B}"/>
              </a:ext>
            </a:extLst>
          </p:cNvPr>
          <p:cNvSpPr txBox="1"/>
          <p:nvPr/>
        </p:nvSpPr>
        <p:spPr>
          <a:xfrm>
            <a:off x="5101102" y="324433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Log(1+price)</a:t>
            </a:r>
          </a:p>
        </p:txBody>
      </p:sp>
    </p:spTree>
    <p:extLst>
      <p:ext uri="{BB962C8B-B14F-4D97-AF65-F5344CB8AC3E}">
        <p14:creationId xmlns:p14="http://schemas.microsoft.com/office/powerpoint/2010/main" val="25356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Regression model with all available predictors</a:t>
            </a:r>
          </a:p>
          <a:p>
            <a:pPr lvl="1"/>
            <a:r>
              <a:rPr lang="en-US" dirty="0"/>
              <a:t>Using price or log-transformed price as the target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79BE7-E6FB-4209-80F4-BA746F6D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63" y="2428875"/>
            <a:ext cx="6238875" cy="200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837AB-1755-4ED9-A730-A382F8E0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63" y="4560811"/>
            <a:ext cx="6238875" cy="1962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0A10D3-BB3A-4C22-8391-5D5E52CA9284}"/>
              </a:ext>
            </a:extLst>
          </p:cNvPr>
          <p:cNvSpPr txBox="1"/>
          <p:nvPr/>
        </p:nvSpPr>
        <p:spPr>
          <a:xfrm>
            <a:off x="8646651" y="3169277"/>
            <a:ext cx="293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R-squared values, it seems log-transformed price is a little better</a:t>
            </a:r>
          </a:p>
        </p:txBody>
      </p:sp>
    </p:spTree>
    <p:extLst>
      <p:ext uri="{BB962C8B-B14F-4D97-AF65-F5344CB8AC3E}">
        <p14:creationId xmlns:p14="http://schemas.microsoft.com/office/powerpoint/2010/main" val="160282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Regression model with all predictors </a:t>
            </a:r>
            <a:r>
              <a:rPr lang="en-US" altLang="zh-CN" dirty="0"/>
              <a:t>that are significantly related to the target: </a:t>
            </a:r>
            <a:r>
              <a:rPr lang="en-US" altLang="zh-CN" i="1" dirty="0"/>
              <a:t>p</a:t>
            </a:r>
            <a:r>
              <a:rPr lang="en-US" altLang="zh-CN" dirty="0"/>
              <a:t> &lt; 0.05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5D724-B918-4BB4-BC94-5A2FD40F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47" y="2464456"/>
            <a:ext cx="6410325" cy="3028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64765C-2A82-4358-BC14-4CFBBACE00E8}"/>
              </a:ext>
            </a:extLst>
          </p:cNvPr>
          <p:cNvSpPr/>
          <p:nvPr/>
        </p:nvSpPr>
        <p:spPr>
          <a:xfrm>
            <a:off x="5417744" y="4137434"/>
            <a:ext cx="434566" cy="32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0F769-DE0B-4B9C-A2F7-8D207D672E6B}"/>
              </a:ext>
            </a:extLst>
          </p:cNvPr>
          <p:cNvSpPr txBox="1"/>
          <p:nvPr/>
        </p:nvSpPr>
        <p:spPr>
          <a:xfrm>
            <a:off x="8052775" y="2421048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Predictors: 68 -&gt; 56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FBA698-1BE8-489C-ABCD-D1F98818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073" y="2865846"/>
            <a:ext cx="3800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8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523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project in Module 2</vt:lpstr>
      <vt:lpstr>Outline</vt:lpstr>
      <vt:lpstr>A linear regression model</vt:lpstr>
      <vt:lpstr>Data </vt:lpstr>
      <vt:lpstr>Data Preparation </vt:lpstr>
      <vt:lpstr>Data Preparation </vt:lpstr>
      <vt:lpstr>Data Preparation </vt:lpstr>
      <vt:lpstr>Modeling</vt:lpstr>
      <vt:lpstr>Modeling</vt:lpstr>
      <vt:lpstr>Modeling</vt:lpstr>
      <vt:lpstr>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46</cp:revision>
  <dcterms:created xsi:type="dcterms:W3CDTF">2021-06-13T03:36:52Z</dcterms:created>
  <dcterms:modified xsi:type="dcterms:W3CDTF">2021-11-30T03:43:40Z</dcterms:modified>
</cp:coreProperties>
</file>