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3" r:id="rId6"/>
    <p:sldId id="284" r:id="rId7"/>
    <p:sldId id="282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Image Classification with 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82322"/>
          </a:xfrm>
        </p:spPr>
        <p:txBody>
          <a:bodyPr>
            <a:normAutofit/>
          </a:bodyPr>
          <a:lstStyle/>
          <a:p>
            <a:r>
              <a:rPr lang="en-US" sz="3600" dirty="0"/>
              <a:t>Image Data</a:t>
            </a:r>
          </a:p>
          <a:p>
            <a:r>
              <a:rPr lang="en-US" sz="3600" dirty="0"/>
              <a:t>Image classification via m</a:t>
            </a:r>
            <a:r>
              <a:rPr lang="en-US" altLang="zh-CN" sz="3600" dirty="0"/>
              <a:t>ultiple</a:t>
            </a:r>
            <a:r>
              <a:rPr lang="en-US" sz="3600" dirty="0"/>
              <a:t> models</a:t>
            </a:r>
          </a:p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10906957" cy="1408992"/>
          </a:xfrm>
        </p:spPr>
        <p:txBody>
          <a:bodyPr>
            <a:normAutofit/>
          </a:bodyPr>
          <a:lstStyle/>
          <a:p>
            <a:r>
              <a:rPr lang="en-US" dirty="0"/>
              <a:t>Data Source </a:t>
            </a:r>
          </a:p>
          <a:p>
            <a:pPr lvl="1"/>
            <a:r>
              <a:rPr lang="en-US" dirty="0"/>
              <a:t>https://www.kaggle.com/datasets/paultimothymooney/chest-xray-pneumonia</a:t>
            </a:r>
          </a:p>
          <a:p>
            <a:r>
              <a:rPr lang="en-US" dirty="0"/>
              <a:t>Data Summary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560FABD-67D8-435B-AD5B-C040A870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06" y="2806906"/>
            <a:ext cx="4269333" cy="320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C70D6E-96A9-4977-B0C6-FFF207C672B2}"/>
              </a:ext>
            </a:extLst>
          </p:cNvPr>
          <p:cNvSpPr txBox="1"/>
          <p:nvPr/>
        </p:nvSpPr>
        <p:spPr>
          <a:xfrm>
            <a:off x="7774249" y="2684511"/>
            <a:ext cx="16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Examples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03F389-321A-4FC9-8B13-620EAE498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78" y="3138996"/>
            <a:ext cx="6356780" cy="25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Classification via Multiple Models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EE6F1-6865-44BE-A24E-2892910A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0367" cy="4572000"/>
          </a:xfrm>
        </p:spPr>
        <p:txBody>
          <a:bodyPr>
            <a:normAutofit/>
          </a:bodyPr>
          <a:lstStyle/>
          <a:p>
            <a:r>
              <a:rPr lang="en-US" dirty="0"/>
              <a:t>Multiple Models</a:t>
            </a:r>
          </a:p>
          <a:p>
            <a:pPr lvl="1"/>
            <a:r>
              <a:rPr lang="en-US" dirty="0"/>
              <a:t>Dense model (dense)</a:t>
            </a:r>
          </a:p>
          <a:p>
            <a:pPr lvl="1"/>
            <a:r>
              <a:rPr lang="en-US" dirty="0"/>
              <a:t>Conventional neural network (CNN) model</a:t>
            </a:r>
          </a:p>
          <a:p>
            <a:pPr lvl="2"/>
            <a:r>
              <a:rPr lang="en-US" dirty="0"/>
              <a:t>Basic model (</a:t>
            </a:r>
            <a:r>
              <a:rPr lang="en-US" dirty="0" err="1"/>
              <a:t>cnn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With Data Augmentation (</a:t>
            </a:r>
            <a:r>
              <a:rPr lang="en-US" dirty="0" err="1"/>
              <a:t>cnnda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With Batch Normalization (</a:t>
            </a:r>
            <a:r>
              <a:rPr lang="en-US" dirty="0" err="1"/>
              <a:t>cnnbn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With Dropout (</a:t>
            </a:r>
            <a:r>
              <a:rPr lang="en-US" dirty="0" err="1"/>
              <a:t>cnndo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Pretrained model, i.e., VGG19</a:t>
            </a:r>
          </a:p>
          <a:p>
            <a:pPr lvl="2"/>
            <a:r>
              <a:rPr lang="en-US" dirty="0"/>
              <a:t>With the basic CNN model (cnnvgg0)</a:t>
            </a:r>
          </a:p>
          <a:p>
            <a:pPr lvl="2"/>
            <a:r>
              <a:rPr lang="en-US" dirty="0"/>
              <a:t>With a CNN model of more nodes (cnnvgg1)</a:t>
            </a:r>
          </a:p>
          <a:p>
            <a:pPr lvl="2"/>
            <a:r>
              <a:rPr lang="en-US" dirty="0"/>
              <a:t>With a new data augmentation (cnnvgg0da2 and cnnvgg1da2)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9FC51-65D6-4EA4-AF68-81CCD275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06" y="1825625"/>
            <a:ext cx="2812602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D8F4A-CFFC-48C7-B825-59EE633119F1}"/>
              </a:ext>
            </a:extLst>
          </p:cNvPr>
          <p:cNvSpPr txBox="1"/>
          <p:nvPr/>
        </p:nvSpPr>
        <p:spPr>
          <a:xfrm>
            <a:off x="8656160" y="1456293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VGG19 model</a:t>
            </a:r>
          </a:p>
        </p:txBody>
      </p:sp>
    </p:spTree>
    <p:extLst>
      <p:ext uri="{BB962C8B-B14F-4D97-AF65-F5344CB8AC3E}">
        <p14:creationId xmlns:p14="http://schemas.microsoft.com/office/powerpoint/2010/main" val="58894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CC3-8C1A-4565-B014-50FDC5B8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889"/>
            <a:ext cx="10515600" cy="8117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Model Comparisons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5011C1B-888E-43B8-BBE3-6C54063A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 t="50720" r="7987" b="7304"/>
          <a:stretch/>
        </p:blipFill>
        <p:spPr>
          <a:xfrm>
            <a:off x="794877" y="1876354"/>
            <a:ext cx="4966732" cy="2793299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5F9EA50-3A03-455D-8B52-C84BDDA8A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8545" r="7964" b="48995"/>
          <a:stretch/>
        </p:blipFill>
        <p:spPr>
          <a:xfrm>
            <a:off x="5823753" y="1817065"/>
            <a:ext cx="5113537" cy="2911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C6303-79AF-4069-A0C7-AD89913929B2}"/>
              </a:ext>
            </a:extLst>
          </p:cNvPr>
          <p:cNvSpPr txBox="1"/>
          <p:nvPr/>
        </p:nvSpPr>
        <p:spPr>
          <a:xfrm>
            <a:off x="1553592" y="5051394"/>
            <a:ext cx="6305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basic dense model has accuracy above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deep learning models have increased accuracy above 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deep learning models have similar performance</a:t>
            </a:r>
          </a:p>
        </p:txBody>
      </p:sp>
    </p:spTree>
    <p:extLst>
      <p:ext uri="{BB962C8B-B14F-4D97-AF65-F5344CB8AC3E}">
        <p14:creationId xmlns:p14="http://schemas.microsoft.com/office/powerpoint/2010/main" val="57489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9EEA-7698-4279-B967-A88F8498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68"/>
            <a:ext cx="10515600" cy="88282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Final Model Results: CNNVGG1</a:t>
            </a:r>
          </a:p>
        </p:txBody>
      </p:sp>
      <p:pic>
        <p:nvPicPr>
          <p:cNvPr id="14" name="Content Placeholder 13" descr="Chart, treemap chart&#10;&#10;Description automatically generated">
            <a:extLst>
              <a:ext uri="{FF2B5EF4-FFF2-40B4-BE49-F238E27FC236}">
                <a16:creationId xmlns:a16="http://schemas.microsoft.com/office/drawing/2014/main" id="{26F2733A-C447-49F4-99A6-508E99654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7572" r="7118" b="2665"/>
          <a:stretch/>
        </p:blipFill>
        <p:spPr>
          <a:xfrm>
            <a:off x="1015753" y="1828799"/>
            <a:ext cx="4476750" cy="38517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0BD2A-C2E7-489D-B473-34A3AFD05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372" y="2173542"/>
            <a:ext cx="4476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9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9CF-45D1-44AF-BCFB-92DE6CFE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F179-A32A-47D5-AD5E-8A6C69EA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deep learning model could achieve a high classification accuracy above 90%</a:t>
            </a:r>
          </a:p>
          <a:p>
            <a:endParaRPr lang="en-US" dirty="0"/>
          </a:p>
          <a:p>
            <a:r>
              <a:rPr lang="en-US" dirty="0"/>
              <a:t>With more training data and further optimization of the model, much higher accuracy could be achieved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06B89-6E20-482C-B894-3DC39747D061}"/>
              </a:ext>
            </a:extLst>
          </p:cNvPr>
          <p:cNvSpPr txBox="1"/>
          <p:nvPr/>
        </p:nvSpPr>
        <p:spPr>
          <a:xfrm>
            <a:off x="3018408" y="2476870"/>
            <a:ext cx="6720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8396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7029</TotalTime>
  <Words>186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Image Classification with Deep Learning</vt:lpstr>
      <vt:lpstr>Outline</vt:lpstr>
      <vt:lpstr>Image Data </vt:lpstr>
      <vt:lpstr>Image Classification via Multiple Models </vt:lpstr>
      <vt:lpstr>Model Comparisons</vt:lpstr>
      <vt:lpstr>Final Model Results: CNNVGG1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76</cp:revision>
  <dcterms:created xsi:type="dcterms:W3CDTF">2021-06-13T03:36:52Z</dcterms:created>
  <dcterms:modified xsi:type="dcterms:W3CDTF">2022-05-03T02:46:31Z</dcterms:modified>
</cp:coreProperties>
</file>