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83" r:id="rId6"/>
    <p:sldId id="284" r:id="rId7"/>
    <p:sldId id="282" r:id="rId8"/>
    <p:sldId id="2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1AE0-B120-41BF-BB19-E7D72D5C3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DFCB3-F987-40EA-BA6D-538E5406F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FE97C-F20F-4783-8C79-DA086484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EA691-7144-4496-AA65-41FD8ED2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CBCD1-F4D3-43DA-8876-BC7903A3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6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E017-30CD-4C42-8D42-164571BE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A21DB-3836-4E84-932A-AFF7CAF31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049ED-FDEA-4D6A-A0A5-6B22A1E3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8026A-21F6-4898-9EF2-DE81FC8E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9EABB-54D0-4B1C-8BE6-A8DBA7F3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1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A466F-CDCD-4C61-8B22-21E59325F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14CEF-EB55-41EB-A0B5-1D0402698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1C462-C437-46E8-B1CE-8E37A8CF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4FBB2-257E-4FB9-8266-65DF2BB3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D463-AEB7-49CE-AA9D-10DBF5D5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8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B8D1-1FC1-42E3-8CED-523AFE31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BF28E-009C-4B17-A174-6E66FAB41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87B51-D31D-4C02-805B-21F3FBDA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D8787-FBEA-40D4-B5BD-E480012F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2FBD0-90FF-4B88-8F29-C5133469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C6E-60BE-4A7B-A95A-73482BA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58379-251B-4FAB-BE7E-2BD837D88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F843C-762C-4C57-904F-878A9108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3A579-C65A-4EC4-8FDC-C83CE5F7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7F346-39E9-4BF5-BA50-891023D7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2720-1312-4AAA-A116-FF9AE23C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B95CE-B117-4E38-A00D-05CD7A36E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AE79B-1EF0-4344-82A4-1CE671F9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9DE75-30A7-4844-9293-7A988305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ADB95-C389-4383-B5EF-16DDFD9D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75A2C-3FFE-49DD-96CA-2CB7B500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6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3498-6347-425C-8910-0C5B8975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8D0C6-06EA-4ADF-B214-C81334D43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BA26B-697F-419A-A546-1D7D9DF24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40DBA-77B2-4243-B45C-506E53082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5D9E2-46D7-4F1C-B84E-C0E65F153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6B4FF3-2DEA-49FE-9173-0072EC99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F5E46-EF9B-4CCC-ADA7-C34841E4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5AA5E-AE18-494A-B464-4EEC050A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5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93E6-0231-4277-9E78-7BBEF676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55B93-7E87-480B-9F84-C212C84A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D866C-2C4E-4962-8E20-7D159313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A40B9-1640-4DFD-BEB1-39C4766B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0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9BD45-861A-4CD7-B107-8FB2B13A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F3294-B103-4473-A69F-5642CCB6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D74B2-59A8-4203-8DB2-812BD37C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5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9933-57CB-4E32-8D6D-FC2812B4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E3FF-761E-483A-BAA9-EAB00497A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2A7C5-96FA-4B4F-AE4B-B1E32CEAD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60B39-836D-419B-933E-224E1694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4C338-3209-481E-8B57-54D1CB18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BFD42-5234-424E-B1AF-36911558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6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AAD9-F2A2-4548-B5E3-BA5B942D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549BE-9ABB-4905-8A49-DC4802EFD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05C10-6D7C-497A-A627-36F5AC429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C9279-B97C-426C-91A7-7E2AB5D2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C30A2-0E7E-4E47-9AA0-C422B7EC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47C58-7A49-4683-8149-1A195EE1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8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D481A-C994-4823-98F9-97102FC4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7ED6B-5481-41C2-9617-5AD9EF220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E6EEE-AB10-4A73-970F-7E0EDCD5F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CAF40-A17B-4AB4-99A9-34899C3DDED5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DA1FA-F5F2-4BCF-A98A-ECCBF94F1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DB3D5-A506-4D4F-9CAB-1383F1F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C0AE-BAB7-42AA-804B-5906551E2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Image Classification with Deep 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D9082-38A0-4B6D-BDEE-5EC1E343A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Guofa Shou</a:t>
            </a:r>
          </a:p>
          <a:p>
            <a:r>
              <a:rPr lang="en-US" dirty="0"/>
              <a:t>Self-paced</a:t>
            </a:r>
          </a:p>
        </p:txBody>
      </p:sp>
    </p:spTree>
    <p:extLst>
      <p:ext uri="{BB962C8B-B14F-4D97-AF65-F5344CB8AC3E}">
        <p14:creationId xmlns:p14="http://schemas.microsoft.com/office/powerpoint/2010/main" val="109998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8AC6-42FC-485D-9C2F-5B3304B0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30DD-0E09-49AA-8B3F-17F68EEA8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2082322"/>
          </a:xfrm>
        </p:spPr>
        <p:txBody>
          <a:bodyPr>
            <a:normAutofit/>
          </a:bodyPr>
          <a:lstStyle/>
          <a:p>
            <a:r>
              <a:rPr lang="en-US" sz="3600" dirty="0"/>
              <a:t>Image Data</a:t>
            </a:r>
          </a:p>
          <a:p>
            <a:r>
              <a:rPr lang="en-US" sz="3600" dirty="0"/>
              <a:t>Image classification via different models</a:t>
            </a:r>
          </a:p>
          <a:p>
            <a:r>
              <a:rPr lang="en-US" sz="36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2987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7A69-2809-4CAB-AF37-EB483D3F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474"/>
            <a:ext cx="10906957" cy="1408992"/>
          </a:xfrm>
        </p:spPr>
        <p:txBody>
          <a:bodyPr>
            <a:normAutofit/>
          </a:bodyPr>
          <a:lstStyle/>
          <a:p>
            <a:r>
              <a:rPr lang="en-US" dirty="0"/>
              <a:t>Data Source </a:t>
            </a:r>
          </a:p>
          <a:p>
            <a:pPr lvl="1"/>
            <a:r>
              <a:rPr lang="en-US" dirty="0"/>
              <a:t>https://www.kaggle.com/datasets/paultimothymooney/chest-xray-pneumonia</a:t>
            </a:r>
          </a:p>
          <a:p>
            <a:r>
              <a:rPr lang="en-US" dirty="0"/>
              <a:t>Data Summary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4560FABD-67D8-435B-AD5B-C040A8703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06" y="2806906"/>
            <a:ext cx="4269333" cy="320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C70D6E-96A9-4977-B0C6-FFF207C672B2}"/>
              </a:ext>
            </a:extLst>
          </p:cNvPr>
          <p:cNvSpPr txBox="1"/>
          <p:nvPr/>
        </p:nvSpPr>
        <p:spPr>
          <a:xfrm>
            <a:off x="7774249" y="2684511"/>
            <a:ext cx="169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Examples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303F389-321A-4FC9-8B13-620EAE4980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378" y="3138996"/>
            <a:ext cx="6356780" cy="254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9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Classification via Multiple Models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EE6F1-6865-44BE-A24E-2892910A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0367" cy="4572000"/>
          </a:xfrm>
        </p:spPr>
        <p:txBody>
          <a:bodyPr>
            <a:normAutofit/>
          </a:bodyPr>
          <a:lstStyle/>
          <a:p>
            <a:r>
              <a:rPr lang="en-US" dirty="0"/>
              <a:t>Multiple Models</a:t>
            </a:r>
          </a:p>
          <a:p>
            <a:pPr lvl="1"/>
            <a:r>
              <a:rPr lang="en-US" dirty="0"/>
              <a:t>Dense model</a:t>
            </a:r>
          </a:p>
          <a:p>
            <a:pPr lvl="1"/>
            <a:r>
              <a:rPr lang="en-US" dirty="0"/>
              <a:t>Conventional neural network (CNN) model</a:t>
            </a:r>
          </a:p>
          <a:p>
            <a:pPr lvl="2"/>
            <a:r>
              <a:rPr lang="en-US" dirty="0"/>
              <a:t>Basic model (CNN)</a:t>
            </a:r>
          </a:p>
          <a:p>
            <a:pPr lvl="2"/>
            <a:r>
              <a:rPr lang="en-US" dirty="0"/>
              <a:t>With Data Augmentation (CNNDA)</a:t>
            </a:r>
          </a:p>
          <a:p>
            <a:pPr lvl="2"/>
            <a:r>
              <a:rPr lang="en-US" dirty="0"/>
              <a:t>With Batch Normalization (CNNBN)</a:t>
            </a:r>
          </a:p>
          <a:p>
            <a:pPr lvl="2"/>
            <a:r>
              <a:rPr lang="en-US" dirty="0"/>
              <a:t>With Dropout (CNNDO)</a:t>
            </a:r>
          </a:p>
          <a:p>
            <a:pPr lvl="1"/>
            <a:r>
              <a:rPr lang="en-US" dirty="0"/>
              <a:t>Pretrained model, i.e., VGG16</a:t>
            </a:r>
          </a:p>
          <a:p>
            <a:pPr lvl="2"/>
            <a:r>
              <a:rPr lang="en-US" dirty="0"/>
              <a:t>With the basic CNN model (CNNVGG0)</a:t>
            </a:r>
          </a:p>
          <a:p>
            <a:pPr lvl="2"/>
            <a:r>
              <a:rPr lang="en-US" dirty="0"/>
              <a:t>With a CNN model of more nodes (CNNVGG1)</a:t>
            </a:r>
          </a:p>
          <a:p>
            <a:pPr lvl="2"/>
            <a:r>
              <a:rPr lang="en-US" dirty="0"/>
              <a:t>With a new Data Augmentation (CNNVGG0DA2 and CNNVGG1DA2)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89FC51-65D6-4EA4-AF68-81CCD275C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128" y="1638686"/>
            <a:ext cx="281260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45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1CC3-8C1A-4565-B014-50FDC5B8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5011C1B-888E-43B8-BBE3-6C54063AE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9" t="50720" r="7987" b="7304"/>
          <a:stretch/>
        </p:blipFill>
        <p:spPr>
          <a:xfrm>
            <a:off x="794877" y="1876354"/>
            <a:ext cx="4966732" cy="2793299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5F9EA50-3A03-455D-8B52-C84BDDA8A8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" t="8545" r="7964" b="48995"/>
          <a:stretch/>
        </p:blipFill>
        <p:spPr>
          <a:xfrm>
            <a:off x="5823753" y="1817065"/>
            <a:ext cx="5113537" cy="29118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CC6303-79AF-4069-A0C7-AD89913929B2}"/>
              </a:ext>
            </a:extLst>
          </p:cNvPr>
          <p:cNvSpPr txBox="1"/>
          <p:nvPr/>
        </p:nvSpPr>
        <p:spPr>
          <a:xfrm>
            <a:off x="1553592" y="5051394"/>
            <a:ext cx="8131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basic dense model has accuracy above 80%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deep learning models have similar performance with the accuracy above 88%</a:t>
            </a:r>
          </a:p>
        </p:txBody>
      </p:sp>
    </p:spTree>
    <p:extLst>
      <p:ext uri="{BB962C8B-B14F-4D97-AF65-F5344CB8AC3E}">
        <p14:creationId xmlns:p14="http://schemas.microsoft.com/office/powerpoint/2010/main" val="57489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9EEA-7698-4279-B967-A88F8498B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Results: CNNVGG1</a:t>
            </a:r>
          </a:p>
        </p:txBody>
      </p:sp>
      <p:pic>
        <p:nvPicPr>
          <p:cNvPr id="14" name="Content Placeholder 13" descr="Chart, treemap chart&#10;&#10;Description automatically generated">
            <a:extLst>
              <a:ext uri="{FF2B5EF4-FFF2-40B4-BE49-F238E27FC236}">
                <a16:creationId xmlns:a16="http://schemas.microsoft.com/office/drawing/2014/main" id="{26F2733A-C447-49F4-99A6-508E99654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" t="7572" r="7118" b="2665"/>
          <a:stretch/>
        </p:blipFill>
        <p:spPr>
          <a:xfrm>
            <a:off x="1015753" y="1828799"/>
            <a:ext cx="4476750" cy="385178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30BD2A-C2E7-489D-B473-34A3AFD05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372" y="2173542"/>
            <a:ext cx="44767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99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89CF-45D1-44AF-BCFB-92DE6CFE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1F179-A32A-47D5-AD5E-8A6C69EA0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deep learning model could achieve a high classification accuracy above 90%</a:t>
            </a:r>
          </a:p>
          <a:p>
            <a:endParaRPr lang="en-US" dirty="0"/>
          </a:p>
          <a:p>
            <a:r>
              <a:rPr lang="en-US" dirty="0"/>
              <a:t>With more training data and further optimization of the model, much higher accuracy could be achieved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4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306B89-6E20-482C-B894-3DC39747D061}"/>
              </a:ext>
            </a:extLst>
          </p:cNvPr>
          <p:cNvSpPr txBox="1"/>
          <p:nvPr/>
        </p:nvSpPr>
        <p:spPr>
          <a:xfrm>
            <a:off x="3018408" y="2476870"/>
            <a:ext cx="67203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Thanks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583965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7021</TotalTime>
  <Words>177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Image Classification with Deep Learning</vt:lpstr>
      <vt:lpstr>Outline</vt:lpstr>
      <vt:lpstr>Image Data </vt:lpstr>
      <vt:lpstr>Image Classification via Multiple Models </vt:lpstr>
      <vt:lpstr>Model Comparisons</vt:lpstr>
      <vt:lpstr>Final Model Results: CNNVGG1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in Module 1</dc:title>
  <dc:creator>Shou, Guofa</dc:creator>
  <cp:lastModifiedBy>Shou, Guofa</cp:lastModifiedBy>
  <cp:revision>71</cp:revision>
  <dcterms:created xsi:type="dcterms:W3CDTF">2021-06-13T03:36:52Z</dcterms:created>
  <dcterms:modified xsi:type="dcterms:W3CDTF">2022-04-27T02:12:02Z</dcterms:modified>
</cp:coreProperties>
</file>