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0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5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1819-44D3-4A86-9013-1C889788550B}" type="datetimeFigureOut">
              <a:rPr lang="en-US" smtClean="0"/>
              <a:t>16/7/2021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6C0C-0810-4C94-BB2D-50C705DD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24" y="528003"/>
            <a:ext cx="9144000" cy="898461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string trong C++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04" y="2029270"/>
            <a:ext cx="10908792" cy="1655762"/>
          </a:xfrm>
        </p:spPr>
        <p:txBody>
          <a:bodyPr/>
          <a:lstStyle/>
          <a:p>
            <a:pPr algn="l"/>
            <a:r>
              <a:rPr lang="en-US" i="1" smtClean="0"/>
              <a:t>- </a:t>
            </a:r>
            <a:r>
              <a:rPr lang="vi-VN" i="1" smtClean="0"/>
              <a:t>string</a:t>
            </a:r>
            <a:r>
              <a:rPr lang="vi-VN"/>
              <a:t> là kiểu dữ liệu mới được định nghĩa sẵn trong C</a:t>
            </a:r>
            <a:r>
              <a:rPr lang="vi-VN"/>
              <a:t>++, </a:t>
            </a:r>
            <a:endParaRPr lang="en-US" smtClean="0"/>
          </a:p>
          <a:p>
            <a:pPr algn="l"/>
            <a:r>
              <a:rPr lang="en-US" smtClean="0"/>
              <a:t>- </a:t>
            </a:r>
            <a:r>
              <a:rPr lang="vi-VN" smtClean="0"/>
              <a:t>nó </a:t>
            </a:r>
            <a:r>
              <a:rPr lang="vi-VN"/>
              <a:t>có nhiều ưu điểm vượt trội và giúp tránh được những phiền phức so với chuỗi kiểu </a:t>
            </a:r>
            <a:r>
              <a:rPr lang="vi-VN" i="1"/>
              <a:t>char*</a:t>
            </a:r>
            <a:r>
              <a:rPr lang="vi-VN"/>
              <a:t> của 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4880" y="1756886"/>
            <a:ext cx="86837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600" smtClean="0">
                <a:latin typeface="+mj-lt"/>
              </a:rPr>
              <a:t>substr(&lt;vị trí&gt;, &lt;số ký tự&gt;) để lấy chuỗi con.</a:t>
            </a:r>
          </a:p>
          <a:p>
            <a:r>
              <a:rPr lang="vi-VN" sz="2600" smtClean="0">
                <a:latin typeface="+mj-lt"/>
              </a:rPr>
              <a:t>Ví dụ:</a:t>
            </a:r>
          </a:p>
          <a:p>
            <a:pPr lvl="1"/>
            <a:r>
              <a:rPr lang="vi-VN" sz="2600" b="1" smtClean="0">
                <a:latin typeface="+mj-lt"/>
              </a:rPr>
              <a:t>string a = "ABCDEF";</a:t>
            </a:r>
          </a:p>
          <a:p>
            <a:pPr lvl="1"/>
            <a:r>
              <a:rPr lang="vi-VN" sz="2600" b="1" smtClean="0">
                <a:latin typeface="+mj-lt"/>
              </a:rPr>
              <a:t>cout &lt;&lt; a.substr(1, 3);</a:t>
            </a:r>
          </a:p>
          <a:p>
            <a:pPr lvl="1"/>
            <a:r>
              <a:rPr lang="vi-VN" sz="2600" b="1" smtClean="0">
                <a:latin typeface="+mj-lt"/>
              </a:rPr>
              <a:t>//Kết quả: BCD</a:t>
            </a:r>
            <a:endParaRPr lang="en-US" sz="2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29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232" y="1690688"/>
            <a:ext cx="104424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insert() để chèn một chuỗi vào giữa chuỗi khác. Có rất nhiều cách để làm điều này:</a:t>
            </a:r>
          </a:p>
          <a:p>
            <a:pPr lvl="2"/>
            <a:r>
              <a:rPr lang="en-US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str.insert(int pos, char * s); //chèn chuỗi kiểu char* vào vị trí pos</a:t>
            </a:r>
          </a:p>
          <a:p>
            <a:pPr lvl="2"/>
            <a:r>
              <a:rPr lang="en-US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str.insert(int pos, string s); //chèn chuỗi s vào vị trí pos</a:t>
            </a:r>
          </a:p>
          <a:p>
            <a:pPr lvl="2"/>
            <a:r>
              <a:rPr lang="en-US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str.insert(int pos, int n, char ch); //chèn n lần ch vào vị trí pos</a:t>
            </a:r>
            <a:endParaRPr lang="en-US" sz="2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232" y="1690688"/>
            <a:ext cx="104424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erase() để xóa một phần chuỗi.</a:t>
            </a:r>
          </a:p>
          <a:p>
            <a:pPr lvl="2"/>
            <a:r>
              <a:rPr lang="en-US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str.erase(int pos, int n); //xóa n ký tự từ vị trí pos</a:t>
            </a:r>
          </a:p>
          <a:p>
            <a:pPr lvl="2"/>
            <a:r>
              <a:rPr lang="en-US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str.erase(int pos); //xóa từ vị trí pos đến cuối chuỗi</a:t>
            </a:r>
            <a:endParaRPr lang="en-US" sz="2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232" y="1690688"/>
            <a:ext cx="104424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 để thay thế một đoạn con trong chuỗi ban đầu.</a:t>
            </a:r>
          </a:p>
          <a:p>
            <a:pPr lvl="1"/>
            <a:r>
              <a:rPr lang="vi-VN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str.replace(int pos, int nchar, char *s);</a:t>
            </a:r>
          </a:p>
          <a:p>
            <a:pPr lvl="1"/>
            <a:r>
              <a:rPr lang="vi-VN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str.replace(int pos, int nchar, string s);</a:t>
            </a:r>
          </a:p>
          <a:p>
            <a:pPr lvl="1"/>
            <a:r>
              <a:rPr lang="vi-VN" sz="26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str.replace(int pos, int nchar, int n, int ch);</a:t>
            </a:r>
            <a:endParaRPr lang="en-US" sz="2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Nhập vào 1 số bất kỳ, in ra chữ số tương ứng</a:t>
            </a:r>
          </a:p>
          <a:p>
            <a:r>
              <a:rPr lang="en-US" smtClean="0"/>
              <a:t>Ví dụ: n=12,000,001</a:t>
            </a:r>
          </a:p>
          <a:p>
            <a:r>
              <a:rPr lang="en-US" smtClean="0"/>
              <a:t>In ra: mươi hai triệu lẻ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#include &lt;string&gt;</a:t>
            </a:r>
          </a:p>
          <a:p>
            <a:r>
              <a:rPr lang="en-US" smtClean="0"/>
              <a:t>using namespace std;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phép toán trên chuỗi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76" y="557329"/>
            <a:ext cx="10070592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string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có các phép +, += để nối chuỗi thay vì dùng hàm 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trong 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thư viện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kumimoji="0" lang="en-US" altLang="en-US" sz="2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string.h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như kiểu </a:t>
            </a:r>
            <a:r>
              <a:rPr kumimoji="0" lang="en-US" altLang="en-US" sz="26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char</a:t>
            </a:r>
            <a:r>
              <a:rPr kumimoji="0" lang="en-US" altLang="en-US" sz="26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*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Các 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hàm trong thư viện </a:t>
            </a:r>
            <a:r>
              <a:rPr kumimoji="0" lang="en-US" altLang="en-US" sz="2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string.h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(strlen, strcmp, strlwr,... ) sẽ không sử dụng được với </a:t>
            </a:r>
            <a:r>
              <a:rPr kumimoji="0" lang="en-US" altLang="en-US" sz="26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string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Có 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thể so sánh trực tiếp 2 chuỗi </a:t>
            </a:r>
            <a:r>
              <a:rPr kumimoji="0" lang="en-US" altLang="en-US" sz="2600" b="0" i="1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string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: ==, !=, &gt;, &gt;=, &lt;, &lt;=. Nguyên tắc so sánh giống hệt như khi dùng hàm </a:t>
            </a:r>
            <a:r>
              <a:rPr kumimoji="0" lang="en-US" altLang="en-US" sz="2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strcmp</a:t>
            </a:r>
            <a:r>
              <a:rPr kumimoji="0" lang="en-US" altLang="en-US" sz="2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kumimoji="0" lang="en-US" alt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>
                <a:solidFill>
                  <a:srgbClr val="222222"/>
                </a:solidFill>
                <a:latin typeface="Times New Roman" panose="02020603050405020304" pitchFamily="18" charset="0"/>
              </a:rPr>
              <a:t>Dùng phép gán ( = ) để gán trực tiếp biến string bằng một chuỗi hoặc một biến string khác mà không cần copy.</a:t>
            </a:r>
            <a:endParaRPr lang="en-US" altLang="en-US" sz="2600">
              <a:solidFill>
                <a:srgbClr val="22222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4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xuất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getline(cin, biến chuỗi ): nhập chuỗi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6" y="2689860"/>
            <a:ext cx="4600575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06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4" y="246253"/>
            <a:ext cx="10515600" cy="1325563"/>
          </a:xfrm>
        </p:spPr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568"/>
            <a:ext cx="10515600" cy="4136263"/>
          </a:xfrm>
        </p:spPr>
        <p:txBody>
          <a:bodyPr>
            <a:normAutofit/>
          </a:bodyPr>
          <a:lstStyle/>
          <a:p>
            <a:r>
              <a:rPr lang="vi-VN" smtClean="0"/>
              <a:t>length() để lấy độ dài chuỗi, dùng phép lấy chỉ số [] để lấy từng phần tử của chuỗi.</a:t>
            </a:r>
          </a:p>
          <a:p>
            <a:pPr marL="457200" lvl="1" indent="0">
              <a:buNone/>
            </a:pPr>
            <a:r>
              <a:rPr lang="vi-VN" b="1" smtClean="0">
                <a:solidFill>
                  <a:srgbClr val="0070C0"/>
                </a:solidFill>
              </a:rPr>
              <a:t>string a = "ABCDE";</a:t>
            </a:r>
          </a:p>
          <a:p>
            <a:pPr marL="457200" lvl="1" indent="0">
              <a:buNone/>
            </a:pPr>
            <a:r>
              <a:rPr lang="vi-VN" b="1" smtClean="0">
                <a:solidFill>
                  <a:srgbClr val="0070C0"/>
                </a:solidFill>
              </a:rPr>
              <a:t>cout&lt;&lt; a.length();</a:t>
            </a:r>
            <a:r>
              <a:rPr lang="en-US" b="1" smtClean="0">
                <a:solidFill>
                  <a:srgbClr val="0070C0"/>
                </a:solidFill>
              </a:rPr>
              <a:t>//5</a:t>
            </a:r>
            <a:endParaRPr lang="vi-VN" b="1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vi-VN" b="1" smtClean="0">
                <a:solidFill>
                  <a:srgbClr val="0070C0"/>
                </a:solidFill>
              </a:rPr>
              <a:t>cout&lt;&lt; a[2];</a:t>
            </a:r>
            <a:r>
              <a:rPr lang="en-US" b="1" smtClean="0">
                <a:solidFill>
                  <a:srgbClr val="0070C0"/>
                </a:solidFill>
              </a:rPr>
              <a:t>//C</a:t>
            </a:r>
            <a:endParaRPr 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2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84" y="246253"/>
            <a:ext cx="10515600" cy="1325563"/>
          </a:xfrm>
        </p:spPr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569"/>
            <a:ext cx="10515600" cy="527844"/>
          </a:xfrm>
        </p:spPr>
        <p:txBody>
          <a:bodyPr/>
          <a:lstStyle/>
          <a:p>
            <a:r>
              <a:rPr lang="en-US" smtClean="0"/>
              <a:t>Append(): chèn 1 chuỗi vào cuối chuỗi khác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33" y="2529268"/>
            <a:ext cx="8086725" cy="315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50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766"/>
            <a:ext cx="10515600" cy="527844"/>
          </a:xfrm>
        </p:spPr>
        <p:txBody>
          <a:bodyPr/>
          <a:lstStyle/>
          <a:p>
            <a:r>
              <a:rPr lang="en-US" smtClean="0"/>
              <a:t>At(i): lấy ra ký tự thứ 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57" y="2406396"/>
            <a:ext cx="4301300" cy="3073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0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844"/>
          </a:xfrm>
        </p:spPr>
        <p:txBody>
          <a:bodyPr/>
          <a:lstStyle/>
          <a:p>
            <a:r>
              <a:rPr lang="en-US" smtClean="0"/>
              <a:t>compare(): so sánh 2 chuỗi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93" y="2569845"/>
            <a:ext cx="5495925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trên lớp string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4880" y="1756886"/>
            <a:ext cx="86837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600" smtClean="0">
                <a:latin typeface="+mj-lt"/>
              </a:rPr>
              <a:t>substr(&lt;vị trí&gt;, &lt;số ký tự&gt;) để lấy chuỗi con.</a:t>
            </a:r>
          </a:p>
          <a:p>
            <a:r>
              <a:rPr lang="vi-VN" sz="2600" smtClean="0">
                <a:latin typeface="+mj-lt"/>
              </a:rPr>
              <a:t>Ví dụ:</a:t>
            </a:r>
          </a:p>
          <a:p>
            <a:pPr lvl="1"/>
            <a:r>
              <a:rPr lang="vi-VN" sz="2600" b="1" smtClean="0">
                <a:latin typeface="+mj-lt"/>
              </a:rPr>
              <a:t>string a = "ABCDEF";</a:t>
            </a:r>
          </a:p>
          <a:p>
            <a:pPr lvl="1"/>
            <a:r>
              <a:rPr lang="vi-VN" sz="2600" b="1" smtClean="0">
                <a:latin typeface="+mj-lt"/>
              </a:rPr>
              <a:t>cout &lt;&lt; a.substr(1, 3);</a:t>
            </a:r>
          </a:p>
          <a:p>
            <a:pPr lvl="1"/>
            <a:r>
              <a:rPr lang="vi-VN" sz="2600" b="1" smtClean="0">
                <a:latin typeface="+mj-lt"/>
              </a:rPr>
              <a:t>//Kết quả: BCD</a:t>
            </a:r>
            <a:endParaRPr lang="en-US" sz="2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86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387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Lớp string trong C++</vt:lpstr>
      <vt:lpstr>Thư viện</vt:lpstr>
      <vt:lpstr>Các phép toán trên chuỗi</vt:lpstr>
      <vt:lpstr>Nhập xuất</vt:lpstr>
      <vt:lpstr>Các hàm trên lớp string</vt:lpstr>
      <vt:lpstr>Các hàm trên lớp string</vt:lpstr>
      <vt:lpstr>Các hàm trên lớp string</vt:lpstr>
      <vt:lpstr>Các hàm trên lớp string</vt:lpstr>
      <vt:lpstr>Các hàm trên lớp string</vt:lpstr>
      <vt:lpstr>Các hàm trên lớp string</vt:lpstr>
      <vt:lpstr>Các hàm trên lớp string</vt:lpstr>
      <vt:lpstr>Các hàm trên lớp string</vt:lpstr>
      <vt:lpstr>Các hàm trên lớp string</vt:lpstr>
      <vt:lpstr>Bài tập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Lớp string trong C++</dc:title>
  <dc:creator>Admin</dc:creator>
  <cp:lastModifiedBy>Admin</cp:lastModifiedBy>
  <cp:revision>9</cp:revision>
  <dcterms:created xsi:type="dcterms:W3CDTF">2021-07-16T01:28:09Z</dcterms:created>
  <dcterms:modified xsi:type="dcterms:W3CDTF">2021-07-16T03:25:16Z</dcterms:modified>
</cp:coreProperties>
</file>