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sldIdLst>
    <p:sldId id="256" r:id="rId2"/>
    <p:sldId id="286" r:id="rId3"/>
    <p:sldId id="257" r:id="rId4"/>
    <p:sldId id="283" r:id="rId5"/>
    <p:sldId id="282" r:id="rId6"/>
    <p:sldId id="285" r:id="rId7"/>
    <p:sldId id="259" r:id="rId8"/>
    <p:sldId id="270" r:id="rId9"/>
    <p:sldId id="258" r:id="rId10"/>
    <p:sldId id="316" r:id="rId11"/>
    <p:sldId id="280" r:id="rId12"/>
    <p:sldId id="260" r:id="rId13"/>
    <p:sldId id="289" r:id="rId14"/>
    <p:sldId id="261" r:id="rId15"/>
    <p:sldId id="262" r:id="rId16"/>
    <p:sldId id="263" r:id="rId17"/>
    <p:sldId id="272" r:id="rId18"/>
    <p:sldId id="276" r:id="rId19"/>
    <p:sldId id="264" r:id="rId20"/>
    <p:sldId id="290" r:id="rId21"/>
    <p:sldId id="291" r:id="rId22"/>
    <p:sldId id="292" r:id="rId23"/>
    <p:sldId id="309" r:id="rId24"/>
    <p:sldId id="308" r:id="rId25"/>
    <p:sldId id="310" r:id="rId26"/>
    <p:sldId id="311" r:id="rId27"/>
    <p:sldId id="299" r:id="rId28"/>
    <p:sldId id="300" r:id="rId29"/>
    <p:sldId id="287" r:id="rId30"/>
    <p:sldId id="294" r:id="rId31"/>
    <p:sldId id="295" r:id="rId32"/>
    <p:sldId id="304" r:id="rId33"/>
    <p:sldId id="301" r:id="rId34"/>
    <p:sldId id="296" r:id="rId35"/>
    <p:sldId id="297" r:id="rId36"/>
    <p:sldId id="312" r:id="rId37"/>
    <p:sldId id="313" r:id="rId38"/>
    <p:sldId id="302" r:id="rId39"/>
    <p:sldId id="314" r:id="rId40"/>
    <p:sldId id="303" r:id="rId41"/>
    <p:sldId id="305" r:id="rId42"/>
    <p:sldId id="315" r:id="rId43"/>
    <p:sldId id="306" r:id="rId44"/>
    <p:sldId id="307" r:id="rId45"/>
    <p:sldId id="298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 autoAdjust="0"/>
    <p:restoredTop sz="94660"/>
  </p:normalViewPr>
  <p:slideViewPr>
    <p:cSldViewPr snapToGrid="0">
      <p:cViewPr varScale="1">
        <p:scale>
          <a:sx n="67" d="100"/>
          <a:sy n="67" d="100"/>
        </p:scale>
        <p:origin x="7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E482BE-A111-4DAA-87C1-62FF336376E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SG"/>
        </a:p>
      </dgm:t>
    </dgm:pt>
    <dgm:pt modelId="{E0DEABB1-3CA8-4B74-9EA7-94DACB0B73C9}">
      <dgm:prSet phldrT="[Text]"/>
      <dgm:spPr/>
      <dgm:t>
        <a:bodyPr/>
        <a:lstStyle/>
        <a:p>
          <a:r>
            <a:rPr lang="en-SG" dirty="0" smtClean="0"/>
            <a:t>Strain tensor</a:t>
          </a:r>
          <a:endParaRPr lang="en-SG" dirty="0"/>
        </a:p>
      </dgm:t>
    </dgm:pt>
    <dgm:pt modelId="{EC827A70-8A7A-46D0-B1BA-FC05139EBC8A}" type="parTrans" cxnId="{D1E21366-EB5B-4603-875E-3EB1351456A6}">
      <dgm:prSet/>
      <dgm:spPr/>
      <dgm:t>
        <a:bodyPr/>
        <a:lstStyle/>
        <a:p>
          <a:endParaRPr lang="en-SG"/>
        </a:p>
      </dgm:t>
    </dgm:pt>
    <dgm:pt modelId="{A26B97B4-F883-43B7-BDD8-316407320600}" type="sibTrans" cxnId="{D1E21366-EB5B-4603-875E-3EB1351456A6}">
      <dgm:prSet/>
      <dgm:spPr/>
      <dgm:t>
        <a:bodyPr/>
        <a:lstStyle/>
        <a:p>
          <a:endParaRPr lang="en-SG"/>
        </a:p>
      </dgm:t>
    </dgm:pt>
    <dgm:pt modelId="{B2E617F8-DC34-4425-9188-985325D2FAEA}">
      <dgm:prSet phldrT="[Text]"/>
      <dgm:spPr/>
      <dgm:t>
        <a:bodyPr/>
        <a:lstStyle/>
        <a:p>
          <a:r>
            <a:rPr lang="en-SG" dirty="0" smtClean="0"/>
            <a:t>Piezoelectric potential</a:t>
          </a:r>
          <a:endParaRPr lang="en-SG" dirty="0"/>
        </a:p>
      </dgm:t>
    </dgm:pt>
    <dgm:pt modelId="{EC24F2C4-84F4-49B7-A6E7-08665FD6D921}" type="parTrans" cxnId="{E698CC91-547E-4EF0-8038-6C103999FF0D}">
      <dgm:prSet/>
      <dgm:spPr/>
      <dgm:t>
        <a:bodyPr/>
        <a:lstStyle/>
        <a:p>
          <a:endParaRPr lang="en-SG"/>
        </a:p>
      </dgm:t>
    </dgm:pt>
    <dgm:pt modelId="{AEC1C577-91FB-4210-8861-E8D98310F8DD}" type="sibTrans" cxnId="{E698CC91-547E-4EF0-8038-6C103999FF0D}">
      <dgm:prSet/>
      <dgm:spPr/>
      <dgm:t>
        <a:bodyPr/>
        <a:lstStyle/>
        <a:p>
          <a:endParaRPr lang="en-SG"/>
        </a:p>
      </dgm:t>
    </dgm:pt>
    <dgm:pt modelId="{AB90ACA3-6A75-4E4B-8BFE-0E96B3BB2ABD}">
      <dgm:prSet phldrT="[Text]"/>
      <dgm:spPr/>
      <dgm:t>
        <a:bodyPr/>
        <a:lstStyle/>
        <a:p>
          <a:r>
            <a:rPr lang="en-SG" dirty="0" smtClean="0"/>
            <a:t>Electronic Structure</a:t>
          </a:r>
          <a:endParaRPr lang="en-SG" dirty="0"/>
        </a:p>
      </dgm:t>
    </dgm:pt>
    <dgm:pt modelId="{5082832D-DD52-44C5-ABD3-8ED37969C877}" type="parTrans" cxnId="{81949A03-C792-4E5B-B084-39925E2A2610}">
      <dgm:prSet/>
      <dgm:spPr/>
      <dgm:t>
        <a:bodyPr/>
        <a:lstStyle/>
        <a:p>
          <a:endParaRPr lang="en-SG"/>
        </a:p>
      </dgm:t>
    </dgm:pt>
    <dgm:pt modelId="{8F6481E1-1068-4909-9B43-C52DCAC7D168}" type="sibTrans" cxnId="{81949A03-C792-4E5B-B084-39925E2A2610}">
      <dgm:prSet/>
      <dgm:spPr/>
      <dgm:t>
        <a:bodyPr/>
        <a:lstStyle/>
        <a:p>
          <a:endParaRPr lang="en-SG"/>
        </a:p>
      </dgm:t>
    </dgm:pt>
    <dgm:pt modelId="{2AAA958C-84ED-4DA2-93C4-AB3537E3CA89}" type="pres">
      <dgm:prSet presAssocID="{32E482BE-A111-4DAA-87C1-62FF336376E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SG"/>
        </a:p>
      </dgm:t>
    </dgm:pt>
    <dgm:pt modelId="{89D80364-1325-46C7-A72F-F20F3A2B64C4}" type="pres">
      <dgm:prSet presAssocID="{E0DEABB1-3CA8-4B74-9EA7-94DACB0B73C9}" presName="composite" presStyleCnt="0"/>
      <dgm:spPr/>
    </dgm:pt>
    <dgm:pt modelId="{EBFF1F9E-27F2-4196-88F8-01462963D843}" type="pres">
      <dgm:prSet presAssocID="{E0DEABB1-3CA8-4B74-9EA7-94DACB0B73C9}" presName="bentUpArrow1" presStyleLbl="alignImgPlace1" presStyleIdx="0" presStyleCnt="2"/>
      <dgm:spPr/>
    </dgm:pt>
    <dgm:pt modelId="{53AD1BEF-A31E-4BA4-A7D8-E83369DDF0F5}" type="pres">
      <dgm:prSet presAssocID="{E0DEABB1-3CA8-4B74-9EA7-94DACB0B73C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F901035E-4720-4E5A-9097-88DB47CDEE3E}" type="pres">
      <dgm:prSet presAssocID="{E0DEABB1-3CA8-4B74-9EA7-94DACB0B73C9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7B75889C-1973-4800-8700-196DDE60AFB6}" type="pres">
      <dgm:prSet presAssocID="{A26B97B4-F883-43B7-BDD8-316407320600}" presName="sibTrans" presStyleCnt="0"/>
      <dgm:spPr/>
    </dgm:pt>
    <dgm:pt modelId="{7B5CCA5A-F466-4F40-968C-22A5B95AFD96}" type="pres">
      <dgm:prSet presAssocID="{B2E617F8-DC34-4425-9188-985325D2FAEA}" presName="composite" presStyleCnt="0"/>
      <dgm:spPr/>
    </dgm:pt>
    <dgm:pt modelId="{AC7ED008-C146-404A-9FC7-B9B04C39D379}" type="pres">
      <dgm:prSet presAssocID="{B2E617F8-DC34-4425-9188-985325D2FAEA}" presName="bentUpArrow1" presStyleLbl="alignImgPlace1" presStyleIdx="1" presStyleCnt="2"/>
      <dgm:spPr/>
    </dgm:pt>
    <dgm:pt modelId="{61E9503D-5713-4076-922C-F09544090A3C}" type="pres">
      <dgm:prSet presAssocID="{B2E617F8-DC34-4425-9188-985325D2FAEA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25A6F288-E421-49BD-AA71-1AB2EEE30ABB}" type="pres">
      <dgm:prSet presAssocID="{B2E617F8-DC34-4425-9188-985325D2FAEA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9C640421-4272-42E3-9E38-A8BD28382E65}" type="pres">
      <dgm:prSet presAssocID="{AEC1C577-91FB-4210-8861-E8D98310F8DD}" presName="sibTrans" presStyleCnt="0"/>
      <dgm:spPr/>
    </dgm:pt>
    <dgm:pt modelId="{825CF7CC-35C0-4D9F-A5D6-2EBA6AC720AB}" type="pres">
      <dgm:prSet presAssocID="{AB90ACA3-6A75-4E4B-8BFE-0E96B3BB2ABD}" presName="composite" presStyleCnt="0"/>
      <dgm:spPr/>
    </dgm:pt>
    <dgm:pt modelId="{8F722A1D-A9DC-4A7E-9169-B282B8BE174B}" type="pres">
      <dgm:prSet presAssocID="{AB90ACA3-6A75-4E4B-8BFE-0E96B3BB2ABD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56925322-47EF-4CD8-BCBA-F2891F06040A}" type="presOf" srcId="{E0DEABB1-3CA8-4B74-9EA7-94DACB0B73C9}" destId="{53AD1BEF-A31E-4BA4-A7D8-E83369DDF0F5}" srcOrd="0" destOrd="0" presId="urn:microsoft.com/office/officeart/2005/8/layout/StepDownProcess"/>
    <dgm:cxn modelId="{C9CC021B-6944-43FA-973A-1DE5EEF0CCC4}" type="presOf" srcId="{AB90ACA3-6A75-4E4B-8BFE-0E96B3BB2ABD}" destId="{8F722A1D-A9DC-4A7E-9169-B282B8BE174B}" srcOrd="0" destOrd="0" presId="urn:microsoft.com/office/officeart/2005/8/layout/StepDownProcess"/>
    <dgm:cxn modelId="{81949A03-C792-4E5B-B084-39925E2A2610}" srcId="{32E482BE-A111-4DAA-87C1-62FF336376E2}" destId="{AB90ACA3-6A75-4E4B-8BFE-0E96B3BB2ABD}" srcOrd="2" destOrd="0" parTransId="{5082832D-DD52-44C5-ABD3-8ED37969C877}" sibTransId="{8F6481E1-1068-4909-9B43-C52DCAC7D168}"/>
    <dgm:cxn modelId="{D1E21366-EB5B-4603-875E-3EB1351456A6}" srcId="{32E482BE-A111-4DAA-87C1-62FF336376E2}" destId="{E0DEABB1-3CA8-4B74-9EA7-94DACB0B73C9}" srcOrd="0" destOrd="0" parTransId="{EC827A70-8A7A-46D0-B1BA-FC05139EBC8A}" sibTransId="{A26B97B4-F883-43B7-BDD8-316407320600}"/>
    <dgm:cxn modelId="{E698CC91-547E-4EF0-8038-6C103999FF0D}" srcId="{32E482BE-A111-4DAA-87C1-62FF336376E2}" destId="{B2E617F8-DC34-4425-9188-985325D2FAEA}" srcOrd="1" destOrd="0" parTransId="{EC24F2C4-84F4-49B7-A6E7-08665FD6D921}" sibTransId="{AEC1C577-91FB-4210-8861-E8D98310F8DD}"/>
    <dgm:cxn modelId="{B7BA6DAE-513F-45D5-8F63-E6D598684A5B}" type="presOf" srcId="{32E482BE-A111-4DAA-87C1-62FF336376E2}" destId="{2AAA958C-84ED-4DA2-93C4-AB3537E3CA89}" srcOrd="0" destOrd="0" presId="urn:microsoft.com/office/officeart/2005/8/layout/StepDownProcess"/>
    <dgm:cxn modelId="{C85C8395-4DD1-4D3B-84DD-5C92520D2876}" type="presOf" srcId="{B2E617F8-DC34-4425-9188-985325D2FAEA}" destId="{61E9503D-5713-4076-922C-F09544090A3C}" srcOrd="0" destOrd="0" presId="urn:microsoft.com/office/officeart/2005/8/layout/StepDownProcess"/>
    <dgm:cxn modelId="{D17A6949-55E6-4CE3-9CD7-AC04117914FA}" type="presParOf" srcId="{2AAA958C-84ED-4DA2-93C4-AB3537E3CA89}" destId="{89D80364-1325-46C7-A72F-F20F3A2B64C4}" srcOrd="0" destOrd="0" presId="urn:microsoft.com/office/officeart/2005/8/layout/StepDownProcess"/>
    <dgm:cxn modelId="{50B717B6-0A3F-4694-B455-4FA684276B04}" type="presParOf" srcId="{89D80364-1325-46C7-A72F-F20F3A2B64C4}" destId="{EBFF1F9E-27F2-4196-88F8-01462963D843}" srcOrd="0" destOrd="0" presId="urn:microsoft.com/office/officeart/2005/8/layout/StepDownProcess"/>
    <dgm:cxn modelId="{07108342-5C2C-42B6-8626-4AC100F5EDC1}" type="presParOf" srcId="{89D80364-1325-46C7-A72F-F20F3A2B64C4}" destId="{53AD1BEF-A31E-4BA4-A7D8-E83369DDF0F5}" srcOrd="1" destOrd="0" presId="urn:microsoft.com/office/officeart/2005/8/layout/StepDownProcess"/>
    <dgm:cxn modelId="{F7BB05ED-63AB-46A3-BD98-DE02E02A9F6F}" type="presParOf" srcId="{89D80364-1325-46C7-A72F-F20F3A2B64C4}" destId="{F901035E-4720-4E5A-9097-88DB47CDEE3E}" srcOrd="2" destOrd="0" presId="urn:microsoft.com/office/officeart/2005/8/layout/StepDownProcess"/>
    <dgm:cxn modelId="{82F2DFEE-DD91-4453-ABFC-BE819546A7F3}" type="presParOf" srcId="{2AAA958C-84ED-4DA2-93C4-AB3537E3CA89}" destId="{7B75889C-1973-4800-8700-196DDE60AFB6}" srcOrd="1" destOrd="0" presId="urn:microsoft.com/office/officeart/2005/8/layout/StepDownProcess"/>
    <dgm:cxn modelId="{13133870-F03F-494A-B8E9-FC5D9D4E1DD1}" type="presParOf" srcId="{2AAA958C-84ED-4DA2-93C4-AB3537E3CA89}" destId="{7B5CCA5A-F466-4F40-968C-22A5B95AFD96}" srcOrd="2" destOrd="0" presId="urn:microsoft.com/office/officeart/2005/8/layout/StepDownProcess"/>
    <dgm:cxn modelId="{B63AB742-535A-4B31-A7D1-8754662DD69F}" type="presParOf" srcId="{7B5CCA5A-F466-4F40-968C-22A5B95AFD96}" destId="{AC7ED008-C146-404A-9FC7-B9B04C39D379}" srcOrd="0" destOrd="0" presId="urn:microsoft.com/office/officeart/2005/8/layout/StepDownProcess"/>
    <dgm:cxn modelId="{86CBACE4-A596-43D2-A8EE-9F025CFACE75}" type="presParOf" srcId="{7B5CCA5A-F466-4F40-968C-22A5B95AFD96}" destId="{61E9503D-5713-4076-922C-F09544090A3C}" srcOrd="1" destOrd="0" presId="urn:microsoft.com/office/officeart/2005/8/layout/StepDownProcess"/>
    <dgm:cxn modelId="{4EB67198-16B6-4F60-B03E-6C1175B77635}" type="presParOf" srcId="{7B5CCA5A-F466-4F40-968C-22A5B95AFD96}" destId="{25A6F288-E421-49BD-AA71-1AB2EEE30ABB}" srcOrd="2" destOrd="0" presId="urn:microsoft.com/office/officeart/2005/8/layout/StepDownProcess"/>
    <dgm:cxn modelId="{16B3E6CE-E4DA-41D6-A061-F861199793BF}" type="presParOf" srcId="{2AAA958C-84ED-4DA2-93C4-AB3537E3CA89}" destId="{9C640421-4272-42E3-9E38-A8BD28382E65}" srcOrd="3" destOrd="0" presId="urn:microsoft.com/office/officeart/2005/8/layout/StepDownProcess"/>
    <dgm:cxn modelId="{DBD95EA5-2DDF-4057-9517-48C0BFAE7D21}" type="presParOf" srcId="{2AAA958C-84ED-4DA2-93C4-AB3537E3CA89}" destId="{825CF7CC-35C0-4D9F-A5D6-2EBA6AC720AB}" srcOrd="4" destOrd="0" presId="urn:microsoft.com/office/officeart/2005/8/layout/StepDownProcess"/>
    <dgm:cxn modelId="{C712C25A-A5E9-4C16-A0C1-8513AA8CC120}" type="presParOf" srcId="{825CF7CC-35C0-4D9F-A5D6-2EBA6AC720AB}" destId="{8F722A1D-A9DC-4A7E-9169-B282B8BE174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F1F9E-27F2-4196-88F8-01462963D843}">
      <dsp:nvSpPr>
        <dsp:cNvPr id="0" name=""/>
        <dsp:cNvSpPr/>
      </dsp:nvSpPr>
      <dsp:spPr>
        <a:xfrm rot="5400000">
          <a:off x="1114662" y="1302078"/>
          <a:ext cx="1151575" cy="131102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AD1BEF-A31E-4BA4-A7D8-E83369DDF0F5}">
      <dsp:nvSpPr>
        <dsp:cNvPr id="0" name=""/>
        <dsp:cNvSpPr/>
      </dsp:nvSpPr>
      <dsp:spPr>
        <a:xfrm>
          <a:off x="809564" y="25533"/>
          <a:ext cx="1938575" cy="1356940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200" kern="1200" dirty="0" smtClean="0"/>
            <a:t>Strain tensor</a:t>
          </a:r>
          <a:endParaRPr lang="en-SG" sz="2200" kern="1200" dirty="0"/>
        </a:p>
      </dsp:txBody>
      <dsp:txXfrm>
        <a:off x="875816" y="91785"/>
        <a:ext cx="1806071" cy="1224436"/>
      </dsp:txXfrm>
    </dsp:sp>
    <dsp:sp modelId="{F901035E-4720-4E5A-9097-88DB47CDEE3E}">
      <dsp:nvSpPr>
        <dsp:cNvPr id="0" name=""/>
        <dsp:cNvSpPr/>
      </dsp:nvSpPr>
      <dsp:spPr>
        <a:xfrm>
          <a:off x="2748140" y="154948"/>
          <a:ext cx="1409935" cy="1096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7ED008-C146-404A-9FC7-B9B04C39D379}">
      <dsp:nvSpPr>
        <dsp:cNvPr id="0" name=""/>
        <dsp:cNvSpPr/>
      </dsp:nvSpPr>
      <dsp:spPr>
        <a:xfrm rot="5400000">
          <a:off x="2721947" y="2826369"/>
          <a:ext cx="1151575" cy="131102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E9503D-5713-4076-922C-F09544090A3C}">
      <dsp:nvSpPr>
        <dsp:cNvPr id="0" name=""/>
        <dsp:cNvSpPr/>
      </dsp:nvSpPr>
      <dsp:spPr>
        <a:xfrm>
          <a:off x="2416850" y="1549824"/>
          <a:ext cx="1938575" cy="1356940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200" kern="1200" dirty="0" smtClean="0"/>
            <a:t>Piezoelectric potential</a:t>
          </a:r>
          <a:endParaRPr lang="en-SG" sz="2200" kern="1200" dirty="0"/>
        </a:p>
      </dsp:txBody>
      <dsp:txXfrm>
        <a:off x="2483102" y="1616076"/>
        <a:ext cx="1806071" cy="1224436"/>
      </dsp:txXfrm>
    </dsp:sp>
    <dsp:sp modelId="{25A6F288-E421-49BD-AA71-1AB2EEE30ABB}">
      <dsp:nvSpPr>
        <dsp:cNvPr id="0" name=""/>
        <dsp:cNvSpPr/>
      </dsp:nvSpPr>
      <dsp:spPr>
        <a:xfrm>
          <a:off x="4355425" y="1679240"/>
          <a:ext cx="1409935" cy="1096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22A1D-A9DC-4A7E-9169-B282B8BE174B}">
      <dsp:nvSpPr>
        <dsp:cNvPr id="0" name=""/>
        <dsp:cNvSpPr/>
      </dsp:nvSpPr>
      <dsp:spPr>
        <a:xfrm>
          <a:off x="4024135" y="3074116"/>
          <a:ext cx="1938575" cy="1356940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200" kern="1200" dirty="0" smtClean="0"/>
            <a:t>Electronic Structure</a:t>
          </a:r>
          <a:endParaRPr lang="en-SG" sz="2200" kern="1200" dirty="0"/>
        </a:p>
      </dsp:txBody>
      <dsp:txXfrm>
        <a:off x="4090387" y="3140368"/>
        <a:ext cx="1806071" cy="1224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704F-CC7B-41DF-B939-8D64C95566C1}" type="datetimeFigureOut">
              <a:rPr lang="en-SG" smtClean="0"/>
              <a:t>5/5/2016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F7593-8AD1-4A73-89BC-BD2291B553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5879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F7593-8AD1-4A73-89BC-BD2291B553AB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4806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baseline="0" dirty="0" smtClean="0"/>
              <a:t>Some important adjustments that improved accuracy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F7593-8AD1-4A73-89BC-BD2291B553AB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8881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Concentrated at 4 corners, outside dot, alternating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F7593-8AD1-4A73-89BC-BD2291B553AB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6605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Different</a:t>
            </a:r>
            <a:r>
              <a:rPr lang="en-SG" baseline="0" dirty="0" smtClean="0"/>
              <a:t> view of previous slide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F7593-8AD1-4A73-89BC-BD2291B553AB}" type="slidenum">
              <a:rPr lang="en-SG" smtClean="0"/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5583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Consistent</a:t>
            </a:r>
            <a:r>
              <a:rPr lang="en-SG" baseline="0" dirty="0" smtClean="0"/>
              <a:t> with references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F7593-8AD1-4A73-89BC-BD2291B553AB}" type="slidenum">
              <a:rPr lang="en-SG" smtClean="0"/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9931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Vary 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F7593-8AD1-4A73-89BC-BD2291B553AB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54632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Coupling</a:t>
            </a:r>
            <a:r>
              <a:rPr lang="en-SG" baseline="0" dirty="0" smtClean="0"/>
              <a:t> at d=1: strain values differ and not symmetrical. D=5: symmetrical shape showing decoupling</a:t>
            </a:r>
          </a:p>
          <a:p>
            <a:r>
              <a:rPr lang="en-SG" baseline="0" dirty="0" err="1" smtClean="0"/>
              <a:t>Isotripic</a:t>
            </a:r>
            <a:r>
              <a:rPr lang="en-SG" baseline="0" dirty="0" smtClean="0"/>
              <a:t> strain less negative for top dot -&gt; larger size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F7593-8AD1-4A73-89BC-BD2291B553AB}" type="slidenum">
              <a:rPr lang="en-SG" smtClean="0"/>
              <a:t>35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2858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Slight</a:t>
            </a:r>
            <a:r>
              <a:rPr lang="en-SG" baseline="0" dirty="0" smtClean="0"/>
              <a:t> difference in potential. No analysis here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F7593-8AD1-4A73-89BC-BD2291B553AB}" type="slidenum">
              <a:rPr lang="en-SG" smtClean="0"/>
              <a:t>38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5853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External</a:t>
            </a:r>
            <a:r>
              <a:rPr lang="en-SG" baseline="0" dirty="0" smtClean="0"/>
              <a:t> program to check results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F7593-8AD1-4A73-89BC-BD2291B553AB}" type="slidenum">
              <a:rPr lang="en-SG" smtClean="0"/>
              <a:t>40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1848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Difference in wave functions. Lack</a:t>
            </a:r>
            <a:r>
              <a:rPr lang="en-SG" baseline="0" dirty="0" smtClean="0"/>
              <a:t> analysis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F7593-8AD1-4A73-89BC-BD2291B553AB}" type="slidenum">
              <a:rPr lang="en-SG" smtClean="0"/>
              <a:t>44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9944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Short</a:t>
            </a:r>
            <a:r>
              <a:rPr lang="en-SG" baseline="0" dirty="0" smtClean="0"/>
              <a:t> intro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F7593-8AD1-4A73-89BC-BD2291B553AB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929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Optoelectronics</a:t>
            </a:r>
            <a:r>
              <a:rPr lang="fr-FR" dirty="0" smtClean="0"/>
              <a:t>, </a:t>
            </a:r>
            <a:r>
              <a:rPr lang="fr-FR" dirty="0" err="1" smtClean="0"/>
              <a:t>Photonics</a:t>
            </a:r>
            <a:r>
              <a:rPr lang="fr-FR" dirty="0" smtClean="0"/>
              <a:t>,  Quantum Information </a:t>
            </a:r>
            <a:r>
              <a:rPr lang="fr-FR" dirty="0" err="1" smtClean="0"/>
              <a:t>Processing</a:t>
            </a:r>
            <a:r>
              <a:rPr lang="fr-FR" dirty="0" smtClean="0"/>
              <a:t> Secure communication </a:t>
            </a:r>
            <a:r>
              <a:rPr lang="fr-FR" dirty="0" err="1" smtClean="0"/>
              <a:t>etc</a:t>
            </a:r>
            <a:r>
              <a:rPr lang="fr-FR" dirty="0" smtClean="0"/>
              <a:t>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F7593-8AD1-4A73-89BC-BD2291B553AB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8940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Same as 4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F7593-8AD1-4A73-89BC-BD2291B553AB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5323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Diff</a:t>
            </a:r>
            <a:r>
              <a:rPr lang="en-SG" baseline="0" dirty="0" smtClean="0"/>
              <a:t>erent growth modes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F7593-8AD1-4A73-89BC-BD2291B553AB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0873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Assembly due to strain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F7593-8AD1-4A73-89BC-BD2291B553AB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0237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F7593-8AD1-4A73-89BC-BD2291B553AB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9991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Strain gives clue on why shape is truncated</a:t>
            </a:r>
            <a:r>
              <a:rPr lang="en-SG" baseline="0" dirty="0" smtClean="0"/>
              <a:t> pyramid or dome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F7593-8AD1-4A73-89BC-BD2291B553AB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9478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Illustration from previous</a:t>
            </a:r>
            <a:r>
              <a:rPr lang="en-SG" baseline="0" dirty="0" smtClean="0"/>
              <a:t> slides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F7593-8AD1-4A73-89BC-BD2291B553AB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0218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02A324-5834-4401-9E39-EE1C58A34719}" type="datetime1">
              <a:rPr lang="en-SG" smtClean="0"/>
              <a:t>5/5/2016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62FC12-D31D-4BAD-B3A9-82286DFCF4CF}" type="slidenum">
              <a:rPr lang="en-SG" smtClean="0"/>
              <a:t>‹#›</a:t>
            </a:fld>
            <a:endParaRPr lang="en-SG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6187819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D77B-B2B1-4A82-B206-57687FACDE3F}" type="datetime1">
              <a:rPr lang="en-SG" smtClean="0"/>
              <a:t>5/5/2016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FC12-D31D-4BAD-B3A9-82286DFCF4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694678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CD51-0FA5-4484-87D3-A6EC609CF6BE}" type="datetime1">
              <a:rPr lang="en-SG" smtClean="0"/>
              <a:t>5/5/2016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FC12-D31D-4BAD-B3A9-82286DFCF4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677229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153B-858D-4A57-9BE3-3DFA3E5994C8}" type="datetime1">
              <a:rPr lang="en-SG" smtClean="0"/>
              <a:t>5/5/2016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FC12-D31D-4BAD-B3A9-82286DFCF4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222276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A2FCF6-14A1-4BF4-8CCC-BC91FE29D47B}" type="datetime1">
              <a:rPr lang="en-SG" smtClean="0"/>
              <a:t>5/5/2016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62FC12-D31D-4BAD-B3A9-82286DFCF4CF}" type="slidenum">
              <a:rPr lang="en-SG" smtClean="0"/>
              <a:t>‹#›</a:t>
            </a:fld>
            <a:endParaRPr lang="en-SG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32607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1E359-98AC-46DF-A85F-26BEB0D86E20}" type="datetime1">
              <a:rPr lang="en-SG" smtClean="0"/>
              <a:t>5/5/2016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FC12-D31D-4BAD-B3A9-82286DFCF4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87226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2057-21BA-4B25-AC41-E93BB9A22291}" type="datetime1">
              <a:rPr lang="en-SG" smtClean="0"/>
              <a:t>5/5/2016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FC12-D31D-4BAD-B3A9-82286DFCF4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329102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B3BB-052C-4FAB-97F2-0F28E94CE1AF}" type="datetime1">
              <a:rPr lang="en-SG" smtClean="0"/>
              <a:t>5/5/2016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FC12-D31D-4BAD-B3A9-82286DFCF4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926898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A025-F4B5-4731-8D82-80FA8FC64756}" type="datetime1">
              <a:rPr lang="en-SG" smtClean="0"/>
              <a:t>5/5/2016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FC12-D31D-4BAD-B3A9-82286DFCF4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691259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38E6E8-A500-46D5-8744-015031FA45D4}" type="datetime1">
              <a:rPr lang="en-SG" smtClean="0"/>
              <a:t>5/5/2016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62FC12-D31D-4BAD-B3A9-82286DFCF4CF}" type="slidenum">
              <a:rPr lang="en-SG" smtClean="0"/>
              <a:t>‹#›</a:t>
            </a:fld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879265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511A82-30A2-4C8A-8B3C-CBE76235D7FC}" type="datetime1">
              <a:rPr lang="en-SG" smtClean="0"/>
              <a:t>5/5/2016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62FC12-D31D-4BAD-B3A9-82286DFCF4CF}" type="slidenum">
              <a:rPr lang="en-SG" smtClean="0"/>
              <a:t>‹#›</a:t>
            </a:fld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268721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09229B0C-F04A-4E0A-9365-942767B0B1B7}" type="datetime1">
              <a:rPr lang="en-SG" smtClean="0"/>
              <a:t>5/5/2016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C162FC12-D31D-4BAD-B3A9-82286DFCF4CF}" type="slidenum">
              <a:rPr lang="en-SG" smtClean="0"/>
              <a:t>‹#›</a:t>
            </a:fld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7596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36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5184">
          <p15:clr>
            <a:srgbClr val="F26B43"/>
          </p15:clr>
        </p15:guide>
        <p15:guide id="10" pos="702">
          <p15:clr>
            <a:srgbClr val="F26B43"/>
          </p15:clr>
        </p15:guide>
        <p15:guide id="11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0.png"/><Relationship Id="rId7" Type="http://schemas.openxmlformats.org/officeDocument/2006/relationships/image" Target="../media/image37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sz="4000" dirty="0"/>
              <a:t>Spin-dependent electronic structure of InAs/GaAs quantum dots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Lau Wei Cheng A0096732X</a:t>
            </a:r>
          </a:p>
          <a:p>
            <a:r>
              <a:rPr lang="en-US" dirty="0" smtClean="0"/>
              <a:t>Engineering Science Programme</a:t>
            </a:r>
            <a:endParaRPr lang="en-SG" dirty="0"/>
          </a:p>
          <a:p>
            <a:r>
              <a:rPr lang="en-US" dirty="0" smtClean="0"/>
              <a:t>Supervisor: Asst. Prof. Yang Hyun Soo</a:t>
            </a:r>
          </a:p>
          <a:p>
            <a:r>
              <a:rPr lang="en-US" dirty="0" smtClean="0"/>
              <a:t>Mentor: </a:t>
            </a:r>
            <a:r>
              <a:rPr lang="en-US" dirty="0" err="1" smtClean="0"/>
              <a:t>Mehrdad</a:t>
            </a:r>
            <a:r>
              <a:rPr lang="en-US" dirty="0" smtClean="0"/>
              <a:t> </a:t>
            </a:r>
            <a:r>
              <a:rPr lang="en-US" dirty="0" err="1" smtClean="0"/>
              <a:t>Elyasi</a:t>
            </a:r>
            <a:endParaRPr lang="en-SG" dirty="0"/>
          </a:p>
        </p:txBody>
      </p:sp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551" y="96290"/>
            <a:ext cx="2191573" cy="1427255"/>
          </a:xfrm>
          <a:prstGeom prst="rect">
            <a:avLst/>
          </a:prstGeom>
          <a:solidFill>
            <a:srgbClr val="EFEDE3"/>
          </a:solidFill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FC12-D31D-4BAD-B3A9-82286DFCF4CF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6175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Field dependent effects in Stacked quantum dots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Till </a:t>
            </a:r>
            <a:r>
              <a:rPr lang="en-SG" dirty="0" err="1" smtClean="0"/>
              <a:t>Audlauer</a:t>
            </a:r>
            <a:r>
              <a:rPr lang="en-SG" dirty="0" smtClean="0"/>
              <a:t> and Peter </a:t>
            </a:r>
            <a:r>
              <a:rPr lang="en-SG" dirty="0" err="1" smtClean="0"/>
              <a:t>Vogl</a:t>
            </a:r>
            <a:r>
              <a:rPr lang="en-SG" dirty="0" smtClean="0"/>
              <a:t> (2009)</a:t>
            </a:r>
          </a:p>
          <a:p>
            <a:pPr lvl="1"/>
            <a:r>
              <a:rPr lang="en-SG" dirty="0" smtClean="0"/>
              <a:t>“</a:t>
            </a:r>
            <a:r>
              <a:rPr lang="en-SG" i="0" dirty="0" smtClean="0"/>
              <a:t>we </a:t>
            </a:r>
            <a:r>
              <a:rPr lang="en-SG" i="0" dirty="0"/>
              <a:t>predict a giant </a:t>
            </a:r>
            <a:r>
              <a:rPr lang="en-SG" b="1" i="0" dirty="0"/>
              <a:t>electrically </a:t>
            </a:r>
            <a:r>
              <a:rPr lang="en-SG" b="1" i="0" dirty="0" err="1"/>
              <a:t>tunable</a:t>
            </a:r>
            <a:r>
              <a:rPr lang="en-SG" b="1" i="0" dirty="0"/>
              <a:t> anisotropy of hole </a:t>
            </a:r>
            <a:r>
              <a:rPr lang="en-SG" b="1" dirty="0"/>
              <a:t>g </a:t>
            </a:r>
            <a:r>
              <a:rPr lang="en-SG" b="1" i="0" dirty="0"/>
              <a:t>factors </a:t>
            </a:r>
            <a:r>
              <a:rPr lang="en-SG" i="0" dirty="0"/>
              <a:t>that is introduced by </a:t>
            </a:r>
            <a:r>
              <a:rPr lang="en-SG" i="0" dirty="0" smtClean="0"/>
              <a:t>piezoelectric charges</a:t>
            </a:r>
            <a:r>
              <a:rPr lang="en-SG" i="0" dirty="0"/>
              <a:t>. This effect allows bias controlled </a:t>
            </a:r>
            <a:r>
              <a:rPr lang="en-SG" dirty="0"/>
              <a:t>g </a:t>
            </a:r>
            <a:r>
              <a:rPr lang="en-SG" i="0" dirty="0"/>
              <a:t>factor switching and single-spin manipulations </a:t>
            </a:r>
            <a:r>
              <a:rPr lang="en-SG" b="1" i="0" dirty="0"/>
              <a:t>in a static </a:t>
            </a:r>
            <a:r>
              <a:rPr lang="en-SG" b="1" i="0" dirty="0" smtClean="0"/>
              <a:t>magnetic field</a:t>
            </a:r>
            <a:r>
              <a:rPr lang="en-SG" i="0" dirty="0" smtClean="0"/>
              <a:t>.”</a:t>
            </a:r>
          </a:p>
          <a:p>
            <a:pPr lvl="1"/>
            <a:r>
              <a:rPr lang="en-SG" i="0" dirty="0" smtClean="0"/>
              <a:t>“distinctive electrically tuned </a:t>
            </a:r>
            <a:r>
              <a:rPr lang="en-SG" i="0" dirty="0"/>
              <a:t>resonances have been discovered in recent </a:t>
            </a:r>
            <a:r>
              <a:rPr lang="en-SG" i="0" dirty="0" smtClean="0"/>
              <a:t>experiments for </a:t>
            </a:r>
            <a:r>
              <a:rPr lang="en-SG" i="0" dirty="0"/>
              <a:t>the exciton </a:t>
            </a:r>
            <a:r>
              <a:rPr lang="en-SG" dirty="0"/>
              <a:t>g </a:t>
            </a:r>
            <a:r>
              <a:rPr lang="en-SG" i="0" dirty="0"/>
              <a:t>factors </a:t>
            </a:r>
            <a:r>
              <a:rPr lang="en-SG" b="1" i="0" dirty="0"/>
              <a:t>in vertically stacked quantum dot</a:t>
            </a:r>
            <a:br>
              <a:rPr lang="en-SG" b="1" i="0" dirty="0"/>
            </a:br>
            <a:r>
              <a:rPr lang="en-SG" b="1" i="0" dirty="0" smtClean="0"/>
              <a:t>molecules</a:t>
            </a:r>
            <a:r>
              <a:rPr lang="en-SG" i="0" dirty="0" smtClean="0"/>
              <a:t>”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FC12-D31D-4BAD-B3A9-82286DFCF4CF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19458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Numerical calculation of strain and electronic structure is widely quoted but not well documented. </a:t>
            </a:r>
            <a:endParaRPr lang="en-SG" dirty="0" smtClean="0"/>
          </a:p>
          <a:p>
            <a:endParaRPr lang="en-SG" dirty="0" smtClean="0"/>
          </a:p>
          <a:p>
            <a:r>
              <a:rPr lang="en-SG" dirty="0" smtClean="0"/>
              <a:t>Develop a</a:t>
            </a:r>
            <a:r>
              <a:rPr lang="en-SG" dirty="0" smtClean="0"/>
              <a:t>lgorithm in MATLAB that allows </a:t>
            </a:r>
            <a:r>
              <a:rPr lang="en-SG" dirty="0" smtClean="0"/>
              <a:t>modelling and understanding of the quantum dots </a:t>
            </a:r>
            <a:endParaRPr lang="en-SG" dirty="0" smtClean="0"/>
          </a:p>
          <a:p>
            <a:endParaRPr lang="en-SG" dirty="0"/>
          </a:p>
          <a:p>
            <a:r>
              <a:rPr lang="en-SG" dirty="0" smtClean="0"/>
              <a:t>Understand spin dependence of electronic structure in Stacked quantum dots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FC12-D31D-4BAD-B3A9-82286DFCF4CF}" type="slidenum">
              <a:rPr lang="en-SG" smtClean="0"/>
              <a:t>11</a:t>
            </a:fld>
            <a:endParaRPr lang="en-SG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28700" y="55745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 smtClean="0"/>
              <a:t>Motivation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04892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9565357"/>
              </p:ext>
            </p:extLst>
          </p:nvPr>
        </p:nvGraphicFramePr>
        <p:xfrm>
          <a:off x="1445950" y="1614996"/>
          <a:ext cx="6772276" cy="4456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Goals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FC12-D31D-4BAD-B3A9-82286DFCF4CF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3822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Strain</a:t>
            </a:r>
            <a:endParaRPr lang="en-SG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Continuum elasticity </a:t>
            </a:r>
            <a:r>
              <a:rPr lang="en-SG" dirty="0" smtClean="0"/>
              <a:t>theory</a:t>
            </a:r>
          </a:p>
          <a:p>
            <a:endParaRPr lang="en-SG" dirty="0" smtClean="0"/>
          </a:p>
          <a:p>
            <a:r>
              <a:rPr lang="en-SG" dirty="0" smtClean="0"/>
              <a:t>Finite Difference </a:t>
            </a:r>
            <a:r>
              <a:rPr lang="en-SG" dirty="0" smtClean="0"/>
              <a:t>Method</a:t>
            </a:r>
          </a:p>
          <a:p>
            <a:endParaRPr lang="en-SG" dirty="0" smtClean="0"/>
          </a:p>
          <a:p>
            <a:r>
              <a:rPr lang="en-SG" dirty="0" smtClean="0"/>
              <a:t>Generalized </a:t>
            </a:r>
            <a:r>
              <a:rPr lang="en-SG" dirty="0" smtClean="0"/>
              <a:t>Newton Raphson Method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FC12-D31D-4BAD-B3A9-82286DFCF4CF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8706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dirty="0" smtClean="0"/>
              <a:t>Continuum Elasticity Theory</a:t>
            </a:r>
            <a:endParaRPr lang="en-SG" sz="4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390841"/>
              </p:ext>
            </p:extLst>
          </p:nvPr>
        </p:nvGraphicFramePr>
        <p:xfrm>
          <a:off x="1485900" y="1855788"/>
          <a:ext cx="252095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Equation" r:id="rId3" imgW="927000" imgH="393480" progId="Equation.3">
                  <p:embed/>
                </p:oleObj>
              </mc:Choice>
              <mc:Fallback>
                <p:oleObj name="Equation" r:id="rId3" imgW="9270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85900" y="1855788"/>
                        <a:ext cx="2520950" cy="1071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736438"/>
              </p:ext>
            </p:extLst>
          </p:nvPr>
        </p:nvGraphicFramePr>
        <p:xfrm>
          <a:off x="1485900" y="3271002"/>
          <a:ext cx="5011737" cy="221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Equation" r:id="rId5" imgW="2070000" imgH="914400" progId="Equation.3">
                  <p:embed/>
                </p:oleObj>
              </mc:Choice>
              <mc:Fallback>
                <p:oleObj name="Equation" r:id="rId5" imgW="2070000" imgH="914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85900" y="3271002"/>
                        <a:ext cx="5011737" cy="2212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920947"/>
              </p:ext>
            </p:extLst>
          </p:nvPr>
        </p:nvGraphicFramePr>
        <p:xfrm>
          <a:off x="5113089" y="1906594"/>
          <a:ext cx="2476809" cy="969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name="Equation" r:id="rId7" imgW="1168200" imgH="457200" progId="Equation.3">
                  <p:embed/>
                </p:oleObj>
              </mc:Choice>
              <mc:Fallback>
                <p:oleObj name="Equation" r:id="rId7" imgW="11682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13089" y="1906594"/>
                        <a:ext cx="2476809" cy="969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FC12-D31D-4BAD-B3A9-82286DFCF4CF}" type="slidenum">
              <a:rPr lang="en-SG" smtClean="0"/>
              <a:t>14</a:t>
            </a:fld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3200400" y="1757082"/>
            <a:ext cx="127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strain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6050917" y="1537262"/>
            <a:ext cx="166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displacement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4245644" y="2197590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(1)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7828693" y="2197590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(2)</a:t>
            </a:r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6869524" y="3591171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(3)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71670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Finite Difference Method</a:t>
            </a:r>
            <a:endParaRPr lang="en-SG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696364"/>
              </p:ext>
            </p:extLst>
          </p:nvPr>
        </p:nvGraphicFramePr>
        <p:xfrm>
          <a:off x="1028700" y="3032597"/>
          <a:ext cx="5728982" cy="901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Equation" r:id="rId3" imgW="2501640" imgH="393480" progId="Equation.3">
                  <p:embed/>
                </p:oleObj>
              </mc:Choice>
              <mc:Fallback>
                <p:oleObj name="Equation" r:id="rId3" imgW="250164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700" y="3032597"/>
                        <a:ext cx="5728982" cy="901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275777"/>
              </p:ext>
            </p:extLst>
          </p:nvPr>
        </p:nvGraphicFramePr>
        <p:xfrm>
          <a:off x="1028700" y="4425432"/>
          <a:ext cx="48577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Equation" r:id="rId5" imgW="2120760" imgH="393480" progId="Equation.3">
                  <p:embed/>
                </p:oleObj>
              </mc:Choice>
              <mc:Fallback>
                <p:oleObj name="Equation" r:id="rId5" imgW="212076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28700" y="4425432"/>
                        <a:ext cx="4857750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1028700" y="2734235"/>
            <a:ext cx="7200900" cy="1779973"/>
          </a:xfrm>
        </p:spPr>
        <p:txBody>
          <a:bodyPr>
            <a:normAutofit/>
          </a:bodyPr>
          <a:lstStyle/>
          <a:p>
            <a:r>
              <a:rPr lang="en-SG" dirty="0" smtClean="0"/>
              <a:t>Central Difference</a:t>
            </a:r>
          </a:p>
          <a:p>
            <a:endParaRPr lang="en-SG" dirty="0"/>
          </a:p>
          <a:p>
            <a:endParaRPr lang="en-SG" dirty="0" smtClean="0"/>
          </a:p>
          <a:p>
            <a:r>
              <a:rPr lang="en-SG" dirty="0" smtClean="0"/>
              <a:t>Forward Difference</a:t>
            </a:r>
            <a:endParaRPr lang="en-SG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470517"/>
              </p:ext>
            </p:extLst>
          </p:nvPr>
        </p:nvGraphicFramePr>
        <p:xfrm>
          <a:off x="1122469" y="1707900"/>
          <a:ext cx="2476809" cy="969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Equation" r:id="rId7" imgW="1168200" imgH="457200" progId="Equation.3">
                  <p:embed/>
                </p:oleObj>
              </mc:Choice>
              <mc:Fallback>
                <p:oleObj name="Equation" r:id="rId7" imgW="11682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22469" y="1707900"/>
                        <a:ext cx="2476809" cy="969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FC12-D31D-4BAD-B3A9-82286DFCF4CF}" type="slidenum">
              <a:rPr lang="en-SG" smtClean="0"/>
              <a:t>15</a:t>
            </a:fld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7104552" y="1902261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(4)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7104552" y="3254889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(5)</a:t>
            </a:r>
            <a:endParaRPr lang="en-SG" dirty="0"/>
          </a:p>
        </p:txBody>
      </p:sp>
      <p:sp>
        <p:nvSpPr>
          <p:cNvPr id="11" name="TextBox 10"/>
          <p:cNvSpPr txBox="1"/>
          <p:nvPr/>
        </p:nvSpPr>
        <p:spPr>
          <a:xfrm>
            <a:off x="7104552" y="4647600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(6)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46560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dirty="0" smtClean="0"/>
              <a:t>Generalized Newton-Raphson Method </a:t>
            </a:r>
            <a:endParaRPr lang="en-SG" sz="4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449770"/>
              </p:ext>
            </p:extLst>
          </p:nvPr>
        </p:nvGraphicFramePr>
        <p:xfrm>
          <a:off x="1028700" y="2689317"/>
          <a:ext cx="2095747" cy="1017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Equation" r:id="rId3" imgW="888840" imgH="431640" progId="Equation.3">
                  <p:embed/>
                </p:oleObj>
              </mc:Choice>
              <mc:Fallback>
                <p:oleObj name="Equation" r:id="rId3" imgW="8888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700" y="2689317"/>
                        <a:ext cx="2095747" cy="10179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8" name="Picture 2" descr="\bold H = \begin{bmatrix}&#10;  \dfrac{\partial^2 f}{\partial x_1^2} &amp; \dfrac{\partial^2 f}{\partial x_1\,\partial x_2} &amp; \cdots &amp; \dfrac{\partial^2 f}{\partial x_1\,\partial x_n} \\[2.2ex]&#10;  \dfrac{\partial^2 f}{\partial x_2\,\partial x_1} &amp; \dfrac{\partial^2 f}{\partial x_2^2} &amp; \cdots &amp; \dfrac{\partial^2 f}{\partial x_2\,\partial x_n} \\[2.2ex]&#10;  \vdots &amp; \vdots &amp; \ddots &amp; \vdots \\[2.2ex]&#10;  \dfrac{\partial^2 f}{\partial x_n\,\partial x_1} &amp; \dfrac{\partial^2 f}{\partial x_n\,\partial x_2} &amp; \cdots &amp; \dfrac{\partial^2 f}{\partial x_n^2}&#10;\end{bmatrix}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194" y="2306798"/>
            <a:ext cx="4788211" cy="280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28700" y="4123475"/>
                <a:ext cx="2327059" cy="5084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SG" sz="24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SG" sz="2400" i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endChr m:val=""/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  <m:sup>
                          <m:r>
                            <a:rPr lang="en-SG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SG" sz="2400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SG" sz="2400" i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SG" sz="2400" i="1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4123475"/>
                <a:ext cx="2327059" cy="50840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FC12-D31D-4BAD-B3A9-82286DFCF4CF}" type="slidenum">
              <a:rPr lang="en-SG" smtClean="0"/>
              <a:t>16</a:t>
            </a:fld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3445544" y="2962921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(7)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3445544" y="4197890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(8)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8403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987159" y="4448483"/>
                <a:ext cx="4614981" cy="1636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SG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SG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SG" i="0">
                                  <a:latin typeface="Cambria Math" panose="02040503050406030204" pitchFamily="18" charset="0"/>
                                </a:rPr>
                                <m:t>11 </m:t>
                              </m:r>
                            </m:e>
                            <m:e>
                              <m:r>
                                <a:rPr lang="en-SG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SG" i="0">
                                  <a:latin typeface="Cambria Math" panose="02040503050406030204" pitchFamily="18" charset="0"/>
                                </a:rPr>
                                <m:t>12 </m:t>
                              </m:r>
                            </m:e>
                            <m:e>
                              <m:r>
                                <a:rPr lang="en-SG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SG" i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SG" i="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  <m:e>
                              <m:r>
                                <a:rPr lang="en-SG" i="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  <m:e>
                              <m:r>
                                <a:rPr lang="en-SG" i="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</m:eqArr>
                          <m:r>
                            <a:rPr lang="en-SG" i="0">
                              <a:latin typeface="Cambria Math" panose="02040503050406030204" pitchFamily="18" charset="0"/>
                            </a:rPr>
                            <m:t> </m:t>
                          </m:r>
                          <m:eqArr>
                            <m:eqArr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SG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SG" i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SG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SG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SG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SG" i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SG" i="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  <m:e>
                              <m:r>
                                <a:rPr lang="en-SG" i="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  <m:e>
                              <m:r>
                                <a:rPr lang="en-SG" i="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</m:eqArr>
                          <m:r>
                            <a:rPr lang="en-SG" i="0">
                              <a:latin typeface="Cambria Math" panose="02040503050406030204" pitchFamily="18" charset="0"/>
                            </a:rPr>
                            <m:t> </m:t>
                          </m:r>
                          <m:eqArr>
                            <m:eqArr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SG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SG" i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SG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SG" i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SG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SG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SG" i="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  <m:e>
                              <m:r>
                                <a:rPr lang="en-SG" i="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  <m:e>
                              <m:r>
                                <a:rPr lang="en-SG" i="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SG" i="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  <m:e>
                              <m:r>
                                <a:rPr lang="en-SG" i="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SG" i="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  <m:e>
                              <m:r>
                                <a:rPr lang="en-SG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SG" i="0">
                                  <a:latin typeface="Cambria Math" panose="02040503050406030204" pitchFamily="18" charset="0"/>
                                </a:rPr>
                                <m:t>44</m:t>
                              </m:r>
                            </m:e>
                            <m:e>
                              <m:r>
                                <a:rPr lang="en-SG" i="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  <m:e>
                              <m:r>
                                <a:rPr lang="en-SG" i="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</m:eqAr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eqArr>
                            <m:eqArr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SG" i="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  <m:e>
                              <m:r>
                                <a:rPr lang="en-SG" i="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  <m:e>
                              <m:r>
                                <a:rPr lang="en-SG" i="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  <m:e>
                              <m:r>
                                <a:rPr lang="en-SG" i="0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SG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SG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SG" i="0">
                                  <a:latin typeface="Cambria Math" panose="02040503050406030204" pitchFamily="18" charset="0"/>
                                </a:rPr>
                                <m:t>44</m:t>
                              </m:r>
                            </m:e>
                            <m:e>
                              <m:r>
                                <a:rPr lang="en-SG" i="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</m:eqAr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eqArr>
                            <m:eqArr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SG" i="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  <m:e>
                              <m:r>
                                <a:rPr lang="en-SG" i="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  <m:e>
                              <m:r>
                                <a:rPr lang="en-SG" i="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  <m:e>
                              <m:r>
                                <a:rPr lang="en-SG" i="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  <m:e>
                              <m:r>
                                <a:rPr lang="en-SG" i="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  <m:e>
                              <m:r>
                                <a:rPr lang="en-SG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SG" i="0">
                                  <a:latin typeface="Cambria Math" panose="02040503050406030204" pitchFamily="18" charset="0"/>
                                </a:rPr>
                                <m:t>44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159" y="4448483"/>
                <a:ext cx="4614981" cy="163685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3185974" y="6147284"/>
                <a:ext cx="2327059" cy="5084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SG" sz="24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SG" sz="2400" i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endChr m:val=""/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  <m:sup>
                          <m:r>
                            <a:rPr lang="en-SG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SG" sz="2400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SG" sz="2400" i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SG" sz="2400" i="1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974" y="6147284"/>
                <a:ext cx="2327059" cy="50840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FC12-D31D-4BAD-B3A9-82286DFCF4CF}" type="slidenum">
              <a:rPr lang="en-SG" smtClean="0"/>
              <a:t>17</a:t>
            </a:fld>
            <a:endParaRPr lang="en-S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021620" y="960725"/>
                <a:ext cx="6876383" cy="4110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>
                          <a:latin typeface="Cambria Math" panose="02040503050406030204" pitchFamily="18" charset="0"/>
                        </a:rPr>
                        <m:t>𝑔𝑟𝑎𝑑</m:t>
                      </m:r>
                      <m:d>
                        <m:d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SG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SG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i="1">
                                            <a:latin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  <m:sub>
                                        <m:r>
                                          <a:rPr lang="en-SG" i="1">
                                            <a:latin typeface="Cambria Math" panose="02040503050406030204" pitchFamily="18" charset="0"/>
                                          </a:rPr>
                                          <m:t>𝑥𝑥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SG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i="1">
                                            <a:latin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  <m:sub>
                                        <m:r>
                                          <a:rPr lang="en-SG" i="1">
                                            <a:latin typeface="Cambria Math" panose="02040503050406030204" pitchFamily="18" charset="0"/>
                                          </a:rPr>
                                          <m:t>𝑦𝑦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SG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SG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SG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num>
                                        <m:den>
                                          <m:r>
                                            <a:rPr lang="en-SG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SG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SG" i="1">
                                                  <a:latin typeface="Cambria Math" panose="02040503050406030204" pitchFamily="18" charset="0"/>
                                                </a:rPr>
                                                <m:t>𝜀</m:t>
                                              </m:r>
                                            </m:e>
                                            <m:sub>
                                              <m:r>
                                                <a:rPr lang="en-SG" i="1">
                                                  <a:latin typeface="Cambria Math" panose="02040503050406030204" pitchFamily="18" charset="0"/>
                                                </a:rPr>
                                                <m:t>𝑧𝑧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SG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SG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SG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num>
                                        <m:den>
                                          <m:r>
                                            <a:rPr lang="en-SG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SG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SG" i="1">
                                                  <a:latin typeface="Cambria Math" panose="02040503050406030204" pitchFamily="18" charset="0"/>
                                                </a:rPr>
                                                <m:t>𝜀</m:t>
                                              </m:r>
                                            </m:e>
                                            <m:sub>
                                              <m:r>
                                                <a:rPr lang="en-SG" i="1">
                                                  <a:latin typeface="Cambria Math" panose="02040503050406030204" pitchFamily="18" charset="0"/>
                                                </a:rPr>
                                                <m:t>𝑥𝑦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SG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SG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SG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r>
                                                  <a:rPr lang="en-SG" i="1">
                                                    <a:latin typeface="Cambria Math" panose="02040503050406030204" pitchFamily="18" charset="0"/>
                                                  </a:rPr>
                                                  <m:t>𝐸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SG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SG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SG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𝜀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SG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𝑦𝑧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mr>
                                        <m:m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SG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SG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r>
                                                  <a:rPr lang="en-SG" i="1">
                                                    <a:latin typeface="Cambria Math" panose="02040503050406030204" pitchFamily="18" charset="0"/>
                                                  </a:rPr>
                                                  <m:t>𝐸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SG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SG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SG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𝜀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SG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𝑥𝑧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SG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  <m:d>
                                  <m:dPr>
                                    <m:ctrlP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SG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i="1">
                                            <a:latin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  <m:sub>
                                        <m:r>
                                          <a:rPr lang="en-SG" i="1">
                                            <a:latin typeface="Cambria Math" panose="02040503050406030204" pitchFamily="18" charset="0"/>
                                          </a:rPr>
                                          <m:t>𝑥𝑥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d>
                                  <m:dPr>
                                    <m:ctrlP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SG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i="1">
                                            <a:latin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  <m:sub>
                                        <m:r>
                                          <a:rPr lang="en-SG" i="1">
                                            <a:latin typeface="Cambria Math" panose="02040503050406030204" pitchFamily="18" charset="0"/>
                                          </a:rPr>
                                          <m:t>𝑦𝑦</m:t>
                                        </m:r>
                                      </m:sub>
                                    </m:sSub>
                                    <m: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SG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i="1">
                                            <a:latin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  <m:sub>
                                        <m:r>
                                          <a:rPr lang="en-SG" i="1">
                                            <a:latin typeface="Cambria Math" panose="02040503050406030204" pitchFamily="18" charset="0"/>
                                          </a:rPr>
                                          <m:t>𝑧𝑧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  <m:d>
                                  <m:dPr>
                                    <m:ctrlP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SG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i="1">
                                            <a:latin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  <m:sub>
                                        <m:r>
                                          <a:rPr lang="en-SG" i="1">
                                            <a:latin typeface="Cambria Math" panose="02040503050406030204" pitchFamily="18" charset="0"/>
                                          </a:rPr>
                                          <m:t>𝑦𝑦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12(</m:t>
                                </m:r>
                                <m:sSub>
                                  <m:sSubPr>
                                    <m:ctrlP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  <m:t>𝑧𝑧</m:t>
                                    </m:r>
                                  </m:sub>
                                </m:sSub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  <m:d>
                                        <m:dPr>
                                          <m:ctrlPr>
                                            <a:rPr lang="en-SG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SG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SG" i="1">
                                                  <a:latin typeface="Cambria Math" panose="02040503050406030204" pitchFamily="18" charset="0"/>
                                                </a:rPr>
                                                <m:t>𝜀</m:t>
                                              </m:r>
                                            </m:e>
                                            <m:sub>
                                              <m:r>
                                                <a:rPr lang="en-SG" i="1">
                                                  <a:latin typeface="Cambria Math" panose="02040503050406030204" pitchFamily="18" charset="0"/>
                                                </a:rPr>
                                                <m:t>𝑧𝑧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  <m:t>12(</m:t>
                                      </m:r>
                                      <m:sSub>
                                        <m:sSubPr>
                                          <m:ctrlPr>
                                            <a:rPr lang="en-SG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i="1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SG" i="1">
                                              <a:latin typeface="Cambria Math" panose="02040503050406030204" pitchFamily="18" charset="0"/>
                                            </a:rPr>
                                            <m:t>𝑥𝑥</m:t>
                                          </m:r>
                                        </m:sub>
                                      </m:sSub>
                                      <m: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SG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i="1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SG" i="1">
                                              <a:latin typeface="Cambria Math" panose="02040503050406030204" pitchFamily="18" charset="0"/>
                                            </a:rPr>
                                            <m:t>𝑦𝑦</m:t>
                                          </m:r>
                                        </m:sub>
                                      </m:sSub>
                                      <m: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  <m:t>44</m:t>
                                      </m:r>
                                      <m:d>
                                        <m:dPr>
                                          <m:ctrlPr>
                                            <a:rPr lang="en-SG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SG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SG" i="1">
                                                  <a:latin typeface="Cambria Math" panose="02040503050406030204" pitchFamily="18" charset="0"/>
                                                </a:rPr>
                                                <m:t>𝜀</m:t>
                                              </m:r>
                                            </m:e>
                                            <m:sub>
                                              <m:r>
                                                <a:rPr lang="en-SG" i="1">
                                                  <a:latin typeface="Cambria Math" panose="02040503050406030204" pitchFamily="18" charset="0"/>
                                                </a:rPr>
                                                <m:t>𝑥𝑦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SG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SG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SG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  <m:r>
                                              <a:rPr lang="en-SG" i="1">
                                                <a:latin typeface="Cambria Math" panose="02040503050406030204" pitchFamily="18" charset="0"/>
                                              </a:rPr>
                                              <m:t>44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SG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SG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SG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𝜀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SG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𝑦𝑧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SG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SG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  <m:r>
                                              <a:rPr lang="en-SG" i="1">
                                                <a:latin typeface="Cambria Math" panose="02040503050406030204" pitchFamily="18" charset="0"/>
                                              </a:rPr>
                                              <m:t>44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SG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SG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SG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𝜀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SG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𝑥𝑧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dirty="0"/>
              </a:p>
              <a:p>
                <a:endParaRPr lang="en-SG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20" y="960725"/>
                <a:ext cx="6876383" cy="41108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125153" y="375756"/>
            <a:ext cx="6301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800" dirty="0"/>
              <a:t>Generalized Newton-Raphson Method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98469" y="2521440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(9)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7798469" y="5082246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(10)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3246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Algorithm</a:t>
            </a:r>
            <a:endParaRPr lang="en-SG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FC12-D31D-4BAD-B3A9-82286DFCF4CF}" type="slidenum">
              <a:rPr lang="en-SG" smtClean="0"/>
              <a:t>18</a:t>
            </a:fld>
            <a:endParaRPr lang="en-SG"/>
          </a:p>
        </p:txBody>
      </p:sp>
      <p:pic>
        <p:nvPicPr>
          <p:cNvPr id="9" name="Picture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70" y="1943263"/>
            <a:ext cx="8236887" cy="29335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8000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Simulation Domain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428750"/>
            <a:ext cx="7200900" cy="3581400"/>
          </a:xfrm>
        </p:spPr>
        <p:txBody>
          <a:bodyPr/>
          <a:lstStyle/>
          <a:p>
            <a:r>
              <a:rPr lang="en-SG" dirty="0" smtClean="0"/>
              <a:t>40X40X40</a:t>
            </a:r>
          </a:p>
          <a:p>
            <a:r>
              <a:rPr lang="en-SG" dirty="0" smtClean="0"/>
              <a:t>0.25 </a:t>
            </a:r>
            <a:r>
              <a:rPr lang="en-SG" dirty="0" smtClean="0"/>
              <a:t>nm step size</a:t>
            </a:r>
            <a:endParaRPr lang="en-SG" dirty="0"/>
          </a:p>
        </p:txBody>
      </p:sp>
      <p:grpSp>
        <p:nvGrpSpPr>
          <p:cNvPr id="7" name="Group 6"/>
          <p:cNvGrpSpPr/>
          <p:nvPr/>
        </p:nvGrpSpPr>
        <p:grpSpPr>
          <a:xfrm>
            <a:off x="1649067" y="2454958"/>
            <a:ext cx="5960165" cy="3546346"/>
            <a:chOff x="1649067" y="1851277"/>
            <a:chExt cx="5960165" cy="3546346"/>
          </a:xfrm>
        </p:grpSpPr>
        <p:pic>
          <p:nvPicPr>
            <p:cNvPr id="4" name="Picture 3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9067" y="1851277"/>
              <a:ext cx="5960165" cy="35463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3808520" y="4174355"/>
              <a:ext cx="155405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dirty="0" smtClean="0"/>
                <a:t>Base=12 </a:t>
              </a:r>
              <a:r>
                <a:rPr lang="en-SG" dirty="0" smtClean="0"/>
                <a:t>nm</a:t>
              </a:r>
              <a:endParaRPr lang="en-SG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46198" y="3292044"/>
              <a:ext cx="159280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dirty="0" smtClean="0"/>
                <a:t>height=6 nm</a:t>
              </a:r>
              <a:endParaRPr lang="en-SG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FC12-D31D-4BAD-B3A9-82286DFCF4CF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7235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Scope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Introduction of </a:t>
            </a:r>
            <a:r>
              <a:rPr lang="en-SG" dirty="0" smtClean="0"/>
              <a:t>QDs</a:t>
            </a:r>
          </a:p>
          <a:p>
            <a:endParaRPr lang="en-SG" dirty="0" smtClean="0"/>
          </a:p>
          <a:p>
            <a:r>
              <a:rPr lang="en-SG" dirty="0" smtClean="0"/>
              <a:t>Strain</a:t>
            </a:r>
          </a:p>
          <a:p>
            <a:endParaRPr lang="en-SG" dirty="0" smtClean="0"/>
          </a:p>
          <a:p>
            <a:r>
              <a:rPr lang="en-SG" dirty="0" smtClean="0"/>
              <a:t>Piezoelectricity</a:t>
            </a:r>
          </a:p>
          <a:p>
            <a:endParaRPr lang="en-SG" dirty="0" smtClean="0"/>
          </a:p>
          <a:p>
            <a:r>
              <a:rPr lang="en-SG" dirty="0" smtClean="0"/>
              <a:t>Electronic Structure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FC12-D31D-4BAD-B3A9-82286DFCF4CF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5595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FC12-D31D-4BAD-B3A9-82286DFCF4CF}" type="slidenum">
              <a:rPr lang="en-SG" smtClean="0"/>
              <a:t>20</a:t>
            </a:fld>
            <a:endParaRPr lang="en-SG"/>
          </a:p>
        </p:txBody>
      </p:sp>
      <p:grpSp>
        <p:nvGrpSpPr>
          <p:cNvPr id="23" name="Group 22"/>
          <p:cNvGrpSpPr/>
          <p:nvPr/>
        </p:nvGrpSpPr>
        <p:grpSpPr>
          <a:xfrm>
            <a:off x="834320" y="1248719"/>
            <a:ext cx="7467451" cy="5204667"/>
            <a:chOff x="981075" y="622391"/>
            <a:chExt cx="7467451" cy="520466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6949" y="622391"/>
              <a:ext cx="6921577" cy="5204667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 flipH="1">
              <a:off x="1748117" y="3621741"/>
              <a:ext cx="1121" cy="188259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845858" y="3810000"/>
              <a:ext cx="1918447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765176" y="2958353"/>
              <a:ext cx="8965" cy="6633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518212" y="3810000"/>
              <a:ext cx="770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 smtClean="0">
                  <a:solidFill>
                    <a:srgbClr val="FF0000"/>
                  </a:solidFill>
                </a:rPr>
                <a:t>12</a:t>
              </a:r>
              <a:endParaRPr lang="en-SG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97625" y="3161872"/>
              <a:ext cx="367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 smtClean="0">
                  <a:solidFill>
                    <a:srgbClr val="FF0000"/>
                  </a:solidFill>
                </a:rPr>
                <a:t>6</a:t>
              </a:r>
              <a:endParaRPr lang="en-SG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48898" y="3531204"/>
              <a:ext cx="541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 smtClean="0"/>
                <a:t>0.5</a:t>
              </a:r>
              <a:endParaRPr lang="en-SG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1748117" y="842682"/>
              <a:ext cx="0" cy="2779059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81075" y="2152320"/>
              <a:ext cx="7094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 smtClean="0"/>
                <a:t>24.5</a:t>
              </a:r>
              <a:endParaRPr lang="en-SG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748117" y="3842032"/>
              <a:ext cx="1" cy="1634843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148896" y="4474787"/>
              <a:ext cx="541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 smtClean="0"/>
                <a:t>15</a:t>
              </a:r>
              <a:endParaRPr lang="en-SG" dirty="0"/>
            </a:p>
          </p:txBody>
        </p:sp>
      </p:grp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>
            <a:normAutofit/>
          </a:bodyPr>
          <a:lstStyle/>
          <a:p>
            <a:r>
              <a:rPr lang="en-SG" sz="4000" dirty="0" smtClean="0"/>
              <a:t>Simulation </a:t>
            </a:r>
            <a:r>
              <a:rPr lang="en-SG" sz="4000" dirty="0" smtClean="0"/>
              <a:t>Domain (X-Z plane)</a:t>
            </a:r>
            <a:endParaRPr lang="en-SG" sz="4000" dirty="0"/>
          </a:p>
        </p:txBody>
      </p:sp>
      <p:sp>
        <p:nvSpPr>
          <p:cNvPr id="26" name="TextBox 25"/>
          <p:cNvSpPr txBox="1"/>
          <p:nvPr/>
        </p:nvSpPr>
        <p:spPr>
          <a:xfrm>
            <a:off x="4224337" y="6471027"/>
            <a:ext cx="80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X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70555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Initial conditions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FC12-D31D-4BAD-B3A9-82286DFCF4CF}" type="slidenum">
              <a:rPr lang="en-SG" smtClean="0"/>
              <a:t>21</a:t>
            </a:fld>
            <a:endParaRPr lang="en-SG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995394"/>
            <a:ext cx="7158305" cy="415646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028700" y="1349063"/>
            <a:ext cx="3705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Red</a:t>
            </a:r>
            <a:r>
              <a:rPr lang="en-SG" dirty="0" smtClean="0"/>
              <a:t> arrow: in-plane displacement</a:t>
            </a:r>
          </a:p>
          <a:p>
            <a:r>
              <a:rPr lang="en-SG" dirty="0" smtClean="0">
                <a:solidFill>
                  <a:srgbClr val="0070C0"/>
                </a:solidFill>
              </a:rPr>
              <a:t>Blue</a:t>
            </a:r>
            <a:r>
              <a:rPr lang="en-SG" dirty="0" smtClean="0"/>
              <a:t> arrow: Displacement in z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76687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4000" dirty="0" smtClean="0"/>
              <a:t>Results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FC12-D31D-4BAD-B3A9-82286DFCF4CF}" type="slidenum">
              <a:rPr lang="en-SG" smtClean="0"/>
              <a:t>22</a:t>
            </a:fld>
            <a:endParaRPr lang="en-S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595" y="1428750"/>
            <a:ext cx="5766547" cy="485272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17595" y="6286361"/>
            <a:ext cx="483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 smtClean="0"/>
              <a:t>Convergence</a:t>
            </a:r>
            <a:r>
              <a:rPr lang="en-SG" dirty="0" smtClean="0"/>
              <a:t> of energy over n=100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84626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dirty="0" smtClean="0"/>
              <a:t>Isotropic and Biaxial Strain</a:t>
            </a:r>
            <a:endParaRPr lang="en-SG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FC12-D31D-4BAD-B3A9-82286DFCF4CF}" type="slidenum">
              <a:rPr lang="en-SG" smtClean="0"/>
              <a:t>23</a:t>
            </a:fld>
            <a:endParaRPr lang="en-SG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822003"/>
              </p:ext>
            </p:extLst>
          </p:nvPr>
        </p:nvGraphicFramePr>
        <p:xfrm>
          <a:off x="1895874" y="5349350"/>
          <a:ext cx="5658185" cy="1104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3" imgW="2603160" imgH="507960" progId="Equation.3">
                  <p:embed/>
                </p:oleObj>
              </mc:Choice>
              <mc:Fallback>
                <p:oleObj name="Equation" r:id="rId3" imgW="260316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95874" y="5349350"/>
                        <a:ext cx="5658185" cy="1104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7893" y="1270944"/>
            <a:ext cx="5060157" cy="404023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8663" y="2329390"/>
            <a:ext cx="1641874" cy="192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07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473258" y="819150"/>
            <a:ext cx="3270692" cy="5524500"/>
          </a:xfrm>
        </p:spPr>
        <p:txBody>
          <a:bodyPr/>
          <a:lstStyle/>
          <a:p>
            <a:endParaRPr lang="en-SG" dirty="0" smtClean="0"/>
          </a:p>
          <a:p>
            <a:r>
              <a:rPr lang="en-SG" dirty="0" smtClean="0"/>
              <a:t>Isotropic strain confined within dot</a:t>
            </a:r>
          </a:p>
          <a:p>
            <a:endParaRPr lang="en-SG" dirty="0" smtClean="0"/>
          </a:p>
          <a:p>
            <a:r>
              <a:rPr lang="en-SG" dirty="0" smtClean="0"/>
              <a:t>Biaxial strain extends into substrate</a:t>
            </a:r>
          </a:p>
          <a:p>
            <a:endParaRPr lang="en-SG" dirty="0" smtClean="0"/>
          </a:p>
          <a:p>
            <a:r>
              <a:rPr lang="en-SG" dirty="0" smtClean="0"/>
              <a:t>Similar shape but some inaccuracy 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FC12-D31D-4BAD-B3A9-82286DFCF4CF}" type="slidenum">
              <a:rPr lang="en-SG" smtClean="0"/>
              <a:t>24</a:t>
            </a:fld>
            <a:endParaRPr lang="en-SG"/>
          </a:p>
        </p:txBody>
      </p:sp>
      <p:grpSp>
        <p:nvGrpSpPr>
          <p:cNvPr id="5" name="Group 4"/>
          <p:cNvGrpSpPr/>
          <p:nvPr/>
        </p:nvGrpSpPr>
        <p:grpSpPr>
          <a:xfrm>
            <a:off x="759655" y="169547"/>
            <a:ext cx="3926062" cy="2496666"/>
            <a:chOff x="4858536" y="1411483"/>
            <a:chExt cx="3926062" cy="2496666"/>
          </a:xfrm>
        </p:grpSpPr>
        <p:pic>
          <p:nvPicPr>
            <p:cNvPr id="6" name="Picture 5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8536" y="1428750"/>
              <a:ext cx="3926062" cy="237089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" name="Straight Connector 6"/>
            <p:cNvCxnSpPr/>
            <p:nvPr/>
          </p:nvCxnSpPr>
          <p:spPr>
            <a:xfrm flipH="1">
              <a:off x="6803811" y="1428750"/>
              <a:ext cx="8878" cy="247939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969274" y="2605919"/>
              <a:ext cx="461638" cy="461638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7493971" y="1411483"/>
              <a:ext cx="8878" cy="247939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" y="2773270"/>
            <a:ext cx="4862513" cy="3882423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857167" y="409711"/>
            <a:ext cx="3322341" cy="5314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1200" dirty="0" err="1" smtClean="0"/>
              <a:t>Grundmann</a:t>
            </a:r>
            <a:r>
              <a:rPr lang="en-SG" sz="1200" dirty="0" smtClean="0"/>
              <a:t> et al. (1995)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29265843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dirty="0" smtClean="0"/>
              <a:t>Normal strain </a:t>
            </a:r>
            <a:r>
              <a:rPr lang="el-G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SG" sz="4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SG" sz="4000" dirty="0" smtClean="0"/>
              <a:t>  </a:t>
            </a:r>
            <a:endParaRPr lang="en-SG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FC12-D31D-4BAD-B3A9-82286DFCF4CF}" type="slidenum">
              <a:rPr lang="en-SG" smtClean="0"/>
              <a:t>25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032" y="1374382"/>
            <a:ext cx="6612235" cy="528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55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8324" y="1019175"/>
            <a:ext cx="2867024" cy="5105400"/>
          </a:xfrm>
        </p:spPr>
        <p:txBody>
          <a:bodyPr/>
          <a:lstStyle/>
          <a:p>
            <a:r>
              <a:rPr lang="en-SG" dirty="0" smtClean="0"/>
              <a:t>Sharp change in strain at the surface of wetting layer</a:t>
            </a:r>
          </a:p>
          <a:p>
            <a:endParaRPr lang="en-SG" dirty="0"/>
          </a:p>
          <a:p>
            <a:r>
              <a:rPr lang="en-SG" dirty="0" smtClean="0"/>
              <a:t>Again very similar shape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FC12-D31D-4BAD-B3A9-82286DFCF4CF}" type="slidenum">
              <a:rPr lang="en-SG" smtClean="0"/>
              <a:t>26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82" y="2848845"/>
            <a:ext cx="4883440" cy="3900491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677698" y="294078"/>
            <a:ext cx="4229561" cy="2409202"/>
            <a:chOff x="677698" y="208353"/>
            <a:chExt cx="4229561" cy="2409202"/>
          </a:xfrm>
        </p:grpSpPr>
        <p:pic>
          <p:nvPicPr>
            <p:cNvPr id="7" name="Picture 6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698" y="208353"/>
              <a:ext cx="4229561" cy="240920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" name="Straight Connector 7"/>
            <p:cNvCxnSpPr/>
            <p:nvPr/>
          </p:nvCxnSpPr>
          <p:spPr>
            <a:xfrm>
              <a:off x="2962275" y="352425"/>
              <a:ext cx="0" cy="226513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itle 1"/>
          <p:cNvSpPr txBox="1">
            <a:spLocks/>
          </p:cNvSpPr>
          <p:nvPr/>
        </p:nvSpPr>
        <p:spPr>
          <a:xfrm>
            <a:off x="5124220" y="420085"/>
            <a:ext cx="3322341" cy="5314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1200" dirty="0" err="1" smtClean="0"/>
              <a:t>Grundmann</a:t>
            </a:r>
            <a:r>
              <a:rPr lang="en-SG" sz="1200" dirty="0" smtClean="0"/>
              <a:t> et al. (1995)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3136237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dirty="0" smtClean="0"/>
              <a:t>Shear </a:t>
            </a:r>
            <a:r>
              <a:rPr lang="en-SG" sz="4000" dirty="0" smtClean="0"/>
              <a:t>strain</a:t>
            </a:r>
            <a:endParaRPr lang="en-SG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FC12-D31D-4BAD-B3A9-82286DFCF4CF}" type="slidenum">
              <a:rPr lang="en-SG" smtClean="0"/>
              <a:t>27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275" y="1428750"/>
            <a:ext cx="6377750" cy="51673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0762" y="280987"/>
            <a:ext cx="1914526" cy="134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643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Dome/Truncated pyramid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FC12-D31D-4BAD-B3A9-82286DFCF4CF}" type="slidenum">
              <a:rPr lang="en-SG" smtClean="0"/>
              <a:t>28</a:t>
            </a:fld>
            <a:endParaRPr lang="en-SG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833102"/>
            <a:ext cx="4520884" cy="2005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00" y="4300537"/>
            <a:ext cx="3371850" cy="17811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7300" y="6191776"/>
            <a:ext cx="3143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err="1" smtClean="0"/>
              <a:t>Weidong</a:t>
            </a:r>
            <a:r>
              <a:rPr lang="en-SG" sz="1100" dirty="0"/>
              <a:t> </a:t>
            </a:r>
            <a:r>
              <a:rPr lang="en-SG" sz="1100" dirty="0" smtClean="0"/>
              <a:t>Sheng, Jean Pierre </a:t>
            </a:r>
            <a:r>
              <a:rPr lang="en-SG" sz="1100" dirty="0" err="1" smtClean="0"/>
              <a:t>Leburton</a:t>
            </a:r>
            <a:r>
              <a:rPr lang="en-SG" sz="1100" dirty="0" smtClean="0"/>
              <a:t> (2002)</a:t>
            </a:r>
            <a:endParaRPr lang="en-SG" sz="1100" dirty="0"/>
          </a:p>
        </p:txBody>
      </p:sp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954" y="1988331"/>
            <a:ext cx="2779813" cy="394183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5880954" y="5930166"/>
            <a:ext cx="2348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smtClean="0"/>
              <a:t>QD stack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71505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Important adjustments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Initial </a:t>
            </a:r>
            <a:r>
              <a:rPr lang="en-SG" dirty="0" smtClean="0"/>
              <a:t>displacement</a:t>
            </a:r>
          </a:p>
          <a:p>
            <a:endParaRPr lang="en-SG" dirty="0" smtClean="0"/>
          </a:p>
          <a:p>
            <a:r>
              <a:rPr lang="en-SG" dirty="0" smtClean="0"/>
              <a:t>Factor to reduce oscillatory behaviour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FC12-D31D-4BAD-B3A9-82286DFCF4CF}" type="slidenum">
              <a:rPr lang="en-SG" smtClean="0"/>
              <a:t>29</a:t>
            </a:fld>
            <a:endParaRPr lang="en-S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509557" y="3672238"/>
                <a:ext cx="3594847" cy="12470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SG" sz="2400" dirty="0" smtClean="0"/>
                  <a:t>	</a:t>
                </a:r>
                <a14:m>
                  <m:oMath xmlns:m="http://schemas.openxmlformats.org/officeDocument/2006/math">
                    <m:r>
                      <a:rPr lang="en-SG" sz="2400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SG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SG" sz="2400" i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endChr m:val=""/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</m:e>
                      <m:sup>
                        <m:r>
                          <a:rPr lang="en-SG" sz="2400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SG" sz="2400" i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SG" sz="2400" i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SG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SG" sz="2400" i="1" dirty="0" smtClean="0">
                  <a:latin typeface="Cambria Math" panose="02040503050406030204" pitchFamily="18" charset="0"/>
                </a:endParaRPr>
              </a:p>
              <a:p>
                <a:endParaRPr lang="en-SG" sz="2400" i="1" dirty="0" smtClean="0">
                  <a:latin typeface="Cambria Math" panose="02040503050406030204" pitchFamily="18" charset="0"/>
                </a:endParaRPr>
              </a:p>
              <a:p>
                <a:r>
                  <a:rPr lang="en-SG" sz="2400" dirty="0"/>
                  <a:t>	</a:t>
                </a:r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SG" sz="2400" dirty="0" smtClean="0"/>
                  <a:t>=</a:t>
                </a:r>
                <a:r>
                  <a:rPr lang="en-SG" sz="2400" dirty="0"/>
                  <a:t> </a:t>
                </a:r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SG" sz="2400" dirty="0" smtClean="0"/>
                  <a:t> + </a:t>
                </a:r>
                <a14:m>
                  <m:oMath xmlns:m="http://schemas.openxmlformats.org/officeDocument/2006/math">
                    <m:r>
                      <a:rPr lang="en-SG" sz="2400">
                        <a:latin typeface="Cambria Math" panose="02040503050406030204" pitchFamily="18" charset="0"/>
                      </a:rPr>
                      <m:t>0.01</m:t>
                    </m:r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SG" sz="240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SG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SG" sz="2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557" y="3672238"/>
                <a:ext cx="3594847" cy="1247073"/>
              </a:xfrm>
              <a:prstGeom prst="rect">
                <a:avLst/>
              </a:prstGeom>
              <a:blipFill rotWithShape="0">
                <a:blip r:embed="rId3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129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Quantum dot (QD)?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 smtClean="0"/>
              <a:t>Artificial Atoms</a:t>
            </a:r>
          </a:p>
          <a:p>
            <a:pPr lvl="1"/>
            <a:r>
              <a:rPr lang="en-SG" sz="2400" dirty="0" smtClean="0"/>
              <a:t>Confine carriers</a:t>
            </a:r>
          </a:p>
          <a:p>
            <a:pPr lvl="1"/>
            <a:r>
              <a:rPr lang="en-SG" sz="2400" dirty="0" smtClean="0"/>
              <a:t>Discrete energy level</a:t>
            </a:r>
          </a:p>
          <a:p>
            <a:r>
              <a:rPr lang="en-SG" sz="2400" dirty="0" smtClean="0"/>
              <a:t>Improves optical and electronic properties</a:t>
            </a:r>
          </a:p>
          <a:p>
            <a:r>
              <a:rPr lang="en-SG" sz="2400" dirty="0" smtClean="0"/>
              <a:t>10~40 nm base length</a:t>
            </a:r>
          </a:p>
          <a:p>
            <a:r>
              <a:rPr lang="en-SG" sz="2400" dirty="0" smtClean="0"/>
              <a:t>Aspect ratio of about 1:3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FC12-D31D-4BAD-B3A9-82286DFCF4CF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1928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Potential Formulation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FC12-D31D-4BAD-B3A9-82286DFCF4CF}" type="slidenum">
              <a:rPr lang="en-SG" smtClean="0"/>
              <a:t>30</a:t>
            </a:fld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06665" y="1644597"/>
                <a:ext cx="18782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SG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SG" i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SG" i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SG" i="0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m:rPr>
                              <m:sty m:val="p"/>
                            </m:rPr>
                            <a:rPr lang="en-SG" i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d>
                      <m:r>
                        <a:rPr lang="en-SG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665" y="1644597"/>
                <a:ext cx="1878206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199073" y="1337237"/>
                <a:ext cx="2149178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SG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SG" i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SG" i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SG" i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d>
                        <m:d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  <m:t>𝑦𝑧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  <m:t>𝑥𝑧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073" y="1337237"/>
                <a:ext cx="2149178" cy="9840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06665" y="3239928"/>
                <a:ext cx="29506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SG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SG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SG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SG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SG" i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SG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665" y="3239928"/>
                <a:ext cx="2950680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877311" y="3953974"/>
                <a:ext cx="3949030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SG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SG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en-SG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SG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SG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SG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SG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SG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SG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SG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SG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SG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311" y="3953974"/>
                <a:ext cx="3949030" cy="64812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3877311" y="2402147"/>
                <a:ext cx="4566763" cy="6374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SG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sub>
                          </m:sSub>
                        </m:e>
                      </m:d>
                      <m:r>
                        <a:rPr lang="en-SG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sub>
                          </m:sSub>
                          <m:d>
                            <m:d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SG" i="0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SG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SG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sub>
                          </m:sSub>
                          <m:d>
                            <m:d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SG" i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SG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SG" i="0">
                              <a:latin typeface="Cambria Math" panose="02040503050406030204" pitchFamily="18" charset="0"/>
                            </a:rPr>
                            <m:t>2∆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311" y="2402147"/>
                <a:ext cx="4566763" cy="63741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406665" y="4909319"/>
                <a:ext cx="1678472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SG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SG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SG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SG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SG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SG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665" y="4909319"/>
                <a:ext cx="1678472" cy="6790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028700" y="1695127"/>
            <a:ext cx="37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1028699" y="3284172"/>
            <a:ext cx="37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2</a:t>
            </a:r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1028700" y="5064169"/>
            <a:ext cx="53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877311" y="5729872"/>
                <a:ext cx="3982309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SG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SG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SG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SG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SG" i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i="0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SG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SG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i="0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SG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SG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i="0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SG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311" y="5729872"/>
                <a:ext cx="3982309" cy="71468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3427647" y="1644597"/>
            <a:ext cx="77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(1.1)</a:t>
            </a:r>
            <a:endParaRPr lang="en-SG" dirty="0"/>
          </a:p>
        </p:txBody>
      </p:sp>
      <p:sp>
        <p:nvSpPr>
          <p:cNvPr id="17" name="TextBox 16"/>
          <p:cNvSpPr txBox="1"/>
          <p:nvPr/>
        </p:nvSpPr>
        <p:spPr>
          <a:xfrm>
            <a:off x="8372375" y="1644597"/>
            <a:ext cx="76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(1.2)</a:t>
            </a:r>
            <a:endParaRPr lang="en-SG" dirty="0"/>
          </a:p>
        </p:txBody>
      </p:sp>
      <p:sp>
        <p:nvSpPr>
          <p:cNvPr id="18" name="TextBox 17"/>
          <p:cNvSpPr txBox="1"/>
          <p:nvPr/>
        </p:nvSpPr>
        <p:spPr>
          <a:xfrm>
            <a:off x="8372376" y="2536190"/>
            <a:ext cx="76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(1.3)</a:t>
            </a:r>
            <a:endParaRPr lang="en-SG" dirty="0"/>
          </a:p>
        </p:txBody>
      </p:sp>
      <p:sp>
        <p:nvSpPr>
          <p:cNvPr id="19" name="TextBox 18"/>
          <p:cNvSpPr txBox="1"/>
          <p:nvPr/>
        </p:nvSpPr>
        <p:spPr>
          <a:xfrm>
            <a:off x="8372375" y="4093371"/>
            <a:ext cx="68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(2.2)</a:t>
            </a:r>
            <a:endParaRPr lang="en-SG" dirty="0"/>
          </a:p>
        </p:txBody>
      </p:sp>
      <p:sp>
        <p:nvSpPr>
          <p:cNvPr id="20" name="TextBox 19"/>
          <p:cNvSpPr txBox="1"/>
          <p:nvPr/>
        </p:nvSpPr>
        <p:spPr>
          <a:xfrm>
            <a:off x="8348287" y="5902547"/>
            <a:ext cx="75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(3.2)</a:t>
            </a:r>
            <a:endParaRPr lang="en-SG" dirty="0"/>
          </a:p>
        </p:txBody>
      </p:sp>
      <p:sp>
        <p:nvSpPr>
          <p:cNvPr id="21" name="TextBox 20"/>
          <p:cNvSpPr txBox="1"/>
          <p:nvPr/>
        </p:nvSpPr>
        <p:spPr>
          <a:xfrm>
            <a:off x="8348287" y="5049104"/>
            <a:ext cx="74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(3.1)</a:t>
            </a:r>
            <a:endParaRPr lang="en-SG" dirty="0"/>
          </a:p>
        </p:txBody>
      </p:sp>
      <p:sp>
        <p:nvSpPr>
          <p:cNvPr id="22" name="TextBox 21"/>
          <p:cNvSpPr txBox="1"/>
          <p:nvPr/>
        </p:nvSpPr>
        <p:spPr>
          <a:xfrm>
            <a:off x="8372375" y="3239928"/>
            <a:ext cx="78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(2.1)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26158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mtClean="0"/>
              <a:t>Results (X-Y plane)</a:t>
            </a:r>
            <a:endParaRPr lang="en-SG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028700" y="5562600"/>
            <a:ext cx="7639050" cy="890786"/>
          </a:xfrm>
        </p:spPr>
        <p:txBody>
          <a:bodyPr>
            <a:normAutofit/>
          </a:bodyPr>
          <a:lstStyle/>
          <a:p>
            <a:r>
              <a:rPr lang="en-SG" dirty="0" smtClean="0"/>
              <a:t>Alternating signs at each corner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FC12-D31D-4BAD-B3A9-82286DFCF4CF}" type="slidenum">
              <a:rPr lang="en-SG" smtClean="0"/>
              <a:pPr/>
              <a:t>31</a:t>
            </a:fld>
            <a:endParaRPr lang="en-SG"/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48" y="1791261"/>
            <a:ext cx="8308570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762358" y="5086911"/>
            <a:ext cx="406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Potential at base of pyramid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4873088" y="5086911"/>
            <a:ext cx="406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Potential at middle of pyramid</a:t>
            </a:r>
            <a:endParaRPr lang="en-SG" dirty="0"/>
          </a:p>
        </p:txBody>
      </p:sp>
      <p:grpSp>
        <p:nvGrpSpPr>
          <p:cNvPr id="17" name="Group 16"/>
          <p:cNvGrpSpPr/>
          <p:nvPr/>
        </p:nvGrpSpPr>
        <p:grpSpPr>
          <a:xfrm>
            <a:off x="6302177" y="199666"/>
            <a:ext cx="2304532" cy="1229084"/>
            <a:chOff x="6302177" y="199666"/>
            <a:chExt cx="2304532" cy="122908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2177" y="199666"/>
              <a:ext cx="2304532" cy="1229084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6794432" y="340141"/>
              <a:ext cx="1320021" cy="91247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scene3d>
              <a:camera prst="orthographicFront">
                <a:rot lat="3369316" lon="17960641" rev="17844763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2002851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FC12-D31D-4BAD-B3A9-82286DFCF4CF}" type="slidenum">
              <a:rPr lang="en-SG" smtClean="0"/>
              <a:t>32</a:t>
            </a:fld>
            <a:endParaRPr lang="en-SG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 smtClean="0"/>
              <a:t>Results (X-Y plane)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1028700" y="5858436"/>
            <a:ext cx="406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Potential at base of pyramid</a:t>
            </a:r>
            <a:endParaRPr lang="en-S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1481138"/>
            <a:ext cx="5619750" cy="42767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95875" y="5336143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x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1638300" y="50673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06674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FC12-D31D-4BAD-B3A9-82286DFCF4CF}" type="slidenum">
              <a:rPr lang="en-SG" smtClean="0"/>
              <a:t>33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870" y="2106808"/>
            <a:ext cx="3175163" cy="32831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643" y="1828935"/>
            <a:ext cx="4436432" cy="37353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8870" y="5586586"/>
            <a:ext cx="3451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 err="1" smtClean="0"/>
              <a:t>Grundmann</a:t>
            </a:r>
            <a:r>
              <a:rPr lang="en-SG" sz="1200" dirty="0" smtClean="0"/>
              <a:t> (1995)</a:t>
            </a:r>
            <a:endParaRPr lang="en-SG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545643" y="5725086"/>
            <a:ext cx="3451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 smtClean="0"/>
              <a:t>R. </a:t>
            </a:r>
            <a:r>
              <a:rPr lang="en-SG" sz="1200" dirty="0" err="1" smtClean="0"/>
              <a:t>Maranganti</a:t>
            </a:r>
            <a:r>
              <a:rPr lang="en-SG" sz="1200" dirty="0" smtClean="0"/>
              <a:t>, </a:t>
            </a:r>
            <a:r>
              <a:rPr lang="en-SG" sz="1200" dirty="0" err="1" smtClean="0"/>
              <a:t>P.Sharma</a:t>
            </a:r>
            <a:r>
              <a:rPr lang="en-SG" sz="1200" dirty="0" smtClean="0"/>
              <a:t> (2005)</a:t>
            </a:r>
            <a:endParaRPr lang="en-SG" sz="12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 smtClean="0"/>
              <a:t>References (Potential)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9167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154" y="411228"/>
            <a:ext cx="7200900" cy="1485900"/>
          </a:xfrm>
        </p:spPr>
        <p:txBody>
          <a:bodyPr>
            <a:normAutofit/>
          </a:bodyPr>
          <a:lstStyle/>
          <a:p>
            <a:r>
              <a:rPr lang="en-SG" sz="3200" dirty="0" smtClean="0"/>
              <a:t>Application to </a:t>
            </a:r>
            <a:r>
              <a:rPr lang="en-SG" sz="3200" dirty="0" smtClean="0"/>
              <a:t>Quantum dot molecule (QDM)</a:t>
            </a:r>
            <a:endParaRPr lang="en-SG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FC12-D31D-4BAD-B3A9-82286DFCF4CF}" type="slidenum">
              <a:rPr lang="en-SG" smtClean="0"/>
              <a:t>34</a:t>
            </a:fld>
            <a:endParaRPr lang="en-SG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899" y="1419225"/>
            <a:ext cx="6482037" cy="515011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Box 109"/>
          <p:cNvSpPr txBox="1"/>
          <p:nvPr/>
        </p:nvSpPr>
        <p:spPr>
          <a:xfrm>
            <a:off x="5936839" y="3860931"/>
            <a:ext cx="1062355" cy="33972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SG" sz="12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Height =6nm</a:t>
            </a:r>
          </a:p>
        </p:txBody>
      </p:sp>
      <p:sp>
        <p:nvSpPr>
          <p:cNvPr id="8" name="Text Box 110"/>
          <p:cNvSpPr txBox="1"/>
          <p:nvPr/>
        </p:nvSpPr>
        <p:spPr>
          <a:xfrm>
            <a:off x="4453833" y="4500040"/>
            <a:ext cx="1062355" cy="33972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SG" sz="12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Base = 12nm</a:t>
            </a:r>
          </a:p>
        </p:txBody>
      </p:sp>
      <p:sp>
        <p:nvSpPr>
          <p:cNvPr id="9" name="Text Box 111"/>
          <p:cNvSpPr txBox="1"/>
          <p:nvPr/>
        </p:nvSpPr>
        <p:spPr>
          <a:xfrm>
            <a:off x="4209620" y="2524125"/>
            <a:ext cx="1550782" cy="417551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SG" sz="12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Upper width = 6nm</a:t>
            </a:r>
          </a:p>
        </p:txBody>
      </p:sp>
      <p:sp>
        <p:nvSpPr>
          <p:cNvPr id="10" name="Text Box 112"/>
          <p:cNvSpPr txBox="1"/>
          <p:nvPr/>
        </p:nvSpPr>
        <p:spPr>
          <a:xfrm>
            <a:off x="2831726" y="3447317"/>
            <a:ext cx="1054474" cy="355638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SG" sz="12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Distance, d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4066" y="4300571"/>
            <a:ext cx="54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0.5</a:t>
            </a:r>
            <a:endParaRPr lang="en-SG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63287" y="1630866"/>
            <a:ext cx="0" cy="2779059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0154" y="2941676"/>
            <a:ext cx="70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24.5</a:t>
            </a:r>
            <a:endParaRPr lang="en-SG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663287" y="4630216"/>
            <a:ext cx="1" cy="1634843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64066" y="5262971"/>
            <a:ext cx="54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15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50845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dirty="0" smtClean="0"/>
              <a:t>Isotropic and Biaxial strain in QDM</a:t>
            </a:r>
            <a:endParaRPr lang="en-SG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FC12-D31D-4BAD-B3A9-82286DFCF4CF}" type="slidenum">
              <a:rPr lang="en-SG" smtClean="0"/>
              <a:t>35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15" y="2013812"/>
            <a:ext cx="8437085" cy="34662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95400" y="2583418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d=1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5534025" y="2579411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d=5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866775" y="5718510"/>
            <a:ext cx="6686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 smtClean="0"/>
              <a:t>I and B strain in QDM with d=1nm (left) and d=5nm (right)</a:t>
            </a:r>
            <a:endParaRPr lang="en-SG" sz="1600" dirty="0"/>
          </a:p>
        </p:txBody>
      </p:sp>
      <p:sp>
        <p:nvSpPr>
          <p:cNvPr id="11" name="TextBox 10"/>
          <p:cNvSpPr txBox="1"/>
          <p:nvPr/>
        </p:nvSpPr>
        <p:spPr>
          <a:xfrm rot="10800000">
            <a:off x="466129" y="2767259"/>
            <a:ext cx="461665" cy="12477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SG" dirty="0" smtClean="0"/>
              <a:t>strain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 rot="10800000">
            <a:off x="4629150" y="2875824"/>
            <a:ext cx="461665" cy="12477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SG" dirty="0" smtClean="0"/>
              <a:t>strain</a:t>
            </a:r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2781300" y="5266186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z</a:t>
            </a:r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6810375" y="5266186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z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889576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FC12-D31D-4BAD-B3A9-82286DFCF4CF}" type="slidenum">
              <a:rPr lang="en-SG" smtClean="0"/>
              <a:t>36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2007452"/>
            <a:ext cx="8324850" cy="32977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43025" y="2461612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d=1</a:t>
            </a:r>
            <a:endParaRPr lang="en-SG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>
            <a:normAutofit/>
          </a:bodyPr>
          <a:lstStyle/>
          <a:p>
            <a:r>
              <a:rPr lang="en-SG" sz="4000" dirty="0" smtClean="0"/>
              <a:t>Normal strain in QDM</a:t>
            </a:r>
            <a:endParaRPr lang="en-SG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5600700" y="2397927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d=5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742950" y="5516112"/>
            <a:ext cx="6686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 smtClean="0"/>
              <a:t>I and B strain in QDM with d=1nm (left) and d=5nm (right)</a:t>
            </a:r>
            <a:endParaRPr lang="en-SG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781300" y="5266186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z</a:t>
            </a:r>
            <a:endParaRPr lang="en-SG" dirty="0"/>
          </a:p>
        </p:txBody>
      </p:sp>
      <p:sp>
        <p:nvSpPr>
          <p:cNvPr id="11" name="TextBox 10"/>
          <p:cNvSpPr txBox="1"/>
          <p:nvPr/>
        </p:nvSpPr>
        <p:spPr>
          <a:xfrm>
            <a:off x="6885477" y="5266900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z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 rot="10800000">
            <a:off x="4770238" y="2767259"/>
            <a:ext cx="461665" cy="12477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SG" dirty="0" smtClean="0"/>
              <a:t>strain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 rot="10800000">
            <a:off x="466129" y="2767259"/>
            <a:ext cx="461665" cy="12477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SG" dirty="0" smtClean="0"/>
              <a:t>strain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73590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Observations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Difference in shape near boundary of each dots</a:t>
            </a:r>
          </a:p>
          <a:p>
            <a:endParaRPr lang="en-SG" dirty="0" smtClean="0"/>
          </a:p>
          <a:p>
            <a:r>
              <a:rPr lang="en-SG" dirty="0" smtClean="0"/>
              <a:t>Area with no strain in between dots</a:t>
            </a:r>
            <a:endParaRPr lang="en-SG" dirty="0"/>
          </a:p>
          <a:p>
            <a:endParaRPr lang="en-SG" dirty="0" smtClean="0"/>
          </a:p>
          <a:p>
            <a:r>
              <a:rPr lang="en-SG" dirty="0" smtClean="0"/>
              <a:t>Coupling effect decreases at increasing distance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FC12-D31D-4BAD-B3A9-82286DFCF4CF}" type="slidenum">
              <a:rPr lang="en-SG" smtClean="0"/>
              <a:t>37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855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dirty="0" smtClean="0"/>
              <a:t>Potential in QDM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5362574"/>
            <a:ext cx="7124700" cy="504825"/>
          </a:xfrm>
        </p:spPr>
        <p:txBody>
          <a:bodyPr/>
          <a:lstStyle/>
          <a:p>
            <a:r>
              <a:rPr lang="en-SG" dirty="0" smtClean="0"/>
              <a:t>Again we notice the coupling effect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FC12-D31D-4BAD-B3A9-82286DFCF4CF}" type="slidenum">
              <a:rPr lang="en-SG" smtClean="0"/>
              <a:t>38</a:t>
            </a:fld>
            <a:endParaRPr lang="en-SG" dirty="0"/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17" y="1633220"/>
            <a:ext cx="8318183" cy="33217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028700" y="4954934"/>
            <a:ext cx="7553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 smtClean="0"/>
              <a:t>Potential [010] at the top of lower pyramid (left) and upper pyramid (right)</a:t>
            </a:r>
            <a:endParaRPr lang="en-SG" sz="1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6302177" y="44866"/>
            <a:ext cx="2304532" cy="1383884"/>
            <a:chOff x="6302177" y="44866"/>
            <a:chExt cx="2304532" cy="138388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2177" y="199666"/>
              <a:ext cx="2304532" cy="122908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794432" y="44866"/>
              <a:ext cx="1320021" cy="91247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scene3d>
              <a:camera prst="orthographicFront">
                <a:rot lat="3369316" lon="17960641" rev="17844763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362325" y="2171700"/>
            <a:ext cx="80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</a:t>
            </a:r>
            <a:r>
              <a:rPr lang="en-SG" dirty="0" smtClean="0"/>
              <a:t>=1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0504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Electronic Structure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724025"/>
            <a:ext cx="7200900" cy="4476750"/>
          </a:xfrm>
        </p:spPr>
        <p:txBody>
          <a:bodyPr>
            <a:normAutofit/>
          </a:bodyPr>
          <a:lstStyle/>
          <a:p>
            <a:r>
              <a:rPr lang="en-SG" dirty="0" smtClean="0"/>
              <a:t>Till </a:t>
            </a:r>
            <a:r>
              <a:rPr lang="en-SG" dirty="0" err="1" smtClean="0"/>
              <a:t>Andlauer</a:t>
            </a:r>
            <a:r>
              <a:rPr lang="en-SG" dirty="0" smtClean="0"/>
              <a:t>, Peter </a:t>
            </a:r>
            <a:r>
              <a:rPr lang="en-SG" dirty="0" err="1" smtClean="0"/>
              <a:t>Vogl</a:t>
            </a:r>
            <a:r>
              <a:rPr lang="en-SG" dirty="0"/>
              <a:t> </a:t>
            </a:r>
            <a:r>
              <a:rPr lang="en-SG" dirty="0" smtClean="0"/>
              <a:t>(2009)</a:t>
            </a:r>
          </a:p>
          <a:p>
            <a:pPr lvl="1"/>
            <a:r>
              <a:rPr lang="en-SG" i="0" dirty="0"/>
              <a:t>“We use a relativistic eight-band </a:t>
            </a:r>
            <a:r>
              <a:rPr lang="en-SG" b="1" i="0" dirty="0" err="1"/>
              <a:t>k</a:t>
            </a:r>
            <a:r>
              <a:rPr lang="en-SG" i="0" dirty="0" err="1"/>
              <a:t>·</a:t>
            </a:r>
            <a:r>
              <a:rPr lang="en-SG" b="1" i="0" dirty="0" err="1"/>
              <a:t>p</a:t>
            </a:r>
            <a:r>
              <a:rPr lang="en-SG" b="1" i="0" dirty="0"/>
              <a:t> </a:t>
            </a:r>
            <a:r>
              <a:rPr lang="en-SG" i="0" dirty="0"/>
              <a:t>envelope function method including strain, which accounts for</a:t>
            </a:r>
            <a:br>
              <a:rPr lang="en-SG" i="0" dirty="0"/>
            </a:br>
            <a:r>
              <a:rPr lang="en-SG" i="0" dirty="0"/>
              <a:t>magnetic fields in a gauge-invariant manner”</a:t>
            </a:r>
          </a:p>
          <a:p>
            <a:pPr lvl="1"/>
            <a:endParaRPr lang="en-SG" dirty="0" smtClean="0"/>
          </a:p>
          <a:p>
            <a:r>
              <a:rPr lang="en-SG" dirty="0" err="1" smtClean="0"/>
              <a:t>Nenad</a:t>
            </a:r>
            <a:r>
              <a:rPr lang="en-SG" dirty="0" smtClean="0"/>
              <a:t> </a:t>
            </a:r>
            <a:r>
              <a:rPr lang="en-SG" dirty="0" err="1" smtClean="0"/>
              <a:t>Vukmirovic</a:t>
            </a:r>
            <a:r>
              <a:rPr lang="en-SG" dirty="0"/>
              <a:t> </a:t>
            </a:r>
            <a:r>
              <a:rPr lang="en-SG" dirty="0" smtClean="0"/>
              <a:t>et al. (2005)</a:t>
            </a:r>
          </a:p>
          <a:p>
            <a:pPr lvl="1"/>
            <a:r>
              <a:rPr lang="en-SG" i="0" dirty="0" smtClean="0"/>
              <a:t>“The </a:t>
            </a:r>
            <a:r>
              <a:rPr lang="en-SG" i="0" dirty="0"/>
              <a:t>method is based on exploiting </a:t>
            </a:r>
            <a:r>
              <a:rPr lang="en-SG" i="0" dirty="0" smtClean="0"/>
              <a:t>the C</a:t>
            </a:r>
            <a:r>
              <a:rPr lang="en-SG" i="0" baseline="-25000" dirty="0" smtClean="0"/>
              <a:t>4</a:t>
            </a:r>
            <a:r>
              <a:rPr lang="en-SG" i="0" dirty="0" smtClean="0"/>
              <a:t> </a:t>
            </a:r>
            <a:r>
              <a:rPr lang="en-SG" i="0" dirty="0"/>
              <a:t>symmetry of the 8-band </a:t>
            </a:r>
            <a:r>
              <a:rPr lang="en-SG" dirty="0"/>
              <a:t>k</a:t>
            </a:r>
            <a:r>
              <a:rPr lang="en-SG" i="0" dirty="0"/>
              <a:t>· </a:t>
            </a:r>
            <a:r>
              <a:rPr lang="en-SG" dirty="0"/>
              <a:t>p </a:t>
            </a:r>
            <a:r>
              <a:rPr lang="en-SG" i="0" dirty="0"/>
              <a:t>Hamiltonian with the</a:t>
            </a:r>
            <a:br>
              <a:rPr lang="en-SG" i="0" dirty="0"/>
            </a:br>
            <a:r>
              <a:rPr lang="en-SG" i="0" dirty="0"/>
              <a:t>strain taken into account via the continuum mechanical model</a:t>
            </a:r>
            <a:r>
              <a:rPr lang="en-SG" i="0" dirty="0" smtClean="0"/>
              <a:t>.”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FC12-D31D-4BAD-B3A9-82286DFCF4CF}" type="slidenum">
              <a:rPr lang="en-SG" smtClean="0"/>
              <a:t>39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3046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Applications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28699" y="1540276"/>
            <a:ext cx="7671417" cy="4913110"/>
          </a:xfrm>
        </p:spPr>
        <p:txBody>
          <a:bodyPr>
            <a:normAutofit/>
          </a:bodyPr>
          <a:lstStyle/>
          <a:p>
            <a:r>
              <a:rPr lang="en-SG" dirty="0" smtClean="0"/>
              <a:t>QDs as qubits : Spin has long coherence time</a:t>
            </a:r>
          </a:p>
          <a:p>
            <a:pPr lvl="1"/>
            <a:r>
              <a:rPr lang="en-SG" dirty="0" smtClean="0"/>
              <a:t>E</a:t>
            </a:r>
            <a:r>
              <a:rPr lang="en-SG" dirty="0"/>
              <a:t>. </a:t>
            </a:r>
            <a:r>
              <a:rPr lang="en-SG" dirty="0" err="1"/>
              <a:t>Stinaff</a:t>
            </a:r>
            <a:r>
              <a:rPr lang="en-SG" dirty="0"/>
              <a:t>, "Optical Signatures of Coupled Quantum Dots", </a:t>
            </a:r>
            <a:r>
              <a:rPr lang="en-SG" i="1" dirty="0"/>
              <a:t>Science</a:t>
            </a:r>
            <a:r>
              <a:rPr lang="en-SG" dirty="0"/>
              <a:t>, vol. 311, no. 5761, pp. 636-639, </a:t>
            </a:r>
            <a:r>
              <a:rPr lang="en-SG" dirty="0" smtClean="0"/>
              <a:t>2006.</a:t>
            </a:r>
          </a:p>
          <a:p>
            <a:pPr lvl="1"/>
            <a:r>
              <a:rPr lang="en-SG" dirty="0" smtClean="0"/>
              <a:t>M</a:t>
            </a:r>
            <a:r>
              <a:rPr lang="en-SG" dirty="0"/>
              <a:t>. Eriksson, S. Coppersmith and M. </a:t>
            </a:r>
            <a:r>
              <a:rPr lang="en-SG" dirty="0" err="1"/>
              <a:t>Lagally</a:t>
            </a:r>
            <a:r>
              <a:rPr lang="en-SG" dirty="0"/>
              <a:t>, "Semiconductor quantum dot qubits", MRS Bull., vol. 38, no. 10, pp. 794-801, 2013</a:t>
            </a:r>
            <a:r>
              <a:rPr lang="en-SG" dirty="0" smtClean="0"/>
              <a:t>.</a:t>
            </a:r>
          </a:p>
          <a:p>
            <a:pPr lvl="1"/>
            <a:endParaRPr lang="en-SG" dirty="0" smtClean="0"/>
          </a:p>
          <a:p>
            <a:r>
              <a:rPr lang="en-SG" dirty="0"/>
              <a:t>QD laser </a:t>
            </a:r>
            <a:r>
              <a:rPr lang="en-SG" dirty="0" smtClean="0"/>
              <a:t>diodes</a:t>
            </a:r>
            <a:endParaRPr lang="en-SG" dirty="0"/>
          </a:p>
          <a:p>
            <a:pPr lvl="1"/>
            <a:r>
              <a:rPr lang="en-US" dirty="0"/>
              <a:t>M. Thompson, A. Rae, Mo Xia, R. </a:t>
            </a:r>
            <a:r>
              <a:rPr lang="en-US" dirty="0" err="1"/>
              <a:t>Penty</a:t>
            </a:r>
            <a:r>
              <a:rPr lang="en-US" dirty="0"/>
              <a:t> and I. White, "</a:t>
            </a:r>
            <a:r>
              <a:rPr lang="en-US" dirty="0" err="1"/>
              <a:t>InGaAs</a:t>
            </a:r>
            <a:r>
              <a:rPr lang="en-US" dirty="0"/>
              <a:t> Quantum-Dot Mode-Locked Laser Diodes", IEEE J. Select. Topics Quantum Electron., vol. 15, no. 3, pp. 661-672, </a:t>
            </a:r>
            <a:r>
              <a:rPr lang="en-US" dirty="0" smtClean="0"/>
              <a:t>2009</a:t>
            </a:r>
            <a:endParaRPr lang="en-S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FC12-D31D-4BAD-B3A9-82286DFCF4CF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5324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Nextnano</a:t>
            </a:r>
            <a:r>
              <a:rPr lang="en-SG" dirty="0"/>
              <a:t> </a:t>
            </a:r>
            <a:r>
              <a:rPr lang="en-SG" dirty="0" smtClean="0"/>
              <a:t>(Stefan </a:t>
            </a:r>
            <a:r>
              <a:rPr lang="en-SG" dirty="0" err="1" smtClean="0"/>
              <a:t>Biener</a:t>
            </a:r>
            <a:r>
              <a:rPr lang="en-SG" dirty="0" smtClean="0"/>
              <a:t>)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FC12-D31D-4BAD-B3A9-82286DFCF4CF}" type="slidenum">
              <a:rPr lang="en-SG" smtClean="0"/>
              <a:t>40</a:t>
            </a:fld>
            <a:endParaRPr lang="en-SG"/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616075"/>
            <a:ext cx="7988269" cy="401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028700" y="5671998"/>
            <a:ext cx="4391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 smtClean="0"/>
              <a:t>UI of </a:t>
            </a:r>
            <a:r>
              <a:rPr lang="en-SG" sz="1600" dirty="0" err="1" smtClean="0"/>
              <a:t>nextnano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247806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FC12-D31D-4BAD-B3A9-82286DFCF4CF}" type="slidenum">
              <a:rPr lang="en-SG" smtClean="0"/>
              <a:t>41</a:t>
            </a:fld>
            <a:endParaRPr lang="en-SG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590675"/>
            <a:ext cx="7809367" cy="34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 smtClean="0"/>
              <a:t>Results from </a:t>
            </a:r>
            <a:r>
              <a:rPr lang="en-SG" dirty="0" err="1" smtClean="0"/>
              <a:t>Nextnano</a:t>
            </a:r>
            <a:endParaRPr lang="en-SG" dirty="0"/>
          </a:p>
        </p:txBody>
      </p:sp>
      <p:sp>
        <p:nvSpPr>
          <p:cNvPr id="2" name="TextBox 1"/>
          <p:cNvSpPr txBox="1"/>
          <p:nvPr/>
        </p:nvSpPr>
        <p:spPr>
          <a:xfrm>
            <a:off x="962025" y="5192057"/>
            <a:ext cx="549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Normal Strain. Green: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SG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zz</a:t>
            </a:r>
            <a:r>
              <a:rPr lang="en-SG" dirty="0" smtClean="0"/>
              <a:t> , Blue: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SG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  <a:r>
              <a:rPr lang="en-SG" dirty="0" smtClean="0"/>
              <a:t> ,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SG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yy</a:t>
            </a:r>
            <a:r>
              <a:rPr lang="en-SG" dirty="0" smtClean="0"/>
              <a:t>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78177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FC12-D31D-4BAD-B3A9-82286DFCF4CF}" type="slidenum">
              <a:rPr lang="en-SG" smtClean="0"/>
              <a:t>42</a:t>
            </a:fld>
            <a:endParaRPr lang="en-SG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54" y="1838325"/>
            <a:ext cx="3850537" cy="3544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691" y="1838325"/>
            <a:ext cx="4299405" cy="35449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 smtClean="0"/>
              <a:t>Results from </a:t>
            </a:r>
            <a:r>
              <a:rPr lang="en-SG" dirty="0" err="1" smtClean="0"/>
              <a:t>Nextnano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952500" y="5476875"/>
            <a:ext cx="7791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 smtClean="0"/>
              <a:t>Piezoelectric density (left) and </a:t>
            </a:r>
            <a:r>
              <a:rPr lang="en-SG" sz="1600" dirty="0" err="1" smtClean="0"/>
              <a:t>wavefunction</a:t>
            </a:r>
            <a:r>
              <a:rPr lang="en-SG" sz="1600" dirty="0"/>
              <a:t> </a:t>
            </a:r>
            <a:r>
              <a:rPr lang="en-SG" sz="1600" dirty="0" smtClean="0"/>
              <a:t>through the middle of the dot (right) 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9839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95946"/>
            <a:ext cx="7200900" cy="1485900"/>
          </a:xfrm>
        </p:spPr>
        <p:txBody>
          <a:bodyPr/>
          <a:lstStyle/>
          <a:p>
            <a:r>
              <a:rPr lang="en-SG" dirty="0" smtClean="0"/>
              <a:t>Band edges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FC12-D31D-4BAD-B3A9-82286DFCF4CF}" type="slidenum">
              <a:rPr lang="en-SG" smtClean="0"/>
              <a:t>43</a:t>
            </a:fld>
            <a:endParaRPr lang="en-SG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1134937"/>
            <a:ext cx="5629275" cy="2964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227" y="3914655"/>
            <a:ext cx="5545773" cy="291852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7458075" y="1933575"/>
            <a:ext cx="138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Single dot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7458074" y="4814689"/>
            <a:ext cx="152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Stacked dots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696735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428549"/>
            <a:ext cx="7200900" cy="1485900"/>
          </a:xfrm>
        </p:spPr>
        <p:txBody>
          <a:bodyPr/>
          <a:lstStyle/>
          <a:p>
            <a:r>
              <a:rPr lang="en-SG" dirty="0" err="1" smtClean="0"/>
              <a:t>Wavefunction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FC12-D31D-4BAD-B3A9-82286DFCF4CF}" type="slidenum">
              <a:rPr lang="en-SG" smtClean="0"/>
              <a:t>44</a:t>
            </a:fld>
            <a:endParaRPr lang="en-SG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" y="1197925"/>
            <a:ext cx="3910330" cy="2970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179" y="1197925"/>
            <a:ext cx="3814641" cy="2970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4314825"/>
            <a:ext cx="3704755" cy="1918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179" y="4314825"/>
            <a:ext cx="3722601" cy="191868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009650" y="6286361"/>
            <a:ext cx="2800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 smtClean="0"/>
              <a:t>Ground state of electron</a:t>
            </a:r>
            <a:endParaRPr lang="en-SG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996179" y="6286361"/>
            <a:ext cx="2809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Ground state of </a:t>
            </a:r>
            <a:r>
              <a:rPr lang="en-SG" sz="1600" dirty="0" smtClean="0"/>
              <a:t>hole</a:t>
            </a:r>
            <a:endParaRPr lang="en-SG" sz="1600" dirty="0"/>
          </a:p>
          <a:p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837870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Conclusion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Q</a:t>
            </a:r>
            <a:r>
              <a:rPr lang="en-SG" dirty="0" smtClean="0"/>
              <a:t>uantum dots and their applications</a:t>
            </a:r>
          </a:p>
          <a:p>
            <a:endParaRPr lang="en-SG" dirty="0"/>
          </a:p>
          <a:p>
            <a:r>
              <a:rPr lang="en-SG" dirty="0" smtClean="0"/>
              <a:t>Solving quantum dots by</a:t>
            </a:r>
            <a:r>
              <a:rPr lang="en-SG" dirty="0" smtClean="0"/>
              <a:t> Newton Raphson method</a:t>
            </a:r>
          </a:p>
          <a:p>
            <a:endParaRPr lang="en-SG" dirty="0" smtClean="0"/>
          </a:p>
          <a:p>
            <a:r>
              <a:rPr lang="en-SG" dirty="0" smtClean="0"/>
              <a:t>Algorithm in MATLAB</a:t>
            </a:r>
            <a:endParaRPr lang="en-SG" dirty="0" smtClean="0"/>
          </a:p>
          <a:p>
            <a:endParaRPr lang="en-SG" dirty="0" smtClean="0"/>
          </a:p>
          <a:p>
            <a:r>
              <a:rPr lang="en-SG" dirty="0" smtClean="0"/>
              <a:t>K.P theory and </a:t>
            </a:r>
            <a:r>
              <a:rPr lang="en-SG" dirty="0" err="1" smtClean="0"/>
              <a:t>eigen</a:t>
            </a:r>
            <a:r>
              <a:rPr lang="en-SG" dirty="0" smtClean="0"/>
              <a:t> solver to calculate electronic structure in external field</a:t>
            </a:r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FC12-D31D-4BAD-B3A9-82286DFCF4CF}" type="slidenum">
              <a:rPr lang="en-SG" smtClean="0"/>
              <a:t>45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3564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Strain dependent field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FC12-D31D-4BAD-B3A9-82286DFCF4CF}" type="slidenum">
              <a:rPr lang="en-SG" smtClean="0"/>
              <a:t>5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80" y="1895257"/>
            <a:ext cx="8253797" cy="3234942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384922" y="4083488"/>
            <a:ext cx="4151080" cy="3817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5145102" y="5247241"/>
            <a:ext cx="3390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err="1"/>
              <a:t>Weidong</a:t>
            </a:r>
            <a:r>
              <a:rPr lang="en-SG" sz="1100" dirty="0"/>
              <a:t> Sheng and Jean-Pierre </a:t>
            </a:r>
            <a:r>
              <a:rPr lang="en-SG" sz="1100" dirty="0" err="1" smtClean="0"/>
              <a:t>Leburton</a:t>
            </a:r>
            <a:r>
              <a:rPr lang="en-SG" sz="1100" dirty="0" smtClean="0"/>
              <a:t> (2002)</a:t>
            </a:r>
            <a:r>
              <a:rPr lang="en-SG" sz="1100" dirty="0"/>
              <a:t/>
            </a:r>
            <a:br>
              <a:rPr lang="en-SG" sz="1100" dirty="0"/>
            </a:b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805484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685800"/>
            <a:ext cx="7762875" cy="1485900"/>
          </a:xfrm>
        </p:spPr>
        <p:txBody>
          <a:bodyPr>
            <a:normAutofit/>
          </a:bodyPr>
          <a:lstStyle/>
          <a:p>
            <a:r>
              <a:rPr lang="en-SG" sz="4000" dirty="0" smtClean="0"/>
              <a:t>Molecular Beam </a:t>
            </a:r>
            <a:r>
              <a:rPr lang="en-SG" sz="4000" dirty="0" smtClean="0"/>
              <a:t>Epitaxy for thin films</a:t>
            </a:r>
            <a:endParaRPr lang="en-SG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FC12-D31D-4BAD-B3A9-82286DFCF4CF}" type="slidenum">
              <a:rPr lang="en-SG" smtClean="0"/>
              <a:t>6</a:t>
            </a:fld>
            <a:endParaRPr lang="en-SG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351" y="1813457"/>
            <a:ext cx="5286598" cy="34968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028700" y="5484004"/>
            <a:ext cx="758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Three different growth modes: (a) Layer or Franck-van der Merwe growth mode; (b) Island or Vollmer-Weber growth mode; (c) Layer plus island or Stranski-Krastanov growth mode</a:t>
            </a:r>
          </a:p>
          <a:p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1028700" y="6362381"/>
            <a:ext cx="4171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Y. Wang, W. Chen, B. Wang and Y. </a:t>
            </a:r>
            <a:r>
              <a:rPr lang="en-SG" sz="1100" dirty="0" smtClean="0"/>
              <a:t>Zheng, 2014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3038137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57450"/>
            <a:ext cx="7200900" cy="1485900"/>
          </a:xfrm>
        </p:spPr>
        <p:txBody>
          <a:bodyPr/>
          <a:lstStyle/>
          <a:p>
            <a:r>
              <a:rPr lang="en-SG" dirty="0" smtClean="0"/>
              <a:t>SK-Growth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1472022"/>
            <a:ext cx="2625963" cy="20761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817" y="1472022"/>
            <a:ext cx="4027880" cy="16938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6808" y="4104099"/>
            <a:ext cx="3223889" cy="209695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003739" y="2171700"/>
            <a:ext cx="625411" cy="488271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ight Arrow 8"/>
          <p:cNvSpPr/>
          <p:nvPr/>
        </p:nvSpPr>
        <p:spPr>
          <a:xfrm rot="5400000">
            <a:off x="6956046" y="3395219"/>
            <a:ext cx="625411" cy="488271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ight Arrow 9"/>
          <p:cNvSpPr/>
          <p:nvPr/>
        </p:nvSpPr>
        <p:spPr>
          <a:xfrm rot="10800000">
            <a:off x="4722372" y="4908439"/>
            <a:ext cx="625411" cy="488271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700" y="4104098"/>
            <a:ext cx="3384648" cy="209695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FC12-D31D-4BAD-B3A9-82286DFCF4CF}" type="slidenum">
              <a:rPr lang="en-SG" smtClean="0"/>
              <a:t>7</a:t>
            </a:fld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6172200" y="6322581"/>
            <a:ext cx="2882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Muhammad </a:t>
            </a:r>
            <a:r>
              <a:rPr lang="en-SG" sz="1100" dirty="0" smtClean="0"/>
              <a:t>Usman, 2011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873724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315374"/>
            <a:ext cx="7461960" cy="462304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FC12-D31D-4BAD-B3A9-82286DFCF4CF}" type="slidenum">
              <a:rPr lang="en-SG" smtClean="0"/>
              <a:t>8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609725" y="6067643"/>
            <a:ext cx="4886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smtClean="0"/>
              <a:t>Quantum dot by SK-growth (</a:t>
            </a:r>
            <a:r>
              <a:rPr lang="en-SG" sz="1100" dirty="0"/>
              <a:t>Muhammad Usman, </a:t>
            </a:r>
            <a:r>
              <a:rPr lang="en-SG" sz="1100" dirty="0" smtClean="0"/>
              <a:t>2011)</a:t>
            </a:r>
            <a:endParaRPr lang="en-SG" sz="11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28700" y="557450"/>
            <a:ext cx="7200900" cy="1485900"/>
          </a:xfrm>
        </p:spPr>
        <p:txBody>
          <a:bodyPr/>
          <a:lstStyle/>
          <a:p>
            <a:r>
              <a:rPr lang="en-SG" dirty="0" smtClean="0"/>
              <a:t>SK-Growth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81597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Stacked </a:t>
            </a:r>
            <a:r>
              <a:rPr lang="en-SG" dirty="0" smtClean="0"/>
              <a:t>QDs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1143" y="2330389"/>
            <a:ext cx="4049327" cy="3581400"/>
          </a:xfrm>
        </p:spPr>
        <p:txBody>
          <a:bodyPr/>
          <a:lstStyle/>
          <a:p>
            <a:r>
              <a:rPr lang="en-SG" sz="3200" dirty="0"/>
              <a:t>Strain field</a:t>
            </a:r>
          </a:p>
          <a:p>
            <a:r>
              <a:rPr lang="en-SG" sz="3200" dirty="0" smtClean="0"/>
              <a:t>Shape, Size, Position</a:t>
            </a:r>
          </a:p>
          <a:p>
            <a:r>
              <a:rPr lang="en-SG" sz="3200" dirty="0" smtClean="0"/>
              <a:t>Application in solar cells</a:t>
            </a:r>
          </a:p>
          <a:p>
            <a:endParaRPr lang="en-SG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428750"/>
            <a:ext cx="3431886" cy="486648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val 5"/>
          <p:cNvSpPr/>
          <p:nvPr/>
        </p:nvSpPr>
        <p:spPr>
          <a:xfrm>
            <a:off x="2624516" y="3861994"/>
            <a:ext cx="533215" cy="5332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Double Bracket 6"/>
          <p:cNvSpPr/>
          <p:nvPr/>
        </p:nvSpPr>
        <p:spPr>
          <a:xfrm>
            <a:off x="1269507" y="1944210"/>
            <a:ext cx="1003176" cy="3773009"/>
          </a:xfrm>
          <a:prstGeom prst="bracketPair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FC12-D31D-4BAD-B3A9-82286DFCF4CF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3497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3267</TotalTime>
  <Words>1087</Words>
  <Application>Microsoft Office PowerPoint</Application>
  <PresentationFormat>On-screen Show (4:3)</PresentationFormat>
  <Paragraphs>295</Paragraphs>
  <Slides>45</Slides>
  <Notes>18</Notes>
  <HiddenSlides>3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Franklin Gothic Book</vt:lpstr>
      <vt:lpstr>PMingLiU</vt:lpstr>
      <vt:lpstr>Calibri</vt:lpstr>
      <vt:lpstr>Cambria Math</vt:lpstr>
      <vt:lpstr>Times New Roman</vt:lpstr>
      <vt:lpstr>Crop</vt:lpstr>
      <vt:lpstr>Microsoft Equation 3.0</vt:lpstr>
      <vt:lpstr>Equation</vt:lpstr>
      <vt:lpstr>Spin-dependent electronic structure of InAs/GaAs quantum dots </vt:lpstr>
      <vt:lpstr>Scope</vt:lpstr>
      <vt:lpstr>Quantum dot (QD)?</vt:lpstr>
      <vt:lpstr>Applications</vt:lpstr>
      <vt:lpstr>Strain dependent field</vt:lpstr>
      <vt:lpstr>Molecular Beam Epitaxy for thin films</vt:lpstr>
      <vt:lpstr>SK-Growth</vt:lpstr>
      <vt:lpstr>SK-Growth</vt:lpstr>
      <vt:lpstr>Stacked QDs</vt:lpstr>
      <vt:lpstr>Field dependent effects in Stacked quantum dots</vt:lpstr>
      <vt:lpstr>PowerPoint Presentation</vt:lpstr>
      <vt:lpstr>Goals</vt:lpstr>
      <vt:lpstr>Strain</vt:lpstr>
      <vt:lpstr>Continuum Elasticity Theory</vt:lpstr>
      <vt:lpstr>Finite Difference Method</vt:lpstr>
      <vt:lpstr>Generalized Newton-Raphson Method </vt:lpstr>
      <vt:lpstr>PowerPoint Presentation</vt:lpstr>
      <vt:lpstr>Algorithm</vt:lpstr>
      <vt:lpstr>Simulation Domain</vt:lpstr>
      <vt:lpstr>Simulation Domain (X-Z plane)</vt:lpstr>
      <vt:lpstr>Initial conditions</vt:lpstr>
      <vt:lpstr>Results</vt:lpstr>
      <vt:lpstr>Isotropic and Biaxial Strain</vt:lpstr>
      <vt:lpstr>PowerPoint Presentation</vt:lpstr>
      <vt:lpstr>Normal strain εii  </vt:lpstr>
      <vt:lpstr>PowerPoint Presentation</vt:lpstr>
      <vt:lpstr>Shear strain</vt:lpstr>
      <vt:lpstr>Dome/Truncated pyramid</vt:lpstr>
      <vt:lpstr>Important adjustments</vt:lpstr>
      <vt:lpstr>Potential Formulation</vt:lpstr>
      <vt:lpstr>Results (X-Y plane)</vt:lpstr>
      <vt:lpstr>PowerPoint Presentation</vt:lpstr>
      <vt:lpstr>PowerPoint Presentation</vt:lpstr>
      <vt:lpstr>Application to Quantum dot molecule (QDM)</vt:lpstr>
      <vt:lpstr>Isotropic and Biaxial strain in QDM</vt:lpstr>
      <vt:lpstr>Normal strain in QDM</vt:lpstr>
      <vt:lpstr>Observations</vt:lpstr>
      <vt:lpstr>Potential in QDM</vt:lpstr>
      <vt:lpstr>Electronic Structure</vt:lpstr>
      <vt:lpstr>Nextnano (Stefan Biener)</vt:lpstr>
      <vt:lpstr>PowerPoint Presentation</vt:lpstr>
      <vt:lpstr>PowerPoint Presentation</vt:lpstr>
      <vt:lpstr>Band edges</vt:lpstr>
      <vt:lpstr>Wavefunction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Spin-dependent electronic structure of InAs/GaAs quantum dots</dc:title>
  <dc:creator>WC Lau</dc:creator>
  <cp:lastModifiedBy>WC Lau</cp:lastModifiedBy>
  <cp:revision>82</cp:revision>
  <dcterms:created xsi:type="dcterms:W3CDTF">2016-01-05T14:15:32Z</dcterms:created>
  <dcterms:modified xsi:type="dcterms:W3CDTF">2016-05-05T20:35:44Z</dcterms:modified>
</cp:coreProperties>
</file>