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Oswald" pitchFamily="2" charset="77"/>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7"/>
  </p:normalViewPr>
  <p:slideViewPr>
    <p:cSldViewPr snapToGrid="0">
      <p:cViewPr varScale="1">
        <p:scale>
          <a:sx n="146" d="100"/>
          <a:sy n="146" d="100"/>
        </p:scale>
        <p:origin x="6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f7d1c3ba5_4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af7d1c3ba5_4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highlight>
                  <a:srgbClr val="FFFF00"/>
                </a:highlight>
              </a:rPr>
              <a:t>[Rasmus] - “Please limit your talk to 15 mnutes”</a:t>
            </a:r>
            <a:endParaRPr>
              <a:solidFill>
                <a:schemeClr val="dk1"/>
              </a:solidFill>
              <a:highlight>
                <a:srgbClr val="FFFF00"/>
              </a:highlight>
            </a:endParaRPr>
          </a:p>
        </p:txBody>
      </p:sp>
      <p:sp>
        <p:nvSpPr>
          <p:cNvPr id="144" name="Google Shape;144;gaf7d1c3ba5_4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f7d1c3ba5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af7d1c3ba5_2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[Rasmus]</a:t>
            </a:r>
            <a:endParaRPr i="1">
              <a:highlight>
                <a:srgbClr val="FFFF00"/>
              </a:highlight>
            </a:endParaRPr>
          </a:p>
        </p:txBody>
      </p:sp>
      <p:sp>
        <p:nvSpPr>
          <p:cNvPr id="258" name="Google Shape;258;gaf7d1c3ba5_2_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f7d1c3ba5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af7d1c3ba5_2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endParaRPr i="1">
              <a:highlight>
                <a:srgbClr val="FFFF00"/>
              </a:highlight>
            </a:endParaRPr>
          </a:p>
        </p:txBody>
      </p:sp>
      <p:sp>
        <p:nvSpPr>
          <p:cNvPr id="269" name="Google Shape;269;gaf7d1c3ba5_2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f7d1c3ba5_4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af7d1c3ba5_4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Not sure if this slide will be necessary bc we have limited time, up to you guys</a:t>
            </a:r>
            <a:endParaRPr i="1">
              <a:highlight>
                <a:srgbClr val="FFFF00"/>
              </a:highlight>
            </a:endParaRPr>
          </a:p>
        </p:txBody>
      </p:sp>
      <p:sp>
        <p:nvSpPr>
          <p:cNvPr id="158" name="Google Shape;158;gaf7d1c3ba5_4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f7d1c3ba5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af7d1c3ba5_2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Rasmus</a:t>
            </a:r>
            <a:endParaRPr i="1">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i="1">
              <a:highlight>
                <a:srgbClr val="FFFF00"/>
              </a:highlight>
            </a:endParaRPr>
          </a:p>
          <a:p>
            <a:pPr marL="0" lvl="0" indent="0" algn="l" rtl="0">
              <a:lnSpc>
                <a:spcPct val="100000"/>
              </a:lnSpc>
              <a:spcBef>
                <a:spcPts val="0"/>
              </a:spcBef>
              <a:spcAft>
                <a:spcPts val="0"/>
              </a:spcAft>
              <a:buClr>
                <a:schemeClr val="dk1"/>
              </a:buClr>
              <a:buSzPts val="1100"/>
              <a:buFont typeface="Arial"/>
              <a:buNone/>
            </a:pPr>
            <a:r>
              <a:rPr lang="en"/>
              <a:t>Probably should reference specific studies here on impacts of climate change on natural disasters to explain why we chose our research question</a:t>
            </a:r>
            <a:endParaRPr/>
          </a:p>
        </p:txBody>
      </p:sp>
      <p:sp>
        <p:nvSpPr>
          <p:cNvPr id="177" name="Google Shape;177;gaf7d1c3ba5_2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f7d1c3ba5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af7d1c3ba5_2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Rasmus</a:t>
            </a:r>
            <a:endParaRPr i="1">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i="1">
              <a:highlight>
                <a:srgbClr val="FFFF00"/>
              </a:highlight>
            </a:endParaRPr>
          </a:p>
        </p:txBody>
      </p:sp>
      <p:sp>
        <p:nvSpPr>
          <p:cNvPr id="188" name="Google Shape;188;gaf7d1c3ba5_2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f7d1c3ba5_2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af7d1c3ba5_2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Emma</a:t>
            </a:r>
            <a:endParaRPr i="1">
              <a:highlight>
                <a:srgbClr val="FFFF00"/>
              </a:highlight>
            </a:endParaRPr>
          </a:p>
          <a:p>
            <a:pPr marL="0" lvl="0" indent="0" algn="l" rtl="0">
              <a:lnSpc>
                <a:spcPct val="100000"/>
              </a:lnSpc>
              <a:spcBef>
                <a:spcPts val="0"/>
              </a:spcBef>
              <a:spcAft>
                <a:spcPts val="0"/>
              </a:spcAft>
              <a:buClr>
                <a:schemeClr val="dk1"/>
              </a:buClr>
              <a:buSzPts val="1100"/>
              <a:buFont typeface="Arial"/>
              <a:buNone/>
            </a:pPr>
            <a:r>
              <a:rPr lang="en"/>
              <a:t>NSEE = National Survey on Energy and the Environment </a:t>
            </a:r>
            <a:endParaRPr/>
          </a:p>
          <a:p>
            <a:pPr marL="457200" lvl="0" indent="-298450" algn="l" rtl="0">
              <a:lnSpc>
                <a:spcPct val="100000"/>
              </a:lnSpc>
              <a:spcBef>
                <a:spcPts val="0"/>
              </a:spcBef>
              <a:spcAft>
                <a:spcPts val="0"/>
              </a:spcAft>
              <a:buSzPts val="1100"/>
              <a:buChar char="●"/>
            </a:pPr>
            <a:r>
              <a:rPr lang="en"/>
              <a:t>Public opinion survey data obtained through randomized phone calls (US only)</a:t>
            </a:r>
            <a:endParaRPr/>
          </a:p>
          <a:p>
            <a:pPr marL="914400" lvl="0" indent="-298450" algn="l" rtl="0">
              <a:lnSpc>
                <a:spcPct val="100000"/>
              </a:lnSpc>
              <a:spcBef>
                <a:spcPts val="0"/>
              </a:spcBef>
              <a:spcAft>
                <a:spcPts val="0"/>
              </a:spcAft>
              <a:buSzPts val="1100"/>
              <a:buChar char="●"/>
            </a:pPr>
            <a:r>
              <a:rPr lang="en"/>
              <a:t>Asks demographic questions and a series of yes/no and scale (?) sentiment question all around climate change and energy policies in the US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FEMA data</a:t>
            </a:r>
            <a:endParaRPr/>
          </a:p>
          <a:p>
            <a:pPr marL="457200" lvl="0" indent="-298450" algn="l" rtl="0">
              <a:lnSpc>
                <a:spcPct val="100000"/>
              </a:lnSpc>
              <a:spcBef>
                <a:spcPts val="0"/>
              </a:spcBef>
              <a:spcAft>
                <a:spcPts val="0"/>
              </a:spcAft>
              <a:buSzPts val="1100"/>
              <a:buChar char="●"/>
            </a:pPr>
            <a:r>
              <a:rPr lang="en"/>
              <a:t>Open source data that records disasters by US state and territories by year</a:t>
            </a:r>
            <a:endParaRPr/>
          </a:p>
          <a:p>
            <a:pPr marL="914400" lvl="1" indent="-298450" algn="l" rtl="0">
              <a:lnSpc>
                <a:spcPct val="100000"/>
              </a:lnSpc>
              <a:spcBef>
                <a:spcPts val="0"/>
              </a:spcBef>
              <a:spcAft>
                <a:spcPts val="0"/>
              </a:spcAft>
              <a:buSzPts val="1100"/>
              <a:buChar char="○"/>
            </a:pPr>
            <a:r>
              <a:rPr lang="en"/>
              <a:t>Disasters included anything that FEMA declares a state emergency - hurricane, fire, mudslide, tsunami, earthquake, etc.</a:t>
            </a:r>
            <a:endParaRPr/>
          </a:p>
          <a:p>
            <a:pPr marL="914400" lvl="1" indent="-298450" algn="l" rtl="0">
              <a:lnSpc>
                <a:spcPct val="100000"/>
              </a:lnSpc>
              <a:spcBef>
                <a:spcPts val="0"/>
              </a:spcBef>
              <a:spcAft>
                <a:spcPts val="0"/>
              </a:spcAft>
              <a:buSzPts val="1100"/>
              <a:buChar char="○"/>
            </a:pPr>
            <a:r>
              <a:rPr lang="en"/>
              <a:t>Focused on the previous year FEMA data to survey opinion data - 2009, 2013, 2017</a:t>
            </a:r>
            <a:endParaRPr/>
          </a:p>
          <a:p>
            <a:pPr marL="1371600" lvl="2" indent="-298450" algn="l" rtl="0">
              <a:lnSpc>
                <a:spcPct val="115000"/>
              </a:lnSpc>
              <a:spcBef>
                <a:spcPts val="0"/>
              </a:spcBef>
              <a:spcAft>
                <a:spcPts val="0"/>
              </a:spcAft>
              <a:buSzPts val="1100"/>
              <a:buChar char="■"/>
            </a:pPr>
            <a:r>
              <a:rPr lang="en">
                <a:solidFill>
                  <a:schemeClr val="dk1"/>
                </a:solidFill>
              </a:rPr>
              <a:t>The reason the years previous to the survey data were used was to make sure there wasn’t a misalignment with timing of potential disasters and the collection of the survey responses. We chose to narrow the results by severe storm, hurricanes, and fire as those are three natural disasters.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Data cleaning:</a:t>
            </a:r>
            <a:endParaRPr/>
          </a:p>
          <a:p>
            <a:pPr marL="457200" lvl="0" indent="-298450" algn="l" rtl="0">
              <a:lnSpc>
                <a:spcPct val="100000"/>
              </a:lnSpc>
              <a:spcBef>
                <a:spcPts val="0"/>
              </a:spcBef>
              <a:spcAft>
                <a:spcPts val="0"/>
              </a:spcAft>
              <a:buSzPts val="1100"/>
              <a:buChar char="●"/>
            </a:pPr>
            <a:r>
              <a:rPr lang="en"/>
              <a:t>Needed to do a lot amount of data wrangling prior to our formal analysis </a:t>
            </a:r>
            <a:endParaRPr/>
          </a:p>
          <a:p>
            <a:pPr marL="914400" lvl="1" indent="-298450" algn="l" rtl="0">
              <a:lnSpc>
                <a:spcPct val="100000"/>
              </a:lnSpc>
              <a:spcBef>
                <a:spcPts val="0"/>
              </a:spcBef>
              <a:spcAft>
                <a:spcPts val="0"/>
              </a:spcAft>
              <a:buSzPts val="1100"/>
              <a:buChar char="○"/>
            </a:pPr>
            <a:r>
              <a:rPr lang="en"/>
              <a:t>Combined the FEMA data and NSEE data by </a:t>
            </a:r>
            <a:r>
              <a:rPr lang="en">
                <a:solidFill>
                  <a:schemeClr val="dk1"/>
                </a:solidFill>
              </a:rPr>
              <a:t>creating a new variable using state information from NSEE data and coded it as a “1” if that state had experienced a natural disaster, based on FEMAs data for that year, and a “0” if not</a:t>
            </a:r>
            <a:endParaRPr/>
          </a:p>
          <a:p>
            <a:pPr marL="914400" lvl="1" indent="-298450" algn="l" rtl="0">
              <a:lnSpc>
                <a:spcPct val="100000"/>
              </a:lnSpc>
              <a:spcBef>
                <a:spcPts val="0"/>
              </a:spcBef>
              <a:spcAft>
                <a:spcPts val="0"/>
              </a:spcAft>
              <a:buSzPts val="1100"/>
              <a:buChar char="○"/>
            </a:pPr>
            <a:r>
              <a:rPr lang="en"/>
              <a:t>Responses containing no response or a “not sure” response for any of the variables we wanted to test were removed </a:t>
            </a:r>
            <a:endParaRPr/>
          </a:p>
          <a:p>
            <a:pPr marL="1371600" lvl="2" indent="-298450" algn="l" rtl="0">
              <a:lnSpc>
                <a:spcPct val="100000"/>
              </a:lnSpc>
              <a:spcBef>
                <a:spcPts val="0"/>
              </a:spcBef>
              <a:spcAft>
                <a:spcPts val="0"/>
              </a:spcAft>
              <a:buSzPts val="1100"/>
              <a:buChar char="■"/>
            </a:pPr>
            <a:r>
              <a:rPr lang="en"/>
              <a:t>Led to a loss of observations, will touch on later on in the presentation</a:t>
            </a:r>
            <a:endParaRPr/>
          </a:p>
          <a:p>
            <a:pPr marL="914400" lvl="1" indent="-298450" algn="l" rtl="0">
              <a:lnSpc>
                <a:spcPct val="100000"/>
              </a:lnSpc>
              <a:spcBef>
                <a:spcPts val="0"/>
              </a:spcBef>
              <a:spcAft>
                <a:spcPts val="0"/>
              </a:spcAft>
              <a:buSzPts val="1100"/>
              <a:buChar char="○"/>
            </a:pPr>
            <a:r>
              <a:rPr lang="en"/>
              <a:t>From there, we selected the specific variables that we wanted to analyze and made necessary adjustments depending on the variable</a:t>
            </a:r>
            <a:endParaRPr/>
          </a:p>
          <a:p>
            <a:pPr marL="1371600" lvl="2" indent="-298450" algn="l" rtl="0">
              <a:lnSpc>
                <a:spcPct val="100000"/>
              </a:lnSpc>
              <a:spcBef>
                <a:spcPts val="0"/>
              </a:spcBef>
              <a:spcAft>
                <a:spcPts val="0"/>
              </a:spcAft>
              <a:buSzPts val="1100"/>
              <a:buChar char="■"/>
            </a:pPr>
            <a:r>
              <a:rPr lang="en"/>
              <a:t>for example, race and Year were considered numbers in the NSEE survey and they needed to be changed to factors to be used in the analysis</a:t>
            </a:r>
            <a:endParaRPr/>
          </a:p>
          <a:p>
            <a:pPr marL="1371600" lvl="2" indent="-298450" algn="l" rtl="0">
              <a:lnSpc>
                <a:spcPct val="100000"/>
              </a:lnSpc>
              <a:spcBef>
                <a:spcPts val="0"/>
              </a:spcBef>
              <a:spcAft>
                <a:spcPts val="0"/>
              </a:spcAft>
              <a:buSzPts val="1100"/>
              <a:buChar char="■"/>
            </a:pPr>
            <a:r>
              <a:rPr lang="en"/>
              <a:t>The yes/no responses for the question regarding belief and climate change were recoded to 0 and 1 so that they would be binary</a:t>
            </a:r>
            <a:endParaRPr/>
          </a:p>
          <a:p>
            <a:pPr marL="914400" lvl="1" indent="-298450" algn="l" rtl="0">
              <a:lnSpc>
                <a:spcPct val="100000"/>
              </a:lnSpc>
              <a:spcBef>
                <a:spcPts val="0"/>
              </a:spcBef>
              <a:spcAft>
                <a:spcPts val="0"/>
              </a:spcAft>
              <a:buSzPts val="1100"/>
              <a:buChar char="○"/>
            </a:pPr>
            <a:r>
              <a:rPr lang="en"/>
              <a:t>Finally, each year contained the same variables so we were able to combine into one complete data set that included responses year over year</a:t>
            </a:r>
            <a:endParaRPr/>
          </a:p>
          <a:p>
            <a:pPr marL="0" lvl="0" indent="0" algn="l" rtl="0">
              <a:lnSpc>
                <a:spcPct val="100000"/>
              </a:lnSpc>
              <a:spcBef>
                <a:spcPts val="0"/>
              </a:spcBef>
              <a:spcAft>
                <a:spcPts val="0"/>
              </a:spcAft>
              <a:buNone/>
            </a:pPr>
            <a:endParaRPr/>
          </a:p>
        </p:txBody>
      </p:sp>
      <p:sp>
        <p:nvSpPr>
          <p:cNvPr id="200" name="Google Shape;200;gaf7d1c3ba5_2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f7d1c3ba5_2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af7d1c3ba5_2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 i="1">
                <a:solidFill>
                  <a:schemeClr val="dk1"/>
                </a:solidFill>
                <a:highlight>
                  <a:srgbClr val="FFFF00"/>
                </a:highlight>
              </a:rPr>
              <a:t>Emma</a:t>
            </a:r>
            <a:endParaRPr i="1">
              <a:solidFill>
                <a:schemeClr val="dk1"/>
              </a:solidFill>
              <a:highlight>
                <a:srgbClr val="FFFF00"/>
              </a:highlight>
            </a:endParaRPr>
          </a:p>
          <a:p>
            <a:pPr marL="0" lvl="0" indent="0" algn="l" rtl="0">
              <a:lnSpc>
                <a:spcPct val="115000"/>
              </a:lnSpc>
              <a:spcBef>
                <a:spcPts val="1600"/>
              </a:spcBef>
              <a:spcAft>
                <a:spcPts val="0"/>
              </a:spcAft>
              <a:buNone/>
            </a:pPr>
            <a:r>
              <a:rPr lang="en">
                <a:solidFill>
                  <a:schemeClr val="dk1"/>
                </a:solidFill>
              </a:rPr>
              <a:t>Although the focus of our hypothesis is on gw_belief and state emergencies, we still included these other variables in our analysis to compare how different factors influence someone’s feelings towards climate change over time</a:t>
            </a:r>
            <a:endParaRPr>
              <a:solidFill>
                <a:schemeClr val="dk1"/>
              </a:solidFill>
            </a:endParaRPr>
          </a:p>
          <a:p>
            <a:pPr marL="0" lvl="0" indent="0" algn="l" rtl="0">
              <a:lnSpc>
                <a:spcPct val="115000"/>
              </a:lnSpc>
              <a:spcBef>
                <a:spcPts val="1600"/>
              </a:spcBef>
              <a:spcAft>
                <a:spcPts val="0"/>
              </a:spcAft>
              <a:buNone/>
            </a:pPr>
            <a:r>
              <a:rPr lang="en">
                <a:solidFill>
                  <a:schemeClr val="dk1"/>
                </a:solidFill>
              </a:rPr>
              <a:t>Question “Is there solid evidence that the average temperature on earth has been getting warmer over the past four decades?” was the main focus for this analysis </a:t>
            </a:r>
            <a:endParaRPr>
              <a:solidFill>
                <a:schemeClr val="dk1"/>
              </a:solidFill>
            </a:endParaRPr>
          </a:p>
          <a:p>
            <a:pPr marL="0" lvl="0" indent="0" algn="l" rtl="0">
              <a:lnSpc>
                <a:spcPct val="115000"/>
              </a:lnSpc>
              <a:spcBef>
                <a:spcPts val="1600"/>
              </a:spcBef>
              <a:spcAft>
                <a:spcPts val="1600"/>
              </a:spcAft>
              <a:buNone/>
            </a:pPr>
            <a:r>
              <a:rPr lang="en">
                <a:solidFill>
                  <a:schemeClr val="dk1"/>
                </a:solidFill>
              </a:rPr>
              <a:t>Should we explain the legends or not necessary?</a:t>
            </a:r>
            <a:endParaRPr sz="800" i="1">
              <a:highlight>
                <a:srgbClr val="FFFF00"/>
              </a:highlight>
            </a:endParaRPr>
          </a:p>
        </p:txBody>
      </p:sp>
      <p:sp>
        <p:nvSpPr>
          <p:cNvPr id="211" name="Google Shape;211;gaf7d1c3ba5_2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7d1c3ba5_2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af7d1c3ba5_2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Colleen</a:t>
            </a:r>
            <a:endParaRPr i="1">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i="1">
              <a:highlight>
                <a:srgbClr val="FFFF00"/>
              </a:highlight>
            </a:endParaRPr>
          </a:p>
          <a:p>
            <a:pPr marL="457200" lvl="0" indent="-298450" algn="l" rtl="0">
              <a:lnSpc>
                <a:spcPct val="100000"/>
              </a:lnSpc>
              <a:spcBef>
                <a:spcPts val="0"/>
              </a:spcBef>
              <a:spcAft>
                <a:spcPts val="0"/>
              </a:spcAft>
              <a:buSzPts val="1100"/>
              <a:buChar char="●"/>
            </a:pPr>
            <a:r>
              <a:rPr lang="en"/>
              <a:t>Began with a basic proportion test and tapply() - compares means of two variables</a:t>
            </a:r>
            <a:endParaRPr/>
          </a:p>
          <a:p>
            <a:pPr marL="457200" lvl="0" indent="-298450" algn="l" rtl="0">
              <a:lnSpc>
                <a:spcPct val="100000"/>
              </a:lnSpc>
              <a:spcBef>
                <a:spcPts val="0"/>
              </a:spcBef>
              <a:spcAft>
                <a:spcPts val="0"/>
              </a:spcAft>
              <a:buSzPts val="1100"/>
              <a:buChar char="●"/>
            </a:pPr>
            <a:r>
              <a:rPr lang="en"/>
              <a:t>Limitations with binary variables and sample size - made cluster analysis and others difficult</a:t>
            </a:r>
            <a:endParaRPr/>
          </a:p>
          <a:p>
            <a:pPr marL="457200" lvl="0" indent="-298450" algn="l" rtl="0">
              <a:lnSpc>
                <a:spcPct val="100000"/>
              </a:lnSpc>
              <a:spcBef>
                <a:spcPts val="0"/>
              </a:spcBef>
              <a:spcAft>
                <a:spcPts val="0"/>
              </a:spcAft>
              <a:buSzPts val="1100"/>
              <a:buChar char="●"/>
            </a:pPr>
            <a:r>
              <a:rPr lang="en"/>
              <a:t>Group members had limited statistical background</a:t>
            </a:r>
            <a:endParaRPr/>
          </a:p>
        </p:txBody>
      </p:sp>
      <p:sp>
        <p:nvSpPr>
          <p:cNvPr id="222" name="Google Shape;222;gaf7d1c3ba5_2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f7d1c3ba5_2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af7d1c3ba5_2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Colleen</a:t>
            </a:r>
            <a:endParaRPr i="1">
              <a:highlight>
                <a:srgbClr val="FFFF00"/>
              </a:highlight>
            </a:endParaRPr>
          </a:p>
        </p:txBody>
      </p:sp>
      <p:sp>
        <p:nvSpPr>
          <p:cNvPr id="233" name="Google Shape;233;gaf7d1c3ba5_2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f7d1c3ba5_2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af7d1c3ba5_2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highlight>
                  <a:srgbClr val="FFFF00"/>
                </a:highlight>
              </a:rPr>
              <a:t>Colleen</a:t>
            </a:r>
            <a:endParaRPr i="1">
              <a:highlight>
                <a:srgbClr val="FFFF00"/>
              </a:highlight>
            </a:endParaRPr>
          </a:p>
          <a:p>
            <a:pPr marL="0" lvl="0" indent="0" algn="l" rtl="0">
              <a:lnSpc>
                <a:spcPct val="100000"/>
              </a:lnSpc>
              <a:spcBef>
                <a:spcPts val="0"/>
              </a:spcBef>
              <a:spcAft>
                <a:spcPts val="0"/>
              </a:spcAft>
              <a:buClr>
                <a:schemeClr val="dk1"/>
              </a:buClr>
              <a:buSzPts val="1100"/>
              <a:buFont typeface="Arial"/>
              <a:buNone/>
            </a:pPr>
            <a:r>
              <a:rPr lang="en"/>
              <a:t>Red vs. Green shows whether there was a state emergency in the prior year of the survey. The x-axis shows whether they answered yes or no for belief in climate change (0 for no, 1 for yes).</a:t>
            </a:r>
            <a:endParaRPr/>
          </a:p>
          <a:p>
            <a:pPr marL="0" lvl="0" indent="0" algn="l" rtl="0">
              <a:lnSpc>
                <a:spcPct val="100000"/>
              </a:lnSpc>
              <a:spcBef>
                <a:spcPts val="0"/>
              </a:spcBef>
              <a:spcAft>
                <a:spcPts val="0"/>
              </a:spcAft>
              <a:buClr>
                <a:schemeClr val="dk1"/>
              </a:buClr>
              <a:buSzPts val="1100"/>
              <a:buFont typeface="Arial"/>
              <a:buNone/>
            </a:pPr>
            <a:r>
              <a:rPr lang="en"/>
              <a:t>Discuss challenges of graphs when majority of data is categorical and binomial </a:t>
            </a:r>
            <a:endParaRPr/>
          </a:p>
          <a:p>
            <a:pPr marL="0" lvl="0" indent="0" algn="l" rtl="0">
              <a:lnSpc>
                <a:spcPct val="100000"/>
              </a:lnSpc>
              <a:spcBef>
                <a:spcPts val="0"/>
              </a:spcBef>
              <a:spcAft>
                <a:spcPts val="0"/>
              </a:spcAft>
              <a:buClr>
                <a:schemeClr val="dk1"/>
              </a:buClr>
              <a:buSzPts val="1100"/>
              <a:buFont typeface="Arial"/>
              <a:buNone/>
            </a:pPr>
            <a:r>
              <a:rPr lang="en"/>
              <a:t>Graphs support statistical analysis</a:t>
            </a:r>
            <a:endParaRPr/>
          </a:p>
        </p:txBody>
      </p:sp>
      <p:sp>
        <p:nvSpPr>
          <p:cNvPr id="245" name="Google Shape;245;gaf7d1c3ba5_2_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5" name="Google Shape;65;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9" name="Google Shape;7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1" name="Google Shape;91;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1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2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4" name="Google Shape;104;p2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2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6" name="Google Shape;106;p2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7" name="Google Shape;107;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2"/>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18" name="Google Shape;118;p22"/>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9" name="Google Shape;119;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3"/>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5" name="Google Shape;125;p23"/>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26" name="Google Shape;12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25"/>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8" name="Google Shape;13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9" name="Google Shape;13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0" name="Google Shape;14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145"/>
        <p:cNvGrpSpPr/>
        <p:nvPr/>
      </p:nvGrpSpPr>
      <p:grpSpPr>
        <a:xfrm>
          <a:off x="0" y="0"/>
          <a:ext cx="0" cy="0"/>
          <a:chOff x="0" y="0"/>
          <a:chExt cx="0" cy="0"/>
        </a:xfrm>
      </p:grpSpPr>
      <p:sp>
        <p:nvSpPr>
          <p:cNvPr id="146" name="Google Shape;146;p26"/>
          <p:cNvSpPr/>
          <p:nvPr/>
        </p:nvSpPr>
        <p:spPr>
          <a:xfrm>
            <a:off x="5250" y="0"/>
            <a:ext cx="5244600" cy="5105100"/>
          </a:xfrm>
          <a:prstGeom prst="rect">
            <a:avLst/>
          </a:prstGeom>
          <a:solidFill>
            <a:srgbClr val="10416B">
              <a:alpha val="64705"/>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7" name="Google Shape;147;p26"/>
          <p:cNvSpPr txBox="1"/>
          <p:nvPr/>
        </p:nvSpPr>
        <p:spPr>
          <a:xfrm>
            <a:off x="1938188" y="1334063"/>
            <a:ext cx="6039450" cy="1668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sz="4000">
                <a:solidFill>
                  <a:schemeClr val="lt1"/>
                </a:solidFill>
                <a:latin typeface="Roboto"/>
                <a:ea typeface="Roboto"/>
                <a:cs typeface="Roboto"/>
                <a:sym typeface="Roboto"/>
              </a:rPr>
              <a:t>Data Science Institute Final Project</a:t>
            </a:r>
            <a:endParaRPr sz="4000">
              <a:solidFill>
                <a:schemeClr val="lt1"/>
              </a:solidFill>
              <a:latin typeface="Roboto"/>
              <a:ea typeface="Roboto"/>
              <a:cs typeface="Roboto"/>
              <a:sym typeface="Roboto"/>
            </a:endParaRPr>
          </a:p>
          <a:p>
            <a:pPr marL="0" marR="0" lvl="0" indent="88900" algn="l" rtl="0">
              <a:lnSpc>
                <a:spcPct val="100000"/>
              </a:lnSpc>
              <a:spcBef>
                <a:spcPts val="0"/>
              </a:spcBef>
              <a:spcAft>
                <a:spcPts val="0"/>
              </a:spcAft>
              <a:buClr>
                <a:srgbClr val="000000"/>
              </a:buClr>
              <a:buSzPts val="800"/>
              <a:buFont typeface="Arial"/>
              <a:buNone/>
            </a:pPr>
            <a:endParaRPr sz="3700">
              <a:solidFill>
                <a:srgbClr val="FFFFFF"/>
              </a:solidFill>
              <a:latin typeface="Oswald"/>
              <a:ea typeface="Oswald"/>
              <a:cs typeface="Oswald"/>
              <a:sym typeface="Oswald"/>
            </a:endParaRPr>
          </a:p>
          <a:p>
            <a:pPr marL="0" marR="0" lvl="0" indent="88900" algn="l" rtl="0">
              <a:lnSpc>
                <a:spcPct val="100000"/>
              </a:lnSpc>
              <a:spcBef>
                <a:spcPts val="0"/>
              </a:spcBef>
              <a:spcAft>
                <a:spcPts val="0"/>
              </a:spcAft>
              <a:buClr>
                <a:schemeClr val="dk1"/>
              </a:buClr>
              <a:buSzPts val="800"/>
              <a:buFont typeface="Arial"/>
              <a:buNone/>
            </a:pPr>
            <a:endParaRPr sz="4000" b="0" i="0" u="none" strike="noStrike" cap="none">
              <a:solidFill>
                <a:srgbClr val="FFFFFF"/>
              </a:solidFill>
              <a:latin typeface="Oswald"/>
              <a:ea typeface="Oswald"/>
              <a:cs typeface="Oswald"/>
              <a:sym typeface="Oswald"/>
            </a:endParaRPr>
          </a:p>
        </p:txBody>
      </p:sp>
      <p:sp>
        <p:nvSpPr>
          <p:cNvPr id="148" name="Google Shape;148;p26"/>
          <p:cNvSpPr/>
          <p:nvPr/>
        </p:nvSpPr>
        <p:spPr>
          <a:xfrm rot="-5400000">
            <a:off x="3067844" y="1442106"/>
            <a:ext cx="30000" cy="22893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nvGrpSpPr>
          <p:cNvPr id="149" name="Google Shape;149;p26"/>
          <p:cNvGrpSpPr/>
          <p:nvPr/>
        </p:nvGrpSpPr>
        <p:grpSpPr>
          <a:xfrm>
            <a:off x="6416123" y="4162556"/>
            <a:ext cx="2262326" cy="474298"/>
            <a:chOff x="0" y="-9525"/>
            <a:chExt cx="6370504" cy="991374"/>
          </a:xfrm>
        </p:grpSpPr>
        <p:sp>
          <p:nvSpPr>
            <p:cNvPr id="150" name="Google Shape;150;p26"/>
            <p:cNvSpPr txBox="1"/>
            <p:nvPr/>
          </p:nvSpPr>
          <p:spPr>
            <a:xfrm>
              <a:off x="0" y="-9525"/>
              <a:ext cx="6370500" cy="502500"/>
            </a:xfrm>
            <a:prstGeom prst="rect">
              <a:avLst/>
            </a:prstGeom>
            <a:noFill/>
            <a:ln>
              <a:noFill/>
            </a:ln>
          </p:spPr>
          <p:txBody>
            <a:bodyPr spcFirstLastPara="1" wrap="square" lIns="0" tIns="0" rIns="0" bIns="0" anchor="t" anchorCtr="0">
              <a:noAutofit/>
            </a:bodyPr>
            <a:lstStyle/>
            <a:p>
              <a:pPr marL="0" marR="0" lvl="0" indent="0" algn="r" rtl="0">
                <a:lnSpc>
                  <a:spcPct val="128000"/>
                </a:lnSpc>
                <a:spcBef>
                  <a:spcPts val="0"/>
                </a:spcBef>
                <a:spcAft>
                  <a:spcPts val="0"/>
                </a:spcAft>
                <a:buClr>
                  <a:srgbClr val="000000"/>
                </a:buClr>
                <a:buSzPts val="1500"/>
                <a:buFont typeface="Arial"/>
                <a:buNone/>
              </a:pPr>
              <a:r>
                <a:rPr lang="en" sz="1500" b="0" i="0" u="none" strike="noStrike" cap="none">
                  <a:solidFill>
                    <a:srgbClr val="FFFFFF"/>
                  </a:solidFill>
                  <a:latin typeface="Oswald"/>
                  <a:ea typeface="Oswald"/>
                  <a:cs typeface="Oswald"/>
                  <a:sym typeface="Oswald"/>
                </a:rPr>
                <a:t>PREPARED FOR</a:t>
              </a:r>
              <a:endParaRPr sz="700" b="0" i="0" u="none" strike="noStrike" cap="none">
                <a:solidFill>
                  <a:srgbClr val="000000"/>
                </a:solidFill>
                <a:latin typeface="Oswald"/>
                <a:ea typeface="Oswald"/>
                <a:cs typeface="Oswald"/>
                <a:sym typeface="Oswald"/>
              </a:endParaRPr>
            </a:p>
          </p:txBody>
        </p:sp>
        <p:sp>
          <p:nvSpPr>
            <p:cNvPr id="151" name="Google Shape;151;p26"/>
            <p:cNvSpPr txBox="1"/>
            <p:nvPr/>
          </p:nvSpPr>
          <p:spPr>
            <a:xfrm>
              <a:off x="4" y="479649"/>
              <a:ext cx="6370500" cy="5022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1500"/>
                <a:buFont typeface="Arial"/>
                <a:buNone/>
              </a:pPr>
              <a:r>
                <a:rPr lang="en" sz="1500">
                  <a:solidFill>
                    <a:schemeClr val="lt1"/>
                  </a:solidFill>
                  <a:latin typeface="Oswald"/>
                  <a:ea typeface="Oswald"/>
                  <a:cs typeface="Oswald"/>
                  <a:sym typeface="Oswald"/>
                </a:rPr>
                <a:t>Professor Ryan Moore</a:t>
              </a:r>
              <a:r>
                <a:rPr lang="en" sz="1500" b="0" i="0" u="none" strike="noStrike" cap="none">
                  <a:solidFill>
                    <a:schemeClr val="lt1"/>
                  </a:solidFill>
                  <a:latin typeface="Oswald"/>
                  <a:ea typeface="Oswald"/>
                  <a:cs typeface="Oswald"/>
                  <a:sym typeface="Oswald"/>
                </a:rPr>
                <a:t>,</a:t>
              </a:r>
              <a:endParaRPr sz="1500" b="0" i="0" u="none" strike="noStrike" cap="none">
                <a:solidFill>
                  <a:schemeClr val="lt1"/>
                </a:solidFill>
                <a:latin typeface="Oswald"/>
                <a:ea typeface="Oswald"/>
                <a:cs typeface="Oswald"/>
                <a:sym typeface="Oswald"/>
              </a:endParaRPr>
            </a:p>
            <a:p>
              <a:pPr marL="0" marR="0" lvl="0" indent="0" algn="r" rtl="0">
                <a:lnSpc>
                  <a:spcPct val="115000"/>
                </a:lnSpc>
                <a:spcBef>
                  <a:spcPts val="0"/>
                </a:spcBef>
                <a:spcAft>
                  <a:spcPts val="0"/>
                </a:spcAft>
                <a:buClr>
                  <a:schemeClr val="dk1"/>
                </a:buClr>
                <a:buSzPts val="1500"/>
                <a:buFont typeface="Arial"/>
                <a:buNone/>
              </a:pPr>
              <a:r>
                <a:rPr lang="en" sz="1500">
                  <a:solidFill>
                    <a:schemeClr val="lt1"/>
                  </a:solidFill>
                  <a:latin typeface="Oswald"/>
                  <a:ea typeface="Oswald"/>
                  <a:cs typeface="Oswald"/>
                  <a:sym typeface="Oswald"/>
                </a:rPr>
                <a:t>Simon Heuberger </a:t>
              </a:r>
              <a:endParaRPr sz="1500" b="0" i="0" u="none" strike="noStrike" cap="none">
                <a:solidFill>
                  <a:schemeClr val="lt1"/>
                </a:solidFill>
                <a:latin typeface="Oswald"/>
                <a:ea typeface="Oswald"/>
                <a:cs typeface="Oswald"/>
                <a:sym typeface="Oswald"/>
              </a:endParaRPr>
            </a:p>
            <a:p>
              <a:pPr marL="0" marR="0" lvl="0" indent="0" algn="r" rtl="0">
                <a:lnSpc>
                  <a:spcPct val="115000"/>
                </a:lnSpc>
                <a:spcBef>
                  <a:spcPts val="0"/>
                </a:spcBef>
                <a:spcAft>
                  <a:spcPts val="0"/>
                </a:spcAft>
                <a:buClr>
                  <a:srgbClr val="000000"/>
                </a:buClr>
                <a:buSzPts val="1500"/>
                <a:buFont typeface="Arial"/>
                <a:buNone/>
              </a:pPr>
              <a:endParaRPr sz="1500" b="0" i="0" u="none" strike="noStrike" cap="none">
                <a:solidFill>
                  <a:srgbClr val="FFFFFF"/>
                </a:solidFill>
                <a:latin typeface="Oswald"/>
                <a:ea typeface="Oswald"/>
                <a:cs typeface="Oswald"/>
                <a:sym typeface="Oswald"/>
              </a:endParaRPr>
            </a:p>
          </p:txBody>
        </p:sp>
      </p:grpSp>
      <p:sp>
        <p:nvSpPr>
          <p:cNvPr id="152" name="Google Shape;152;p26"/>
          <p:cNvSpPr txBox="1"/>
          <p:nvPr/>
        </p:nvSpPr>
        <p:spPr>
          <a:xfrm>
            <a:off x="187917" y="4201388"/>
            <a:ext cx="2262375" cy="240300"/>
          </a:xfrm>
          <a:prstGeom prst="rect">
            <a:avLst/>
          </a:prstGeom>
          <a:noFill/>
          <a:ln>
            <a:noFill/>
          </a:ln>
        </p:spPr>
        <p:txBody>
          <a:bodyPr spcFirstLastPara="1" wrap="square" lIns="0" tIns="0" rIns="0" bIns="0" anchor="t" anchorCtr="0">
            <a:noAutofit/>
          </a:bodyPr>
          <a:lstStyle/>
          <a:p>
            <a:pPr marL="0" marR="0" lvl="0" indent="0" algn="l" rtl="0">
              <a:lnSpc>
                <a:spcPct val="128000"/>
              </a:lnSpc>
              <a:spcBef>
                <a:spcPts val="0"/>
              </a:spcBef>
              <a:spcAft>
                <a:spcPts val="0"/>
              </a:spcAft>
              <a:buClr>
                <a:srgbClr val="000000"/>
              </a:buClr>
              <a:buSzPts val="1500"/>
              <a:buFont typeface="Arial"/>
              <a:buNone/>
            </a:pPr>
            <a:r>
              <a:rPr lang="en" sz="1500">
                <a:solidFill>
                  <a:srgbClr val="FFFFFF"/>
                </a:solidFill>
                <a:latin typeface="Oswald"/>
                <a:ea typeface="Oswald"/>
                <a:cs typeface="Oswald"/>
                <a:sym typeface="Oswald"/>
              </a:rPr>
              <a:t>January </a:t>
            </a:r>
            <a:r>
              <a:rPr lang="en" sz="1500" b="0" i="0" u="none" strike="noStrike" cap="none">
                <a:solidFill>
                  <a:srgbClr val="FFFFFF"/>
                </a:solidFill>
                <a:latin typeface="Oswald"/>
                <a:ea typeface="Oswald"/>
                <a:cs typeface="Oswald"/>
                <a:sym typeface="Oswald"/>
              </a:rPr>
              <a:t> </a:t>
            </a:r>
            <a:r>
              <a:rPr lang="en" sz="1500">
                <a:solidFill>
                  <a:srgbClr val="FFFFFF"/>
                </a:solidFill>
                <a:latin typeface="Oswald"/>
                <a:ea typeface="Oswald"/>
                <a:cs typeface="Oswald"/>
                <a:sym typeface="Oswald"/>
              </a:rPr>
              <a:t>15</a:t>
            </a:r>
            <a:r>
              <a:rPr lang="en" sz="1500" b="0" i="0" u="none" strike="noStrike" cap="none">
                <a:solidFill>
                  <a:srgbClr val="FFFFFF"/>
                </a:solidFill>
                <a:latin typeface="Oswald"/>
                <a:ea typeface="Oswald"/>
                <a:cs typeface="Oswald"/>
                <a:sym typeface="Oswald"/>
              </a:rPr>
              <a:t>, 202</a:t>
            </a:r>
            <a:r>
              <a:rPr lang="en" sz="1500">
                <a:solidFill>
                  <a:srgbClr val="FFFFFF"/>
                </a:solidFill>
                <a:latin typeface="Oswald"/>
                <a:ea typeface="Oswald"/>
                <a:cs typeface="Oswald"/>
                <a:sym typeface="Oswald"/>
              </a:rPr>
              <a:t>1</a:t>
            </a:r>
            <a:endParaRPr sz="700" b="0" i="0" u="none" strike="noStrike" cap="none">
              <a:solidFill>
                <a:srgbClr val="000000"/>
              </a:solidFill>
              <a:latin typeface="Oswald"/>
              <a:ea typeface="Oswald"/>
              <a:cs typeface="Oswald"/>
              <a:sym typeface="Oswald"/>
            </a:endParaRPr>
          </a:p>
        </p:txBody>
      </p:sp>
      <p:sp>
        <p:nvSpPr>
          <p:cNvPr id="153" name="Google Shape;153;p26"/>
          <p:cNvSpPr txBox="1"/>
          <p:nvPr/>
        </p:nvSpPr>
        <p:spPr>
          <a:xfrm>
            <a:off x="201613" y="4441688"/>
            <a:ext cx="4653225" cy="25965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500">
                <a:solidFill>
                  <a:schemeClr val="lt1"/>
                </a:solidFill>
                <a:latin typeface="Oswald"/>
                <a:ea typeface="Oswald"/>
                <a:cs typeface="Oswald"/>
                <a:sym typeface="Oswald"/>
              </a:rPr>
              <a:t>Colleen Mattingly, Emma Eichelman, Rasmus Jonsson</a:t>
            </a:r>
            <a:endParaRPr sz="1500">
              <a:solidFill>
                <a:schemeClr val="lt1"/>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500"/>
              <a:buFont typeface="Arial"/>
              <a:buNone/>
            </a:pPr>
            <a:endParaRPr sz="2100" b="0" i="0" u="none" strike="noStrike" cap="none">
              <a:solidFill>
                <a:srgbClr val="FFFFFF"/>
              </a:solidFill>
              <a:latin typeface="Oswald"/>
              <a:ea typeface="Oswald"/>
              <a:cs typeface="Oswald"/>
              <a:sym typeface="Oswald"/>
            </a:endParaRPr>
          </a:p>
          <a:p>
            <a:pPr marL="0" marR="0" lvl="0" indent="0" algn="r" rtl="0">
              <a:lnSpc>
                <a:spcPct val="115000"/>
              </a:lnSpc>
              <a:spcBef>
                <a:spcPts val="0"/>
              </a:spcBef>
              <a:spcAft>
                <a:spcPts val="0"/>
              </a:spcAft>
              <a:buClr>
                <a:srgbClr val="000000"/>
              </a:buClr>
              <a:buSzPts val="1500"/>
              <a:buFont typeface="Arial"/>
              <a:buNone/>
            </a:pPr>
            <a:endParaRPr sz="1500" b="0" i="0" u="none" strike="noStrike" cap="none">
              <a:solidFill>
                <a:schemeClr val="lt1"/>
              </a:solidFill>
              <a:latin typeface="Oswald"/>
              <a:ea typeface="Oswald"/>
              <a:cs typeface="Oswald"/>
              <a:sym typeface="Oswald"/>
            </a:endParaRPr>
          </a:p>
        </p:txBody>
      </p:sp>
      <p:pic>
        <p:nvPicPr>
          <p:cNvPr id="154" name="Google Shape;154;p26"/>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59"/>
        <p:cNvGrpSpPr/>
        <p:nvPr/>
      </p:nvGrpSpPr>
      <p:grpSpPr>
        <a:xfrm>
          <a:off x="0" y="0"/>
          <a:ext cx="0" cy="0"/>
          <a:chOff x="0" y="0"/>
          <a:chExt cx="0" cy="0"/>
        </a:xfrm>
      </p:grpSpPr>
      <p:sp>
        <p:nvSpPr>
          <p:cNvPr id="260" name="Google Shape;260;p35"/>
          <p:cNvSpPr/>
          <p:nvPr/>
        </p:nvSpPr>
        <p:spPr>
          <a:xfrm>
            <a:off x="7256"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457200" lvl="0" indent="-342900" algn="l" rtl="0">
              <a:lnSpc>
                <a:spcPct val="115000"/>
              </a:lnSpc>
              <a:spcBef>
                <a:spcPts val="0"/>
              </a:spcBef>
              <a:spcAft>
                <a:spcPts val="0"/>
              </a:spcAft>
              <a:buClr>
                <a:srgbClr val="FFFFFF"/>
              </a:buClr>
              <a:buSzPts val="1800"/>
              <a:buFont typeface="Roboto"/>
              <a:buChar char="●"/>
            </a:pPr>
            <a:endParaRPr sz="1800">
              <a:solidFill>
                <a:srgbClr val="FFFFFF"/>
              </a:solidFill>
              <a:latin typeface="Roboto"/>
              <a:ea typeface="Roboto"/>
              <a:cs typeface="Roboto"/>
              <a:sym typeface="Roboto"/>
            </a:endParaRPr>
          </a:p>
          <a:p>
            <a:pPr marL="457200" lvl="0" indent="0" algn="l" rtl="0">
              <a:lnSpc>
                <a:spcPct val="115000"/>
              </a:lnSpc>
              <a:spcBef>
                <a:spcPts val="1600"/>
              </a:spcBef>
              <a:spcAft>
                <a:spcPts val="0"/>
              </a:spcAft>
              <a:buNone/>
            </a:pPr>
            <a:endParaRPr sz="1800">
              <a:solidFill>
                <a:srgbClr val="FFFFFF"/>
              </a:solidFill>
              <a:latin typeface="Roboto"/>
              <a:ea typeface="Roboto"/>
              <a:cs typeface="Roboto"/>
              <a:sym typeface="Roboto"/>
            </a:endParaRPr>
          </a:p>
          <a:p>
            <a:pPr marL="457200" lvl="0" indent="-342900" algn="l" rtl="0">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Time constraint </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Finding data </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NSEE survey - respondents are not required to answer every question</a:t>
            </a:r>
            <a:endParaRPr sz="1800">
              <a:solidFill>
                <a:srgbClr val="FFFFFF"/>
              </a:solidFill>
              <a:latin typeface="Roboto"/>
              <a:ea typeface="Roboto"/>
              <a:cs typeface="Roboto"/>
              <a:sym typeface="Roboto"/>
            </a:endParaRPr>
          </a:p>
          <a:p>
            <a:pPr marL="914400" lvl="1"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Led to lost observations</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Unable to distinguish total # of natural disasters per state, per year</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Potential for influence of variables not included in our study</a:t>
            </a:r>
            <a:endParaRPr sz="1800">
              <a:solidFill>
                <a:srgbClr val="FFFFFF"/>
              </a:solidFill>
              <a:latin typeface="Roboto"/>
              <a:ea typeface="Roboto"/>
              <a:cs typeface="Roboto"/>
              <a:sym typeface="Roboto"/>
            </a:endParaRPr>
          </a:p>
        </p:txBody>
      </p:sp>
      <p:sp>
        <p:nvSpPr>
          <p:cNvPr id="261" name="Google Shape;261;p35"/>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Limitations</a:t>
            </a:r>
            <a:endParaRPr sz="700" b="0" i="0" u="none" strike="noStrike" cap="none" dirty="0">
              <a:solidFill>
                <a:srgbClr val="000000"/>
              </a:solidFill>
              <a:latin typeface="+mj-lt"/>
              <a:ea typeface="Oswald"/>
              <a:cs typeface="Oswald"/>
              <a:sym typeface="Oswald"/>
            </a:endParaRPr>
          </a:p>
        </p:txBody>
      </p:sp>
      <p:sp>
        <p:nvSpPr>
          <p:cNvPr id="262" name="Google Shape;262;p35"/>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3" name="Google Shape;263;p35"/>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a:solidFill>
                  <a:srgbClr val="FFFFFF"/>
                </a:solidFill>
                <a:latin typeface="Oswald"/>
                <a:ea typeface="Oswald"/>
                <a:cs typeface="Oswald"/>
                <a:sym typeface="Oswald"/>
              </a:rPr>
              <a:t>1</a:t>
            </a:r>
            <a:r>
              <a:rPr lang="en" sz="1200" b="0" i="0" u="none" strike="noStrike" cap="none">
                <a:solidFill>
                  <a:srgbClr val="FFFFFF"/>
                </a:solidFill>
                <a:latin typeface="Oswald"/>
                <a:ea typeface="Oswald"/>
                <a:cs typeface="Oswald"/>
                <a:sym typeface="Oswald"/>
              </a:rPr>
              <a:t>0</a:t>
            </a:r>
            <a:endParaRPr sz="700" b="0" i="0" u="none" strike="noStrike" cap="none">
              <a:solidFill>
                <a:srgbClr val="000000"/>
              </a:solidFill>
              <a:latin typeface="Oswald"/>
              <a:ea typeface="Oswald"/>
              <a:cs typeface="Oswald"/>
              <a:sym typeface="Oswald"/>
            </a:endParaRPr>
          </a:p>
        </p:txBody>
      </p:sp>
      <p:sp>
        <p:nvSpPr>
          <p:cNvPr id="264" name="Google Shape;264;p35"/>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65" name="Google Shape;265;p35"/>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70"/>
        <p:cNvGrpSpPr/>
        <p:nvPr/>
      </p:nvGrpSpPr>
      <p:grpSpPr>
        <a:xfrm>
          <a:off x="0" y="0"/>
          <a:ext cx="0" cy="0"/>
          <a:chOff x="0" y="0"/>
          <a:chExt cx="0" cy="0"/>
        </a:xfrm>
      </p:grpSpPr>
      <p:sp>
        <p:nvSpPr>
          <p:cNvPr id="271" name="Google Shape;271;p36"/>
          <p:cNvSpPr/>
          <p:nvPr/>
        </p:nvSpPr>
        <p:spPr>
          <a:xfrm>
            <a:off x="7256"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0" lvl="0" indent="0" algn="l" rtl="0">
              <a:lnSpc>
                <a:spcPct val="115000"/>
              </a:lnSpc>
              <a:spcBef>
                <a:spcPts val="0"/>
              </a:spcBef>
              <a:spcAft>
                <a:spcPts val="1600"/>
              </a:spcAft>
              <a:buClr>
                <a:schemeClr val="dk1"/>
              </a:buClr>
              <a:buSzPts val="1100"/>
              <a:buFont typeface="Arial"/>
              <a:buNone/>
            </a:pPr>
            <a:endParaRPr sz="2000" i="1">
              <a:solidFill>
                <a:srgbClr val="FFFFFF"/>
              </a:solidFill>
              <a:latin typeface="Roboto"/>
              <a:ea typeface="Roboto"/>
              <a:cs typeface="Roboto"/>
              <a:sym typeface="Roboto"/>
            </a:endParaRPr>
          </a:p>
        </p:txBody>
      </p:sp>
      <p:sp>
        <p:nvSpPr>
          <p:cNvPr id="272" name="Google Shape;272;p36"/>
          <p:cNvSpPr txBox="1"/>
          <p:nvPr/>
        </p:nvSpPr>
        <p:spPr>
          <a:xfrm>
            <a:off x="230778" y="2050950"/>
            <a:ext cx="44886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Roboto"/>
                <a:ea typeface="Roboto"/>
                <a:cs typeface="Roboto"/>
                <a:sym typeface="Roboto"/>
              </a:rPr>
              <a:t>Questions? </a:t>
            </a:r>
            <a:endParaRPr sz="700" b="0" i="0" u="none" strike="noStrike" cap="none" dirty="0">
              <a:solidFill>
                <a:srgbClr val="000000"/>
              </a:solidFill>
              <a:latin typeface="Oswald"/>
              <a:ea typeface="Oswald"/>
              <a:cs typeface="Oswald"/>
              <a:sym typeface="Oswald"/>
            </a:endParaRPr>
          </a:p>
        </p:txBody>
      </p:sp>
      <p:sp>
        <p:nvSpPr>
          <p:cNvPr id="273" name="Google Shape;273;p36"/>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4" name="Google Shape;274;p36"/>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a:solidFill>
                  <a:srgbClr val="FFFFFF"/>
                </a:solidFill>
                <a:latin typeface="Oswald"/>
                <a:ea typeface="Oswald"/>
                <a:cs typeface="Oswald"/>
                <a:sym typeface="Oswald"/>
              </a:rPr>
              <a:t>11</a:t>
            </a:r>
            <a:endParaRPr sz="700" b="0" i="0" u="none" strike="noStrike" cap="none">
              <a:solidFill>
                <a:srgbClr val="000000"/>
              </a:solidFill>
              <a:latin typeface="Oswald"/>
              <a:ea typeface="Oswald"/>
              <a:cs typeface="Oswald"/>
              <a:sym typeface="Oswald"/>
            </a:endParaRPr>
          </a:p>
        </p:txBody>
      </p:sp>
      <p:sp>
        <p:nvSpPr>
          <p:cNvPr id="275" name="Google Shape;275;p36"/>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76" name="Google Shape;276;p36"/>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159"/>
        <p:cNvGrpSpPr/>
        <p:nvPr/>
      </p:nvGrpSpPr>
      <p:grpSpPr>
        <a:xfrm>
          <a:off x="0" y="0"/>
          <a:ext cx="0" cy="0"/>
          <a:chOff x="0" y="0"/>
          <a:chExt cx="0" cy="0"/>
        </a:xfrm>
      </p:grpSpPr>
      <p:sp>
        <p:nvSpPr>
          <p:cNvPr id="160" name="Google Shape;160;p27"/>
          <p:cNvSpPr/>
          <p:nvPr/>
        </p:nvSpPr>
        <p:spPr>
          <a:xfrm>
            <a:off x="7256" y="-6300"/>
            <a:ext cx="5244525" cy="5143500"/>
          </a:xfrm>
          <a:prstGeom prst="rect">
            <a:avLst/>
          </a:prstGeom>
          <a:solidFill>
            <a:srgbClr val="10416B">
              <a:alpha val="64705"/>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1" name="Google Shape;161;p27"/>
          <p:cNvSpPr txBox="1"/>
          <p:nvPr/>
        </p:nvSpPr>
        <p:spPr>
          <a:xfrm>
            <a:off x="1937137" y="588638"/>
            <a:ext cx="6156900" cy="520875"/>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4000" dirty="0">
                <a:solidFill>
                  <a:srgbClr val="FFFFFF"/>
                </a:solidFill>
                <a:latin typeface="+mj-lt"/>
                <a:ea typeface="Oswald"/>
                <a:cs typeface="Oswald"/>
                <a:sym typeface="Oswald"/>
              </a:rPr>
              <a:t>Today’s Agenda</a:t>
            </a:r>
            <a:endParaRPr sz="700" b="0" i="0" u="none" strike="noStrike" cap="none" dirty="0">
              <a:solidFill>
                <a:srgbClr val="000000"/>
              </a:solidFill>
              <a:latin typeface="+mj-lt"/>
              <a:ea typeface="Oswald"/>
              <a:cs typeface="Oswald"/>
              <a:sym typeface="Oswald"/>
            </a:endParaRPr>
          </a:p>
        </p:txBody>
      </p:sp>
      <p:sp>
        <p:nvSpPr>
          <p:cNvPr id="162" name="Google Shape;162;p27"/>
          <p:cNvSpPr/>
          <p:nvPr/>
        </p:nvSpPr>
        <p:spPr>
          <a:xfrm rot="-5400000">
            <a:off x="6565679" y="906319"/>
            <a:ext cx="17775" cy="57105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3" name="Google Shape;163;p27"/>
          <p:cNvSpPr txBox="1"/>
          <p:nvPr/>
        </p:nvSpPr>
        <p:spPr>
          <a:xfrm>
            <a:off x="230780" y="4577338"/>
            <a:ext cx="764775"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2</a:t>
            </a:r>
            <a:endParaRPr sz="700" b="0" i="0" u="none" strike="noStrike" cap="none">
              <a:solidFill>
                <a:srgbClr val="000000"/>
              </a:solidFill>
              <a:latin typeface="Oswald"/>
              <a:ea typeface="Oswald"/>
              <a:cs typeface="Oswald"/>
              <a:sym typeface="Oswald"/>
            </a:endParaRPr>
          </a:p>
        </p:txBody>
      </p:sp>
      <p:sp>
        <p:nvSpPr>
          <p:cNvPr id="164" name="Google Shape;164;p27"/>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sp>
        <p:nvSpPr>
          <p:cNvPr id="165" name="Google Shape;165;p27"/>
          <p:cNvSpPr/>
          <p:nvPr/>
        </p:nvSpPr>
        <p:spPr>
          <a:xfrm>
            <a:off x="1342294" y="1588538"/>
            <a:ext cx="2574450" cy="301725"/>
          </a:xfrm>
          <a:prstGeom prst="chevron">
            <a:avLst>
              <a:gd name="adj" fmla="val 0"/>
            </a:avLst>
          </a:prstGeom>
          <a:solidFill>
            <a:srgbClr val="2C92D5"/>
          </a:solidFill>
          <a:ln>
            <a:noFill/>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rgbClr val="FFFFFF"/>
                </a:solidFill>
                <a:latin typeface="Oswald"/>
                <a:ea typeface="Oswald"/>
                <a:cs typeface="Oswald"/>
                <a:sym typeface="Oswald"/>
              </a:rPr>
              <a:t>Introduction</a:t>
            </a:r>
            <a:endParaRPr sz="1400" b="0" i="0" u="none" strike="noStrike" cap="none">
              <a:solidFill>
                <a:srgbClr val="FFFFFF"/>
              </a:solidFill>
              <a:latin typeface="Oswald"/>
              <a:ea typeface="Oswald"/>
              <a:cs typeface="Oswald"/>
              <a:sym typeface="Oswald"/>
            </a:endParaRPr>
          </a:p>
        </p:txBody>
      </p:sp>
      <p:sp>
        <p:nvSpPr>
          <p:cNvPr id="166" name="Google Shape;166;p27"/>
          <p:cNvSpPr/>
          <p:nvPr/>
        </p:nvSpPr>
        <p:spPr>
          <a:xfrm>
            <a:off x="4746299" y="3732910"/>
            <a:ext cx="2620200" cy="301800"/>
          </a:xfrm>
          <a:prstGeom prst="chevron">
            <a:avLst>
              <a:gd name="adj" fmla="val 0"/>
            </a:avLst>
          </a:prstGeom>
          <a:solidFill>
            <a:srgbClr val="2C92D5"/>
          </a:solidFill>
          <a:ln>
            <a:noFill/>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a:solidFill>
                  <a:srgbClr val="FFFFFF"/>
                </a:solidFill>
                <a:latin typeface="Oswald"/>
                <a:ea typeface="Oswald"/>
                <a:cs typeface="Oswald"/>
                <a:sym typeface="Oswald"/>
              </a:rPr>
              <a:t>Analysis</a:t>
            </a:r>
            <a:endParaRPr sz="1300" b="0" i="0" u="none" strike="noStrike" cap="none">
              <a:solidFill>
                <a:srgbClr val="FFFFFF"/>
              </a:solidFill>
              <a:latin typeface="Oswald"/>
              <a:ea typeface="Oswald"/>
              <a:cs typeface="Oswald"/>
              <a:sym typeface="Oswald"/>
            </a:endParaRPr>
          </a:p>
        </p:txBody>
      </p:sp>
      <p:sp>
        <p:nvSpPr>
          <p:cNvPr id="167" name="Google Shape;167;p27"/>
          <p:cNvSpPr/>
          <p:nvPr/>
        </p:nvSpPr>
        <p:spPr>
          <a:xfrm>
            <a:off x="2037844" y="2020969"/>
            <a:ext cx="2574450" cy="301725"/>
          </a:xfrm>
          <a:prstGeom prst="chevron">
            <a:avLst>
              <a:gd name="adj" fmla="val 0"/>
            </a:avLst>
          </a:prstGeom>
          <a:solidFill>
            <a:srgbClr val="2C92D5"/>
          </a:solidFill>
          <a:ln>
            <a:noFill/>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rgbClr val="FFFFFF"/>
                </a:solidFill>
                <a:latin typeface="Oswald"/>
                <a:ea typeface="Oswald"/>
                <a:cs typeface="Oswald"/>
                <a:sym typeface="Oswald"/>
              </a:rPr>
              <a:t>Our hypothesis </a:t>
            </a:r>
            <a:r>
              <a:rPr lang="en" sz="1400" b="0" i="0" u="none" strike="noStrike" cap="none">
                <a:solidFill>
                  <a:srgbClr val="FFFFFF"/>
                </a:solidFill>
                <a:latin typeface="Oswald"/>
                <a:ea typeface="Oswald"/>
                <a:cs typeface="Oswald"/>
                <a:sym typeface="Oswald"/>
              </a:rPr>
              <a:t> </a:t>
            </a:r>
            <a:endParaRPr sz="1400" b="0" i="0" u="none" strike="noStrike" cap="none">
              <a:solidFill>
                <a:srgbClr val="FFFFFF"/>
              </a:solidFill>
              <a:latin typeface="Oswald"/>
              <a:ea typeface="Oswald"/>
              <a:cs typeface="Oswald"/>
              <a:sym typeface="Oswald"/>
            </a:endParaRPr>
          </a:p>
        </p:txBody>
      </p:sp>
      <p:sp>
        <p:nvSpPr>
          <p:cNvPr id="168" name="Google Shape;168;p27"/>
          <p:cNvSpPr/>
          <p:nvPr/>
        </p:nvSpPr>
        <p:spPr>
          <a:xfrm>
            <a:off x="2892937" y="2447700"/>
            <a:ext cx="2574300" cy="301800"/>
          </a:xfrm>
          <a:prstGeom prst="chevron">
            <a:avLst>
              <a:gd name="adj" fmla="val 0"/>
            </a:avLst>
          </a:prstGeom>
          <a:solidFill>
            <a:srgbClr val="2C92D5"/>
          </a:solidFill>
          <a:ln>
            <a:noFill/>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a:solidFill>
                  <a:srgbClr val="FFFFFF"/>
                </a:solidFill>
                <a:latin typeface="Oswald"/>
                <a:ea typeface="Oswald"/>
                <a:cs typeface="Oswald"/>
                <a:sym typeface="Oswald"/>
              </a:rPr>
              <a:t>Methodology</a:t>
            </a:r>
            <a:endParaRPr sz="1300" b="0" i="0" u="none" strike="noStrike" cap="none">
              <a:solidFill>
                <a:srgbClr val="FFFFFF"/>
              </a:solidFill>
              <a:latin typeface="Oswald"/>
              <a:ea typeface="Oswald"/>
              <a:cs typeface="Oswald"/>
              <a:sym typeface="Oswald"/>
            </a:endParaRPr>
          </a:p>
        </p:txBody>
      </p:sp>
      <p:sp>
        <p:nvSpPr>
          <p:cNvPr id="169" name="Google Shape;169;p27"/>
          <p:cNvSpPr/>
          <p:nvPr/>
        </p:nvSpPr>
        <p:spPr>
          <a:xfrm>
            <a:off x="5251773" y="4161338"/>
            <a:ext cx="2822175" cy="301725"/>
          </a:xfrm>
          <a:prstGeom prst="chevron">
            <a:avLst>
              <a:gd name="adj" fmla="val 0"/>
            </a:avLst>
          </a:prstGeom>
          <a:solidFill>
            <a:srgbClr val="2C92D5"/>
          </a:solidFill>
          <a:ln>
            <a:noFill/>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a:solidFill>
                  <a:srgbClr val="FFFFFF"/>
                </a:solidFill>
                <a:latin typeface="Oswald"/>
                <a:ea typeface="Oswald"/>
                <a:cs typeface="Oswald"/>
                <a:sym typeface="Oswald"/>
              </a:rPr>
              <a:t>Graphs</a:t>
            </a:r>
            <a:endParaRPr sz="1300" b="0" i="0" u="none" strike="noStrike" cap="none">
              <a:solidFill>
                <a:srgbClr val="FFFFFF"/>
              </a:solidFill>
              <a:latin typeface="Oswald"/>
              <a:ea typeface="Oswald"/>
              <a:cs typeface="Oswald"/>
              <a:sym typeface="Oswald"/>
            </a:endParaRPr>
          </a:p>
        </p:txBody>
      </p:sp>
      <p:sp>
        <p:nvSpPr>
          <p:cNvPr id="170" name="Google Shape;170;p27"/>
          <p:cNvSpPr/>
          <p:nvPr/>
        </p:nvSpPr>
        <p:spPr>
          <a:xfrm>
            <a:off x="3621937" y="2880131"/>
            <a:ext cx="2574450" cy="301725"/>
          </a:xfrm>
          <a:prstGeom prst="chevron">
            <a:avLst>
              <a:gd name="adj" fmla="val 0"/>
            </a:avLst>
          </a:prstGeom>
          <a:solidFill>
            <a:srgbClr val="2C92D5"/>
          </a:solidFill>
          <a:ln>
            <a:noFill/>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a:solidFill>
                  <a:srgbClr val="FFFFFF"/>
                </a:solidFill>
                <a:latin typeface="Oswald"/>
                <a:ea typeface="Oswald"/>
                <a:cs typeface="Oswald"/>
                <a:sym typeface="Oswald"/>
              </a:rPr>
              <a:t>Variables Used </a:t>
            </a:r>
            <a:endParaRPr sz="1300" b="0" i="0" u="none" strike="noStrike" cap="none">
              <a:solidFill>
                <a:srgbClr val="FFFFFF"/>
              </a:solidFill>
              <a:latin typeface="Oswald"/>
              <a:ea typeface="Oswald"/>
              <a:cs typeface="Oswald"/>
              <a:sym typeface="Oswald"/>
            </a:endParaRPr>
          </a:p>
        </p:txBody>
      </p:sp>
      <p:sp>
        <p:nvSpPr>
          <p:cNvPr id="171" name="Google Shape;171;p27"/>
          <p:cNvSpPr/>
          <p:nvPr/>
        </p:nvSpPr>
        <p:spPr>
          <a:xfrm>
            <a:off x="4210762" y="3304500"/>
            <a:ext cx="2574450" cy="301725"/>
          </a:xfrm>
          <a:prstGeom prst="chevron">
            <a:avLst>
              <a:gd name="adj" fmla="val 0"/>
            </a:avLst>
          </a:prstGeom>
          <a:solidFill>
            <a:srgbClr val="2C92D5"/>
          </a:solidFill>
          <a:ln>
            <a:noFill/>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a:solidFill>
                  <a:srgbClr val="FFFFFF"/>
                </a:solidFill>
                <a:latin typeface="Oswald"/>
                <a:ea typeface="Oswald"/>
                <a:cs typeface="Oswald"/>
                <a:sym typeface="Oswald"/>
              </a:rPr>
              <a:t>Models</a:t>
            </a:r>
            <a:endParaRPr sz="1300" b="0" i="0" u="none" strike="noStrike" cap="none">
              <a:solidFill>
                <a:srgbClr val="FFFFFF"/>
              </a:solidFill>
              <a:latin typeface="Oswald"/>
              <a:ea typeface="Oswald"/>
              <a:cs typeface="Oswald"/>
              <a:sym typeface="Oswald"/>
            </a:endParaRPr>
          </a:p>
        </p:txBody>
      </p:sp>
      <p:pic>
        <p:nvPicPr>
          <p:cNvPr id="172" name="Google Shape;172;p27"/>
          <p:cNvPicPr preferRelativeResize="0"/>
          <p:nvPr/>
        </p:nvPicPr>
        <p:blipFill>
          <a:blip r:embed="rId3">
            <a:alphaModFix/>
          </a:blip>
          <a:stretch>
            <a:fillRect/>
          </a:stretch>
        </p:blipFill>
        <p:spPr>
          <a:xfrm>
            <a:off x="152400" y="152400"/>
            <a:ext cx="874050" cy="874050"/>
          </a:xfrm>
          <a:prstGeom prst="rect">
            <a:avLst/>
          </a:prstGeom>
          <a:noFill/>
          <a:ln>
            <a:noFill/>
          </a:ln>
        </p:spPr>
      </p:pic>
      <p:sp>
        <p:nvSpPr>
          <p:cNvPr id="173" name="Google Shape;173;p27"/>
          <p:cNvSpPr/>
          <p:nvPr/>
        </p:nvSpPr>
        <p:spPr>
          <a:xfrm>
            <a:off x="5780650" y="4594931"/>
            <a:ext cx="2902200" cy="301800"/>
          </a:xfrm>
          <a:prstGeom prst="chevron">
            <a:avLst>
              <a:gd name="adj" fmla="val 0"/>
            </a:avLst>
          </a:prstGeom>
          <a:solidFill>
            <a:srgbClr val="2C92D5"/>
          </a:solidFill>
          <a:ln>
            <a:noFill/>
          </a:ln>
          <a:effectLst>
            <a:outerShdw blurRad="57150" dist="19050" dir="5400000" algn="bl" rotWithShape="0">
              <a:srgbClr val="000000">
                <a:alpha val="49800"/>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a:solidFill>
                  <a:srgbClr val="FFFFFF"/>
                </a:solidFill>
                <a:latin typeface="Oswald"/>
                <a:ea typeface="Oswald"/>
                <a:cs typeface="Oswald"/>
                <a:sym typeface="Oswald"/>
              </a:rPr>
              <a:t>Q&amp;A</a:t>
            </a:r>
            <a:endParaRPr sz="1300" b="0" i="0" u="none" strike="noStrike" cap="none">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178"/>
        <p:cNvGrpSpPr/>
        <p:nvPr/>
      </p:nvGrpSpPr>
      <p:grpSpPr>
        <a:xfrm>
          <a:off x="0" y="0"/>
          <a:ext cx="0" cy="0"/>
          <a:chOff x="0" y="0"/>
          <a:chExt cx="0" cy="0"/>
        </a:xfrm>
      </p:grpSpPr>
      <p:sp>
        <p:nvSpPr>
          <p:cNvPr id="179" name="Google Shape;179;p28"/>
          <p:cNvSpPr/>
          <p:nvPr/>
        </p:nvSpPr>
        <p:spPr>
          <a:xfrm>
            <a:off x="7256"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457200" lvl="0" indent="0" algn="l" rtl="0">
              <a:lnSpc>
                <a:spcPct val="120000"/>
              </a:lnSpc>
              <a:spcBef>
                <a:spcPts val="0"/>
              </a:spcBef>
              <a:spcAft>
                <a:spcPts val="0"/>
              </a:spcAft>
              <a:buNone/>
            </a:pPr>
            <a:endParaRPr sz="2300" dirty="0">
              <a:solidFill>
                <a:srgbClr val="FFFFFF"/>
              </a:solidFill>
            </a:endParaRPr>
          </a:p>
          <a:p>
            <a:pPr marL="0" lvl="0" indent="0" algn="l" rtl="0">
              <a:lnSpc>
                <a:spcPct val="120000"/>
              </a:lnSpc>
              <a:spcBef>
                <a:spcPts val="1500"/>
              </a:spcBef>
              <a:spcAft>
                <a:spcPts val="0"/>
              </a:spcAft>
              <a:buNone/>
            </a:pPr>
            <a:endParaRPr sz="2300" dirty="0">
              <a:solidFill>
                <a:srgbClr val="FFFFFF"/>
              </a:solidFill>
            </a:endParaRPr>
          </a:p>
          <a:p>
            <a:pPr marL="457200" lvl="0" indent="0" algn="l" rtl="0">
              <a:lnSpc>
                <a:spcPct val="120000"/>
              </a:lnSpc>
              <a:spcBef>
                <a:spcPts val="1500"/>
              </a:spcBef>
              <a:spcAft>
                <a:spcPts val="0"/>
              </a:spcAft>
              <a:buNone/>
            </a:pPr>
            <a:endParaRPr sz="2300" dirty="0">
              <a:solidFill>
                <a:srgbClr val="FFFFFF"/>
              </a:solidFill>
            </a:endParaRPr>
          </a:p>
          <a:p>
            <a:pPr marL="457200" lvl="0" indent="0" algn="l" rtl="0">
              <a:lnSpc>
                <a:spcPct val="120000"/>
              </a:lnSpc>
              <a:spcBef>
                <a:spcPts val="1500"/>
              </a:spcBef>
              <a:spcAft>
                <a:spcPts val="0"/>
              </a:spcAft>
              <a:buNone/>
            </a:pPr>
            <a:endParaRPr sz="2300" dirty="0">
              <a:solidFill>
                <a:srgbClr val="FFFFFF"/>
              </a:solidFill>
            </a:endParaRPr>
          </a:p>
          <a:p>
            <a:pPr marL="457200" lvl="0" indent="-374650" algn="l" rtl="0">
              <a:lnSpc>
                <a:spcPct val="120000"/>
              </a:lnSpc>
              <a:spcBef>
                <a:spcPts val="1500"/>
              </a:spcBef>
              <a:spcAft>
                <a:spcPts val="0"/>
              </a:spcAft>
              <a:buClr>
                <a:srgbClr val="FFFFFF"/>
              </a:buClr>
              <a:buSzPts val="2300"/>
              <a:buChar char="-"/>
            </a:pPr>
            <a:r>
              <a:rPr lang="en" sz="2300" dirty="0">
                <a:solidFill>
                  <a:srgbClr val="FFFFFF"/>
                </a:solidFill>
              </a:rPr>
              <a:t>Climate Change </a:t>
            </a:r>
            <a:endParaRPr sz="2300" dirty="0">
              <a:solidFill>
                <a:srgbClr val="FFFFFF"/>
              </a:solidFill>
            </a:endParaRPr>
          </a:p>
          <a:p>
            <a:pPr marL="457200" lvl="0" indent="-374650" algn="l" rtl="0">
              <a:lnSpc>
                <a:spcPct val="120000"/>
              </a:lnSpc>
              <a:spcBef>
                <a:spcPts val="0"/>
              </a:spcBef>
              <a:spcAft>
                <a:spcPts val="0"/>
              </a:spcAft>
              <a:buClr>
                <a:srgbClr val="FFFFFF"/>
              </a:buClr>
              <a:buSzPts val="2300"/>
              <a:buChar char="-"/>
            </a:pPr>
            <a:r>
              <a:rPr lang="en" sz="2300" dirty="0">
                <a:solidFill>
                  <a:srgbClr val="FFFFFF"/>
                </a:solidFill>
              </a:rPr>
              <a:t>US Public Opinion</a:t>
            </a:r>
            <a:endParaRPr sz="2300" dirty="0">
              <a:solidFill>
                <a:srgbClr val="FFFFFF"/>
              </a:solidFill>
            </a:endParaRPr>
          </a:p>
          <a:p>
            <a:pPr marL="457200" lvl="0" indent="-374650" algn="l" rtl="0">
              <a:lnSpc>
                <a:spcPct val="120000"/>
              </a:lnSpc>
              <a:spcBef>
                <a:spcPts val="0"/>
              </a:spcBef>
              <a:spcAft>
                <a:spcPts val="0"/>
              </a:spcAft>
              <a:buClr>
                <a:srgbClr val="FFFFFF"/>
              </a:buClr>
              <a:buSzPts val="2300"/>
              <a:buChar char="-"/>
            </a:pPr>
            <a:r>
              <a:rPr lang="en" sz="2300" dirty="0">
                <a:solidFill>
                  <a:srgbClr val="FFFFFF"/>
                </a:solidFill>
              </a:rPr>
              <a:t>Impacts of Natural Disasters </a:t>
            </a:r>
            <a:endParaRPr sz="2300" dirty="0">
              <a:solidFill>
                <a:srgbClr val="FFFFFF"/>
              </a:solidFill>
            </a:endParaRPr>
          </a:p>
          <a:p>
            <a:pPr marL="0" lvl="0" indent="0" algn="l" rtl="0">
              <a:lnSpc>
                <a:spcPct val="120000"/>
              </a:lnSpc>
              <a:spcBef>
                <a:spcPts val="1500"/>
              </a:spcBef>
              <a:spcAft>
                <a:spcPts val="0"/>
              </a:spcAft>
              <a:buNone/>
            </a:pPr>
            <a:endParaRPr sz="2300" dirty="0">
              <a:solidFill>
                <a:srgbClr val="FFFFFF"/>
              </a:solidFill>
            </a:endParaRPr>
          </a:p>
          <a:p>
            <a:pPr marL="457200" lvl="0" indent="0" algn="l" rtl="0">
              <a:lnSpc>
                <a:spcPct val="120000"/>
              </a:lnSpc>
              <a:spcBef>
                <a:spcPts val="1500"/>
              </a:spcBef>
              <a:spcAft>
                <a:spcPts val="0"/>
              </a:spcAft>
              <a:buNone/>
            </a:pPr>
            <a:endParaRPr sz="1800" dirty="0">
              <a:solidFill>
                <a:srgbClr val="FFFFFF"/>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800" dirty="0">
              <a:solidFill>
                <a:srgbClr val="FFFFFF"/>
              </a:solidFill>
              <a:latin typeface="Roboto"/>
              <a:ea typeface="Roboto"/>
              <a:cs typeface="Roboto"/>
              <a:sym typeface="Roboto"/>
            </a:endParaRPr>
          </a:p>
          <a:p>
            <a:pPr marL="0" lvl="0" indent="0" algn="l" rtl="0">
              <a:lnSpc>
                <a:spcPct val="115000"/>
              </a:lnSpc>
              <a:spcBef>
                <a:spcPts val="1600"/>
              </a:spcBef>
              <a:spcAft>
                <a:spcPts val="1600"/>
              </a:spcAft>
              <a:buClr>
                <a:schemeClr val="dk1"/>
              </a:buClr>
              <a:buSzPts val="1100"/>
              <a:buFont typeface="Arial"/>
              <a:buNone/>
            </a:pPr>
            <a:endParaRPr sz="1800" dirty="0">
              <a:solidFill>
                <a:srgbClr val="737373"/>
              </a:solidFill>
              <a:latin typeface="Roboto"/>
              <a:ea typeface="Roboto"/>
              <a:cs typeface="Roboto"/>
              <a:sym typeface="Roboto"/>
            </a:endParaRPr>
          </a:p>
        </p:txBody>
      </p:sp>
      <p:sp>
        <p:nvSpPr>
          <p:cNvPr id="180" name="Google Shape;180;p28"/>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4000" dirty="0">
                <a:solidFill>
                  <a:srgbClr val="FFFFFF"/>
                </a:solidFill>
                <a:latin typeface="+mj-lt"/>
                <a:ea typeface="Oswald"/>
                <a:cs typeface="Oswald"/>
                <a:sym typeface="Oswald"/>
              </a:rPr>
              <a:t>Introduction</a:t>
            </a:r>
            <a:endParaRPr sz="700" b="0" i="0" u="none" strike="noStrike" cap="none" dirty="0">
              <a:solidFill>
                <a:srgbClr val="000000"/>
              </a:solidFill>
              <a:latin typeface="+mj-lt"/>
              <a:ea typeface="Oswald"/>
              <a:cs typeface="Oswald"/>
              <a:sym typeface="Oswald"/>
            </a:endParaRPr>
          </a:p>
        </p:txBody>
      </p:sp>
      <p:sp>
        <p:nvSpPr>
          <p:cNvPr id="181" name="Google Shape;181;p28"/>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2" name="Google Shape;182;p28"/>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3</a:t>
            </a:r>
            <a:endParaRPr sz="700" b="0" i="0" u="none" strike="noStrike" cap="none">
              <a:solidFill>
                <a:srgbClr val="000000"/>
              </a:solidFill>
              <a:latin typeface="Oswald"/>
              <a:ea typeface="Oswald"/>
              <a:cs typeface="Oswald"/>
              <a:sym typeface="Oswald"/>
            </a:endParaRPr>
          </a:p>
        </p:txBody>
      </p:sp>
      <p:sp>
        <p:nvSpPr>
          <p:cNvPr id="183" name="Google Shape;183;p28"/>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184" name="Google Shape;184;p28"/>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189"/>
        <p:cNvGrpSpPr/>
        <p:nvPr/>
      </p:nvGrpSpPr>
      <p:grpSpPr>
        <a:xfrm>
          <a:off x="0" y="0"/>
          <a:ext cx="0" cy="0"/>
          <a:chOff x="0" y="0"/>
          <a:chExt cx="0" cy="0"/>
        </a:xfrm>
      </p:grpSpPr>
      <p:sp>
        <p:nvSpPr>
          <p:cNvPr id="190" name="Google Shape;190;p29"/>
          <p:cNvSpPr/>
          <p:nvPr/>
        </p:nvSpPr>
        <p:spPr>
          <a:xfrm>
            <a:off x="7256"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457200" lvl="0" indent="0" algn="l" rtl="0">
              <a:lnSpc>
                <a:spcPct val="115000"/>
              </a:lnSpc>
              <a:spcBef>
                <a:spcPts val="0"/>
              </a:spcBef>
              <a:spcAft>
                <a:spcPts val="1600"/>
              </a:spcAft>
              <a:buClr>
                <a:schemeClr val="dk1"/>
              </a:buClr>
              <a:buSzPts val="1100"/>
              <a:buFont typeface="Arial"/>
              <a:buNone/>
            </a:pPr>
            <a:r>
              <a:rPr lang="en" sz="1800" i="1">
                <a:solidFill>
                  <a:srgbClr val="FFFFFF"/>
                </a:solidFill>
                <a:latin typeface="Roboto"/>
                <a:ea typeface="Roboto"/>
                <a:cs typeface="Roboto"/>
                <a:sym typeface="Roboto"/>
              </a:rPr>
              <a:t>Q: Does a person’s location (based on state within the United States) influence their feelings towards climate change?</a:t>
            </a:r>
            <a:endParaRPr sz="1800" i="1">
              <a:solidFill>
                <a:srgbClr val="FFFFFF"/>
              </a:solidFill>
              <a:latin typeface="Roboto"/>
              <a:ea typeface="Roboto"/>
              <a:cs typeface="Roboto"/>
              <a:sym typeface="Roboto"/>
            </a:endParaRPr>
          </a:p>
        </p:txBody>
      </p:sp>
      <p:sp>
        <p:nvSpPr>
          <p:cNvPr id="191" name="Google Shape;191;p29"/>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Question &amp; Hypothesis</a:t>
            </a:r>
            <a:endParaRPr sz="700" b="0" i="0" u="none" strike="noStrike" cap="none" dirty="0">
              <a:solidFill>
                <a:srgbClr val="000000"/>
              </a:solidFill>
              <a:latin typeface="+mj-lt"/>
              <a:ea typeface="Oswald"/>
              <a:cs typeface="Oswald"/>
              <a:sym typeface="Oswald"/>
            </a:endParaRPr>
          </a:p>
        </p:txBody>
      </p:sp>
      <p:sp>
        <p:nvSpPr>
          <p:cNvPr id="192" name="Google Shape;192;p29"/>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3" name="Google Shape;193;p29"/>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4</a:t>
            </a:r>
            <a:endParaRPr sz="700" b="0" i="0" u="none" strike="noStrike" cap="none">
              <a:solidFill>
                <a:srgbClr val="000000"/>
              </a:solidFill>
              <a:latin typeface="Oswald"/>
              <a:ea typeface="Oswald"/>
              <a:cs typeface="Oswald"/>
              <a:sym typeface="Oswald"/>
            </a:endParaRPr>
          </a:p>
        </p:txBody>
      </p:sp>
      <p:sp>
        <p:nvSpPr>
          <p:cNvPr id="194" name="Google Shape;194;p29"/>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195" name="Google Shape;195;p29"/>
          <p:cNvPicPr preferRelativeResize="0"/>
          <p:nvPr/>
        </p:nvPicPr>
        <p:blipFill>
          <a:blip r:embed="rId3">
            <a:alphaModFix/>
          </a:blip>
          <a:stretch>
            <a:fillRect/>
          </a:stretch>
        </p:blipFill>
        <p:spPr>
          <a:xfrm>
            <a:off x="152400" y="152400"/>
            <a:ext cx="874050" cy="874050"/>
          </a:xfrm>
          <a:prstGeom prst="rect">
            <a:avLst/>
          </a:prstGeom>
          <a:noFill/>
          <a:ln>
            <a:noFill/>
          </a:ln>
        </p:spPr>
      </p:pic>
      <p:sp>
        <p:nvSpPr>
          <p:cNvPr id="196" name="Google Shape;196;p29"/>
          <p:cNvSpPr/>
          <p:nvPr/>
        </p:nvSpPr>
        <p:spPr>
          <a:xfrm>
            <a:off x="4085100" y="2869575"/>
            <a:ext cx="4884300" cy="2095800"/>
          </a:xfrm>
          <a:prstGeom prst="rect">
            <a:avLst/>
          </a:prstGeom>
          <a:noFill/>
          <a:ln>
            <a:noFill/>
          </a:ln>
        </p:spPr>
        <p:txBody>
          <a:bodyPr spcFirstLastPara="1" wrap="square" lIns="68575" tIns="68575" rIns="68575" bIns="68575" anchor="ctr" anchorCtr="0">
            <a:noAutofit/>
          </a:bodyPr>
          <a:lstStyle/>
          <a:p>
            <a:pPr marL="457200" lvl="0" indent="0" algn="l" rtl="0">
              <a:lnSpc>
                <a:spcPct val="115000"/>
              </a:lnSpc>
              <a:spcBef>
                <a:spcPts val="0"/>
              </a:spcBef>
              <a:spcAft>
                <a:spcPts val="1600"/>
              </a:spcAft>
              <a:buClr>
                <a:schemeClr val="dk1"/>
              </a:buClr>
              <a:buSzPts val="1100"/>
              <a:buFont typeface="Arial"/>
              <a:buNone/>
            </a:pPr>
            <a:r>
              <a:rPr lang="en" sz="1800" i="1">
                <a:solidFill>
                  <a:srgbClr val="FFFFFF"/>
                </a:solidFill>
                <a:latin typeface="Roboto"/>
                <a:ea typeface="Roboto"/>
                <a:cs typeface="Roboto"/>
                <a:sym typeface="Roboto"/>
              </a:rPr>
              <a:t>H: The presence of a state emergency will increase respondent’s belief in climate change.</a:t>
            </a:r>
            <a:endParaRPr sz="1800" i="1">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01"/>
        <p:cNvGrpSpPr/>
        <p:nvPr/>
      </p:nvGrpSpPr>
      <p:grpSpPr>
        <a:xfrm>
          <a:off x="0" y="0"/>
          <a:ext cx="0" cy="0"/>
          <a:chOff x="0" y="0"/>
          <a:chExt cx="0" cy="0"/>
        </a:xfrm>
      </p:grpSpPr>
      <p:sp>
        <p:nvSpPr>
          <p:cNvPr id="202" name="Google Shape;202;p30"/>
          <p:cNvSpPr/>
          <p:nvPr/>
        </p:nvSpPr>
        <p:spPr>
          <a:xfrm>
            <a:off x="7256"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used:</a:t>
            </a:r>
            <a:endParaRPr sz="1800">
              <a:solidFill>
                <a:srgbClr val="FFFFFF"/>
              </a:solidFill>
              <a:latin typeface="Roboto"/>
              <a:ea typeface="Roboto"/>
              <a:cs typeface="Roboto"/>
              <a:sym typeface="Roboto"/>
            </a:endParaRPr>
          </a:p>
          <a:p>
            <a:pPr marL="914400" lvl="1" indent="-317500" algn="l" rtl="0">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NSEE public opinion surveys - climate change sentiment</a:t>
            </a:r>
            <a:endParaRPr>
              <a:solidFill>
                <a:srgbClr val="FFFFFF"/>
              </a:solidFill>
              <a:latin typeface="Roboto"/>
              <a:ea typeface="Roboto"/>
              <a:cs typeface="Roboto"/>
              <a:sym typeface="Roboto"/>
            </a:endParaRPr>
          </a:p>
          <a:p>
            <a:pPr marL="1371600" lvl="2" indent="-317500" algn="l" rtl="0">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Focused on 2010, 2014, 2018</a:t>
            </a:r>
            <a:endParaRPr>
              <a:solidFill>
                <a:srgbClr val="FFFFFF"/>
              </a:solidFill>
              <a:latin typeface="Roboto"/>
              <a:ea typeface="Roboto"/>
              <a:cs typeface="Roboto"/>
              <a:sym typeface="Roboto"/>
            </a:endParaRPr>
          </a:p>
          <a:p>
            <a:pPr marL="914400" lvl="1" indent="-317500" algn="l" rtl="0">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Open FEMA data - disasters by state</a:t>
            </a:r>
            <a:endParaRPr>
              <a:solidFill>
                <a:srgbClr val="FFFFFF"/>
              </a:solidFill>
              <a:latin typeface="Roboto"/>
              <a:ea typeface="Roboto"/>
              <a:cs typeface="Roboto"/>
              <a:sym typeface="Roboto"/>
            </a:endParaRPr>
          </a:p>
          <a:p>
            <a:pPr marL="1371600" lvl="2" indent="-317500" algn="l" rtl="0">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Severe storm, hurricane, fire</a:t>
            </a:r>
            <a:endParaRPr>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wrangling</a:t>
            </a:r>
            <a:endParaRPr sz="1800">
              <a:solidFill>
                <a:srgbClr val="FFFFFF"/>
              </a:solidFill>
              <a:latin typeface="Roboto"/>
              <a:ea typeface="Roboto"/>
              <a:cs typeface="Roboto"/>
              <a:sym typeface="Roboto"/>
            </a:endParaRPr>
          </a:p>
        </p:txBody>
      </p:sp>
      <p:sp>
        <p:nvSpPr>
          <p:cNvPr id="203" name="Google Shape;203;p30"/>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Methodology</a:t>
            </a:r>
            <a:endParaRPr sz="700" b="0" i="0" u="none" strike="noStrike" cap="none" dirty="0">
              <a:solidFill>
                <a:srgbClr val="000000"/>
              </a:solidFill>
              <a:latin typeface="+mj-lt"/>
              <a:ea typeface="Oswald"/>
              <a:cs typeface="Oswald"/>
              <a:sym typeface="Oswald"/>
            </a:endParaRPr>
          </a:p>
        </p:txBody>
      </p:sp>
      <p:sp>
        <p:nvSpPr>
          <p:cNvPr id="204" name="Google Shape;204;p30"/>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05" name="Google Shape;205;p30"/>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5</a:t>
            </a:r>
            <a:endParaRPr sz="700" b="0" i="0" u="none" strike="noStrike" cap="none">
              <a:solidFill>
                <a:srgbClr val="000000"/>
              </a:solidFill>
              <a:latin typeface="Oswald"/>
              <a:ea typeface="Oswald"/>
              <a:cs typeface="Oswald"/>
              <a:sym typeface="Oswald"/>
            </a:endParaRPr>
          </a:p>
        </p:txBody>
      </p:sp>
      <p:sp>
        <p:nvSpPr>
          <p:cNvPr id="206" name="Google Shape;206;p30"/>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07" name="Google Shape;207;p30"/>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12"/>
        <p:cNvGrpSpPr/>
        <p:nvPr/>
      </p:nvGrpSpPr>
      <p:grpSpPr>
        <a:xfrm>
          <a:off x="0" y="0"/>
          <a:ext cx="0" cy="0"/>
          <a:chOff x="0" y="0"/>
          <a:chExt cx="0" cy="0"/>
        </a:xfrm>
      </p:grpSpPr>
      <p:sp>
        <p:nvSpPr>
          <p:cNvPr id="213" name="Google Shape;213;p31"/>
          <p:cNvSpPr/>
          <p:nvPr/>
        </p:nvSpPr>
        <p:spPr>
          <a:xfrm>
            <a:off x="7250"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457200" lvl="0" indent="0" algn="l" rtl="0">
              <a:lnSpc>
                <a:spcPct val="115000"/>
              </a:lnSpc>
              <a:spcBef>
                <a:spcPts val="0"/>
              </a:spcBef>
              <a:spcAft>
                <a:spcPts val="0"/>
              </a:spcAft>
              <a:buNone/>
            </a:pPr>
            <a:endParaRPr sz="1800">
              <a:solidFill>
                <a:srgbClr val="737373"/>
              </a:solidFill>
              <a:latin typeface="Roboto"/>
              <a:ea typeface="Roboto"/>
              <a:cs typeface="Roboto"/>
              <a:sym typeface="Roboto"/>
            </a:endParaRPr>
          </a:p>
          <a:p>
            <a:pPr marL="457200" lvl="0" indent="0" algn="l" rtl="0">
              <a:lnSpc>
                <a:spcPct val="115000"/>
              </a:lnSpc>
              <a:spcBef>
                <a:spcPts val="1600"/>
              </a:spcBef>
              <a:spcAft>
                <a:spcPts val="0"/>
              </a:spcAft>
              <a:buNone/>
            </a:pPr>
            <a:endParaRPr sz="1800">
              <a:solidFill>
                <a:srgbClr val="FFFFFF"/>
              </a:solidFill>
              <a:latin typeface="Roboto"/>
              <a:ea typeface="Roboto"/>
              <a:cs typeface="Roboto"/>
              <a:sym typeface="Roboto"/>
            </a:endParaRPr>
          </a:p>
          <a:p>
            <a:pPr marL="457200" lvl="0" indent="-342900" algn="l" rtl="0">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Race - factor</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Age - number</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Income </a:t>
            </a:r>
            <a:r>
              <a:rPr lang="en" sz="1800">
                <a:solidFill>
                  <a:schemeClr val="lt1"/>
                </a:solidFill>
                <a:latin typeface="Roboto"/>
                <a:ea typeface="Roboto"/>
                <a:cs typeface="Roboto"/>
                <a:sym typeface="Roboto"/>
              </a:rPr>
              <a:t>- number</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Education </a:t>
            </a:r>
            <a:r>
              <a:rPr lang="en" sz="1800">
                <a:solidFill>
                  <a:schemeClr val="lt1"/>
                </a:solidFill>
                <a:latin typeface="Roboto"/>
                <a:ea typeface="Roboto"/>
                <a:cs typeface="Roboto"/>
                <a:sym typeface="Roboto"/>
              </a:rPr>
              <a:t>- number</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State </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b="1">
                <a:solidFill>
                  <a:srgbClr val="FFFFFF"/>
                </a:solidFill>
                <a:latin typeface="Roboto"/>
                <a:ea typeface="Roboto"/>
                <a:cs typeface="Roboto"/>
                <a:sym typeface="Roboto"/>
              </a:rPr>
              <a:t>Belief in climate change - binary (Yes/No response)</a:t>
            </a:r>
            <a:endParaRPr sz="1800" b="1">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b="1">
                <a:solidFill>
                  <a:srgbClr val="FFFFFF"/>
                </a:solidFill>
                <a:latin typeface="Roboto"/>
                <a:ea typeface="Roboto"/>
                <a:cs typeface="Roboto"/>
                <a:sym typeface="Roboto"/>
              </a:rPr>
              <a:t>Natural disasters by region - binary (“1” = disaster, “0” = no disasters)</a:t>
            </a:r>
            <a:endParaRPr sz="1800" b="1">
              <a:solidFill>
                <a:srgbClr val="FFFFFF"/>
              </a:solidFill>
              <a:latin typeface="Roboto"/>
              <a:ea typeface="Roboto"/>
              <a:cs typeface="Roboto"/>
              <a:sym typeface="Roboto"/>
            </a:endParaRPr>
          </a:p>
          <a:p>
            <a:pPr marL="457200" lvl="0" indent="0" algn="l" rtl="0">
              <a:lnSpc>
                <a:spcPct val="115000"/>
              </a:lnSpc>
              <a:spcBef>
                <a:spcPts val="1600"/>
              </a:spcBef>
              <a:spcAft>
                <a:spcPts val="1600"/>
              </a:spcAft>
              <a:buNone/>
            </a:pPr>
            <a:endParaRPr sz="1800">
              <a:solidFill>
                <a:srgbClr val="FFFFFF"/>
              </a:solidFill>
              <a:latin typeface="Roboto"/>
              <a:ea typeface="Roboto"/>
              <a:cs typeface="Roboto"/>
              <a:sym typeface="Roboto"/>
            </a:endParaRPr>
          </a:p>
        </p:txBody>
      </p:sp>
      <p:sp>
        <p:nvSpPr>
          <p:cNvPr id="214" name="Google Shape;214;p31"/>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Variables</a:t>
            </a:r>
            <a:endParaRPr sz="700" b="0" i="0" u="none" strike="noStrike" cap="none" dirty="0">
              <a:solidFill>
                <a:srgbClr val="000000"/>
              </a:solidFill>
              <a:latin typeface="+mj-lt"/>
              <a:ea typeface="Oswald"/>
              <a:cs typeface="Oswald"/>
              <a:sym typeface="Oswald"/>
            </a:endParaRPr>
          </a:p>
        </p:txBody>
      </p:sp>
      <p:sp>
        <p:nvSpPr>
          <p:cNvPr id="215" name="Google Shape;215;p31"/>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16" name="Google Shape;216;p31"/>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6</a:t>
            </a:r>
            <a:endParaRPr sz="700" b="0" i="0" u="none" strike="noStrike" cap="none">
              <a:solidFill>
                <a:srgbClr val="000000"/>
              </a:solidFill>
              <a:latin typeface="Oswald"/>
              <a:ea typeface="Oswald"/>
              <a:cs typeface="Oswald"/>
              <a:sym typeface="Oswald"/>
            </a:endParaRPr>
          </a:p>
        </p:txBody>
      </p:sp>
      <p:sp>
        <p:nvSpPr>
          <p:cNvPr id="217" name="Google Shape;217;p31"/>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18" name="Google Shape;218;p31"/>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23"/>
        <p:cNvGrpSpPr/>
        <p:nvPr/>
      </p:nvGrpSpPr>
      <p:grpSpPr>
        <a:xfrm>
          <a:off x="0" y="0"/>
          <a:ext cx="0" cy="0"/>
          <a:chOff x="0" y="0"/>
          <a:chExt cx="0" cy="0"/>
        </a:xfrm>
      </p:grpSpPr>
      <p:sp>
        <p:nvSpPr>
          <p:cNvPr id="224" name="Google Shape;224;p32"/>
          <p:cNvSpPr/>
          <p:nvPr/>
        </p:nvSpPr>
        <p:spPr>
          <a:xfrm>
            <a:off x="6" y="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Basic proportion tests</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Generalized Linear Model </a:t>
            </a:r>
            <a:endParaRPr sz="180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Data limitations</a:t>
            </a:r>
            <a:endParaRPr sz="1800">
              <a:solidFill>
                <a:srgbClr val="FFFFFF"/>
              </a:solidFill>
              <a:latin typeface="Roboto"/>
              <a:ea typeface="Roboto"/>
              <a:cs typeface="Roboto"/>
              <a:sym typeface="Roboto"/>
            </a:endParaRPr>
          </a:p>
        </p:txBody>
      </p:sp>
      <p:sp>
        <p:nvSpPr>
          <p:cNvPr id="225" name="Google Shape;225;p32"/>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Models</a:t>
            </a:r>
            <a:endParaRPr sz="700" b="0" i="0" u="none" strike="noStrike" cap="none" dirty="0">
              <a:solidFill>
                <a:srgbClr val="000000"/>
              </a:solidFill>
              <a:latin typeface="+mj-lt"/>
              <a:ea typeface="Oswald"/>
              <a:cs typeface="Oswald"/>
              <a:sym typeface="Oswald"/>
            </a:endParaRPr>
          </a:p>
        </p:txBody>
      </p:sp>
      <p:sp>
        <p:nvSpPr>
          <p:cNvPr id="226" name="Google Shape;226;p32"/>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7" name="Google Shape;227;p32"/>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7</a:t>
            </a:r>
            <a:endParaRPr sz="700" b="0" i="0" u="none" strike="noStrike" cap="none">
              <a:solidFill>
                <a:srgbClr val="000000"/>
              </a:solidFill>
              <a:latin typeface="Oswald"/>
              <a:ea typeface="Oswald"/>
              <a:cs typeface="Oswald"/>
              <a:sym typeface="Oswald"/>
            </a:endParaRPr>
          </a:p>
        </p:txBody>
      </p:sp>
      <p:sp>
        <p:nvSpPr>
          <p:cNvPr id="228" name="Google Shape;228;p32"/>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29" name="Google Shape;229;p32"/>
          <p:cNvPicPr preferRelativeResize="0"/>
          <p:nvPr/>
        </p:nvPicPr>
        <p:blipFill>
          <a:blip r:embed="rId3">
            <a:alphaModFix/>
          </a:blip>
          <a:stretch>
            <a:fillRect/>
          </a:stretch>
        </p:blipFill>
        <p:spPr>
          <a:xfrm>
            <a:off x="152400" y="152400"/>
            <a:ext cx="874050" cy="87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34"/>
        <p:cNvGrpSpPr/>
        <p:nvPr/>
      </p:nvGrpSpPr>
      <p:grpSpPr>
        <a:xfrm>
          <a:off x="0" y="0"/>
          <a:ext cx="0" cy="0"/>
          <a:chOff x="0" y="0"/>
          <a:chExt cx="0" cy="0"/>
        </a:xfrm>
      </p:grpSpPr>
      <p:sp>
        <p:nvSpPr>
          <p:cNvPr id="235" name="Google Shape;235;p33"/>
          <p:cNvSpPr/>
          <p:nvPr/>
        </p:nvSpPr>
        <p:spPr>
          <a:xfrm>
            <a:off x="310925" y="1261450"/>
            <a:ext cx="8110500" cy="37209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0" lvl="0" indent="0" algn="l" rtl="0">
              <a:lnSpc>
                <a:spcPct val="115000"/>
              </a:lnSpc>
              <a:spcBef>
                <a:spcPts val="0"/>
              </a:spcBef>
              <a:spcAft>
                <a:spcPts val="1600"/>
              </a:spcAft>
              <a:buClr>
                <a:schemeClr val="dk1"/>
              </a:buClr>
              <a:buSzPts val="1100"/>
              <a:buFont typeface="Arial"/>
              <a:buNone/>
            </a:pPr>
            <a:endParaRPr sz="2000" i="1">
              <a:solidFill>
                <a:srgbClr val="FFFFFF"/>
              </a:solidFill>
              <a:latin typeface="Roboto"/>
              <a:ea typeface="Roboto"/>
              <a:cs typeface="Roboto"/>
              <a:sym typeface="Roboto"/>
            </a:endParaRPr>
          </a:p>
        </p:txBody>
      </p:sp>
      <p:sp>
        <p:nvSpPr>
          <p:cNvPr id="236" name="Google Shape;236;p33"/>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Analysis</a:t>
            </a:r>
            <a:endParaRPr sz="700" b="0" i="0" u="none" strike="noStrike" cap="none" dirty="0">
              <a:solidFill>
                <a:srgbClr val="000000"/>
              </a:solidFill>
              <a:latin typeface="+mj-lt"/>
              <a:ea typeface="Oswald"/>
              <a:cs typeface="Oswald"/>
              <a:sym typeface="Oswald"/>
            </a:endParaRPr>
          </a:p>
        </p:txBody>
      </p:sp>
      <p:sp>
        <p:nvSpPr>
          <p:cNvPr id="237" name="Google Shape;237;p33"/>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8" name="Google Shape;238;p33"/>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9</a:t>
            </a:r>
            <a:endParaRPr sz="700" b="0" i="0" u="none" strike="noStrike" cap="none">
              <a:solidFill>
                <a:srgbClr val="000000"/>
              </a:solidFill>
              <a:latin typeface="Oswald"/>
              <a:ea typeface="Oswald"/>
              <a:cs typeface="Oswald"/>
              <a:sym typeface="Oswald"/>
            </a:endParaRPr>
          </a:p>
        </p:txBody>
      </p:sp>
      <p:sp>
        <p:nvSpPr>
          <p:cNvPr id="239" name="Google Shape;239;p33"/>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40" name="Google Shape;240;p33"/>
          <p:cNvPicPr preferRelativeResize="0"/>
          <p:nvPr/>
        </p:nvPicPr>
        <p:blipFill>
          <a:blip r:embed="rId3">
            <a:alphaModFix/>
          </a:blip>
          <a:stretch>
            <a:fillRect/>
          </a:stretch>
        </p:blipFill>
        <p:spPr>
          <a:xfrm>
            <a:off x="152400" y="152400"/>
            <a:ext cx="874050" cy="874050"/>
          </a:xfrm>
          <a:prstGeom prst="rect">
            <a:avLst/>
          </a:prstGeom>
          <a:noFill/>
          <a:ln>
            <a:noFill/>
          </a:ln>
        </p:spPr>
      </p:pic>
      <p:sp>
        <p:nvSpPr>
          <p:cNvPr id="241" name="Google Shape;241;p33"/>
          <p:cNvSpPr txBox="1"/>
          <p:nvPr/>
        </p:nvSpPr>
        <p:spPr>
          <a:xfrm>
            <a:off x="497475" y="1394700"/>
            <a:ext cx="7764000" cy="3216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We ran our glm separately for each year: 2010, 2014, and 2018:</a:t>
            </a:r>
            <a:endParaRPr>
              <a:solidFill>
                <a:schemeClr val="lt1"/>
              </a:solidFill>
              <a:latin typeface="Calibri"/>
              <a:ea typeface="Calibri"/>
              <a:cs typeface="Calibri"/>
              <a:sym typeface="Calibri"/>
            </a:endParaRPr>
          </a:p>
          <a:p>
            <a:pPr marL="914400" lvl="1" indent="-317500" algn="l" rtl="0">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logit_b &lt;- glm(gw_belief ~ demog_race + demog_age_list + demog_edu + demog_income + state_emergency, family = binomial, data = df.beg_final)</a:t>
            </a:r>
            <a:endParaRPr>
              <a:solidFill>
                <a:schemeClr val="lt1"/>
              </a:solidFill>
              <a:latin typeface="Calibri"/>
              <a:ea typeface="Calibri"/>
              <a:cs typeface="Calibri"/>
              <a:sym typeface="Calibri"/>
            </a:endParaRPr>
          </a:p>
          <a:p>
            <a:pPr marL="914400" lvl="1" indent="-317500" algn="l" rtl="0">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summary(logit_b)</a:t>
            </a: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2010- No conclusions could be drawn from this model.</a:t>
            </a: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 sz="1500">
                <a:solidFill>
                  <a:schemeClr val="lt1"/>
                </a:solidFill>
                <a:latin typeface="Calibri"/>
                <a:ea typeface="Calibri"/>
                <a:cs typeface="Calibri"/>
                <a:sym typeface="Calibri"/>
              </a:rPr>
              <a:t>2014- </a:t>
            </a:r>
            <a:r>
              <a:rPr lang="en">
                <a:solidFill>
                  <a:schemeClr val="lt1"/>
                </a:solidFill>
                <a:latin typeface="Calibri"/>
                <a:ea typeface="Calibri"/>
                <a:cs typeface="Calibri"/>
                <a:sym typeface="Calibri"/>
              </a:rPr>
              <a:t>We found that the student group interpreted that  while the overall age increased, the belief in climate change decreased.</a:t>
            </a:r>
            <a:endParaRPr>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2018- </a:t>
            </a:r>
            <a:r>
              <a:rPr lang="en" sz="1200">
                <a:solidFill>
                  <a:schemeClr val="dk1"/>
                </a:solidFill>
              </a:rPr>
              <a:t> </a:t>
            </a:r>
            <a:r>
              <a:rPr lang="en">
                <a:solidFill>
                  <a:schemeClr val="lt1"/>
                </a:solidFill>
                <a:latin typeface="Calibri"/>
                <a:ea typeface="Calibri"/>
                <a:cs typeface="Calibri"/>
                <a:sym typeface="Calibri"/>
              </a:rPr>
              <a:t>Age continued to be the most significant factor with belief in climate change increasing as age increases. State emergency had a positive correlation in 2018, but was not statistically significant so no conclusions could be drawn on how an increase in natural disasters impacts belief in climate change. </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None/>
            </a:pPr>
            <a:r>
              <a:rPr lang="en">
                <a:solidFill>
                  <a:schemeClr val="lt1"/>
                </a:solidFill>
                <a:latin typeface="Calibri"/>
                <a:ea typeface="Calibri"/>
                <a:cs typeface="Calibri"/>
                <a:sym typeface="Calibri"/>
              </a:rPr>
              <a:t>*We could not reject our null hypothesis.</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Shape 246"/>
        <p:cNvGrpSpPr/>
        <p:nvPr/>
      </p:nvGrpSpPr>
      <p:grpSpPr>
        <a:xfrm>
          <a:off x="0" y="0"/>
          <a:ext cx="0" cy="0"/>
          <a:chOff x="0" y="0"/>
          <a:chExt cx="0" cy="0"/>
        </a:xfrm>
      </p:grpSpPr>
      <p:sp>
        <p:nvSpPr>
          <p:cNvPr id="247" name="Google Shape;247;p34"/>
          <p:cNvSpPr/>
          <p:nvPr/>
        </p:nvSpPr>
        <p:spPr>
          <a:xfrm>
            <a:off x="7256" y="-6300"/>
            <a:ext cx="5244600" cy="5143500"/>
          </a:xfrm>
          <a:prstGeom prst="rect">
            <a:avLst/>
          </a:prstGeom>
          <a:solidFill>
            <a:srgbClr val="10416B">
              <a:alpha val="64709"/>
            </a:srgbClr>
          </a:solidFill>
          <a:ln>
            <a:noFill/>
          </a:ln>
        </p:spPr>
        <p:txBody>
          <a:bodyPr spcFirstLastPara="1" wrap="square" lIns="68575" tIns="68575" rIns="68575" bIns="68575" anchor="ctr" anchorCtr="0">
            <a:noAutofit/>
          </a:bodyPr>
          <a:lstStyle/>
          <a:p>
            <a:pPr marL="0" lvl="0" indent="0" algn="l" rtl="0">
              <a:lnSpc>
                <a:spcPct val="115000"/>
              </a:lnSpc>
              <a:spcBef>
                <a:spcPts val="0"/>
              </a:spcBef>
              <a:spcAft>
                <a:spcPts val="1600"/>
              </a:spcAft>
              <a:buClr>
                <a:schemeClr val="dk1"/>
              </a:buClr>
              <a:buSzPts val="1100"/>
              <a:buFont typeface="Arial"/>
              <a:buNone/>
            </a:pPr>
            <a:endParaRPr sz="2000" i="1">
              <a:solidFill>
                <a:srgbClr val="FFFFFF"/>
              </a:solidFill>
              <a:latin typeface="Roboto"/>
              <a:ea typeface="Roboto"/>
              <a:cs typeface="Roboto"/>
              <a:sym typeface="Roboto"/>
            </a:endParaRPr>
          </a:p>
        </p:txBody>
      </p:sp>
      <p:sp>
        <p:nvSpPr>
          <p:cNvPr id="248" name="Google Shape;248;p34"/>
          <p:cNvSpPr txBox="1"/>
          <p:nvPr/>
        </p:nvSpPr>
        <p:spPr>
          <a:xfrm>
            <a:off x="1937137" y="588638"/>
            <a:ext cx="6156900" cy="520800"/>
          </a:xfrm>
          <a:prstGeom prst="rect">
            <a:avLst/>
          </a:prstGeom>
          <a:noFill/>
          <a:ln>
            <a:noFill/>
          </a:ln>
        </p:spPr>
        <p:txBody>
          <a:bodyPr spcFirstLastPara="1" wrap="square" lIns="0" tIns="0" rIns="0" bIns="0" anchor="t" anchorCtr="0">
            <a:noAutofit/>
          </a:bodyPr>
          <a:lstStyle/>
          <a:p>
            <a:pPr marL="0" marR="0" lvl="0" indent="0" algn="ctr" rtl="0">
              <a:lnSpc>
                <a:spcPct val="98000"/>
              </a:lnSpc>
              <a:spcBef>
                <a:spcPts val="0"/>
              </a:spcBef>
              <a:spcAft>
                <a:spcPts val="0"/>
              </a:spcAft>
              <a:buClr>
                <a:srgbClr val="000000"/>
              </a:buClr>
              <a:buSzPts val="4000"/>
              <a:buFont typeface="Arial"/>
              <a:buNone/>
            </a:pPr>
            <a:r>
              <a:rPr lang="en" sz="3200" dirty="0">
                <a:solidFill>
                  <a:schemeClr val="lt1"/>
                </a:solidFill>
                <a:latin typeface="+mj-lt"/>
                <a:ea typeface="Roboto"/>
                <a:cs typeface="Roboto"/>
                <a:sym typeface="Roboto"/>
              </a:rPr>
              <a:t>Graphs</a:t>
            </a:r>
            <a:endParaRPr sz="700" b="0" i="0" u="none" strike="noStrike" cap="none" dirty="0">
              <a:solidFill>
                <a:srgbClr val="000000"/>
              </a:solidFill>
              <a:latin typeface="+mj-lt"/>
              <a:ea typeface="Oswald"/>
              <a:cs typeface="Oswald"/>
              <a:sym typeface="Oswald"/>
            </a:endParaRPr>
          </a:p>
        </p:txBody>
      </p:sp>
      <p:sp>
        <p:nvSpPr>
          <p:cNvPr id="249" name="Google Shape;249;p34"/>
          <p:cNvSpPr/>
          <p:nvPr/>
        </p:nvSpPr>
        <p:spPr>
          <a:xfrm rot="-5400000">
            <a:off x="3820225" y="10625"/>
            <a:ext cx="25200" cy="10641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0" name="Google Shape;250;p34"/>
          <p:cNvSpPr txBox="1"/>
          <p:nvPr/>
        </p:nvSpPr>
        <p:spPr>
          <a:xfrm>
            <a:off x="230780" y="4577338"/>
            <a:ext cx="764700" cy="209700"/>
          </a:xfrm>
          <a:prstGeom prst="rect">
            <a:avLst/>
          </a:prstGeom>
          <a:noFill/>
          <a:ln>
            <a:noFill/>
          </a:ln>
        </p:spPr>
        <p:txBody>
          <a:bodyPr spcFirstLastPara="1" wrap="square" lIns="0" tIns="0" rIns="0" bIns="0" anchor="t" anchorCtr="0">
            <a:noAutofit/>
          </a:bodyPr>
          <a:lstStyle/>
          <a:p>
            <a:pPr marL="0" marR="0" lvl="0" indent="0" algn="l" rtl="0">
              <a:lnSpc>
                <a:spcPct val="139958"/>
              </a:lnSpc>
              <a:spcBef>
                <a:spcPts val="0"/>
              </a:spcBef>
              <a:spcAft>
                <a:spcPts val="0"/>
              </a:spcAft>
              <a:buClr>
                <a:srgbClr val="000000"/>
              </a:buClr>
              <a:buSzPts val="1200"/>
              <a:buFont typeface="Arial"/>
              <a:buNone/>
            </a:pPr>
            <a:r>
              <a:rPr lang="en" sz="1200" b="0" i="0" u="none" strike="noStrike" cap="none">
                <a:solidFill>
                  <a:srgbClr val="FFFFFF"/>
                </a:solidFill>
                <a:latin typeface="Oswald"/>
                <a:ea typeface="Oswald"/>
                <a:cs typeface="Oswald"/>
                <a:sym typeface="Oswald"/>
              </a:rPr>
              <a:t>0</a:t>
            </a:r>
            <a:r>
              <a:rPr lang="en" sz="1200">
                <a:solidFill>
                  <a:srgbClr val="FFFFFF"/>
                </a:solidFill>
                <a:latin typeface="Oswald"/>
                <a:ea typeface="Oswald"/>
                <a:cs typeface="Oswald"/>
                <a:sym typeface="Oswald"/>
              </a:rPr>
              <a:t>8</a:t>
            </a:r>
            <a:endParaRPr sz="700" b="0" i="0" u="none" strike="noStrike" cap="none">
              <a:solidFill>
                <a:srgbClr val="000000"/>
              </a:solidFill>
              <a:latin typeface="Oswald"/>
              <a:ea typeface="Oswald"/>
              <a:cs typeface="Oswald"/>
              <a:sym typeface="Oswald"/>
            </a:endParaRPr>
          </a:p>
        </p:txBody>
      </p:sp>
      <p:sp>
        <p:nvSpPr>
          <p:cNvPr id="251" name="Google Shape;251;p34"/>
          <p:cNvSpPr txBox="1"/>
          <p:nvPr/>
        </p:nvSpPr>
        <p:spPr>
          <a:xfrm>
            <a:off x="229894" y="4811476"/>
            <a:ext cx="17073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Oswald"/>
                <a:ea typeface="Oswald"/>
                <a:cs typeface="Oswald"/>
                <a:sym typeface="Oswald"/>
              </a:rPr>
              <a:t>| F</a:t>
            </a:r>
            <a:r>
              <a:rPr lang="en" sz="1000">
                <a:solidFill>
                  <a:srgbClr val="FFFFFF"/>
                </a:solidFill>
                <a:latin typeface="Oswald"/>
                <a:ea typeface="Oswald"/>
                <a:cs typeface="Oswald"/>
                <a:sym typeface="Oswald"/>
              </a:rPr>
              <a:t>inal Presentation</a:t>
            </a:r>
            <a:r>
              <a:rPr lang="en" sz="1000" b="0" i="0" u="none" strike="noStrike" cap="none">
                <a:solidFill>
                  <a:srgbClr val="FFFFFF"/>
                </a:solidFill>
                <a:latin typeface="Oswald"/>
                <a:ea typeface="Oswald"/>
                <a:cs typeface="Oswald"/>
                <a:sym typeface="Oswald"/>
              </a:rPr>
              <a:t> </a:t>
            </a:r>
            <a:endParaRPr sz="700" b="0" i="0" u="none" strike="noStrike" cap="none">
              <a:solidFill>
                <a:srgbClr val="000000"/>
              </a:solidFill>
              <a:latin typeface="Oswald"/>
              <a:ea typeface="Oswald"/>
              <a:cs typeface="Oswald"/>
              <a:sym typeface="Oswald"/>
            </a:endParaRPr>
          </a:p>
        </p:txBody>
      </p:sp>
      <p:pic>
        <p:nvPicPr>
          <p:cNvPr id="252" name="Google Shape;252;p34"/>
          <p:cNvPicPr preferRelativeResize="0"/>
          <p:nvPr/>
        </p:nvPicPr>
        <p:blipFill>
          <a:blip r:embed="rId3">
            <a:alphaModFix/>
          </a:blip>
          <a:stretch>
            <a:fillRect/>
          </a:stretch>
        </p:blipFill>
        <p:spPr>
          <a:xfrm>
            <a:off x="152400" y="152400"/>
            <a:ext cx="874050" cy="874050"/>
          </a:xfrm>
          <a:prstGeom prst="rect">
            <a:avLst/>
          </a:prstGeom>
          <a:noFill/>
          <a:ln>
            <a:noFill/>
          </a:ln>
        </p:spPr>
      </p:pic>
      <p:pic>
        <p:nvPicPr>
          <p:cNvPr id="253" name="Google Shape;253;p34"/>
          <p:cNvPicPr preferRelativeResize="0"/>
          <p:nvPr/>
        </p:nvPicPr>
        <p:blipFill>
          <a:blip r:embed="rId4">
            <a:alphaModFix/>
          </a:blip>
          <a:stretch>
            <a:fillRect/>
          </a:stretch>
        </p:blipFill>
        <p:spPr>
          <a:xfrm>
            <a:off x="4572000" y="1233989"/>
            <a:ext cx="4560201" cy="3300549"/>
          </a:xfrm>
          <a:prstGeom prst="rect">
            <a:avLst/>
          </a:prstGeom>
          <a:noFill/>
          <a:ln>
            <a:noFill/>
          </a:ln>
        </p:spPr>
      </p:pic>
      <p:pic>
        <p:nvPicPr>
          <p:cNvPr id="254" name="Google Shape;254;p34"/>
          <p:cNvPicPr preferRelativeResize="0"/>
          <p:nvPr/>
        </p:nvPicPr>
        <p:blipFill>
          <a:blip r:embed="rId5">
            <a:alphaModFix/>
          </a:blip>
          <a:stretch>
            <a:fillRect/>
          </a:stretch>
        </p:blipFill>
        <p:spPr>
          <a:xfrm>
            <a:off x="0" y="1233988"/>
            <a:ext cx="4560201" cy="3300549"/>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1022</Words>
  <Application>Microsoft Macintosh PowerPoint</Application>
  <PresentationFormat>On-screen Show (16:9)</PresentationFormat>
  <Paragraphs>142</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Oswald</vt:lpstr>
      <vt:lpstr>Roboto</vt:lpstr>
      <vt:lpstr>Calibri</vt:lpstr>
      <vt:lpstr>Arial</vt:lpstr>
      <vt:lpstr>Material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Emma Eichelman</cp:lastModifiedBy>
  <cp:revision>1</cp:revision>
  <dcterms:modified xsi:type="dcterms:W3CDTF">2021-01-15T13:57:38Z</dcterms:modified>
</cp:coreProperties>
</file>