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1.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9"/>
  </p:notes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E4650E"/>
    <a:srgbClr val="FDFFF7"/>
    <a:srgbClr val="FAEA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EF0066-F4A7-C63D-B181-69D0C13EBE77}" v="1055" dt="2025-04-27T03:26:11.932"/>
    <p1510:client id="{8F90C3D9-C490-7BA1-83CC-BE1811224D22}" v="14" dt="2025-04-27T03:30:40.774"/>
    <p1510:client id="{AF6095DE-B598-D907-99D6-E32E31964976}" v="176" dt="2025-04-26T21:33:08.3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7T03:23:05.566"/>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D30461-57B2-444A-92B7-010DB03353AE}" type="datetimeFigureOut">
              <a:t>4/26/2025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FCE8E1C-84CD-4766-B1FF-35ABE7B91644}" type="slidenum">
              <a:t>‹#›</a:t>
            </a:fld>
            <a:endParaRPr lang="en-US"/>
          </a:p>
        </p:txBody>
      </p:sp>
    </p:spTree>
    <p:extLst>
      <p:ext uri="{BB962C8B-B14F-4D97-AF65-F5344CB8AC3E}">
        <p14:creationId xmlns:p14="http://schemas.microsoft.com/office/powerpoint/2010/main" val="4248970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Product Owner is the person who sets the vision for the product. They create and manage the product backlog and make sure the team is always focused on delivering the features that bring the most value to the customer. During the SNHU Travel project, acting as the Product Owner helped me see how important it is to prioritize the right work and keep communication clear between stakeholders and the team.</a:t>
            </a:r>
          </a:p>
          <a:p>
            <a:r>
              <a:rPr lang="en-US" dirty="0"/>
              <a:t> </a:t>
            </a:r>
            <a:endParaRPr lang="en-US" dirty="0">
              <a:ea typeface="Calibri"/>
              <a:cs typeface="Calibri"/>
            </a:endParaRPr>
          </a:p>
          <a:p>
            <a:r>
              <a:rPr lang="en-US"/>
              <a:t>The Scrum Master is not a manager, but more of a coach and facilitator. They make sure the team follows Scrum practices and help remove any obstacles that could slow the team down. In my Scrum Master role, I learned how important it is to support the team’s work without micromanaging. It is about encouraging self-organization and keeping the team moving forward smoothly.</a:t>
            </a:r>
          </a:p>
          <a:p>
            <a:r>
              <a:rPr lang="en-US" dirty="0"/>
              <a:t> </a:t>
            </a:r>
            <a:endParaRPr lang="en-US" dirty="0">
              <a:ea typeface="Calibri"/>
              <a:cs typeface="Calibri"/>
            </a:endParaRPr>
          </a:p>
          <a:p>
            <a:r>
              <a:rPr lang="en-US"/>
              <a:t>The Development Team includes the people who actually build the product. They are cross-functional, meaning they have all the skills needed to deliver working software each sprint. Developers, testers, and designers are all part of this team. During my time as a Developer and Tester, I saw how important it is for the team to collaborate closely, share knowledge, and stay flexible.</a:t>
            </a:r>
          </a:p>
          <a:p>
            <a:r>
              <a:rPr lang="en-US" dirty="0"/>
              <a:t> </a:t>
            </a:r>
            <a:endParaRPr lang="en-US" dirty="0">
              <a:ea typeface="Calibri"/>
              <a:cs typeface="Calibri"/>
            </a:endParaRPr>
          </a:p>
          <a:p>
            <a:r>
              <a:rPr lang="en-US" dirty="0"/>
              <a:t>All three roles are equally important, and when they work well together, they create a strong, self-organizing team that can adapt quickly and deliver real value to the customer.</a:t>
            </a:r>
          </a:p>
        </p:txBody>
      </p:sp>
      <p:sp>
        <p:nvSpPr>
          <p:cNvPr id="4" name="Slide Number Placeholder 3"/>
          <p:cNvSpPr>
            <a:spLocks noGrp="1"/>
          </p:cNvSpPr>
          <p:nvPr>
            <p:ph type="sldNum" sz="quarter" idx="5"/>
          </p:nvPr>
        </p:nvSpPr>
        <p:spPr/>
        <p:txBody>
          <a:bodyPr/>
          <a:lstStyle/>
          <a:p>
            <a:fld id="{7FCE8E1C-84CD-4766-B1FF-35ABE7B91644}" type="slidenum">
              <a:t>2</a:t>
            </a:fld>
            <a:endParaRPr lang="en-US"/>
          </a:p>
        </p:txBody>
      </p:sp>
    </p:spTree>
    <p:extLst>
      <p:ext uri="{BB962C8B-B14F-4D97-AF65-F5344CB8AC3E}">
        <p14:creationId xmlns:p14="http://schemas.microsoft.com/office/powerpoint/2010/main" val="14750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Agile, the traditional phases of the software development life cycle happen differently than they do in Waterfall. Instead of moving through each phase one time in a straight line, Agile spreads the phases across multiple sprints and keeps them flexible.</a:t>
            </a:r>
          </a:p>
          <a:p>
            <a:r>
              <a:rPr lang="en-US" dirty="0"/>
              <a:t>Planning in Agile happens at the beginning of each sprint. Teams set goals based on the highest priorities in the backlog, rather than trying to plan every detail up front. This way, if the project's needs change, the team can easily adjust without starting over. Design and development are done in small pieces. Teams design just enough to begin building and then keep improving as they deliver working versions of the product. There is no need for a complete final design before writing code.</a:t>
            </a:r>
            <a:endParaRPr lang="en-US" dirty="0">
              <a:ea typeface="Calibri" panose="020F0502020204030204"/>
              <a:cs typeface="Calibri" panose="020F0502020204030204"/>
            </a:endParaRPr>
          </a:p>
          <a:p>
            <a:r>
              <a:rPr lang="en-US" dirty="0"/>
              <a:t>Testing is built into every sprint. </a:t>
            </a:r>
            <a:endParaRPr lang="en-US" dirty="0">
              <a:ea typeface="Calibri"/>
              <a:cs typeface="Calibri"/>
            </a:endParaRPr>
          </a:p>
          <a:p>
            <a:endParaRPr lang="en-US" dirty="0"/>
          </a:p>
          <a:p>
            <a:r>
              <a:rPr lang="en-US"/>
              <a:t>It is not saved for the end like in Waterfall. Teams create test cases early, test features as they are built, and fix issues quickly before they grow into bigger problems.</a:t>
            </a:r>
            <a:endParaRPr lang="en-US">
              <a:ea typeface="Calibri" panose="020F0502020204030204"/>
              <a:cs typeface="Calibri" panose="020F0502020204030204"/>
            </a:endParaRPr>
          </a:p>
          <a:p>
            <a:r>
              <a:rPr lang="en-US" dirty="0"/>
              <a:t>At the end of every sprint, there is a review. Teams demonstrate the working product to stakeholders, gather feedback, and plan the next steps. Frequent reviews keep the work aligned with what users actually need.</a:t>
            </a:r>
            <a:endParaRPr lang="en-US" dirty="0">
              <a:ea typeface="Calibri"/>
              <a:cs typeface="Calibri"/>
            </a:endParaRPr>
          </a:p>
          <a:p>
            <a:r>
              <a:rPr lang="en-US" dirty="0"/>
              <a:t>Finally, retrospectives are held after each sprint. The team talks about what went well, what could improve, and how to make the next sprint even better. This continuous improvement is a big part of what makes Agile strong.</a:t>
            </a:r>
            <a:endParaRPr lang="en-US" dirty="0">
              <a:ea typeface="Calibri"/>
              <a:cs typeface="Calibri"/>
            </a:endParaRPr>
          </a:p>
          <a:p>
            <a:r>
              <a:rPr lang="en-US" dirty="0"/>
              <a:t>When working on the SNHU Travel project, I saw firsthand how overlapping these phases kept the project moving forward, even when changes came up. Agile made it easier to stay flexible, deliver small results often, and learn from every cycle.</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FCE8E1C-84CD-4766-B1FF-35ABE7B91644}" type="slidenum">
              <a:t>3</a:t>
            </a:fld>
            <a:endParaRPr lang="en-US"/>
          </a:p>
        </p:txBody>
      </p:sp>
    </p:spTree>
    <p:extLst>
      <p:ext uri="{BB962C8B-B14F-4D97-AF65-F5344CB8AC3E}">
        <p14:creationId xmlns:p14="http://schemas.microsoft.com/office/powerpoint/2010/main" val="2715650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the modules and working on the SNHU Travel project and what I learned from Cobb and the Scrum Guide, it became clear why Agile works better for flexible projects. Waterfall depends heavily on getting every requirement perfect at the start, which can make it very hard to adjust if something changes along the way.</a:t>
            </a:r>
          </a:p>
          <a:p>
            <a:r>
              <a:rPr lang="en-US" dirty="0"/>
              <a:t>If had used a traditional Waterfall approach for SNHU Travel, the shift to focusing on wellness travel would have caused major setbacks. We would have had to revisit our designs, rewrite plans, and rework much of what was already done.</a:t>
            </a:r>
            <a:endParaRPr lang="en-US" dirty="0">
              <a:ea typeface="Calibri"/>
              <a:cs typeface="Calibri"/>
            </a:endParaRPr>
          </a:p>
          <a:p>
            <a:r>
              <a:rPr lang="en-US" dirty="0"/>
              <a:t>Using Agile, if the problem arises, you simply update the backlog, re-prioritize the new user stories, and kept moving forward with the new theme. </a:t>
            </a:r>
            <a:r>
              <a:rPr lang="en-US" dirty="0" err="1"/>
              <a:t>Agile's</a:t>
            </a:r>
            <a:r>
              <a:rPr lang="en-US" dirty="0"/>
              <a:t> flexibility allowed us to adapt quickly and still deliver a high-quality product without wasting time or effort. Cobb emphasizes that Agile welcomes change, even late in development, and the project really proved that was true.</a:t>
            </a:r>
            <a:endParaRPr lang="en-US" dirty="0">
              <a:ea typeface="Calibri"/>
              <a:cs typeface="Calibri"/>
            </a:endParaRP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FCE8E1C-84CD-4766-B1FF-35ABE7B91644}" type="slidenum">
              <a:t>4</a:t>
            </a:fld>
            <a:endParaRPr lang="en-US"/>
          </a:p>
        </p:txBody>
      </p:sp>
    </p:spTree>
    <p:extLst>
      <p:ext uri="{BB962C8B-B14F-4D97-AF65-F5344CB8AC3E}">
        <p14:creationId xmlns:p14="http://schemas.microsoft.com/office/powerpoint/2010/main" val="17822462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10000"/>
              </a:lnSpc>
              <a:spcBef>
                <a:spcPts val="1000"/>
              </a:spcBef>
            </a:pPr>
            <a:r>
              <a:rPr lang="en-US" dirty="0"/>
              <a:t>If we had used a Waterfall approach for the SNHU Travel project, we would have spent a huge amount of time at the start creating detailed plans for the whole app. Every feature, every screen, and every piece of content would have needed to be locked down before we even started building anything. When the project focus shifted to wellness travel, it would have caused major problems. In Waterfall, changing the plan halfway through means going all the way back to the requirements phase. We would have had to redo designs, rewrite documents, and ask for new approvals. That would have caused serious delays, more costs, and a lot of frustration for the team.</a:t>
            </a:r>
            <a:endParaRPr lang="en-US" dirty="0">
              <a:ea typeface="Calibri" panose="020F0502020204030204"/>
              <a:cs typeface="Calibri" panose="020F0502020204030204"/>
            </a:endParaRPr>
          </a:p>
          <a:p>
            <a:pPr>
              <a:lnSpc>
                <a:spcPct val="110000"/>
              </a:lnSpc>
              <a:spcBef>
                <a:spcPts val="1000"/>
              </a:spcBef>
            </a:pPr>
            <a:r>
              <a:rPr lang="en-US" dirty="0"/>
              <a:t>Working in Agile made that change manageable. In Waterfall, it could have threatened the entire project timeline.</a:t>
            </a:r>
            <a:endParaRPr lang="en-US" dirty="0">
              <a:ea typeface="Calibri" panose="020F0502020204030204"/>
              <a:cs typeface="Calibri" panose="020F0502020204030204"/>
            </a:endParaRPr>
          </a:p>
          <a:p>
            <a:pPr>
              <a:lnSpc>
                <a:spcPct val="110000"/>
              </a:lnSpc>
              <a:spcBef>
                <a:spcPts val="1000"/>
              </a:spcBef>
            </a:pPr>
            <a:endParaRPr lang="en-US" dirty="0">
              <a:ea typeface="Calibri" panose="020F0502020204030204"/>
              <a:cs typeface="Calibri" panose="020F0502020204030204"/>
            </a:endParaRPr>
          </a:p>
          <a:p>
            <a:pPr>
              <a:lnSpc>
                <a:spcPct val="110000"/>
              </a:lnSpc>
              <a:spcBef>
                <a:spcPts val="1000"/>
              </a:spcBef>
            </a:pPr>
            <a:endParaRPr lang="en-US" dirty="0">
              <a:ea typeface="Calibri" panose="020F0502020204030204"/>
              <a:cs typeface="Calibri" panose="020F0502020204030204"/>
            </a:endParaRPr>
          </a:p>
          <a:p>
            <a:r>
              <a:rPr lang="en-US"/>
              <a:t>Another big difference would have been how we delivered the project. In Waterfall, the team would work for months without showing a working version of the app to stakeholders. Only at the very end would we deliver the finished product.</a:t>
            </a:r>
          </a:p>
          <a:p>
            <a:r>
              <a:rPr lang="en-US"/>
              <a:t>If we had taken that approach, we might have built something that no longer fit the customer’s needs. For example, if we built everything around general travel destinations without knowing the company had shifted its branding toward wellness, we would not find out until the very end when it was too late to easily fix.</a:t>
            </a:r>
          </a:p>
          <a:p>
            <a:r>
              <a:rPr lang="en-US" dirty="0"/>
              <a:t>Agile made it possible to deliver small pieces of working software at the end of each sprint. Even though this was a class project, it showed me how much better it is to get feedback early and often. In Waterfall, we would have missed the opportunity to pivot early and deliver something that matched the user's real expectations.</a:t>
            </a:r>
            <a:endParaRPr lang="en-US" dirty="0">
              <a:ea typeface="Calibri" panose="020F0502020204030204"/>
              <a:cs typeface="Calibri" panose="020F0502020204030204"/>
            </a:endParaRPr>
          </a:p>
          <a:p>
            <a:pPr>
              <a:lnSpc>
                <a:spcPct val="110000"/>
              </a:lnSpc>
              <a:spcBef>
                <a:spcPts val="1000"/>
              </a:spcBef>
            </a:pPr>
            <a:endParaRPr lang="en-US" dirty="0">
              <a:ea typeface="Calibri" panose="020F0502020204030204"/>
              <a:cs typeface="Calibri" panose="020F0502020204030204"/>
            </a:endParaRPr>
          </a:p>
          <a:p>
            <a:endParaRPr lang="en-US" dirty="0">
              <a:ea typeface="Calibri" panose="020F0502020204030204"/>
              <a:cs typeface="Calibri" panose="020F0502020204030204"/>
            </a:endParaRPr>
          </a:p>
        </p:txBody>
      </p:sp>
      <p:sp>
        <p:nvSpPr>
          <p:cNvPr id="4" name="Slide Number Placeholder 3"/>
          <p:cNvSpPr>
            <a:spLocks noGrp="1"/>
          </p:cNvSpPr>
          <p:nvPr>
            <p:ph type="sldNum" sz="quarter" idx="5"/>
          </p:nvPr>
        </p:nvSpPr>
        <p:spPr/>
        <p:txBody>
          <a:bodyPr/>
          <a:lstStyle/>
          <a:p>
            <a:fld id="{7FCE8E1C-84CD-4766-B1FF-35ABE7B91644}" type="slidenum">
              <a:t>5</a:t>
            </a:fld>
            <a:endParaRPr lang="en-US"/>
          </a:p>
        </p:txBody>
      </p:sp>
    </p:spTree>
    <p:extLst>
      <p:ext uri="{BB962C8B-B14F-4D97-AF65-F5344CB8AC3E}">
        <p14:creationId xmlns:p14="http://schemas.microsoft.com/office/powerpoint/2010/main" val="797482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working through the SNHU Travel project and learning more about Scrum and Agile, I believe </a:t>
            </a:r>
            <a:r>
              <a:rPr lang="en-US" dirty="0" err="1"/>
              <a:t>ChadaTech</a:t>
            </a:r>
            <a:r>
              <a:rPr lang="en-US" dirty="0"/>
              <a:t> should move forward with transitioning more of its teams to a Scrum-Agile approach.</a:t>
            </a:r>
          </a:p>
          <a:p>
            <a:r>
              <a:rPr lang="en-US" dirty="0"/>
              <a:t>One of the biggest things I noticed is how Agile creates space for flexibility. When priorities shift or customer needs change, Agile teams are able to adjust without losing momentum. This would help </a:t>
            </a:r>
            <a:r>
              <a:rPr lang="en-US" err="1"/>
              <a:t>ChadaTech</a:t>
            </a:r>
            <a:r>
              <a:rPr lang="en-US" dirty="0"/>
              <a:t> deliver better products faster, especially in industries where customer feedback is critical.</a:t>
            </a:r>
            <a:endParaRPr lang="en-US" dirty="0">
              <a:ea typeface="Calibri"/>
              <a:cs typeface="Calibri"/>
            </a:endParaRPr>
          </a:p>
          <a:p>
            <a:endParaRPr lang="en-US" dirty="0"/>
          </a:p>
          <a:p>
            <a:r>
              <a:rPr lang="en-US" dirty="0"/>
              <a:t>I also saw firsthand how Agile improves teamwork. It encourages open communication, early testing, and constant feedback, which helps teams stay aligned and solve problems sooner rather than later. Tools like JIRA and practices like daily standups, sprint planning, and retrospectives make it easier for everyone to stay connected and transparent about progress.</a:t>
            </a:r>
            <a:endParaRPr lang="en-US" dirty="0">
              <a:ea typeface="Calibri"/>
              <a:cs typeface="Calibri"/>
            </a:endParaRPr>
          </a:p>
          <a:p>
            <a:r>
              <a:rPr lang="en-US" dirty="0"/>
              <a:t>Of course, moving to Agile is a change, and it would take time for teams to adapt. I would recommend continuing to pilot Agile on a few more projects first, offering training for key roles like Scrum Masters and Product Owners, and making sure leadership is ready to support the change.</a:t>
            </a:r>
            <a:endParaRPr lang="en-US" dirty="0">
              <a:ea typeface="Calibri"/>
              <a:cs typeface="Calibri"/>
            </a:endParaRPr>
          </a:p>
          <a:p>
            <a:endParaRPr lang="en-US" dirty="0"/>
          </a:p>
          <a:p>
            <a:r>
              <a:rPr lang="en-US" dirty="0"/>
              <a:t>Based on what I experienced, Agile is not just a process shift, it would be a cultural improvement for ChadaTech. It encourages collaboration, flexibility, and continuous learning, all of which are needed for long-term success.</a:t>
            </a:r>
          </a:p>
          <a:p>
            <a:endParaRPr lang="en-US" dirty="0">
              <a:ea typeface="Calibri"/>
              <a:cs typeface="Calibri"/>
            </a:endParaRPr>
          </a:p>
        </p:txBody>
      </p:sp>
      <p:sp>
        <p:nvSpPr>
          <p:cNvPr id="4" name="Slide Number Placeholder 3"/>
          <p:cNvSpPr>
            <a:spLocks noGrp="1"/>
          </p:cNvSpPr>
          <p:nvPr>
            <p:ph type="sldNum" sz="quarter" idx="5"/>
          </p:nvPr>
        </p:nvSpPr>
        <p:spPr/>
        <p:txBody>
          <a:bodyPr/>
          <a:lstStyle/>
          <a:p>
            <a:fld id="{7FCE8E1C-84CD-4766-B1FF-35ABE7B91644}" type="slidenum">
              <a:t>6</a:t>
            </a:fld>
            <a:endParaRPr lang="en-US"/>
          </a:p>
        </p:txBody>
      </p:sp>
    </p:spTree>
    <p:extLst>
      <p:ext uri="{BB962C8B-B14F-4D97-AF65-F5344CB8AC3E}">
        <p14:creationId xmlns:p14="http://schemas.microsoft.com/office/powerpoint/2010/main" val="16512772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4/26/2025</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2019800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4/26/2025</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5057971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4/26/2025</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414766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4/26/2025</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29121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4/26/2025</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574180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4/26/2025</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938604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4/26/2025</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4776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4/26/2025</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74492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4/26/2025</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564306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4/26/2025</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0365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4/26/2025</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0517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4/26/2025</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4078012297"/>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1" r:id="rId6"/>
    <p:sldLayoutId id="2147483697" r:id="rId7"/>
    <p:sldLayoutId id="2147483698" r:id="rId8"/>
    <p:sldLayoutId id="2147483699" r:id="rId9"/>
    <p:sldLayoutId id="2147483700" r:id="rId10"/>
    <p:sldLayoutId id="2147483702" r:id="rId11"/>
  </p:sldLayoutIdLst>
  <p:txStyles>
    <p:title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hyperlink" Target="https://www.pmi.org/learning/library/agile-project-estimation-techniques-6110" TargetMode="External"/><Relationship Id="rId2" Type="http://schemas.openxmlformats.org/officeDocument/2006/relationships/hyperlink" Target="https://scrumguides.org/" TargetMode="External"/><Relationship Id="rId1" Type="http://schemas.openxmlformats.org/officeDocument/2006/relationships/slideLayout" Target="../slideLayouts/slideLayout2.xml"/><Relationship Id="rId4" Type="http://schemas.openxmlformats.org/officeDocument/2006/relationships/hyperlink" Target="https://www.projectmanager.com/blog/failed-project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890338" y="640080"/>
            <a:ext cx="3734014" cy="3566160"/>
          </a:xfrm>
        </p:spPr>
        <p:txBody>
          <a:bodyPr anchor="b">
            <a:normAutofit/>
          </a:bodyPr>
          <a:lstStyle/>
          <a:p>
            <a:r>
              <a:rPr lang="en-US" sz="8000" dirty="0"/>
              <a:t>Agile Presentation</a:t>
            </a:r>
          </a:p>
        </p:txBody>
      </p:sp>
      <p:sp>
        <p:nvSpPr>
          <p:cNvPr id="3" name="Subtitle 2"/>
          <p:cNvSpPr>
            <a:spLocks noGrp="1"/>
          </p:cNvSpPr>
          <p:nvPr>
            <p:ph type="subTitle" idx="1"/>
          </p:nvPr>
        </p:nvSpPr>
        <p:spPr>
          <a:xfrm>
            <a:off x="890339" y="4636008"/>
            <a:ext cx="3734014" cy="1572768"/>
          </a:xfrm>
        </p:spPr>
        <p:txBody>
          <a:bodyPr vert="horz" lIns="91440" tIns="45720" rIns="91440" bIns="45720" rtlCol="0" anchor="t">
            <a:normAutofit/>
          </a:bodyPr>
          <a:lstStyle/>
          <a:p>
            <a:r>
              <a:rPr lang="en-US" dirty="0"/>
              <a:t>Joey Quinata</a:t>
            </a:r>
          </a:p>
        </p:txBody>
      </p:sp>
      <p:sp>
        <p:nvSpPr>
          <p:cNvPr id="11" name="Rectangle 6">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0338" y="4409267"/>
            <a:ext cx="3474720" cy="27432"/>
          </a:xfrm>
          <a:custGeom>
            <a:avLst/>
            <a:gdLst>
              <a:gd name="connsiteX0" fmla="*/ 0 w 3474720"/>
              <a:gd name="connsiteY0" fmla="*/ 0 h 27432"/>
              <a:gd name="connsiteX1" fmla="*/ 660197 w 3474720"/>
              <a:gd name="connsiteY1" fmla="*/ 0 h 27432"/>
              <a:gd name="connsiteX2" fmla="*/ 1355141 w 3474720"/>
              <a:gd name="connsiteY2" fmla="*/ 0 h 27432"/>
              <a:gd name="connsiteX3" fmla="*/ 2084832 w 3474720"/>
              <a:gd name="connsiteY3" fmla="*/ 0 h 27432"/>
              <a:gd name="connsiteX4" fmla="*/ 2814523 w 3474720"/>
              <a:gd name="connsiteY4" fmla="*/ 0 h 27432"/>
              <a:gd name="connsiteX5" fmla="*/ 3474720 w 3474720"/>
              <a:gd name="connsiteY5" fmla="*/ 0 h 27432"/>
              <a:gd name="connsiteX6" fmla="*/ 3474720 w 3474720"/>
              <a:gd name="connsiteY6" fmla="*/ 27432 h 27432"/>
              <a:gd name="connsiteX7" fmla="*/ 2710282 w 3474720"/>
              <a:gd name="connsiteY7" fmla="*/ 27432 h 27432"/>
              <a:gd name="connsiteX8" fmla="*/ 1945843 w 3474720"/>
              <a:gd name="connsiteY8" fmla="*/ 27432 h 27432"/>
              <a:gd name="connsiteX9" fmla="*/ 1250899 w 3474720"/>
              <a:gd name="connsiteY9" fmla="*/ 27432 h 27432"/>
              <a:gd name="connsiteX10" fmla="*/ 0 w 3474720"/>
              <a:gd name="connsiteY10" fmla="*/ 27432 h 27432"/>
              <a:gd name="connsiteX11" fmla="*/ 0 w 3474720"/>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4720" h="27432" fill="none" extrusionOk="0">
                <a:moveTo>
                  <a:pt x="0" y="0"/>
                </a:moveTo>
                <a:cubicBezTo>
                  <a:pt x="307185" y="-8713"/>
                  <a:pt x="392307" y="-13121"/>
                  <a:pt x="660197" y="0"/>
                </a:cubicBezTo>
                <a:cubicBezTo>
                  <a:pt x="928087" y="13121"/>
                  <a:pt x="1167029" y="-2668"/>
                  <a:pt x="1355141" y="0"/>
                </a:cubicBezTo>
                <a:cubicBezTo>
                  <a:pt x="1543253" y="2668"/>
                  <a:pt x="1739408" y="-6709"/>
                  <a:pt x="2084832" y="0"/>
                </a:cubicBezTo>
                <a:cubicBezTo>
                  <a:pt x="2430256" y="6709"/>
                  <a:pt x="2538889" y="29706"/>
                  <a:pt x="2814523" y="0"/>
                </a:cubicBezTo>
                <a:cubicBezTo>
                  <a:pt x="3090157" y="-29706"/>
                  <a:pt x="3152920" y="-15446"/>
                  <a:pt x="3474720" y="0"/>
                </a:cubicBezTo>
                <a:cubicBezTo>
                  <a:pt x="3473554" y="7395"/>
                  <a:pt x="3474765" y="21864"/>
                  <a:pt x="3474720" y="27432"/>
                </a:cubicBezTo>
                <a:cubicBezTo>
                  <a:pt x="3275380" y="12730"/>
                  <a:pt x="2958934" y="10130"/>
                  <a:pt x="2710282" y="27432"/>
                </a:cubicBezTo>
                <a:cubicBezTo>
                  <a:pt x="2461630" y="44734"/>
                  <a:pt x="2131168" y="43757"/>
                  <a:pt x="1945843" y="27432"/>
                </a:cubicBezTo>
                <a:cubicBezTo>
                  <a:pt x="1760518" y="11107"/>
                  <a:pt x="1444829" y="-3738"/>
                  <a:pt x="1250899" y="27432"/>
                </a:cubicBezTo>
                <a:cubicBezTo>
                  <a:pt x="1056969" y="58602"/>
                  <a:pt x="444992" y="52761"/>
                  <a:pt x="0" y="27432"/>
                </a:cubicBezTo>
                <a:cubicBezTo>
                  <a:pt x="-503" y="20663"/>
                  <a:pt x="1168" y="5855"/>
                  <a:pt x="0" y="0"/>
                </a:cubicBezTo>
                <a:close/>
              </a:path>
              <a:path w="3474720" h="27432" stroke="0" extrusionOk="0">
                <a:moveTo>
                  <a:pt x="0" y="0"/>
                </a:moveTo>
                <a:cubicBezTo>
                  <a:pt x="300114" y="-5103"/>
                  <a:pt x="525093" y="-25284"/>
                  <a:pt x="660197" y="0"/>
                </a:cubicBezTo>
                <a:cubicBezTo>
                  <a:pt x="795301" y="25284"/>
                  <a:pt x="1023172" y="17955"/>
                  <a:pt x="1250899" y="0"/>
                </a:cubicBezTo>
                <a:cubicBezTo>
                  <a:pt x="1478626" y="-17955"/>
                  <a:pt x="1782079" y="-27844"/>
                  <a:pt x="2015338" y="0"/>
                </a:cubicBezTo>
                <a:cubicBezTo>
                  <a:pt x="2248597" y="27844"/>
                  <a:pt x="2491007" y="27648"/>
                  <a:pt x="2675534" y="0"/>
                </a:cubicBezTo>
                <a:cubicBezTo>
                  <a:pt x="2860061" y="-27648"/>
                  <a:pt x="3088679" y="-3661"/>
                  <a:pt x="3474720" y="0"/>
                </a:cubicBezTo>
                <a:cubicBezTo>
                  <a:pt x="3474913" y="12649"/>
                  <a:pt x="3473732" y="17989"/>
                  <a:pt x="3474720" y="27432"/>
                </a:cubicBezTo>
                <a:cubicBezTo>
                  <a:pt x="3317198" y="15714"/>
                  <a:pt x="2959205" y="52182"/>
                  <a:pt x="2779776" y="27432"/>
                </a:cubicBezTo>
                <a:cubicBezTo>
                  <a:pt x="2600347" y="2682"/>
                  <a:pt x="2382660" y="-684"/>
                  <a:pt x="2015338" y="27432"/>
                </a:cubicBezTo>
                <a:cubicBezTo>
                  <a:pt x="1648016" y="55548"/>
                  <a:pt x="1641073" y="39646"/>
                  <a:pt x="1424635" y="27432"/>
                </a:cubicBezTo>
                <a:cubicBezTo>
                  <a:pt x="1208197" y="15218"/>
                  <a:pt x="1021559" y="15893"/>
                  <a:pt x="729691" y="27432"/>
                </a:cubicBezTo>
                <a:cubicBezTo>
                  <a:pt x="437823" y="38971"/>
                  <a:pt x="153856" y="-2647"/>
                  <a:pt x="0" y="27432"/>
                </a:cubicBezTo>
                <a:cubicBezTo>
                  <a:pt x="1300" y="19678"/>
                  <a:pt x="-86" y="12044"/>
                  <a:pt x="0" y="0"/>
                </a:cubicBezTo>
                <a:close/>
              </a:path>
            </a:pathLst>
          </a:custGeom>
          <a:solidFill>
            <a:srgbClr val="62CBE2"/>
          </a:solidFill>
          <a:ln w="38100" cap="rnd">
            <a:solidFill>
              <a:srgbClr val="62CBE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An abstract genetic concept">
            <a:extLst>
              <a:ext uri="{FF2B5EF4-FFF2-40B4-BE49-F238E27FC236}">
                <a16:creationId xmlns:a16="http://schemas.microsoft.com/office/drawing/2014/main" id="{9321E055-C109-E744-8417-C7C3A40CC3DA}"/>
              </a:ext>
            </a:extLst>
          </p:cNvPr>
          <p:cNvPicPr>
            <a:picLocks noChangeAspect="1"/>
          </p:cNvPicPr>
          <p:nvPr/>
        </p:nvPicPr>
        <p:blipFill>
          <a:blip r:embed="rId2"/>
          <a:srcRect t="302" r="7" b="7"/>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EF86505-9A5A-BA28-1564-655A84ADF472}"/>
              </a:ext>
            </a:extLst>
          </p:cNvPr>
          <p:cNvSpPr txBox="1">
            <a:spLocks/>
          </p:cNvSpPr>
          <p:nvPr/>
        </p:nvSpPr>
        <p:spPr>
          <a:xfrm>
            <a:off x="286489" y="-2062863"/>
            <a:ext cx="3734014" cy="3566160"/>
          </a:xfrm>
          <a:prstGeom prst="rect">
            <a:avLst/>
          </a:prstGeom>
        </p:spPr>
        <p:txBody>
          <a:bodyPr lIns="91440" tIns="45720" rIns="91440" bIns="45720" anchor="b">
            <a:normAutofit/>
          </a:bodyPr>
          <a:lstStyle>
            <a:lvl1pPr algn="l" defTabSz="914400" rtl="0" eaLnBrk="1" latinLnBrk="0" hangingPunct="1">
              <a:lnSpc>
                <a:spcPct val="100000"/>
              </a:lnSpc>
              <a:spcBef>
                <a:spcPct val="0"/>
              </a:spcBef>
              <a:buNone/>
              <a:defRPr sz="5400" kern="1200">
                <a:solidFill>
                  <a:schemeClr val="tx1"/>
                </a:solidFill>
                <a:latin typeface="+mj-lt"/>
                <a:ea typeface="+mj-ea"/>
                <a:cs typeface="+mj-cs"/>
              </a:defRPr>
            </a:lvl1pPr>
          </a:lstStyle>
          <a:p>
            <a:r>
              <a:rPr lang="en-US" sz="8000" dirty="0"/>
              <a:t>Agile Roles</a:t>
            </a:r>
            <a:endParaRPr lang="en-US" dirty="0"/>
          </a:p>
        </p:txBody>
      </p:sp>
      <p:graphicFrame>
        <p:nvGraphicFramePr>
          <p:cNvPr id="5" name="Table 4">
            <a:extLst>
              <a:ext uri="{FF2B5EF4-FFF2-40B4-BE49-F238E27FC236}">
                <a16:creationId xmlns:a16="http://schemas.microsoft.com/office/drawing/2014/main" id="{6BBEED16-009A-1FD4-9115-C12E3A394BA2}"/>
              </a:ext>
            </a:extLst>
          </p:cNvPr>
          <p:cNvGraphicFramePr>
            <a:graphicFrameLocks noGrp="1"/>
          </p:cNvGraphicFramePr>
          <p:nvPr>
            <p:extLst>
              <p:ext uri="{D42A27DB-BD31-4B8C-83A1-F6EECF244321}">
                <p14:modId xmlns:p14="http://schemas.microsoft.com/office/powerpoint/2010/main" val="2238785890"/>
              </p:ext>
            </p:extLst>
          </p:nvPr>
        </p:nvGraphicFramePr>
        <p:xfrm>
          <a:off x="415793" y="1548220"/>
          <a:ext cx="3373618" cy="1179277"/>
        </p:xfrm>
        <a:graphic>
          <a:graphicData uri="http://schemas.openxmlformats.org/drawingml/2006/table">
            <a:tbl>
              <a:tblPr lastCol="1" bandRow="1">
                <a:tableStyleId>{5C22544A-7EE6-4342-B048-85BDC9FD1C3A}</a:tableStyleId>
              </a:tblPr>
              <a:tblGrid>
                <a:gridCol w="3373618">
                  <a:extLst>
                    <a:ext uri="{9D8B030D-6E8A-4147-A177-3AD203B41FA5}">
                      <a16:colId xmlns:a16="http://schemas.microsoft.com/office/drawing/2014/main" val="751260481"/>
                    </a:ext>
                  </a:extLst>
                </a:gridCol>
              </a:tblGrid>
              <a:tr h="1179277">
                <a:tc>
                  <a:txBody>
                    <a:bodyPr/>
                    <a:lstStyle/>
                    <a:p>
                      <a:pPr algn="ctr"/>
                      <a:r>
                        <a:rPr lang="en-US" sz="4800" b="1" dirty="0">
                          <a:solidFill>
                            <a:schemeClr val="bg1"/>
                          </a:solidFill>
                          <a:latin typeface="The Serif Hand Black"/>
                        </a:rPr>
                        <a:t>Product Owner</a:t>
                      </a:r>
                    </a:p>
                  </a:txBody>
                  <a:tcPr anchor="ctr">
                    <a:lnB w="12700">
                      <a:solidFill>
                        <a:schemeClr val="tx1"/>
                      </a:solidFill>
                    </a:lnB>
                  </a:tcPr>
                </a:tc>
                <a:extLst>
                  <a:ext uri="{0D108BD9-81ED-4DB2-BD59-A6C34878D82A}">
                    <a16:rowId xmlns:a16="http://schemas.microsoft.com/office/drawing/2014/main" val="1719062551"/>
                  </a:ext>
                </a:extLst>
              </a:tr>
            </a:tbl>
          </a:graphicData>
        </a:graphic>
      </p:graphicFrame>
      <p:graphicFrame>
        <p:nvGraphicFramePr>
          <p:cNvPr id="8" name="Table 7">
            <a:extLst>
              <a:ext uri="{FF2B5EF4-FFF2-40B4-BE49-F238E27FC236}">
                <a16:creationId xmlns:a16="http://schemas.microsoft.com/office/drawing/2014/main" id="{C347851F-3B0B-B26C-4010-94C66A936F22}"/>
              </a:ext>
            </a:extLst>
          </p:cNvPr>
          <p:cNvGraphicFramePr>
            <a:graphicFrameLocks noGrp="1"/>
          </p:cNvGraphicFramePr>
          <p:nvPr>
            <p:extLst>
              <p:ext uri="{D42A27DB-BD31-4B8C-83A1-F6EECF244321}">
                <p14:modId xmlns:p14="http://schemas.microsoft.com/office/powerpoint/2010/main" val="1225592211"/>
              </p:ext>
            </p:extLst>
          </p:nvPr>
        </p:nvGraphicFramePr>
        <p:xfrm>
          <a:off x="3939395" y="1544712"/>
          <a:ext cx="3373618" cy="1179276"/>
        </p:xfrm>
        <a:graphic>
          <a:graphicData uri="http://schemas.openxmlformats.org/drawingml/2006/table">
            <a:tbl>
              <a:tblPr firstRow="1" bandRow="1">
                <a:tableStyleId>{5C22544A-7EE6-4342-B048-85BDC9FD1C3A}</a:tableStyleId>
              </a:tblPr>
              <a:tblGrid>
                <a:gridCol w="3373618">
                  <a:extLst>
                    <a:ext uri="{9D8B030D-6E8A-4147-A177-3AD203B41FA5}">
                      <a16:colId xmlns:a16="http://schemas.microsoft.com/office/drawing/2014/main" val="751260481"/>
                    </a:ext>
                  </a:extLst>
                </a:gridCol>
              </a:tblGrid>
              <a:tr h="1179276">
                <a:tc>
                  <a:txBody>
                    <a:bodyPr/>
                    <a:lstStyle/>
                    <a:p>
                      <a:pPr lvl="0" algn="ctr">
                        <a:buNone/>
                      </a:pPr>
                      <a:r>
                        <a:rPr lang="en-US" sz="4800" b="1" dirty="0">
                          <a:latin typeface="The Serif Hand Black"/>
                        </a:rPr>
                        <a:t>Scrum Master</a:t>
                      </a:r>
                    </a:p>
                  </a:txBody>
                  <a:tcPr anchor="ctr">
                    <a:lnB w="12700">
                      <a:solidFill>
                        <a:schemeClr val="tx1"/>
                      </a:solidFill>
                    </a:lnB>
                    <a:solidFill>
                      <a:schemeClr val="accent2"/>
                    </a:solidFill>
                  </a:tcPr>
                </a:tc>
                <a:extLst>
                  <a:ext uri="{0D108BD9-81ED-4DB2-BD59-A6C34878D82A}">
                    <a16:rowId xmlns:a16="http://schemas.microsoft.com/office/drawing/2014/main" val="1719062551"/>
                  </a:ext>
                </a:extLst>
              </a:tr>
            </a:tbl>
          </a:graphicData>
        </a:graphic>
      </p:graphicFrame>
      <p:graphicFrame>
        <p:nvGraphicFramePr>
          <p:cNvPr id="9" name="Table 8">
            <a:extLst>
              <a:ext uri="{FF2B5EF4-FFF2-40B4-BE49-F238E27FC236}">
                <a16:creationId xmlns:a16="http://schemas.microsoft.com/office/drawing/2014/main" id="{198A46BD-2DFB-C7E1-9D31-680E1E434D36}"/>
              </a:ext>
            </a:extLst>
          </p:cNvPr>
          <p:cNvGraphicFramePr>
            <a:graphicFrameLocks noGrp="1"/>
          </p:cNvGraphicFramePr>
          <p:nvPr>
            <p:extLst>
              <p:ext uri="{D42A27DB-BD31-4B8C-83A1-F6EECF244321}">
                <p14:modId xmlns:p14="http://schemas.microsoft.com/office/powerpoint/2010/main" val="1404126104"/>
              </p:ext>
            </p:extLst>
          </p:nvPr>
        </p:nvGraphicFramePr>
        <p:xfrm>
          <a:off x="7461847" y="1544711"/>
          <a:ext cx="3373618" cy="1179276"/>
        </p:xfrm>
        <a:graphic>
          <a:graphicData uri="http://schemas.openxmlformats.org/drawingml/2006/table">
            <a:tbl>
              <a:tblPr firstRow="1" bandRow="1">
                <a:tableStyleId>{5C22544A-7EE6-4342-B048-85BDC9FD1C3A}</a:tableStyleId>
              </a:tblPr>
              <a:tblGrid>
                <a:gridCol w="3373618">
                  <a:extLst>
                    <a:ext uri="{9D8B030D-6E8A-4147-A177-3AD203B41FA5}">
                      <a16:colId xmlns:a16="http://schemas.microsoft.com/office/drawing/2014/main" val="751260481"/>
                    </a:ext>
                  </a:extLst>
                </a:gridCol>
              </a:tblGrid>
              <a:tr h="1179276">
                <a:tc>
                  <a:txBody>
                    <a:bodyPr/>
                    <a:lstStyle/>
                    <a:p>
                      <a:pPr lvl="0" algn="ctr">
                        <a:buNone/>
                      </a:pPr>
                      <a:r>
                        <a:rPr lang="en-US" sz="4800" b="1" dirty="0">
                          <a:latin typeface="The Serif Hand Black"/>
                        </a:rPr>
                        <a:t>Development Team</a:t>
                      </a:r>
                    </a:p>
                  </a:txBody>
                  <a:tcPr anchor="ctr">
                    <a:lnB w="12700">
                      <a:solidFill>
                        <a:schemeClr val="tx1"/>
                      </a:solidFill>
                    </a:lnB>
                  </a:tcPr>
                </a:tc>
                <a:extLst>
                  <a:ext uri="{0D108BD9-81ED-4DB2-BD59-A6C34878D82A}">
                    <a16:rowId xmlns:a16="http://schemas.microsoft.com/office/drawing/2014/main" val="1719062551"/>
                  </a:ext>
                </a:extLst>
              </a:tr>
            </a:tbl>
          </a:graphicData>
        </a:graphic>
      </p:graphicFrame>
      <p:sp>
        <p:nvSpPr>
          <p:cNvPr id="10" name="TextBox 9">
            <a:extLst>
              <a:ext uri="{FF2B5EF4-FFF2-40B4-BE49-F238E27FC236}">
                <a16:creationId xmlns:a16="http://schemas.microsoft.com/office/drawing/2014/main" id="{EA661E54-A980-8F96-4BBE-B58F2FC79E5F}"/>
              </a:ext>
            </a:extLst>
          </p:cNvPr>
          <p:cNvSpPr txBox="1"/>
          <p:nvPr/>
        </p:nvSpPr>
        <p:spPr>
          <a:xfrm>
            <a:off x="413287" y="3074073"/>
            <a:ext cx="3370881"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Owns the product vision, manages the backlog, and ensures the team is always working on the highest-value features. </a:t>
            </a:r>
            <a:endParaRPr lang="en-US" sz="2800" dirty="0"/>
          </a:p>
        </p:txBody>
      </p:sp>
      <p:sp>
        <p:nvSpPr>
          <p:cNvPr id="12" name="TextBox 11">
            <a:extLst>
              <a:ext uri="{FF2B5EF4-FFF2-40B4-BE49-F238E27FC236}">
                <a16:creationId xmlns:a16="http://schemas.microsoft.com/office/drawing/2014/main" id="{5A18A88E-E93E-2BD2-31A4-EB074CC864FB}"/>
              </a:ext>
            </a:extLst>
          </p:cNvPr>
          <p:cNvSpPr txBox="1"/>
          <p:nvPr/>
        </p:nvSpPr>
        <p:spPr>
          <a:xfrm>
            <a:off x="3939151" y="3074072"/>
            <a:ext cx="337088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Helps the team stay focused and productive by removing blockers, guiding the team in following Scrum, and promoting a culture of continuous improvement.</a:t>
            </a:r>
            <a:endParaRPr lang="en-US" dirty="0">
              <a:ea typeface="+mn-lt"/>
              <a:cs typeface="+mn-lt"/>
            </a:endParaRPr>
          </a:p>
        </p:txBody>
      </p:sp>
      <p:sp>
        <p:nvSpPr>
          <p:cNvPr id="13" name="TextBox 12">
            <a:extLst>
              <a:ext uri="{FF2B5EF4-FFF2-40B4-BE49-F238E27FC236}">
                <a16:creationId xmlns:a16="http://schemas.microsoft.com/office/drawing/2014/main" id="{20459689-00DD-A737-2B70-492E9A45865C}"/>
              </a:ext>
            </a:extLst>
          </p:cNvPr>
          <p:cNvSpPr txBox="1"/>
          <p:nvPr/>
        </p:nvSpPr>
        <p:spPr>
          <a:xfrm>
            <a:off x="7465014" y="3074071"/>
            <a:ext cx="3370881"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ea typeface="+mn-lt"/>
                <a:cs typeface="+mn-lt"/>
              </a:rPr>
              <a:t>Helps the team stay focused and productive by removing blockers, guiding the team in following Scrum, and promotes continuous improvement.</a:t>
            </a:r>
            <a:endParaRPr lang="en-US" dirty="0">
              <a:ea typeface="+mn-lt"/>
              <a:cs typeface="+mn-lt"/>
            </a:endParaRPr>
          </a:p>
        </p:txBody>
      </p:sp>
    </p:spTree>
    <p:extLst>
      <p:ext uri="{BB962C8B-B14F-4D97-AF65-F5344CB8AC3E}">
        <p14:creationId xmlns:p14="http://schemas.microsoft.com/office/powerpoint/2010/main" val="1490138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Arrow: Chevron 4">
            <a:extLst>
              <a:ext uri="{FF2B5EF4-FFF2-40B4-BE49-F238E27FC236}">
                <a16:creationId xmlns:a16="http://schemas.microsoft.com/office/drawing/2014/main" id="{021D3BA9-8DDF-EE2B-E173-45FD0C3B2882}"/>
              </a:ext>
            </a:extLst>
          </p:cNvPr>
          <p:cNvSpPr/>
          <p:nvPr/>
        </p:nvSpPr>
        <p:spPr>
          <a:xfrm>
            <a:off x="4076" y="2572489"/>
            <a:ext cx="2860177" cy="1722671"/>
          </a:xfrm>
          <a:prstGeom prst="chevron">
            <a:avLst/>
          </a:prstGeom>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solidFill>
                  <a:schemeClr val="tx1"/>
                </a:solidFill>
                <a:latin typeface="The Serif Hand Black"/>
              </a:rPr>
              <a:t>Planning</a:t>
            </a:r>
          </a:p>
        </p:txBody>
      </p:sp>
      <p:sp>
        <p:nvSpPr>
          <p:cNvPr id="4" name="Arrow: Chevron 3">
            <a:extLst>
              <a:ext uri="{FF2B5EF4-FFF2-40B4-BE49-F238E27FC236}">
                <a16:creationId xmlns:a16="http://schemas.microsoft.com/office/drawing/2014/main" id="{678BD629-594D-1713-9CAA-9FB0BAE3583C}"/>
              </a:ext>
            </a:extLst>
          </p:cNvPr>
          <p:cNvSpPr/>
          <p:nvPr/>
        </p:nvSpPr>
        <p:spPr>
          <a:xfrm>
            <a:off x="2260767" y="2570862"/>
            <a:ext cx="2864247" cy="1722672"/>
          </a:xfrm>
          <a:prstGeom prst="chevron">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solidFill>
                  <a:schemeClr val="tx1"/>
                </a:solidFill>
                <a:latin typeface="The Serif Hand Black"/>
              </a:rPr>
              <a:t>Design &amp; Building</a:t>
            </a:r>
          </a:p>
        </p:txBody>
      </p:sp>
      <p:sp>
        <p:nvSpPr>
          <p:cNvPr id="10" name="Arrow: Chevron 9">
            <a:extLst>
              <a:ext uri="{FF2B5EF4-FFF2-40B4-BE49-F238E27FC236}">
                <a16:creationId xmlns:a16="http://schemas.microsoft.com/office/drawing/2014/main" id="{0E3EF60F-92AD-8D73-682F-A8E807F57F35}"/>
              </a:ext>
            </a:extLst>
          </p:cNvPr>
          <p:cNvSpPr/>
          <p:nvPr/>
        </p:nvSpPr>
        <p:spPr>
          <a:xfrm>
            <a:off x="4486524" y="2569231"/>
            <a:ext cx="2864247" cy="1722672"/>
          </a:xfrm>
          <a:prstGeom prst="chevron">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solidFill>
                  <a:schemeClr val="tx1"/>
                </a:solidFill>
                <a:latin typeface="The Serif Hand Black"/>
              </a:rPr>
              <a:t>Testing</a:t>
            </a:r>
          </a:p>
        </p:txBody>
      </p:sp>
      <p:sp>
        <p:nvSpPr>
          <p:cNvPr id="11" name="Arrow: Chevron 10">
            <a:extLst>
              <a:ext uri="{FF2B5EF4-FFF2-40B4-BE49-F238E27FC236}">
                <a16:creationId xmlns:a16="http://schemas.microsoft.com/office/drawing/2014/main" id="{736AE0D5-95F1-6B4D-D97C-184474E03C17}"/>
              </a:ext>
            </a:extLst>
          </p:cNvPr>
          <p:cNvSpPr/>
          <p:nvPr/>
        </p:nvSpPr>
        <p:spPr>
          <a:xfrm>
            <a:off x="6764383" y="2588771"/>
            <a:ext cx="2864247" cy="1722672"/>
          </a:xfrm>
          <a:prstGeom prst="chevron">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a:solidFill>
                  <a:schemeClr val="tx1"/>
                </a:solidFill>
                <a:latin typeface="The Serif Hand Black"/>
              </a:rPr>
              <a:t>Release and Review</a:t>
            </a:r>
          </a:p>
        </p:txBody>
      </p:sp>
      <p:sp>
        <p:nvSpPr>
          <p:cNvPr id="12" name="Arrow: Chevron 11">
            <a:extLst>
              <a:ext uri="{FF2B5EF4-FFF2-40B4-BE49-F238E27FC236}">
                <a16:creationId xmlns:a16="http://schemas.microsoft.com/office/drawing/2014/main" id="{BA14859F-1A1B-66D7-72AD-2E459AFCC989}"/>
              </a:ext>
            </a:extLst>
          </p:cNvPr>
          <p:cNvSpPr/>
          <p:nvPr/>
        </p:nvSpPr>
        <p:spPr>
          <a:xfrm>
            <a:off x="9061782" y="2565975"/>
            <a:ext cx="2864247" cy="1733255"/>
          </a:xfrm>
          <a:prstGeom prst="chevron">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800" dirty="0" err="1">
                <a:solidFill>
                  <a:schemeClr val="tx1"/>
                </a:solidFill>
                <a:latin typeface="The Serif Hand Black"/>
              </a:rPr>
              <a:t>Retrospe-ctive</a:t>
            </a:r>
          </a:p>
        </p:txBody>
      </p:sp>
      <p:sp>
        <p:nvSpPr>
          <p:cNvPr id="2" name="TextBox 1">
            <a:extLst>
              <a:ext uri="{FF2B5EF4-FFF2-40B4-BE49-F238E27FC236}">
                <a16:creationId xmlns:a16="http://schemas.microsoft.com/office/drawing/2014/main" id="{CFACFFE2-1054-008D-6C82-E223CEE2C972}"/>
              </a:ext>
            </a:extLst>
          </p:cNvPr>
          <p:cNvSpPr txBox="1"/>
          <p:nvPr/>
        </p:nvSpPr>
        <p:spPr>
          <a:xfrm>
            <a:off x="8954" y="4491404"/>
            <a:ext cx="225262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dirty="0">
                <a:ea typeface="+mn-lt"/>
                <a:cs typeface="+mn-lt"/>
              </a:rPr>
              <a:t>In Agile, planning is not a one-time event. It happens before each sprint and includes backlog refinement, estimating effort, and setting sprint goals.</a:t>
            </a:r>
            <a:endParaRPr lang="en-US" dirty="0"/>
          </a:p>
        </p:txBody>
      </p:sp>
      <p:sp>
        <p:nvSpPr>
          <p:cNvPr id="3" name="TextBox 2">
            <a:extLst>
              <a:ext uri="{FF2B5EF4-FFF2-40B4-BE49-F238E27FC236}">
                <a16:creationId xmlns:a16="http://schemas.microsoft.com/office/drawing/2014/main" id="{076ABA96-7A76-7031-2A61-E6293533698A}"/>
              </a:ext>
            </a:extLst>
          </p:cNvPr>
          <p:cNvSpPr txBox="1"/>
          <p:nvPr/>
        </p:nvSpPr>
        <p:spPr>
          <a:xfrm>
            <a:off x="2263204" y="437987"/>
            <a:ext cx="245370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dirty="0">
                <a:ea typeface="+mn-lt"/>
                <a:cs typeface="+mn-lt"/>
              </a:rPr>
              <a:t>Rather than designing everything upfront, Agile teams design just enough to start building. Then they create working increments during each sprint.</a:t>
            </a:r>
            <a:endParaRPr lang="en-US" dirty="0"/>
          </a:p>
        </p:txBody>
      </p:sp>
      <p:sp>
        <p:nvSpPr>
          <p:cNvPr id="8" name="TextBox 7">
            <a:extLst>
              <a:ext uri="{FF2B5EF4-FFF2-40B4-BE49-F238E27FC236}">
                <a16:creationId xmlns:a16="http://schemas.microsoft.com/office/drawing/2014/main" id="{825F4DC5-E3EA-106E-0399-A6AC59841D0F}"/>
              </a:ext>
            </a:extLst>
          </p:cNvPr>
          <p:cNvSpPr txBox="1"/>
          <p:nvPr/>
        </p:nvSpPr>
        <p:spPr>
          <a:xfrm>
            <a:off x="4633871" y="4491404"/>
            <a:ext cx="2379621" cy="16312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dirty="0">
                <a:ea typeface="+mn-lt"/>
                <a:cs typeface="+mn-lt"/>
              </a:rPr>
              <a:t>Testing is integrated into every sprint, not saved for the end. Testers work side by side with developers and Product Owners.</a:t>
            </a:r>
            <a:endParaRPr lang="en-US" dirty="0">
              <a:ea typeface="+mn-lt"/>
              <a:cs typeface="+mn-lt"/>
            </a:endParaRPr>
          </a:p>
        </p:txBody>
      </p:sp>
      <p:sp>
        <p:nvSpPr>
          <p:cNvPr id="9" name="TextBox 8">
            <a:extLst>
              <a:ext uri="{FF2B5EF4-FFF2-40B4-BE49-F238E27FC236}">
                <a16:creationId xmlns:a16="http://schemas.microsoft.com/office/drawing/2014/main" id="{D8456FC8-F591-C919-E38C-5BA2AACAB186}"/>
              </a:ext>
            </a:extLst>
          </p:cNvPr>
          <p:cNvSpPr txBox="1"/>
          <p:nvPr/>
        </p:nvSpPr>
        <p:spPr>
          <a:xfrm>
            <a:off x="7015120" y="437987"/>
            <a:ext cx="2167954"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dirty="0">
                <a:ea typeface="+mn-lt"/>
                <a:cs typeface="+mn-lt"/>
              </a:rPr>
              <a:t>At the end of every sprint, working software is delivered. The team gathers feedback, updates priorities, and plans for the next cycle.</a:t>
            </a:r>
            <a:endParaRPr lang="en-US" dirty="0">
              <a:ea typeface="+mn-lt"/>
              <a:cs typeface="+mn-lt"/>
            </a:endParaRPr>
          </a:p>
        </p:txBody>
      </p:sp>
      <p:sp>
        <p:nvSpPr>
          <p:cNvPr id="13" name="TextBox 12">
            <a:extLst>
              <a:ext uri="{FF2B5EF4-FFF2-40B4-BE49-F238E27FC236}">
                <a16:creationId xmlns:a16="http://schemas.microsoft.com/office/drawing/2014/main" id="{E2E20E6D-D2FE-FA7F-41B8-2975BC47139B}"/>
              </a:ext>
            </a:extLst>
          </p:cNvPr>
          <p:cNvSpPr txBox="1"/>
          <p:nvPr/>
        </p:nvSpPr>
        <p:spPr>
          <a:xfrm>
            <a:off x="9417536" y="4491403"/>
            <a:ext cx="2379621"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
            </a:pPr>
            <a:r>
              <a:rPr lang="en-US" sz="2000" dirty="0">
                <a:ea typeface="+mn-lt"/>
                <a:cs typeface="+mn-lt"/>
              </a:rPr>
              <a:t>Teams pause after each sprint to reflect on what went well and what could improve.</a:t>
            </a:r>
            <a:endParaRPr lang="en-US" dirty="0">
              <a:ea typeface="+mn-lt"/>
              <a:cs typeface="+mn-lt"/>
            </a:endParaRPr>
          </a:p>
        </p:txBody>
      </p:sp>
    </p:spTree>
    <p:extLst>
      <p:ext uri="{BB962C8B-B14F-4D97-AF65-F5344CB8AC3E}">
        <p14:creationId xmlns:p14="http://schemas.microsoft.com/office/powerpoint/2010/main" val="4240714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3D6B-CEED-2D4B-19A3-03C3F193703E}"/>
              </a:ext>
            </a:extLst>
          </p:cNvPr>
          <p:cNvSpPr>
            <a:spLocks noGrp="1"/>
          </p:cNvSpPr>
          <p:nvPr>
            <p:ph type="title"/>
          </p:nvPr>
        </p:nvSpPr>
        <p:spPr/>
        <p:txBody>
          <a:bodyPr/>
          <a:lstStyle/>
          <a:p>
            <a:r>
              <a:rPr lang="en-US" dirty="0"/>
              <a:t>Agile vs. Waterfall</a:t>
            </a:r>
          </a:p>
        </p:txBody>
      </p:sp>
      <p:sp>
        <p:nvSpPr>
          <p:cNvPr id="3" name="Text Placeholder 2">
            <a:extLst>
              <a:ext uri="{FF2B5EF4-FFF2-40B4-BE49-F238E27FC236}">
                <a16:creationId xmlns:a16="http://schemas.microsoft.com/office/drawing/2014/main" id="{6684A11E-6B46-5346-AC9B-365B0C1156D8}"/>
              </a:ext>
            </a:extLst>
          </p:cNvPr>
          <p:cNvSpPr>
            <a:spLocks noGrp="1"/>
          </p:cNvSpPr>
          <p:nvPr>
            <p:ph type="body" idx="1"/>
          </p:nvPr>
        </p:nvSpPr>
        <p:spPr/>
        <p:txBody>
          <a:bodyPr/>
          <a:lstStyle/>
          <a:p>
            <a:r>
              <a:rPr lang="en-US" dirty="0"/>
              <a:t>Waterfall Approach</a:t>
            </a:r>
          </a:p>
        </p:txBody>
      </p:sp>
      <p:graphicFrame>
        <p:nvGraphicFramePr>
          <p:cNvPr id="7" name="Content Placeholder 6">
            <a:extLst>
              <a:ext uri="{FF2B5EF4-FFF2-40B4-BE49-F238E27FC236}">
                <a16:creationId xmlns:a16="http://schemas.microsoft.com/office/drawing/2014/main" id="{7B0568FA-EE51-8CA3-96D2-978325ED4EB5}"/>
              </a:ext>
            </a:extLst>
          </p:cNvPr>
          <p:cNvGraphicFramePr>
            <a:graphicFrameLocks noGrp="1"/>
          </p:cNvGraphicFramePr>
          <p:nvPr>
            <p:ph sz="half" idx="2"/>
            <p:extLst>
              <p:ext uri="{D42A27DB-BD31-4B8C-83A1-F6EECF244321}">
                <p14:modId xmlns:p14="http://schemas.microsoft.com/office/powerpoint/2010/main" val="1857157155"/>
              </p:ext>
            </p:extLst>
          </p:nvPr>
        </p:nvGraphicFramePr>
        <p:xfrm>
          <a:off x="839788" y="2925763"/>
          <a:ext cx="5157786" cy="3493849"/>
        </p:xfrm>
        <a:graphic>
          <a:graphicData uri="http://schemas.openxmlformats.org/drawingml/2006/table">
            <a:tbl>
              <a:tblPr firstRow="1" bandRow="1">
                <a:tableStyleId>{5C22544A-7EE6-4342-B048-85BDC9FD1C3A}</a:tableStyleId>
              </a:tblPr>
              <a:tblGrid>
                <a:gridCol w="2578893">
                  <a:extLst>
                    <a:ext uri="{9D8B030D-6E8A-4147-A177-3AD203B41FA5}">
                      <a16:colId xmlns:a16="http://schemas.microsoft.com/office/drawing/2014/main" val="1100028990"/>
                    </a:ext>
                  </a:extLst>
                </a:gridCol>
                <a:gridCol w="2578893">
                  <a:extLst>
                    <a:ext uri="{9D8B030D-6E8A-4147-A177-3AD203B41FA5}">
                      <a16:colId xmlns:a16="http://schemas.microsoft.com/office/drawing/2014/main" val="134509840"/>
                    </a:ext>
                  </a:extLst>
                </a:gridCol>
              </a:tblGrid>
              <a:tr h="931333">
                <a:tc>
                  <a:txBody>
                    <a:bodyPr/>
                    <a:lstStyle/>
                    <a:p>
                      <a:pPr lvl="0" algn="ctr">
                        <a:buNone/>
                      </a:pPr>
                      <a:r>
                        <a:rPr lang="en-US" dirty="0">
                          <a:solidFill>
                            <a:srgbClr val="FDFFF7"/>
                          </a:solidFill>
                        </a:rPr>
                        <a:t>Planning</a:t>
                      </a:r>
                    </a:p>
                  </a:txBody>
                  <a:tcPr anchor="ctr">
                    <a:lnL w="12700">
                      <a:solidFill>
                        <a:schemeClr val="tx1"/>
                      </a:solidFill>
                    </a:lnL>
                    <a:lnT w="12700">
                      <a:solidFill>
                        <a:schemeClr val="tx1"/>
                      </a:solidFill>
                    </a:lnT>
                  </a:tcPr>
                </a:tc>
                <a:tc>
                  <a:txBody>
                    <a:bodyPr/>
                    <a:lstStyle/>
                    <a:p>
                      <a:pPr lvl="0" algn="ctr">
                        <a:lnSpc>
                          <a:spcPct val="100000"/>
                        </a:lnSpc>
                        <a:spcBef>
                          <a:spcPts val="0"/>
                        </a:spcBef>
                        <a:spcAft>
                          <a:spcPts val="0"/>
                        </a:spcAft>
                        <a:buNone/>
                      </a:pPr>
                      <a:r>
                        <a:rPr lang="en-US" dirty="0">
                          <a:solidFill>
                            <a:srgbClr val="000000"/>
                          </a:solidFill>
                        </a:rPr>
                        <a:t>Heavy upfront planning</a:t>
                      </a:r>
                    </a:p>
                  </a:txBody>
                  <a:tcPr anchor="ctr">
                    <a:lnT w="12700">
                      <a:solidFill>
                        <a:schemeClr val="tx1"/>
                      </a:solidFill>
                    </a:lnT>
                    <a:solidFill>
                      <a:srgbClr val="FAEAE7"/>
                    </a:solidFill>
                  </a:tcPr>
                </a:tc>
                <a:extLst>
                  <a:ext uri="{0D108BD9-81ED-4DB2-BD59-A6C34878D82A}">
                    <a16:rowId xmlns:a16="http://schemas.microsoft.com/office/drawing/2014/main" val="2379124024"/>
                  </a:ext>
                </a:extLst>
              </a:tr>
              <a:tr h="854172">
                <a:tc>
                  <a:txBody>
                    <a:bodyPr/>
                    <a:lstStyle/>
                    <a:p>
                      <a:pPr algn="ctr"/>
                      <a:r>
                        <a:rPr lang="en-US" sz="1800" kern="1200" dirty="0">
                          <a:solidFill>
                            <a:srgbClr val="FDFFF7"/>
                          </a:solidFill>
                          <a:latin typeface="+mn-lt"/>
                          <a:ea typeface="+mn-ea"/>
                          <a:cs typeface="+mn-cs"/>
                        </a:rPr>
                        <a:t>Development</a:t>
                      </a:r>
                    </a:p>
                  </a:txBody>
                  <a:tcPr anchor="ctr">
                    <a:lnL w="12700">
                      <a:solidFill>
                        <a:schemeClr val="tx1"/>
                      </a:solidFill>
                    </a:lnL>
                    <a:solidFill>
                      <a:srgbClr val="E4650E"/>
                    </a:solidFill>
                  </a:tcPr>
                </a:tc>
                <a:tc>
                  <a:txBody>
                    <a:bodyPr/>
                    <a:lstStyle/>
                    <a:p>
                      <a:pPr lvl="0" algn="ctr">
                        <a:lnSpc>
                          <a:spcPct val="100000"/>
                        </a:lnSpc>
                        <a:spcBef>
                          <a:spcPts val="0"/>
                        </a:spcBef>
                        <a:spcAft>
                          <a:spcPts val="0"/>
                        </a:spcAft>
                        <a:buNone/>
                      </a:pPr>
                      <a:r>
                        <a:rPr lang="en-US" sz="1800" b="0" i="0" u="none" strike="noStrike" kern="1200" noProof="0" dirty="0">
                          <a:solidFill>
                            <a:schemeClr val="dk1"/>
                          </a:solidFill>
                        </a:rPr>
                        <a:t>One big push after design</a:t>
                      </a:r>
                      <a:endParaRPr lang="en-US" dirty="0"/>
                    </a:p>
                  </a:txBody>
                  <a:tcPr anchor="ctr"/>
                </a:tc>
                <a:extLst>
                  <a:ext uri="{0D108BD9-81ED-4DB2-BD59-A6C34878D82A}">
                    <a16:rowId xmlns:a16="http://schemas.microsoft.com/office/drawing/2014/main" val="1682447712"/>
                  </a:ext>
                </a:extLst>
              </a:tr>
              <a:tr h="854172">
                <a:tc>
                  <a:txBody>
                    <a:bodyPr/>
                    <a:lstStyle/>
                    <a:p>
                      <a:pPr lvl="0" algn="ctr">
                        <a:buNone/>
                      </a:pPr>
                      <a:r>
                        <a:rPr lang="en-US" sz="1800" b="0" i="0" u="none" strike="noStrike" noProof="0" dirty="0">
                          <a:solidFill>
                            <a:srgbClr val="FDFFF7"/>
                          </a:solidFill>
                          <a:latin typeface="The Hand Bold"/>
                        </a:rPr>
                        <a:t>Handling Change</a:t>
                      </a:r>
                    </a:p>
                  </a:txBody>
                  <a:tcPr anchor="ctr">
                    <a:lnL w="12700">
                      <a:solidFill>
                        <a:schemeClr val="tx1"/>
                      </a:solidFill>
                    </a:lnL>
                    <a:solidFill>
                      <a:srgbClr val="E4650E"/>
                    </a:solidFill>
                  </a:tcPr>
                </a:tc>
                <a:tc>
                  <a:txBody>
                    <a:bodyPr/>
                    <a:lstStyle/>
                    <a:p>
                      <a:pPr lvl="0" algn="ctr">
                        <a:lnSpc>
                          <a:spcPct val="100000"/>
                        </a:lnSpc>
                        <a:spcBef>
                          <a:spcPts val="0"/>
                        </a:spcBef>
                        <a:spcAft>
                          <a:spcPts val="0"/>
                        </a:spcAft>
                        <a:buNone/>
                      </a:pPr>
                      <a:r>
                        <a:rPr lang="en-US" sz="1800" b="1" i="0" u="none" strike="noStrike" noProof="0" dirty="0">
                          <a:solidFill>
                            <a:srgbClr val="000000"/>
                          </a:solidFill>
                          <a:latin typeface="The Hand Bold"/>
                        </a:rPr>
                        <a:t>Difficult and costly</a:t>
                      </a:r>
                      <a:endParaRPr lang="en-US" dirty="0"/>
                    </a:p>
                  </a:txBody>
                  <a:tcPr anchor="ctr"/>
                </a:tc>
                <a:extLst>
                  <a:ext uri="{0D108BD9-81ED-4DB2-BD59-A6C34878D82A}">
                    <a16:rowId xmlns:a16="http://schemas.microsoft.com/office/drawing/2014/main" val="3477218917"/>
                  </a:ext>
                </a:extLst>
              </a:tr>
              <a:tr h="854172">
                <a:tc>
                  <a:txBody>
                    <a:bodyPr/>
                    <a:lstStyle/>
                    <a:p>
                      <a:pPr algn="ctr"/>
                      <a:r>
                        <a:rPr lang="en-US" dirty="0">
                          <a:solidFill>
                            <a:srgbClr val="FDFFF7"/>
                          </a:solidFill>
                        </a:rPr>
                        <a:t>Feedback</a:t>
                      </a:r>
                    </a:p>
                  </a:txBody>
                  <a:tcPr anchor="ctr">
                    <a:lnL w="12700">
                      <a:solidFill>
                        <a:schemeClr val="tx1"/>
                      </a:solidFill>
                    </a:lnL>
                    <a:solidFill>
                      <a:srgbClr val="E4650E"/>
                    </a:solidFill>
                  </a:tcPr>
                </a:tc>
                <a:tc>
                  <a:txBody>
                    <a:bodyPr/>
                    <a:lstStyle/>
                    <a:p>
                      <a:pPr algn="ctr"/>
                      <a:r>
                        <a:rPr lang="en-US" dirty="0"/>
                        <a:t>Late (after delivery)</a:t>
                      </a:r>
                    </a:p>
                  </a:txBody>
                  <a:tcPr anchor="ctr"/>
                </a:tc>
                <a:extLst>
                  <a:ext uri="{0D108BD9-81ED-4DB2-BD59-A6C34878D82A}">
                    <a16:rowId xmlns:a16="http://schemas.microsoft.com/office/drawing/2014/main" val="1128787701"/>
                  </a:ext>
                </a:extLst>
              </a:tr>
            </a:tbl>
          </a:graphicData>
        </a:graphic>
      </p:graphicFrame>
      <p:sp>
        <p:nvSpPr>
          <p:cNvPr id="5" name="Text Placeholder 4">
            <a:extLst>
              <a:ext uri="{FF2B5EF4-FFF2-40B4-BE49-F238E27FC236}">
                <a16:creationId xmlns:a16="http://schemas.microsoft.com/office/drawing/2014/main" id="{6C2ECE33-ECE9-E43E-00F7-51518808690B}"/>
              </a:ext>
            </a:extLst>
          </p:cNvPr>
          <p:cNvSpPr>
            <a:spLocks noGrp="1"/>
          </p:cNvSpPr>
          <p:nvPr>
            <p:ph type="body" sz="quarter" idx="3"/>
          </p:nvPr>
        </p:nvSpPr>
        <p:spPr/>
        <p:txBody>
          <a:bodyPr/>
          <a:lstStyle/>
          <a:p>
            <a:r>
              <a:rPr lang="en-US" dirty="0"/>
              <a:t>Agile Approach</a:t>
            </a:r>
          </a:p>
        </p:txBody>
      </p:sp>
      <p:graphicFrame>
        <p:nvGraphicFramePr>
          <p:cNvPr id="16" name="Content Placeholder 6">
            <a:extLst>
              <a:ext uri="{FF2B5EF4-FFF2-40B4-BE49-F238E27FC236}">
                <a16:creationId xmlns:a16="http://schemas.microsoft.com/office/drawing/2014/main" id="{2130B05A-72A1-22D6-798D-FC33E4786B5E}"/>
              </a:ext>
            </a:extLst>
          </p:cNvPr>
          <p:cNvGraphicFramePr>
            <a:graphicFrameLocks/>
          </p:cNvGraphicFramePr>
          <p:nvPr>
            <p:extLst>
              <p:ext uri="{D42A27DB-BD31-4B8C-83A1-F6EECF244321}">
                <p14:modId xmlns:p14="http://schemas.microsoft.com/office/powerpoint/2010/main" val="1292016450"/>
              </p:ext>
            </p:extLst>
          </p:nvPr>
        </p:nvGraphicFramePr>
        <p:xfrm>
          <a:off x="6209771" y="2919413"/>
          <a:ext cx="5157786" cy="3493849"/>
        </p:xfrm>
        <a:graphic>
          <a:graphicData uri="http://schemas.openxmlformats.org/drawingml/2006/table">
            <a:tbl>
              <a:tblPr firstRow="1" bandRow="1">
                <a:tableStyleId>{5C22544A-7EE6-4342-B048-85BDC9FD1C3A}</a:tableStyleId>
              </a:tblPr>
              <a:tblGrid>
                <a:gridCol w="2578893">
                  <a:extLst>
                    <a:ext uri="{9D8B030D-6E8A-4147-A177-3AD203B41FA5}">
                      <a16:colId xmlns:a16="http://schemas.microsoft.com/office/drawing/2014/main" val="1100028990"/>
                    </a:ext>
                  </a:extLst>
                </a:gridCol>
                <a:gridCol w="2578893">
                  <a:extLst>
                    <a:ext uri="{9D8B030D-6E8A-4147-A177-3AD203B41FA5}">
                      <a16:colId xmlns:a16="http://schemas.microsoft.com/office/drawing/2014/main" val="134509840"/>
                    </a:ext>
                  </a:extLst>
                </a:gridCol>
              </a:tblGrid>
              <a:tr h="931333">
                <a:tc>
                  <a:txBody>
                    <a:bodyPr/>
                    <a:lstStyle/>
                    <a:p>
                      <a:pPr lvl="0" algn="ctr">
                        <a:buNone/>
                      </a:pPr>
                      <a:r>
                        <a:rPr lang="en-US" dirty="0">
                          <a:solidFill>
                            <a:srgbClr val="FDFFF7"/>
                          </a:solidFill>
                        </a:rPr>
                        <a:t>Planning</a:t>
                      </a:r>
                    </a:p>
                  </a:txBody>
                  <a:tcPr anchor="ctr">
                    <a:lnL w="12700">
                      <a:solidFill>
                        <a:schemeClr val="tx1"/>
                      </a:solidFill>
                    </a:lnL>
                    <a:lnT w="12700">
                      <a:solidFill>
                        <a:schemeClr val="tx1"/>
                      </a:solidFill>
                    </a:lnT>
                  </a:tcPr>
                </a:tc>
                <a:tc>
                  <a:txBody>
                    <a:bodyPr/>
                    <a:lstStyle/>
                    <a:p>
                      <a:pPr lvl="0" algn="ctr">
                        <a:lnSpc>
                          <a:spcPct val="100000"/>
                        </a:lnSpc>
                        <a:spcBef>
                          <a:spcPts val="0"/>
                        </a:spcBef>
                        <a:spcAft>
                          <a:spcPts val="0"/>
                        </a:spcAft>
                        <a:buNone/>
                      </a:pPr>
                      <a:r>
                        <a:rPr lang="en-US" sz="1800" b="0" i="0" u="none" strike="noStrike" noProof="0" dirty="0">
                          <a:solidFill>
                            <a:srgbClr val="000000"/>
                          </a:solidFill>
                          <a:latin typeface="The Hand Bold"/>
                        </a:rPr>
                        <a:t>Ongoing planning each sprint</a:t>
                      </a:r>
                      <a:endParaRPr lang="en-US" dirty="0"/>
                    </a:p>
                  </a:txBody>
                  <a:tcPr anchor="ctr">
                    <a:lnT w="12700">
                      <a:solidFill>
                        <a:schemeClr val="tx1"/>
                      </a:solidFill>
                    </a:lnT>
                    <a:solidFill>
                      <a:srgbClr val="FAEAE7"/>
                    </a:solidFill>
                  </a:tcPr>
                </a:tc>
                <a:extLst>
                  <a:ext uri="{0D108BD9-81ED-4DB2-BD59-A6C34878D82A}">
                    <a16:rowId xmlns:a16="http://schemas.microsoft.com/office/drawing/2014/main" val="2379124024"/>
                  </a:ext>
                </a:extLst>
              </a:tr>
              <a:tr h="854172">
                <a:tc>
                  <a:txBody>
                    <a:bodyPr/>
                    <a:lstStyle/>
                    <a:p>
                      <a:pPr algn="ctr"/>
                      <a:r>
                        <a:rPr lang="en-US" sz="1800" kern="1200" dirty="0">
                          <a:solidFill>
                            <a:srgbClr val="FDFFF7"/>
                          </a:solidFill>
                          <a:latin typeface="+mn-lt"/>
                          <a:ea typeface="+mn-ea"/>
                          <a:cs typeface="+mn-cs"/>
                        </a:rPr>
                        <a:t>Development</a:t>
                      </a:r>
                    </a:p>
                  </a:txBody>
                  <a:tcPr anchor="ctr">
                    <a:lnL w="12700">
                      <a:solidFill>
                        <a:schemeClr val="tx1"/>
                      </a:solidFill>
                    </a:lnL>
                    <a:solidFill>
                      <a:srgbClr val="E4650E"/>
                    </a:solidFill>
                  </a:tcPr>
                </a:tc>
                <a:tc>
                  <a:txBody>
                    <a:bodyPr/>
                    <a:lstStyle/>
                    <a:p>
                      <a:pPr lvl="0" algn="ctr">
                        <a:lnSpc>
                          <a:spcPct val="100000"/>
                        </a:lnSpc>
                        <a:spcBef>
                          <a:spcPts val="0"/>
                        </a:spcBef>
                        <a:spcAft>
                          <a:spcPts val="0"/>
                        </a:spcAft>
                        <a:buNone/>
                      </a:pPr>
                      <a:r>
                        <a:rPr lang="en-US" sz="1800" b="0" i="0" u="none" strike="noStrike" noProof="0" dirty="0">
                          <a:solidFill>
                            <a:srgbClr val="000000"/>
                          </a:solidFill>
                          <a:latin typeface="The Hand Bold"/>
                        </a:rPr>
                        <a:t>Incremental development</a:t>
                      </a:r>
                      <a:endParaRPr lang="en-US" dirty="0"/>
                    </a:p>
                  </a:txBody>
                  <a:tcPr anchor="ctr"/>
                </a:tc>
                <a:extLst>
                  <a:ext uri="{0D108BD9-81ED-4DB2-BD59-A6C34878D82A}">
                    <a16:rowId xmlns:a16="http://schemas.microsoft.com/office/drawing/2014/main" val="1682447712"/>
                  </a:ext>
                </a:extLst>
              </a:tr>
              <a:tr h="854172">
                <a:tc>
                  <a:txBody>
                    <a:bodyPr/>
                    <a:lstStyle/>
                    <a:p>
                      <a:pPr lvl="0" algn="ctr">
                        <a:buNone/>
                      </a:pPr>
                      <a:r>
                        <a:rPr lang="en-US" sz="1800" b="0" i="0" u="none" strike="noStrike" noProof="0" dirty="0">
                          <a:solidFill>
                            <a:srgbClr val="FDFFF7"/>
                          </a:solidFill>
                          <a:latin typeface="The Hand Bold"/>
                        </a:rPr>
                        <a:t>Handling Change</a:t>
                      </a:r>
                    </a:p>
                  </a:txBody>
                  <a:tcPr anchor="ctr">
                    <a:lnL w="12700">
                      <a:solidFill>
                        <a:schemeClr val="tx1"/>
                      </a:solidFill>
                    </a:lnL>
                    <a:solidFill>
                      <a:srgbClr val="E4650E"/>
                    </a:solidFill>
                  </a:tcPr>
                </a:tc>
                <a:tc>
                  <a:txBody>
                    <a:bodyPr/>
                    <a:lstStyle/>
                    <a:p>
                      <a:pPr lvl="0" algn="ctr">
                        <a:lnSpc>
                          <a:spcPct val="100000"/>
                        </a:lnSpc>
                        <a:spcBef>
                          <a:spcPts val="0"/>
                        </a:spcBef>
                        <a:spcAft>
                          <a:spcPts val="0"/>
                        </a:spcAft>
                        <a:buNone/>
                      </a:pPr>
                      <a:r>
                        <a:rPr lang="en-US" sz="1800" b="0" i="0" u="none" strike="noStrike" noProof="0" dirty="0">
                          <a:solidFill>
                            <a:srgbClr val="000000"/>
                          </a:solidFill>
                          <a:latin typeface="The Hand Bold"/>
                        </a:rPr>
                        <a:t>Built to adapt quickly</a:t>
                      </a:r>
                      <a:endParaRPr lang="en-US" dirty="0"/>
                    </a:p>
                  </a:txBody>
                  <a:tcPr anchor="ctr"/>
                </a:tc>
                <a:extLst>
                  <a:ext uri="{0D108BD9-81ED-4DB2-BD59-A6C34878D82A}">
                    <a16:rowId xmlns:a16="http://schemas.microsoft.com/office/drawing/2014/main" val="3477218917"/>
                  </a:ext>
                </a:extLst>
              </a:tr>
              <a:tr h="854172">
                <a:tc>
                  <a:txBody>
                    <a:bodyPr/>
                    <a:lstStyle/>
                    <a:p>
                      <a:pPr algn="ctr"/>
                      <a:r>
                        <a:rPr lang="en-US" dirty="0">
                          <a:solidFill>
                            <a:srgbClr val="FDFFF7"/>
                          </a:solidFill>
                        </a:rPr>
                        <a:t>Feedback</a:t>
                      </a:r>
                    </a:p>
                  </a:txBody>
                  <a:tcPr anchor="ctr">
                    <a:lnL w="12700">
                      <a:solidFill>
                        <a:schemeClr val="tx1"/>
                      </a:solidFill>
                    </a:lnL>
                    <a:solidFill>
                      <a:srgbClr val="E4650E"/>
                    </a:solidFill>
                  </a:tcPr>
                </a:tc>
                <a:tc>
                  <a:txBody>
                    <a:bodyPr/>
                    <a:lstStyle/>
                    <a:p>
                      <a:pPr lvl="0" algn="ctr">
                        <a:lnSpc>
                          <a:spcPct val="100000"/>
                        </a:lnSpc>
                        <a:spcBef>
                          <a:spcPts val="0"/>
                        </a:spcBef>
                        <a:spcAft>
                          <a:spcPts val="0"/>
                        </a:spcAft>
                        <a:buNone/>
                      </a:pPr>
                      <a:r>
                        <a:rPr lang="en-US" sz="1800" b="0" i="0" u="none" strike="noStrike" noProof="0" dirty="0">
                          <a:solidFill>
                            <a:srgbClr val="000000"/>
                          </a:solidFill>
                          <a:latin typeface="The Hand Bold"/>
                        </a:rPr>
                        <a:t>Early and continuous</a:t>
                      </a:r>
                      <a:endParaRPr lang="en-US" dirty="0"/>
                    </a:p>
                  </a:txBody>
                  <a:tcPr anchor="ctr"/>
                </a:tc>
                <a:extLst>
                  <a:ext uri="{0D108BD9-81ED-4DB2-BD59-A6C34878D82A}">
                    <a16:rowId xmlns:a16="http://schemas.microsoft.com/office/drawing/2014/main" val="1128787701"/>
                  </a:ext>
                </a:extLst>
              </a:tr>
            </a:tbl>
          </a:graphicData>
        </a:graphic>
      </p:graphicFrame>
    </p:spTree>
    <p:extLst>
      <p:ext uri="{BB962C8B-B14F-4D97-AF65-F5344CB8AC3E}">
        <p14:creationId xmlns:p14="http://schemas.microsoft.com/office/powerpoint/2010/main" val="2571994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A381740-063A-41A4-836D-85D14980EE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useBgFill="1">
        <p:nvSpPr>
          <p:cNvPr id="12" name="Rectangle 11">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Content Placeholder 8">
            <a:extLst>
              <a:ext uri="{FF2B5EF4-FFF2-40B4-BE49-F238E27FC236}">
                <a16:creationId xmlns:a16="http://schemas.microsoft.com/office/drawing/2014/main" id="{C3125B32-18B6-9DCF-F624-6FA67DECA240}"/>
              </a:ext>
            </a:extLst>
          </p:cNvPr>
          <p:cNvPicPr>
            <a:picLocks noGrp="1" noChangeAspect="1"/>
          </p:cNvPicPr>
          <p:nvPr>
            <p:ph idx="1"/>
          </p:nvPr>
        </p:nvPicPr>
        <p:blipFill>
          <a:blip r:embed="rId3"/>
          <a:srcRect l="-247" t="22901" r="-940" b="4750"/>
          <a:stretch/>
        </p:blipFill>
        <p:spPr>
          <a:xfrm>
            <a:off x="2956542" y="-90170"/>
            <a:ext cx="8292445" cy="4597771"/>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p:spPr>
      </p:pic>
      <p:sp>
        <p:nvSpPr>
          <p:cNvPr id="2" name="Title 1">
            <a:extLst>
              <a:ext uri="{FF2B5EF4-FFF2-40B4-BE49-F238E27FC236}">
                <a16:creationId xmlns:a16="http://schemas.microsoft.com/office/drawing/2014/main" id="{F6582AF3-2871-DEAB-81EF-695CAE88E214}"/>
              </a:ext>
            </a:extLst>
          </p:cNvPr>
          <p:cNvSpPr>
            <a:spLocks noGrp="1"/>
          </p:cNvSpPr>
          <p:nvPr>
            <p:ph type="title"/>
          </p:nvPr>
        </p:nvSpPr>
        <p:spPr>
          <a:xfrm>
            <a:off x="638882" y="639193"/>
            <a:ext cx="3571810" cy="3573516"/>
          </a:xfrm>
        </p:spPr>
        <p:txBody>
          <a:bodyPr vert="horz" lIns="91440" tIns="45720" rIns="91440" bIns="45720" rtlCol="0" anchor="b">
            <a:normAutofit/>
          </a:bodyPr>
          <a:lstStyle/>
          <a:p>
            <a:r>
              <a:rPr lang="en-US" sz="5800" dirty="0"/>
              <a:t>Waterfall approach</a:t>
            </a:r>
          </a:p>
        </p:txBody>
      </p:sp>
      <p:sp>
        <p:nvSpPr>
          <p:cNvPr id="4" name="Text Placeholder 3">
            <a:extLst>
              <a:ext uri="{FF2B5EF4-FFF2-40B4-BE49-F238E27FC236}">
                <a16:creationId xmlns:a16="http://schemas.microsoft.com/office/drawing/2014/main" id="{10A1DE22-1977-29C2-4AB2-9E5ABE785F3A}"/>
              </a:ext>
            </a:extLst>
          </p:cNvPr>
          <p:cNvSpPr>
            <a:spLocks noGrp="1"/>
          </p:cNvSpPr>
          <p:nvPr>
            <p:ph type="body" sz="half" idx="2"/>
          </p:nvPr>
        </p:nvSpPr>
        <p:spPr>
          <a:xfrm>
            <a:off x="638882" y="4631161"/>
            <a:ext cx="3571810" cy="1559327"/>
          </a:xfrm>
        </p:spPr>
        <p:txBody>
          <a:bodyPr vert="horz" lIns="91440" tIns="45720" rIns="91440" bIns="45720" rtlCol="0" anchor="t">
            <a:normAutofit/>
          </a:bodyPr>
          <a:lstStyle/>
          <a:p>
            <a:pPr marL="457200" indent="-457200">
              <a:buChar char="•"/>
            </a:pPr>
            <a:r>
              <a:rPr lang="en-US" sz="2800" dirty="0">
                <a:ea typeface="+mn-lt"/>
                <a:cs typeface="+mn-lt"/>
              </a:rPr>
              <a:t>Upfront planning makes change slow, expensive, and disruptive.</a:t>
            </a:r>
            <a:endParaRPr lang="en-US" dirty="0">
              <a:ea typeface="+mn-lt"/>
              <a:cs typeface="+mn-lt"/>
            </a:endParaRPr>
          </a:p>
        </p:txBody>
      </p:sp>
      <p:sp>
        <p:nvSpPr>
          <p:cNvPr id="1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27432"/>
          </a:xfrm>
          <a:custGeom>
            <a:avLst/>
            <a:gdLst>
              <a:gd name="connsiteX0" fmla="*/ 0 w 3255095"/>
              <a:gd name="connsiteY0" fmla="*/ 0 h 27432"/>
              <a:gd name="connsiteX1" fmla="*/ 618468 w 3255095"/>
              <a:gd name="connsiteY1" fmla="*/ 0 h 27432"/>
              <a:gd name="connsiteX2" fmla="*/ 1269487 w 3255095"/>
              <a:gd name="connsiteY2" fmla="*/ 0 h 27432"/>
              <a:gd name="connsiteX3" fmla="*/ 1953057 w 3255095"/>
              <a:gd name="connsiteY3" fmla="*/ 0 h 27432"/>
              <a:gd name="connsiteX4" fmla="*/ 2636627 w 3255095"/>
              <a:gd name="connsiteY4" fmla="*/ 0 h 27432"/>
              <a:gd name="connsiteX5" fmla="*/ 3255095 w 3255095"/>
              <a:gd name="connsiteY5" fmla="*/ 0 h 27432"/>
              <a:gd name="connsiteX6" fmla="*/ 3255095 w 3255095"/>
              <a:gd name="connsiteY6" fmla="*/ 27432 h 27432"/>
              <a:gd name="connsiteX7" fmla="*/ 2538974 w 3255095"/>
              <a:gd name="connsiteY7" fmla="*/ 27432 h 27432"/>
              <a:gd name="connsiteX8" fmla="*/ 1822853 w 3255095"/>
              <a:gd name="connsiteY8" fmla="*/ 27432 h 27432"/>
              <a:gd name="connsiteX9" fmla="*/ 1171834 w 3255095"/>
              <a:gd name="connsiteY9" fmla="*/ 27432 h 27432"/>
              <a:gd name="connsiteX10" fmla="*/ 0 w 3255095"/>
              <a:gd name="connsiteY10" fmla="*/ 27432 h 27432"/>
              <a:gd name="connsiteX11" fmla="*/ 0 w 3255095"/>
              <a:gd name="connsiteY11"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27432"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3929" y="7395"/>
                  <a:pt x="3255140" y="21864"/>
                  <a:pt x="3255095" y="27432"/>
                </a:cubicBezTo>
                <a:cubicBezTo>
                  <a:pt x="3088545" y="32347"/>
                  <a:pt x="2687475" y="16563"/>
                  <a:pt x="2538974" y="27432"/>
                </a:cubicBezTo>
                <a:cubicBezTo>
                  <a:pt x="2390473" y="38301"/>
                  <a:pt x="2137381" y="185"/>
                  <a:pt x="1822853" y="27432"/>
                </a:cubicBezTo>
                <a:cubicBezTo>
                  <a:pt x="1508325" y="54679"/>
                  <a:pt x="1466437" y="29529"/>
                  <a:pt x="1171834" y="27432"/>
                </a:cubicBezTo>
                <a:cubicBezTo>
                  <a:pt x="877231" y="25335"/>
                  <a:pt x="561097" y="46787"/>
                  <a:pt x="0" y="27432"/>
                </a:cubicBezTo>
                <a:cubicBezTo>
                  <a:pt x="-503" y="20663"/>
                  <a:pt x="1168" y="5855"/>
                  <a:pt x="0" y="0"/>
                </a:cubicBezTo>
                <a:close/>
              </a:path>
              <a:path w="3255095" h="27432"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5288" y="12649"/>
                  <a:pt x="3254107" y="17989"/>
                  <a:pt x="3255095" y="27432"/>
                </a:cubicBezTo>
                <a:cubicBezTo>
                  <a:pt x="3120743" y="25834"/>
                  <a:pt x="2759628" y="51606"/>
                  <a:pt x="2604076" y="27432"/>
                </a:cubicBezTo>
                <a:cubicBezTo>
                  <a:pt x="2448524" y="3258"/>
                  <a:pt x="2184336" y="28743"/>
                  <a:pt x="1887955" y="27432"/>
                </a:cubicBezTo>
                <a:cubicBezTo>
                  <a:pt x="1591574" y="26121"/>
                  <a:pt x="1548845" y="16014"/>
                  <a:pt x="1334589" y="27432"/>
                </a:cubicBezTo>
                <a:cubicBezTo>
                  <a:pt x="1120333" y="38850"/>
                  <a:pt x="996014" y="18806"/>
                  <a:pt x="683570" y="27432"/>
                </a:cubicBezTo>
                <a:cubicBezTo>
                  <a:pt x="371126" y="36058"/>
                  <a:pt x="198687" y="25311"/>
                  <a:pt x="0" y="27432"/>
                </a:cubicBezTo>
                <a:cubicBezTo>
                  <a:pt x="1300" y="19678"/>
                  <a:pt x="-86" y="12044"/>
                  <a:pt x="0" y="0"/>
                </a:cubicBezTo>
                <a:close/>
              </a:path>
            </a:pathLst>
          </a:custGeom>
          <a:solidFill>
            <a:srgbClr val="FF41D9"/>
          </a:solidFill>
          <a:ln w="38100" cap="rnd">
            <a:solidFill>
              <a:srgbClr val="FF41D9"/>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3">
            <a:extLst>
              <a:ext uri="{FF2B5EF4-FFF2-40B4-BE49-F238E27FC236}">
                <a16:creationId xmlns:a16="http://schemas.microsoft.com/office/drawing/2014/main" id="{F244B75E-A02D-4046-6CA3-50AFFF106B18}"/>
              </a:ext>
            </a:extLst>
          </p:cNvPr>
          <p:cNvSpPr txBox="1">
            <a:spLocks/>
          </p:cNvSpPr>
          <p:nvPr/>
        </p:nvSpPr>
        <p:spPr>
          <a:xfrm>
            <a:off x="4220282" y="4635394"/>
            <a:ext cx="3984560" cy="1559327"/>
          </a:xfrm>
          <a:prstGeom prst="rect">
            <a:avLst/>
          </a:prstGeom>
        </p:spPr>
        <p:txBody>
          <a:bodyPr vert="horz" lIns="91440" tIns="45720" rIns="91440" bIns="45720" rtlCol="0" anchor="t">
            <a:normAutofit/>
          </a:bodyPr>
          <a:lstStyle>
            <a:lvl1pPr marL="0" indent="0" algn="l" defTabSz="914400" rtl="0" eaLnBrk="1" latinLnBrk="0" hangingPunct="1">
              <a:lnSpc>
                <a:spcPct val="110000"/>
              </a:lnSpc>
              <a:spcBef>
                <a:spcPts val="1000"/>
              </a:spcBef>
              <a:buFont typeface="Arial" panose="020B0604020202020204" pitchFamily="34" charset="0"/>
              <a:buNone/>
              <a:defRPr sz="3200" kern="1200">
                <a:solidFill>
                  <a:schemeClr val="tx1"/>
                </a:solidFill>
                <a:latin typeface="+mn-lt"/>
                <a:ea typeface="+mn-ea"/>
                <a:cs typeface="+mn-cs"/>
              </a:defRPr>
            </a:lvl1pPr>
            <a:lvl2pPr marL="457200" indent="0" algn="l" defTabSz="914400" rtl="0" eaLnBrk="1" latinLnBrk="0" hangingPunct="1">
              <a:lnSpc>
                <a:spcPct val="110000"/>
              </a:lnSpc>
              <a:spcBef>
                <a:spcPts val="500"/>
              </a:spcBef>
              <a:buFont typeface="Arial" panose="020B0604020202020204" pitchFamily="34" charset="0"/>
              <a:buNone/>
              <a:defRPr sz="1400" kern="1200">
                <a:solidFill>
                  <a:schemeClr val="tx1"/>
                </a:solidFill>
                <a:latin typeface="+mn-lt"/>
                <a:ea typeface="+mn-ea"/>
                <a:cs typeface="+mn-cs"/>
              </a:defRPr>
            </a:lvl2pPr>
            <a:lvl3pPr marL="914400" indent="0" algn="l" defTabSz="914400" rtl="0" eaLnBrk="1" latinLnBrk="0" hangingPunct="1">
              <a:lnSpc>
                <a:spcPct val="110000"/>
              </a:lnSpc>
              <a:spcBef>
                <a:spcPts val="500"/>
              </a:spcBef>
              <a:buFont typeface="Arial" panose="020B0604020202020204" pitchFamily="34" charset="0"/>
              <a:buNone/>
              <a:defRPr sz="1200" kern="1200">
                <a:solidFill>
                  <a:schemeClr val="tx1"/>
                </a:solidFill>
                <a:latin typeface="+mn-lt"/>
                <a:ea typeface="+mn-ea"/>
                <a:cs typeface="+mn-cs"/>
              </a:defRPr>
            </a:lvl3pPr>
            <a:lvl4pPr marL="13716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4pPr>
            <a:lvl5pPr marL="1828800" indent="0" algn="l" defTabSz="914400" rtl="0" eaLnBrk="1" latinLnBrk="0" hangingPunct="1">
              <a:lnSpc>
                <a:spcPct val="110000"/>
              </a:lnSpc>
              <a:spcBef>
                <a:spcPts val="500"/>
              </a:spcBef>
              <a:buFont typeface="Arial" panose="020B0604020202020204" pitchFamily="34" charset="0"/>
              <a:buNone/>
              <a:defRPr sz="1000"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000" kern="1200">
                <a:solidFill>
                  <a:schemeClr val="tx1"/>
                </a:solidFill>
                <a:latin typeface="+mn-lt"/>
                <a:ea typeface="+mn-ea"/>
                <a:cs typeface="+mn-cs"/>
              </a:defRPr>
            </a:lvl9pPr>
          </a:lstStyle>
          <a:p>
            <a:pPr marL="457200" indent="-457200">
              <a:buFont typeface="Arial" panose="020B0604020202020204" pitchFamily="34" charset="0"/>
              <a:buChar char="•"/>
            </a:pPr>
            <a:r>
              <a:rPr lang="en-US" sz="2800" dirty="0">
                <a:ea typeface="+mn-lt"/>
                <a:cs typeface="+mn-lt"/>
              </a:rPr>
              <a:t>Late delivery risks building the wrong product with no early feedback</a:t>
            </a:r>
            <a:endParaRPr lang="en-US" dirty="0">
              <a:ea typeface="+mn-lt"/>
              <a:cs typeface="+mn-lt"/>
            </a:endParaRPr>
          </a:p>
        </p:txBody>
      </p:sp>
    </p:spTree>
    <p:extLst>
      <p:ext uri="{BB962C8B-B14F-4D97-AF65-F5344CB8AC3E}">
        <p14:creationId xmlns:p14="http://schemas.microsoft.com/office/powerpoint/2010/main" val="2238790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9C4DBC-5FE5-1898-9354-5C9873EE8EFB}"/>
              </a:ext>
            </a:extLst>
          </p:cNvPr>
          <p:cNvSpPr>
            <a:spLocks noGrp="1"/>
          </p:cNvSpPr>
          <p:nvPr>
            <p:ph type="title"/>
          </p:nvPr>
        </p:nvSpPr>
        <p:spPr>
          <a:xfrm>
            <a:off x="630936" y="639520"/>
            <a:ext cx="3429000" cy="1719072"/>
          </a:xfrm>
        </p:spPr>
        <p:txBody>
          <a:bodyPr vert="horz" lIns="91440" tIns="45720" rIns="91440" bIns="45720" rtlCol="0" anchor="b">
            <a:normAutofit/>
          </a:bodyPr>
          <a:lstStyle/>
          <a:p>
            <a:pPr>
              <a:lnSpc>
                <a:spcPct val="90000"/>
              </a:lnSpc>
            </a:pPr>
            <a:r>
              <a:rPr lang="en-US" dirty="0"/>
              <a:t>Final Recommendation</a:t>
            </a:r>
            <a:endParaRPr lang="en-US"/>
          </a:p>
        </p:txBody>
      </p:sp>
      <p:sp>
        <p:nvSpPr>
          <p:cNvPr id="15"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084" y="2532888"/>
            <a:ext cx="3291840" cy="18288"/>
          </a:xfrm>
          <a:custGeom>
            <a:avLst/>
            <a:gdLst>
              <a:gd name="connsiteX0" fmla="*/ 0 w 3291840"/>
              <a:gd name="connsiteY0" fmla="*/ 0 h 18288"/>
              <a:gd name="connsiteX1" fmla="*/ 625450 w 3291840"/>
              <a:gd name="connsiteY1" fmla="*/ 0 h 18288"/>
              <a:gd name="connsiteX2" fmla="*/ 1283818 w 3291840"/>
              <a:gd name="connsiteY2" fmla="*/ 0 h 18288"/>
              <a:gd name="connsiteX3" fmla="*/ 1975104 w 3291840"/>
              <a:gd name="connsiteY3" fmla="*/ 0 h 18288"/>
              <a:gd name="connsiteX4" fmla="*/ 2666390 w 3291840"/>
              <a:gd name="connsiteY4" fmla="*/ 0 h 18288"/>
              <a:gd name="connsiteX5" fmla="*/ 3291840 w 3291840"/>
              <a:gd name="connsiteY5" fmla="*/ 0 h 18288"/>
              <a:gd name="connsiteX6" fmla="*/ 3291840 w 3291840"/>
              <a:gd name="connsiteY6" fmla="*/ 18288 h 18288"/>
              <a:gd name="connsiteX7" fmla="*/ 2567635 w 3291840"/>
              <a:gd name="connsiteY7" fmla="*/ 18288 h 18288"/>
              <a:gd name="connsiteX8" fmla="*/ 1843430 w 3291840"/>
              <a:gd name="connsiteY8" fmla="*/ 18288 h 18288"/>
              <a:gd name="connsiteX9" fmla="*/ 1185062 w 3291840"/>
              <a:gd name="connsiteY9" fmla="*/ 18288 h 18288"/>
              <a:gd name="connsiteX10" fmla="*/ 0 w 3291840"/>
              <a:gd name="connsiteY10" fmla="*/ 18288 h 18288"/>
              <a:gd name="connsiteX11" fmla="*/ 0 w 3291840"/>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91840" h="18288" fill="none" extrusionOk="0">
                <a:moveTo>
                  <a:pt x="0" y="0"/>
                </a:moveTo>
                <a:cubicBezTo>
                  <a:pt x="173613" y="5552"/>
                  <a:pt x="489242" y="1770"/>
                  <a:pt x="625450" y="0"/>
                </a:cubicBezTo>
                <a:cubicBezTo>
                  <a:pt x="761658" y="-1770"/>
                  <a:pt x="1015131" y="32079"/>
                  <a:pt x="1283818" y="0"/>
                </a:cubicBezTo>
                <a:cubicBezTo>
                  <a:pt x="1552505" y="-32079"/>
                  <a:pt x="1752773" y="10771"/>
                  <a:pt x="1975104" y="0"/>
                </a:cubicBezTo>
                <a:cubicBezTo>
                  <a:pt x="2197435" y="-10771"/>
                  <a:pt x="2433070" y="21341"/>
                  <a:pt x="2666390" y="0"/>
                </a:cubicBezTo>
                <a:cubicBezTo>
                  <a:pt x="2899710" y="-21341"/>
                  <a:pt x="3028437" y="16612"/>
                  <a:pt x="3291840" y="0"/>
                </a:cubicBezTo>
                <a:cubicBezTo>
                  <a:pt x="3291131" y="8157"/>
                  <a:pt x="3291427" y="12125"/>
                  <a:pt x="3291840" y="18288"/>
                </a:cubicBezTo>
                <a:cubicBezTo>
                  <a:pt x="3043276" y="37868"/>
                  <a:pt x="2921041" y="-12908"/>
                  <a:pt x="2567635" y="18288"/>
                </a:cubicBezTo>
                <a:cubicBezTo>
                  <a:pt x="2214230" y="49484"/>
                  <a:pt x="2189623" y="-13019"/>
                  <a:pt x="1843430" y="18288"/>
                </a:cubicBezTo>
                <a:cubicBezTo>
                  <a:pt x="1497237" y="49595"/>
                  <a:pt x="1492584" y="29180"/>
                  <a:pt x="1185062" y="18288"/>
                </a:cubicBezTo>
                <a:cubicBezTo>
                  <a:pt x="877540" y="7396"/>
                  <a:pt x="313238" y="46443"/>
                  <a:pt x="0" y="18288"/>
                </a:cubicBezTo>
                <a:cubicBezTo>
                  <a:pt x="-46" y="12483"/>
                  <a:pt x="-203" y="6491"/>
                  <a:pt x="0" y="0"/>
                </a:cubicBezTo>
                <a:close/>
              </a:path>
              <a:path w="3291840" h="18288" stroke="0" extrusionOk="0">
                <a:moveTo>
                  <a:pt x="0" y="0"/>
                </a:moveTo>
                <a:cubicBezTo>
                  <a:pt x="281971" y="23935"/>
                  <a:pt x="485873" y="-14021"/>
                  <a:pt x="625450" y="0"/>
                </a:cubicBezTo>
                <a:cubicBezTo>
                  <a:pt x="765027" y="14021"/>
                  <a:pt x="1048900" y="27914"/>
                  <a:pt x="1185062" y="0"/>
                </a:cubicBezTo>
                <a:cubicBezTo>
                  <a:pt x="1321224" y="-27914"/>
                  <a:pt x="1648252" y="-3988"/>
                  <a:pt x="1909267" y="0"/>
                </a:cubicBezTo>
                <a:cubicBezTo>
                  <a:pt x="2170282" y="3988"/>
                  <a:pt x="2301957" y="25891"/>
                  <a:pt x="2534717" y="0"/>
                </a:cubicBezTo>
                <a:cubicBezTo>
                  <a:pt x="2767477" y="-25891"/>
                  <a:pt x="3078800" y="21500"/>
                  <a:pt x="3291840" y="0"/>
                </a:cubicBezTo>
                <a:cubicBezTo>
                  <a:pt x="3291576" y="4493"/>
                  <a:pt x="3292224" y="9472"/>
                  <a:pt x="3291840" y="18288"/>
                </a:cubicBezTo>
                <a:cubicBezTo>
                  <a:pt x="3120474" y="15714"/>
                  <a:pt x="2816568" y="4633"/>
                  <a:pt x="2633472" y="18288"/>
                </a:cubicBezTo>
                <a:cubicBezTo>
                  <a:pt x="2450376" y="31943"/>
                  <a:pt x="2160769" y="37350"/>
                  <a:pt x="1909267" y="18288"/>
                </a:cubicBezTo>
                <a:cubicBezTo>
                  <a:pt x="1657765" y="-774"/>
                  <a:pt x="1623992" y="9648"/>
                  <a:pt x="1349654" y="18288"/>
                </a:cubicBezTo>
                <a:cubicBezTo>
                  <a:pt x="1075316" y="26928"/>
                  <a:pt x="833426" y="34181"/>
                  <a:pt x="691286" y="18288"/>
                </a:cubicBezTo>
                <a:cubicBezTo>
                  <a:pt x="549146" y="2395"/>
                  <a:pt x="342011" y="24201"/>
                  <a:pt x="0" y="18288"/>
                </a:cubicBezTo>
                <a:cubicBezTo>
                  <a:pt x="843" y="9577"/>
                  <a:pt x="371" y="6900"/>
                  <a:pt x="0" y="0"/>
                </a:cubicBezTo>
                <a:close/>
              </a:path>
            </a:pathLst>
          </a:custGeom>
          <a:solidFill>
            <a:srgbClr val="0F6FFB"/>
          </a:solidFill>
          <a:ln w="38100" cap="rnd">
            <a:solidFill>
              <a:srgbClr val="0F6FFB"/>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2FC0585-97C6-F299-1129-90B60397D37C}"/>
              </a:ext>
            </a:extLst>
          </p:cNvPr>
          <p:cNvSpPr txBox="1"/>
          <p:nvPr/>
        </p:nvSpPr>
        <p:spPr>
          <a:xfrm>
            <a:off x="630936" y="2807208"/>
            <a:ext cx="3429000" cy="3410712"/>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marL="285750" indent="-228600">
              <a:spcAft>
                <a:spcPts val="600"/>
              </a:spcAft>
              <a:buFont typeface="Arial" panose="020B0604020202020204" pitchFamily="34" charset="0"/>
              <a:buChar char="•"/>
            </a:pPr>
            <a:r>
              <a:rPr lang="en-US" sz="1900"/>
              <a:t>Move forward with adopting Scrum-Agile company-wide</a:t>
            </a:r>
          </a:p>
          <a:p>
            <a:pPr marL="285750" indent="-228600">
              <a:spcAft>
                <a:spcPts val="600"/>
              </a:spcAft>
              <a:buFont typeface="Arial" panose="020B0604020202020204" pitchFamily="34" charset="0"/>
              <a:buChar char="•"/>
            </a:pPr>
            <a:r>
              <a:rPr lang="en-US" sz="1900"/>
              <a:t>Pilot Agile on a few more projects before full rollout</a:t>
            </a:r>
          </a:p>
          <a:p>
            <a:pPr marL="285750" indent="-228600">
              <a:spcAft>
                <a:spcPts val="600"/>
              </a:spcAft>
              <a:buFont typeface="Arial" panose="020B0604020202020204" pitchFamily="34" charset="0"/>
              <a:buChar char="•"/>
            </a:pPr>
            <a:r>
              <a:rPr lang="en-US" sz="1900"/>
              <a:t>Provide role-specific training for Scrum Masters and Product Owners</a:t>
            </a:r>
          </a:p>
          <a:p>
            <a:pPr marL="285750" indent="-228600">
              <a:spcAft>
                <a:spcPts val="600"/>
              </a:spcAft>
              <a:buFont typeface="Arial" panose="020B0604020202020204" pitchFamily="34" charset="0"/>
              <a:buChar char="•"/>
            </a:pPr>
            <a:r>
              <a:rPr lang="en-US" sz="1900"/>
              <a:t>Use tools like JIRA for team coordination and transparency</a:t>
            </a:r>
          </a:p>
          <a:p>
            <a:pPr marL="285750" indent="-228600">
              <a:spcAft>
                <a:spcPts val="600"/>
              </a:spcAft>
              <a:buFont typeface="Arial" panose="020B0604020202020204" pitchFamily="34" charset="0"/>
              <a:buChar char="•"/>
            </a:pPr>
            <a:r>
              <a:rPr lang="en-US" sz="1900"/>
              <a:t>Focus on teamwork, adaptability, and continuous improvement</a:t>
            </a:r>
          </a:p>
        </p:txBody>
      </p:sp>
      <mc:AlternateContent xmlns:mc="http://schemas.openxmlformats.org/markup-compatibility/2006" xmlns:p14="http://schemas.microsoft.com/office/powerpoint/2010/main">
        <mc:Choice Requires="p14">
          <p:contentPart p14:bwMode="auto" r:id="rId3">
            <p14:nvContentPartPr>
              <p14: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1971579"/>
              <a:ext cx="360" cy="2160"/>
            </p14:xfrm>
          </p:contentPart>
        </mc:Choice>
        <mc:Fallback xmlns="">
          <p:pic>
            <p:nvPicPr>
              <p:cNvPr id="17" name="Ink 16">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4"/>
              <a:stretch>
                <a:fillRect/>
              </a:stretch>
            </p:blipFill>
            <p:spPr>
              <a:xfrm>
                <a:off x="5737403" y="1956150"/>
                <a:ext cx="36000" cy="32709"/>
              </a:xfrm>
              <a:prstGeom prst="rect">
                <a:avLst/>
              </a:prstGeom>
            </p:spPr>
          </p:pic>
        </mc:Fallback>
      </mc:AlternateContent>
      <p:pic>
        <p:nvPicPr>
          <p:cNvPr id="8" name="Picture 7" descr="Waterfall vs. Agile: Pros and cons - Easy Redmine">
            <a:extLst>
              <a:ext uri="{FF2B5EF4-FFF2-40B4-BE49-F238E27FC236}">
                <a16:creationId xmlns:a16="http://schemas.microsoft.com/office/drawing/2014/main" id="{F9637CEF-D292-ED88-B79D-A577F787A7DF}"/>
              </a:ext>
            </a:extLst>
          </p:cNvPr>
          <p:cNvPicPr>
            <a:picLocks noChangeAspect="1"/>
          </p:cNvPicPr>
          <p:nvPr/>
        </p:nvPicPr>
        <p:blipFill>
          <a:blip r:embed="rId5"/>
          <a:stretch>
            <a:fillRect/>
          </a:stretch>
        </p:blipFill>
        <p:spPr>
          <a:xfrm>
            <a:off x="4654296" y="1794246"/>
            <a:ext cx="6903720" cy="3883342"/>
          </a:xfrm>
          <a:prstGeom prst="rect">
            <a:avLst/>
          </a:prstGeom>
        </p:spPr>
      </p:pic>
    </p:spTree>
    <p:extLst>
      <p:ext uri="{BB962C8B-B14F-4D97-AF65-F5344CB8AC3E}">
        <p14:creationId xmlns:p14="http://schemas.microsoft.com/office/powerpoint/2010/main" val="71655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0808B-DA4B-7599-A289-32491416492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45312F72-9961-443C-AD43-8F993C0BA244}"/>
              </a:ext>
            </a:extLst>
          </p:cNvPr>
          <p:cNvSpPr>
            <a:spLocks noGrp="1"/>
          </p:cNvSpPr>
          <p:nvPr>
            <p:ph idx="1"/>
          </p:nvPr>
        </p:nvSpPr>
        <p:spPr/>
        <p:txBody>
          <a:bodyPr vert="horz" lIns="91440" tIns="45720" rIns="91440" bIns="45720" rtlCol="0" anchor="t">
            <a:normAutofit/>
          </a:bodyPr>
          <a:lstStyle/>
          <a:p>
            <a:pPr marL="0" indent="0">
              <a:buNone/>
            </a:pPr>
            <a:r>
              <a:rPr lang="en-US">
                <a:ea typeface="+mn-lt"/>
                <a:cs typeface="+mn-lt"/>
              </a:rPr>
              <a:t>Cobb, C. G. (2015). </a:t>
            </a:r>
            <a:r>
              <a:rPr lang="en-US" i="1">
                <a:ea typeface="+mn-lt"/>
                <a:cs typeface="+mn-lt"/>
              </a:rPr>
              <a:t>The project manager’s guide to mastering agile: Principles and practices for an adaptive approach</a:t>
            </a:r>
            <a:r>
              <a:rPr lang="en-US">
                <a:ea typeface="+mn-lt"/>
                <a:cs typeface="+mn-lt"/>
              </a:rPr>
              <a:t>. Wiley.</a:t>
            </a:r>
            <a:endParaRPr lang="en-US"/>
          </a:p>
          <a:p>
            <a:pPr marL="0" indent="0">
              <a:buNone/>
            </a:pPr>
            <a:r>
              <a:rPr lang="en-US">
                <a:ea typeface="+mn-lt"/>
                <a:cs typeface="+mn-lt"/>
              </a:rPr>
              <a:t>Schwaber, K., &amp; Sutherland, J. (2020). </a:t>
            </a:r>
            <a:r>
              <a:rPr lang="en-US" i="1">
                <a:ea typeface="+mn-lt"/>
                <a:cs typeface="+mn-lt"/>
              </a:rPr>
              <a:t>The Scrum Guide</a:t>
            </a:r>
            <a:r>
              <a:rPr lang="en-US">
                <a:ea typeface="+mn-lt"/>
                <a:cs typeface="+mn-lt"/>
              </a:rPr>
              <a:t>. Scrum.org. </a:t>
            </a:r>
            <a:r>
              <a:rPr lang="en-US" dirty="0">
                <a:ea typeface="+mn-lt"/>
                <a:cs typeface="+mn-lt"/>
                <a:hlinkClick r:id="rId2"/>
              </a:rPr>
              <a:t>https://scrumguides.org/</a:t>
            </a:r>
            <a:endParaRPr lang="en-US"/>
          </a:p>
          <a:p>
            <a:pPr marL="0" indent="0">
              <a:buNone/>
            </a:pPr>
            <a:r>
              <a:rPr lang="en-US">
                <a:ea typeface="+mn-lt"/>
                <a:cs typeface="+mn-lt"/>
              </a:rPr>
              <a:t>Sliger, M. (2012). Agile estimation techniques. </a:t>
            </a:r>
            <a:r>
              <a:rPr lang="en-US" i="1">
                <a:ea typeface="+mn-lt"/>
                <a:cs typeface="+mn-lt"/>
              </a:rPr>
              <a:t>Project Management Institute</a:t>
            </a:r>
            <a:r>
              <a:rPr lang="en-US">
                <a:ea typeface="+mn-lt"/>
                <a:cs typeface="+mn-lt"/>
              </a:rPr>
              <a:t>. </a:t>
            </a:r>
            <a:r>
              <a:rPr lang="en-US" dirty="0">
                <a:ea typeface="+mn-lt"/>
                <a:cs typeface="+mn-lt"/>
                <a:hlinkClick r:id="rId3"/>
              </a:rPr>
              <a:t>https://www.pmi.org/learning/library/agile-project-estimation-techniques-6110</a:t>
            </a:r>
            <a:endParaRPr lang="en-US"/>
          </a:p>
          <a:p>
            <a:pPr marL="0" indent="0">
              <a:buNone/>
            </a:pPr>
            <a:r>
              <a:rPr lang="en-US">
                <a:ea typeface="+mn-lt"/>
                <a:cs typeface="+mn-lt"/>
              </a:rPr>
              <a:t>Malsam, W. (2023, August 31). 5 notorious failed projects and what we can learn from them. </a:t>
            </a:r>
            <a:r>
              <a:rPr lang="en-US" i="1">
                <a:ea typeface="+mn-lt"/>
                <a:cs typeface="+mn-lt"/>
              </a:rPr>
              <a:t>ProjectManager.com</a:t>
            </a:r>
            <a:r>
              <a:rPr lang="en-US">
                <a:ea typeface="+mn-lt"/>
                <a:cs typeface="+mn-lt"/>
              </a:rPr>
              <a:t>. </a:t>
            </a:r>
            <a:r>
              <a:rPr lang="en-US" dirty="0">
                <a:ea typeface="+mn-lt"/>
                <a:cs typeface="+mn-lt"/>
                <a:hlinkClick r:id="rId4"/>
              </a:rPr>
              <a:t>https://www.projectmanager.com/blog/failed-projects</a:t>
            </a:r>
            <a:endParaRPr lang="en-US"/>
          </a:p>
          <a:p>
            <a:pPr marL="0" indent="0">
              <a:buNone/>
            </a:pPr>
            <a:endParaRPr lang="en-US" dirty="0"/>
          </a:p>
        </p:txBody>
      </p:sp>
    </p:spTree>
    <p:extLst>
      <p:ext uri="{BB962C8B-B14F-4D97-AF65-F5344CB8AC3E}">
        <p14:creationId xmlns:p14="http://schemas.microsoft.com/office/powerpoint/2010/main" val="781151550"/>
      </p:ext>
    </p:extLst>
  </p:cSld>
  <p:clrMapOvr>
    <a:masterClrMapping/>
  </p:clrMapOvr>
</p:sld>
</file>

<file path=ppt/theme/theme1.xml><?xml version="1.0" encoding="utf-8"?>
<a:theme xmlns:a="http://schemas.openxmlformats.org/drawingml/2006/main" name="SketchyVTI">
  <a:themeElements>
    <a:clrScheme name="SketchyVTI">
      <a:dk1>
        <a:sysClr val="windowText" lastClr="000000"/>
      </a:dk1>
      <a:lt1>
        <a:sysClr val="window" lastClr="FFFFFF"/>
      </a:lt1>
      <a:dk2>
        <a:srgbClr val="39302A"/>
      </a:dk2>
      <a:lt2>
        <a:srgbClr val="E5DEDB"/>
      </a:lt2>
      <a:accent1>
        <a:srgbClr val="E4650E"/>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The Serif Hand Black"/>
        <a:ea typeface=""/>
        <a:cs typeface=""/>
      </a:majorFont>
      <a:minorFont>
        <a:latin typeface="The Hand Bol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7</Slides>
  <Notes>5</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SketchyVTI</vt:lpstr>
      <vt:lpstr>Agile Presentation</vt:lpstr>
      <vt:lpstr>PowerPoint Presentation</vt:lpstr>
      <vt:lpstr>PowerPoint Presentation</vt:lpstr>
      <vt:lpstr>Agile vs. Waterfall</vt:lpstr>
      <vt:lpstr>Waterfall approach</vt:lpstr>
      <vt:lpstr>Final Recommendation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457</cp:revision>
  <dcterms:created xsi:type="dcterms:W3CDTF">2025-04-21T04:36:32Z</dcterms:created>
  <dcterms:modified xsi:type="dcterms:W3CDTF">2025-04-27T03:30:59Z</dcterms:modified>
</cp:coreProperties>
</file>