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C3E8DAF-24A1-4B7A-98F8-A4DFEAD8DB1A}">
  <a:tblStyle styleId="{EC3E8DAF-24A1-4B7A-98F8-A4DFEAD8DB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3d85cfd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d85cfd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e8bbdec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8bbdec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e8e567e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8e567e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1e8e567e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8e567e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e8e567e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8e567e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e8bbdec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8bbdec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1e8bbdec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8bbdec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23a896ccd6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a896ccd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e8e567e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8e567e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e8bbdec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8bbdec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1e8bbde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8bbde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1e8bbdec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8bbdec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1f89c443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89c443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f89c4438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89c4438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1f89c443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89c443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f89c443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89c443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f89c44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89c44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1f89c443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89c443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f89c443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89c443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1f89c4438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89c443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1e8e567e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8e567e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1e8bbde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8bbde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1f89c44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89c44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1e8bbdec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8bbdec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1e8e567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8e567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1e8e567e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8e567e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1e8e56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8e56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1e8e567e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8e567e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1e8e567e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8e567e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1e8bbdec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8bbdec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1e8bbdec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8bbdec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571e51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571e51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1e9c1e6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9c1e6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1e8e567ec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8e567ec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e8e567e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8e567e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1e8e567e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8e567e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1e8e567e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8e567e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1e8e567e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8e567e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1e8e567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8e567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1e8e567ec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e8e567ec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1e8e567e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8e567e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1e8e567ec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8e567ec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571e51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571e51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1e8e567e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e8e567e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1e8e567ec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8e567ec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1e8e567e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8e567e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1e8e567e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e8e567e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1e8e567e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e8e567e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e8e567e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8e567e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1e8e567ec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e8e567ec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1e8e567e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8e567e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1e8e567ec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8e567ec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1e8e567ec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e8e567ec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571e51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571e51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1e8e567ec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e8e567ec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1e9c1e65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e9c1e65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571e51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571e51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571e51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571e51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3d85c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d85c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Decomposition Code Along</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Models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Please note, this is an </a:t>
            </a:r>
            <a:r>
              <a:rPr b="1" lang="en" sz="3000">
                <a:solidFill>
                  <a:srgbClr val="434343"/>
                </a:solidFill>
                <a:latin typeface="Montserrat"/>
                <a:ea typeface="Montserrat"/>
                <a:cs typeface="Montserrat"/>
                <a:sym typeface="Montserrat"/>
              </a:rPr>
              <a:t>optional</a:t>
            </a:r>
            <a:r>
              <a:rPr lang="en" sz="3000">
                <a:solidFill>
                  <a:srgbClr val="434343"/>
                </a:solidFill>
                <a:latin typeface="Montserrat"/>
                <a:ea typeface="Montserrat"/>
                <a:cs typeface="Montserrat"/>
                <a:sym typeface="Montserrat"/>
              </a:rPr>
              <a:t> section of the course.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various reasons we will discover later on, ARIMA models often don’t work well with historical stock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they are so fundamental to understanding time series analysis that it is still worth the time to go over them.</a:t>
            </a:r>
            <a:endParaRPr sz="3000">
              <a:solidFill>
                <a:srgbClr val="434343"/>
              </a:solidFill>
              <a:latin typeface="Montserrat"/>
              <a:ea typeface="Montserrat"/>
              <a:cs typeface="Montserrat"/>
              <a:sym typeface="Montserrat"/>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python examples at the end will be using 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now time to shift our focus to dealing with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Pandas has many tools specifically built for working with time stamped data.</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216" name="Google Shape;2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 name="Google Shape;2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Google Shape;2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232" name="Google Shape;2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Google Shape;2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9" name="Google Shape;23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0" name="Google Shape;2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Google Shape;2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effectively use ARIMA, we need to understand Stationarity in our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makes a data set Stationary?</a:t>
            </a:r>
            <a:endParaRPr sz="3000">
              <a:solidFill>
                <a:srgbClr val="434343"/>
              </a:solidFill>
              <a:latin typeface="Montserrat"/>
              <a:ea typeface="Montserrat"/>
              <a:cs typeface="Montserrat"/>
              <a:sym typeface="Montserrat"/>
            </a:endParaRPr>
          </a:p>
          <a:p>
            <a:pPr indent="-419100" lvl="2"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series has constant mean and variance over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8" name="Google Shape;2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Google Shape;2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 name="Google Shape;25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Google Shape;25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63" name="Google Shape;263;p39"/>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 name="Google Shape;26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Google Shape;26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6" name="Google Shape;266;p39"/>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a:t>
            </a: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67" name="Google Shape;267;p39"/>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68" name="Google Shape;268;p39"/>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69" name="Google Shape;269;p39"/>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70" name="Google Shape;270;p39"/>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71" name="Google Shape;27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272" name="Google Shape;272;p39"/>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73" name="Google Shape;273;p39"/>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79" name="Google Shape;279;p40"/>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80" name="Google Shape;28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Google Shape;28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0"/>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83" name="Google Shape;283;p40"/>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4" name="Google Shape;284;p40"/>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85" name="Google Shape;285;p40"/>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6" name="Google Shape;286;p40"/>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a:t>
            </a:r>
            <a:r>
              <a:rPr lang="en" sz="3000">
                <a:solidFill>
                  <a:srgbClr val="434343"/>
                </a:solidFill>
                <a:latin typeface="Montserrat"/>
                <a:ea typeface="Montserrat"/>
                <a:cs typeface="Montserrat"/>
                <a:sym typeface="Montserrat"/>
              </a:rPr>
              <a:t> should not be a function of time</a:t>
            </a:r>
            <a:endParaRPr sz="3000">
              <a:solidFill>
                <a:srgbClr val="434343"/>
              </a:solidFill>
              <a:latin typeface="Montserrat"/>
              <a:ea typeface="Montserrat"/>
              <a:cs typeface="Montserrat"/>
              <a:sym typeface="Montserrat"/>
            </a:endParaRPr>
          </a:p>
        </p:txBody>
      </p:sp>
      <p:sp>
        <p:nvSpPr>
          <p:cNvPr id="288" name="Google Shape;288;p40"/>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89" name="Google Shape;289;p40"/>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95" name="Google Shape;295;p41"/>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6" name="Google Shape;29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41"/>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99" name="Google Shape;299;p41"/>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41"/>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41"/>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41"/>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04" name="Google Shape;304;p41"/>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305" name="Google Shape;305;p41"/>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we will discuss: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DateTime Index Basics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Resampling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Shifting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Rolling and Expanding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Visualization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Project Exercise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1" name="Google Shape;31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9" name="Google Shape;31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27" name="Google Shape;32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8" name="Google Shape;32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35" name="Google Shape;335;p45"/>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6" name="Google Shape;33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38" name="Google Shape;338;p45"/>
          <p:cNvGraphicFramePr/>
          <p:nvPr/>
        </p:nvGraphicFramePr>
        <p:xfrm>
          <a:off x="895800" y="1874580"/>
          <a:ext cx="3000000" cy="3000000"/>
        </p:xfrm>
        <a:graphic>
          <a:graphicData uri="http://schemas.openxmlformats.org/drawingml/2006/table">
            <a:tbl>
              <a:tblPr>
                <a:noFill/>
                <a:tableStyleId>{EC3E8DAF-24A1-4B7A-98F8-A4DFEAD8DB1A}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339" name="Google Shape;339;p45"/>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340" name="Google Shape;340;p45"/>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a:t>
            </a:r>
            <a:r>
              <a:rPr lang="en" sz="3000">
                <a:solidFill>
                  <a:srgbClr val="434343"/>
                </a:solidFill>
                <a:latin typeface="Montserrat"/>
                <a:ea typeface="Montserrat"/>
                <a:cs typeface="Montserrat"/>
                <a:sym typeface="Montserrat"/>
              </a:rPr>
              <a:t> Difference</a:t>
            </a:r>
            <a:endParaRPr sz="3000">
              <a:solidFill>
                <a:srgbClr val="434343"/>
              </a:solidFill>
              <a:latin typeface="Montserrat"/>
              <a:ea typeface="Montserrat"/>
              <a:cs typeface="Montserrat"/>
              <a:sym typeface="Montserrat"/>
            </a:endParaRPr>
          </a:p>
        </p:txBody>
      </p:sp>
      <p:graphicFrame>
        <p:nvGraphicFramePr>
          <p:cNvPr id="341" name="Google Shape;341;p45"/>
          <p:cNvGraphicFramePr/>
          <p:nvPr/>
        </p:nvGraphicFramePr>
        <p:xfrm>
          <a:off x="3780800" y="2009080"/>
          <a:ext cx="3000000" cy="3000000"/>
        </p:xfrm>
        <a:graphic>
          <a:graphicData uri="http://schemas.openxmlformats.org/drawingml/2006/table">
            <a:tbl>
              <a:tblPr>
                <a:noFill/>
                <a:tableStyleId>{EC3E8DAF-24A1-4B7A-98F8-A4DFEAD8DB1A}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342" name="Google Shape;342;p45"/>
          <p:cNvGraphicFramePr/>
          <p:nvPr/>
        </p:nvGraphicFramePr>
        <p:xfrm>
          <a:off x="6809250" y="2009080"/>
          <a:ext cx="3000000" cy="3000000"/>
        </p:xfrm>
        <a:graphic>
          <a:graphicData uri="http://schemas.openxmlformats.org/drawingml/2006/table">
            <a:tbl>
              <a:tblPr>
                <a:noFill/>
                <a:tableStyleId>{EC3E8DAF-24A1-4B7A-98F8-A4DFEAD8DB1A}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8" name="Google Shape;3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56" name="Google Shape;35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7" name="Google Shape;357;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64" name="Google Shape;36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72" name="Google Shape;3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big part of this are AutoCorrelation Plots and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move on to discuss them!</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3" name="Google Shape;373;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AutoCorrelation Plots</a:t>
            </a:r>
            <a:endParaRPr b="1">
              <a:latin typeface="Montserrat"/>
              <a:ea typeface="Montserrat"/>
              <a:cs typeface="Montserrat"/>
              <a:sym typeface="Montserrat"/>
            </a:endParaRPr>
          </a:p>
        </p:txBody>
      </p:sp>
      <p:sp>
        <p:nvSpPr>
          <p:cNvPr id="380" name="Google Shape;380;p5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81" name="Google Shape;381;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88" name="Google Shape;38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9" name="Google Shape;38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Datetime Index</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96" name="Google Shape;39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explain this idea of correlation with a simple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off by trying to imagine how to calculate the plot value for x=1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7" name="Google Shape;39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04" name="Google Shape;40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taking your time series of length T, copying it, and deleting the first observation of copy #1 and the last observation of copy #2. </a:t>
            </a:r>
            <a:endParaRPr sz="3000">
              <a:solidFill>
                <a:srgbClr val="434343"/>
              </a:solidFill>
              <a:latin typeface="Montserrat"/>
              <a:ea typeface="Montserrat"/>
              <a:cs typeface="Montserrat"/>
              <a:sym typeface="Montserrat"/>
            </a:endParaRPr>
          </a:p>
        </p:txBody>
      </p:sp>
      <p:pic>
        <p:nvPicPr>
          <p:cNvPr descr="watermark.jpg" id="405" name="Google Shape;40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12" name="Google Shape;41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you have two series of length T−1 for which you calculate a correlation coefficient.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value of the vertical axis at x=1 in your plots. </a:t>
            </a:r>
            <a:endParaRPr sz="3000">
              <a:solidFill>
                <a:srgbClr val="434343"/>
              </a:solidFill>
              <a:latin typeface="Montserrat"/>
              <a:ea typeface="Montserrat"/>
              <a:cs typeface="Montserrat"/>
              <a:sym typeface="Montserrat"/>
            </a:endParaRPr>
          </a:p>
        </p:txBody>
      </p:sp>
      <p:pic>
        <p:nvPicPr>
          <p:cNvPr descr="watermark.jpg" id="413" name="Google Shape;41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0" name="Google Shape;42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represents the correlation of the series lagged by one time unit.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1" name="Google Shape;42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8" name="Google Shape;42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9" name="Google Shape;42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0" name="Google Shape;43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1" name="Google Shape;431;p56"/>
          <p:cNvPicPr preferRelativeResize="0"/>
          <p:nvPr/>
        </p:nvPicPr>
        <p:blipFill>
          <a:blip r:embed="rId4">
            <a:alphaModFix/>
          </a:blip>
          <a:stretch>
            <a:fillRect/>
          </a:stretch>
        </p:blipFill>
        <p:spPr>
          <a:xfrm>
            <a:off x="2767075" y="1982750"/>
            <a:ext cx="3657600" cy="251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37" name="Google Shape;43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8" name="Google Shape;438;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9" name="Google Shape;439;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0" name="Google Shape;440;p57"/>
          <p:cNvPicPr preferRelativeResize="0"/>
          <p:nvPr/>
        </p:nvPicPr>
        <p:blipFill>
          <a:blip r:embed="rId4">
            <a:alphaModFix/>
          </a:blip>
          <a:stretch>
            <a:fillRect/>
          </a:stretch>
        </p:blipFill>
        <p:spPr>
          <a:xfrm>
            <a:off x="2733675" y="2054275"/>
            <a:ext cx="3676650" cy="251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46" name="Google Shape;44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447" name="Google Shape;44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8" name="Google Shape;44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54" name="Google Shape;45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whether we will use the AR or MA components for the ARIMA model (or both!) as well as how many lags we should use. </a:t>
            </a:r>
            <a:endParaRPr sz="3000">
              <a:solidFill>
                <a:srgbClr val="434343"/>
              </a:solidFill>
              <a:latin typeface="Montserrat"/>
              <a:ea typeface="Montserrat"/>
              <a:cs typeface="Montserrat"/>
              <a:sym typeface="Montserrat"/>
            </a:endParaRPr>
          </a:p>
        </p:txBody>
      </p:sp>
      <p:pic>
        <p:nvPicPr>
          <p:cNvPr descr="watermark.jpg" id="455" name="Google Shape;45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6" name="Google Shape;45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2" name="Google Shape;46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you would use either AR or MA, using both is less common.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actually applying the AR and MA terms, you will set values of p or q.</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3" name="Google Shape;46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0" name="Google Shape;47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1" name="Google Shape;471;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Resampling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8" name="Google Shape;47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9" name="Google Shape;479;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0" name="Google Shape;480;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86" name="Google Shape;48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7" name="Google Shape;48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8" name="Google Shape;48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94" name="Google Shape;49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95" name="Google Shape;495;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2" name="Google Shape;50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a partial correlation is a conditional correlation.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the correlation between two variables under the assumption that we know and take into account the values of some other set of variables.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3" name="Google Shape;5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0" name="Google Shape;51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instance, consider a regression context in which y = response variable and x1, x2, and x3 are predictor variables. </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partial correlation between y and x3 is the correlation between the variables determined taking into account how both y and x3 are related to x1 and x2.</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1" name="Google Shape;51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8" name="Google Shape;51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9" name="Google Shape;519;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1" name="Google Shape;521;p6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27" name="Google Shape;52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8" name="Google Shape;528;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9" name="Google Shape;529;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35" name="Google Shape;53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6" name="Google Shape;536;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43" name="Google Shape;543;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1" name="Google Shape;55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52" name="Google Shape;55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3" name="Google Shape;55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Shifting</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9" name="Google Shape;559;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Alright, now it is time to see all of this in action with Python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0" name="Google Shape;56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1" name="Google Shape;56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Time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Series Exercise</a:t>
            </a:r>
            <a:endParaRPr b="1">
              <a:latin typeface="Montserrat"/>
              <a:ea typeface="Montserrat"/>
              <a:cs typeface="Montserrat"/>
              <a:sym typeface="Montserrat"/>
            </a:endParaRPr>
          </a:p>
        </p:txBody>
      </p:sp>
      <p:sp>
        <p:nvSpPr>
          <p:cNvPr id="567" name="Google Shape;567;p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 TWO SOLUTIONS</a:t>
            </a:r>
            <a:endParaRPr/>
          </a:p>
        </p:txBody>
      </p:sp>
      <p:pic>
        <p:nvPicPr>
          <p:cNvPr descr="watermark.jpg" id="568" name="Google Shape;56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9" name="Google Shape;56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Rolling and Expanding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Visualizing Time Series Data with Pandas</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Code Along</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