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25"/>
  </p:notesMasterIdLst>
  <p:sldIdLst>
    <p:sldId id="320" r:id="rId2"/>
    <p:sldId id="321" r:id="rId3"/>
    <p:sldId id="322" r:id="rId4"/>
    <p:sldId id="323" r:id="rId5"/>
    <p:sldId id="324" r:id="rId6"/>
    <p:sldId id="325" r:id="rId7"/>
    <p:sldId id="326" r:id="rId8"/>
    <p:sldId id="329" r:id="rId9"/>
    <p:sldId id="327" r:id="rId10"/>
    <p:sldId id="328" r:id="rId11"/>
    <p:sldId id="334" r:id="rId12"/>
    <p:sldId id="335" r:id="rId13"/>
    <p:sldId id="336" r:id="rId14"/>
    <p:sldId id="337" r:id="rId15"/>
    <p:sldId id="343" r:id="rId16"/>
    <p:sldId id="344" r:id="rId17"/>
    <p:sldId id="345" r:id="rId18"/>
    <p:sldId id="346" r:id="rId19"/>
    <p:sldId id="338" r:id="rId20"/>
    <p:sldId id="339" r:id="rId21"/>
    <p:sldId id="340" r:id="rId22"/>
    <p:sldId id="341" r:id="rId23"/>
    <p:sldId id="342" r:id="rId24"/>
  </p:sldIdLst>
  <p:sldSz cx="9144000" cy="6858000" type="screen4x3"/>
  <p:notesSz cx="6743700" cy="98758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66" autoAdjust="0"/>
    <p:restoredTop sz="97169" autoAdjust="0"/>
  </p:normalViewPr>
  <p:slideViewPr>
    <p:cSldViewPr>
      <p:cViewPr varScale="1">
        <p:scale>
          <a:sx n="80" d="100"/>
          <a:sy n="80" d="100"/>
        </p:scale>
        <p:origin x="198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kilyong" userId="42a1e730-e7ec-4950-9a60-48236c77d83b" providerId="ADAL" clId="{39BE8C45-9D1A-47F2-8D2A-DADCDE6009B0}"/>
    <pc:docChg chg="modSld">
      <pc:chgData name="jeongkilyong" userId="42a1e730-e7ec-4950-9a60-48236c77d83b" providerId="ADAL" clId="{39BE8C45-9D1A-47F2-8D2A-DADCDE6009B0}" dt="2023-07-23T08:05:22.649" v="205" actId="20577"/>
      <pc:docMkLst>
        <pc:docMk/>
      </pc:docMkLst>
      <pc:sldChg chg="modSp mod">
        <pc:chgData name="jeongkilyong" userId="42a1e730-e7ec-4950-9a60-48236c77d83b" providerId="ADAL" clId="{39BE8C45-9D1A-47F2-8D2A-DADCDE6009B0}" dt="2023-07-23T06:24:52.925" v="63" actId="20577"/>
        <pc:sldMkLst>
          <pc:docMk/>
          <pc:sldMk cId="0" sldId="324"/>
        </pc:sldMkLst>
        <pc:spChg chg="mod">
          <ac:chgData name="jeongkilyong" userId="42a1e730-e7ec-4950-9a60-48236c77d83b" providerId="ADAL" clId="{39BE8C45-9D1A-47F2-8D2A-DADCDE6009B0}" dt="2023-07-23T06:24:52.925" v="63" actId="20577"/>
          <ac:spMkLst>
            <pc:docMk/>
            <pc:sldMk cId="0" sldId="324"/>
            <ac:spMk id="18436" creationId="{00000000-0000-0000-0000-000000000000}"/>
          </ac:spMkLst>
        </pc:spChg>
      </pc:sldChg>
      <pc:sldChg chg="modSp mod">
        <pc:chgData name="jeongkilyong" userId="42a1e730-e7ec-4950-9a60-48236c77d83b" providerId="ADAL" clId="{39BE8C45-9D1A-47F2-8D2A-DADCDE6009B0}" dt="2023-07-23T07:23:49.918" v="106" actId="20577"/>
        <pc:sldMkLst>
          <pc:docMk/>
          <pc:sldMk cId="0" sldId="328"/>
        </pc:sldMkLst>
        <pc:spChg chg="mod">
          <ac:chgData name="jeongkilyong" userId="42a1e730-e7ec-4950-9a60-48236c77d83b" providerId="ADAL" clId="{39BE8C45-9D1A-47F2-8D2A-DADCDE6009B0}" dt="2023-07-23T07:23:49.918" v="106" actId="20577"/>
          <ac:spMkLst>
            <pc:docMk/>
            <pc:sldMk cId="0" sldId="328"/>
            <ac:spMk id="22532" creationId="{00000000-0000-0000-0000-000000000000}"/>
          </ac:spMkLst>
        </pc:spChg>
      </pc:sldChg>
      <pc:sldChg chg="modSp mod">
        <pc:chgData name="jeongkilyong" userId="42a1e730-e7ec-4950-9a60-48236c77d83b" providerId="ADAL" clId="{39BE8C45-9D1A-47F2-8D2A-DADCDE6009B0}" dt="2023-07-23T07:25:57.289" v="109" actId="400"/>
        <pc:sldMkLst>
          <pc:docMk/>
          <pc:sldMk cId="0" sldId="336"/>
        </pc:sldMkLst>
        <pc:spChg chg="mod">
          <ac:chgData name="jeongkilyong" userId="42a1e730-e7ec-4950-9a60-48236c77d83b" providerId="ADAL" clId="{39BE8C45-9D1A-47F2-8D2A-DADCDE6009B0}" dt="2023-07-23T07:25:57.289" v="109" actId="400"/>
          <ac:spMkLst>
            <pc:docMk/>
            <pc:sldMk cId="0" sldId="336"/>
            <ac:spMk id="30724" creationId="{00000000-0000-0000-0000-000000000000}"/>
          </ac:spMkLst>
        </pc:spChg>
      </pc:sldChg>
      <pc:sldChg chg="modSp mod">
        <pc:chgData name="jeongkilyong" userId="42a1e730-e7ec-4950-9a60-48236c77d83b" providerId="ADAL" clId="{39BE8C45-9D1A-47F2-8D2A-DADCDE6009B0}" dt="2023-07-23T07:27:34.367" v="119" actId="20577"/>
        <pc:sldMkLst>
          <pc:docMk/>
          <pc:sldMk cId="0" sldId="337"/>
        </pc:sldMkLst>
        <pc:spChg chg="mod">
          <ac:chgData name="jeongkilyong" userId="42a1e730-e7ec-4950-9a60-48236c77d83b" providerId="ADAL" clId="{39BE8C45-9D1A-47F2-8D2A-DADCDE6009B0}" dt="2023-07-23T07:26:58.847" v="117" actId="1076"/>
          <ac:spMkLst>
            <pc:docMk/>
            <pc:sldMk cId="0" sldId="337"/>
            <ac:spMk id="77" creationId="{00000000-0000-0000-0000-000000000000}"/>
          </ac:spMkLst>
        </pc:spChg>
        <pc:spChg chg="mod">
          <ac:chgData name="jeongkilyong" userId="42a1e730-e7ec-4950-9a60-48236c77d83b" providerId="ADAL" clId="{39BE8C45-9D1A-47F2-8D2A-DADCDE6009B0}" dt="2023-07-23T07:27:34.367" v="119" actId="20577"/>
          <ac:spMkLst>
            <pc:docMk/>
            <pc:sldMk cId="0" sldId="337"/>
            <ac:spMk id="31747" creationId="{00000000-0000-0000-0000-000000000000}"/>
          </ac:spMkLst>
        </pc:spChg>
      </pc:sldChg>
      <pc:sldChg chg="modSp mod">
        <pc:chgData name="jeongkilyong" userId="42a1e730-e7ec-4950-9a60-48236c77d83b" providerId="ADAL" clId="{39BE8C45-9D1A-47F2-8D2A-DADCDE6009B0}" dt="2023-07-23T08:01:11.888" v="204" actId="20577"/>
        <pc:sldMkLst>
          <pc:docMk/>
          <pc:sldMk cId="0" sldId="338"/>
        </pc:sldMkLst>
        <pc:spChg chg="mod">
          <ac:chgData name="jeongkilyong" userId="42a1e730-e7ec-4950-9a60-48236c77d83b" providerId="ADAL" clId="{39BE8C45-9D1A-47F2-8D2A-DADCDE6009B0}" dt="2023-07-23T08:01:11.888" v="204" actId="20577"/>
          <ac:spMkLst>
            <pc:docMk/>
            <pc:sldMk cId="0" sldId="338"/>
            <ac:spMk id="32772" creationId="{00000000-0000-0000-0000-000000000000}"/>
          </ac:spMkLst>
        </pc:spChg>
      </pc:sldChg>
      <pc:sldChg chg="modSp mod">
        <pc:chgData name="jeongkilyong" userId="42a1e730-e7ec-4950-9a60-48236c77d83b" providerId="ADAL" clId="{39BE8C45-9D1A-47F2-8D2A-DADCDE6009B0}" dt="2023-07-23T08:05:22.649" v="205" actId="20577"/>
        <pc:sldMkLst>
          <pc:docMk/>
          <pc:sldMk cId="0" sldId="341"/>
        </pc:sldMkLst>
        <pc:spChg chg="mod">
          <ac:chgData name="jeongkilyong" userId="42a1e730-e7ec-4950-9a60-48236c77d83b" providerId="ADAL" clId="{39BE8C45-9D1A-47F2-8D2A-DADCDE6009B0}" dt="2023-07-23T08:05:22.649" v="205" actId="20577"/>
          <ac:spMkLst>
            <pc:docMk/>
            <pc:sldMk cId="0" sldId="341"/>
            <ac:spMk id="35844" creationId="{00000000-0000-0000-0000-000000000000}"/>
          </ac:spMkLst>
        </pc:spChg>
      </pc:sldChg>
      <pc:sldChg chg="modSp mod">
        <pc:chgData name="jeongkilyong" userId="42a1e730-e7ec-4950-9a60-48236c77d83b" providerId="ADAL" clId="{39BE8C45-9D1A-47F2-8D2A-DADCDE6009B0}" dt="2023-07-23T07:49:11.872" v="160" actId="20577"/>
        <pc:sldMkLst>
          <pc:docMk/>
          <pc:sldMk cId="3869571138" sldId="343"/>
        </pc:sldMkLst>
        <pc:spChg chg="mod">
          <ac:chgData name="jeongkilyong" userId="42a1e730-e7ec-4950-9a60-48236c77d83b" providerId="ADAL" clId="{39BE8C45-9D1A-47F2-8D2A-DADCDE6009B0}" dt="2023-07-23T07:49:11.872" v="160" actId="20577"/>
          <ac:spMkLst>
            <pc:docMk/>
            <pc:sldMk cId="3869571138" sldId="343"/>
            <ac:spMk id="3789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588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9525" y="0"/>
            <a:ext cx="2922588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087DD37-900C-460C-A08D-2E847BAED4D8}" type="datetimeFigureOut">
              <a:rPr lang="ko-KR" altLang="en-US"/>
              <a:pPr>
                <a:defRPr/>
              </a:pPr>
              <a:t>2023-07-23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75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4688" y="4691063"/>
            <a:ext cx="5394325" cy="4443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80538"/>
            <a:ext cx="2922588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9525" y="9380538"/>
            <a:ext cx="2922588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12356B9-C5A4-485C-84DE-4087BCB90C6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2170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0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0C52CE64-4488-436A-A46A-0DE051AD44C5}" type="slidenum">
              <a:rPr lang="ko-KR" altLang="en-US" smtClean="0"/>
              <a:pPr eaLnBrk="1" hangingPunct="1">
                <a:spcBef>
                  <a:spcPct val="0"/>
                </a:spcBef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949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03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4FA7D098-6081-407E-B657-48ED08C1A6C2}" type="slidenum">
              <a:rPr lang="ko-KR" altLang="en-US" smtClean="0"/>
              <a:pPr eaLnBrk="1" hangingPunct="1">
                <a:spcBef>
                  <a:spcPct val="0"/>
                </a:spcBef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493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06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5013E022-80D0-44F2-BDC4-55819FA47DA7}" type="slidenum">
              <a:rPr lang="ko-KR" altLang="en-US" smtClean="0"/>
              <a:pPr eaLnBrk="1" hangingPunct="1">
                <a:spcBef>
                  <a:spcPct val="0"/>
                </a:spcBef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853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692E78-6750-47CC-B500-18B8DFA8289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70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24A8E-8C8B-4CDB-ADA8-B7EC81FBC0B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49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4456B1-E944-4449-9892-BEC98FD8E96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878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BAFF74-EFF6-4202-AC71-D7BDB3A235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3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7BF3BD-C3E2-4887-8668-FEBF4465FDB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680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09301-3C87-47A9-BB75-C5EBBE09907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773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3BFD3-82BC-42D6-A55D-D46EBAA5E3D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996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B21ACE-7B6E-49EF-88CC-0FE7B1042E7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843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F9487-C40E-4122-8D7A-54B7D38A2F7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951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204F4-F4F4-4B7B-9FE4-D177E05FF10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291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2B599D-6A44-4162-8A49-50B0C77A03A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92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DD629F-1D5E-4C3C-9531-8E488FEE2E6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64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99238" y="64023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 b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E3662FA-3D3E-4AD3-B6CD-E265C8331A8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1029" name="Picture 14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8425"/>
            <a:ext cx="8207375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  <p:sldLayoutId id="2147484231" r:id="rId1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맑은 고딕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맑은 고딕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cs typeface="맑은 고딕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맑은 고딕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맑은 고딕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맑은 고딕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4"/>
          <p:cNvSpPr txBox="1">
            <a:spLocks noChangeArrowheads="1"/>
          </p:cNvSpPr>
          <p:nvPr/>
        </p:nvSpPr>
        <p:spPr bwMode="auto">
          <a:xfrm>
            <a:off x="755650" y="1630363"/>
            <a:ext cx="74168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ko-KR" altLang="en-US" sz="3600"/>
              <a:t>모듈과 전역개체</a:t>
            </a:r>
          </a:p>
        </p:txBody>
      </p:sp>
      <p:pic>
        <p:nvPicPr>
          <p:cNvPr id="14339" name="그림 20" descr="expre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806950"/>
            <a:ext cx="2071688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40" name="그룹 34"/>
          <p:cNvGrpSpPr>
            <a:grpSpLocks/>
          </p:cNvGrpSpPr>
          <p:nvPr/>
        </p:nvGrpSpPr>
        <p:grpSpPr bwMode="auto">
          <a:xfrm>
            <a:off x="684213" y="3943350"/>
            <a:ext cx="2592387" cy="854075"/>
            <a:chOff x="5652120" y="5013176"/>
            <a:chExt cx="2811029" cy="854495"/>
          </a:xfrm>
        </p:grpSpPr>
        <p:pic>
          <p:nvPicPr>
            <p:cNvPr id="14353" name="그림 23" descr="socketio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4128" y="5013176"/>
              <a:ext cx="1506867" cy="430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직사각형 24"/>
            <p:cNvSpPr/>
            <p:nvPr/>
          </p:nvSpPr>
          <p:spPr bwMode="auto">
            <a:xfrm>
              <a:off x="5652120" y="5445188"/>
              <a:ext cx="2811029" cy="42248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altLang="ko-KR" sz="1100" b="0" dirty="0">
                  <a:solidFill>
                    <a:schemeClr val="bg1">
                      <a:lumMod val="65000"/>
                    </a:schemeClr>
                  </a:solidFill>
                </a:rPr>
                <a:t>FEATURING THE FASTEST AND MOST RELIABLE REAL-TIME ENGINE</a:t>
              </a:r>
            </a:p>
          </p:txBody>
        </p:sp>
      </p:grpSp>
      <p:grpSp>
        <p:nvGrpSpPr>
          <p:cNvPr id="14341" name="그룹 26"/>
          <p:cNvGrpSpPr>
            <a:grpSpLocks/>
          </p:cNvGrpSpPr>
          <p:nvPr/>
        </p:nvGrpSpPr>
        <p:grpSpPr bwMode="auto">
          <a:xfrm>
            <a:off x="4716463" y="3870325"/>
            <a:ext cx="1511300" cy="668338"/>
            <a:chOff x="2483768" y="2420888"/>
            <a:chExt cx="2160240" cy="884445"/>
          </a:xfrm>
        </p:grpSpPr>
        <p:pic>
          <p:nvPicPr>
            <p:cNvPr id="14351" name="그림 25" descr="mongodb_back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2420888"/>
              <a:ext cx="2160240" cy="884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52" name="그림 21" descr="mongodb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6" y="2492896"/>
              <a:ext cx="2016224" cy="7297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4342" name="그림 31" descr="nodenui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5599113"/>
            <a:ext cx="1150937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43" name="그룹 33"/>
          <p:cNvGrpSpPr>
            <a:grpSpLocks/>
          </p:cNvGrpSpPr>
          <p:nvPr/>
        </p:nvGrpSpPr>
        <p:grpSpPr bwMode="auto">
          <a:xfrm>
            <a:off x="1331913" y="5310188"/>
            <a:ext cx="1871662" cy="865187"/>
            <a:chOff x="5796136" y="3429000"/>
            <a:chExt cx="2536701" cy="1245105"/>
          </a:xfrm>
        </p:grpSpPr>
        <p:pic>
          <p:nvPicPr>
            <p:cNvPr id="14349" name="그림 32" descr="nodemon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8224" y="3429000"/>
              <a:ext cx="887349" cy="1005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50" name="Picture 20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6136" y="4437112"/>
              <a:ext cx="2536701" cy="236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4344" name="그림 35" descr="passport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5454650"/>
            <a:ext cx="2338387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45" name="그룹 30"/>
          <p:cNvGrpSpPr>
            <a:grpSpLocks/>
          </p:cNvGrpSpPr>
          <p:nvPr/>
        </p:nvGrpSpPr>
        <p:grpSpPr bwMode="auto">
          <a:xfrm>
            <a:off x="6588125" y="4375150"/>
            <a:ext cx="1766888" cy="601663"/>
            <a:chOff x="3508652" y="4024360"/>
            <a:chExt cx="1766656" cy="601961"/>
          </a:xfrm>
        </p:grpSpPr>
        <p:sp>
          <p:nvSpPr>
            <p:cNvPr id="14347" name="직사각형 29"/>
            <p:cNvSpPr>
              <a:spLocks noChangeArrowheads="1"/>
            </p:cNvSpPr>
            <p:nvPr/>
          </p:nvSpPr>
          <p:spPr bwMode="auto">
            <a:xfrm>
              <a:off x="3508652" y="4024360"/>
              <a:ext cx="1766656" cy="601961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pic>
          <p:nvPicPr>
            <p:cNvPr id="14348" name="그림 28" descr="redis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7640" y="4077072"/>
              <a:ext cx="1602432" cy="534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4346" name="Picture 2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309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2800">
                <a:solidFill>
                  <a:schemeClr val="bg1"/>
                </a:solidFill>
              </a:rPr>
              <a:t>모듈 로딩 우선순위</a:t>
            </a:r>
            <a:endParaRPr lang="en-US" altLang="ko-KR" sz="2800">
              <a:solidFill>
                <a:schemeClr val="bg1"/>
              </a:solidFill>
            </a:endParaRP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640762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코어 모듈 </a:t>
            </a:r>
            <a:r>
              <a:rPr lang="en-US" altLang="ko-KR" sz="2000" dirty="0"/>
              <a:t>&gt; </a:t>
            </a:r>
            <a:r>
              <a:rPr lang="ko-KR" altLang="en-US" sz="2000" dirty="0"/>
              <a:t>확장 모듈</a:t>
            </a:r>
            <a:endParaRPr lang="en-US" altLang="ko-KR" sz="2000" dirty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 dirty="0"/>
              <a:t>  코어 모듈과 동일한 이름의 확장 모듈이 있을 경우 코어 모듈이 우선한다</a:t>
            </a:r>
            <a:r>
              <a:rPr lang="en-US" altLang="ko-KR" sz="1800" b="0" dirty="0"/>
              <a:t>.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endParaRPr lang="en-US" altLang="ko-KR" sz="1800" b="0" dirty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확장 모듈 로딩</a:t>
            </a:r>
            <a:endParaRPr lang="en-US" altLang="ko-KR" sz="2000" dirty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 dirty="0"/>
              <a:t> </a:t>
            </a:r>
            <a:r>
              <a:rPr lang="en-US" altLang="ko-KR" sz="1800" b="0" dirty="0"/>
              <a:t>require()</a:t>
            </a:r>
            <a:r>
              <a:rPr lang="ko-KR" altLang="en-US" sz="1800" b="0" dirty="0"/>
              <a:t>를 호출한 모듈의 하위 폴더 </a:t>
            </a:r>
            <a:r>
              <a:rPr lang="en-US" altLang="ko-KR" sz="1800" b="0" dirty="0" err="1"/>
              <a:t>node_modules</a:t>
            </a:r>
            <a:r>
              <a:rPr lang="en-US" altLang="ko-KR" sz="1800" b="0" dirty="0"/>
              <a:t> </a:t>
            </a:r>
            <a:r>
              <a:rPr lang="ko-KR" altLang="en-US" sz="1800" b="0" dirty="0"/>
              <a:t>에서 찾는다</a:t>
            </a:r>
            <a:r>
              <a:rPr lang="en-US" altLang="ko-KR" sz="1800" b="0" dirty="0"/>
              <a:t>.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 dirty="0"/>
              <a:t> </a:t>
            </a:r>
            <a:r>
              <a:rPr lang="ko-KR" altLang="en-US" sz="1800" b="0" dirty="0" err="1"/>
              <a:t>못찾으면</a:t>
            </a:r>
            <a:r>
              <a:rPr lang="ko-KR" altLang="en-US" sz="1800" b="0" dirty="0"/>
              <a:t> 상위 폴더의 </a:t>
            </a:r>
            <a:r>
              <a:rPr lang="en-US" altLang="ko-KR" sz="1800" b="0" dirty="0" err="1"/>
              <a:t>node_modules</a:t>
            </a:r>
            <a:r>
              <a:rPr lang="en-US" altLang="ko-KR" sz="1800" b="0" dirty="0"/>
              <a:t> </a:t>
            </a:r>
            <a:r>
              <a:rPr lang="ko-KR" altLang="en-US" sz="1800" b="0" dirty="0"/>
              <a:t>폴더에서 찾는다</a:t>
            </a:r>
            <a:r>
              <a:rPr lang="en-US" altLang="ko-KR" sz="1800" b="0" dirty="0"/>
              <a:t>.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 dirty="0"/>
              <a:t> </a:t>
            </a:r>
            <a:r>
              <a:rPr lang="ko-KR" altLang="en-US" sz="1800" b="0" dirty="0"/>
              <a:t>루트까지 계속 찾는다</a:t>
            </a:r>
            <a:r>
              <a:rPr lang="en-US" altLang="ko-KR" sz="1800" b="0" dirty="0"/>
              <a:t>.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 dirty="0"/>
              <a:t> </a:t>
            </a:r>
            <a:r>
              <a:rPr lang="ko-KR" altLang="en-US" sz="1800" b="0" dirty="0"/>
              <a:t>루트에도 없을 경우 로딩 실패</a:t>
            </a:r>
            <a:r>
              <a:rPr lang="en-US" altLang="ko-KR" sz="1800" b="0" dirty="0"/>
              <a:t>.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endParaRPr lang="en-US" altLang="ko-KR" sz="1800" b="0" dirty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2000" dirty="0"/>
              <a:t>사용자 모듈을 </a:t>
            </a:r>
            <a:r>
              <a:rPr lang="ko-KR" altLang="en-US" sz="2000" dirty="0" err="1"/>
              <a:t>확장자</a:t>
            </a:r>
            <a:r>
              <a:rPr lang="ko-KR" altLang="en-US" sz="2000" dirty="0"/>
              <a:t> 없이 기술할 경우</a:t>
            </a:r>
            <a:endParaRPr lang="en-US" altLang="ko-KR" sz="2000" dirty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 dirty="0"/>
              <a:t> </a:t>
            </a:r>
            <a:r>
              <a:rPr lang="en-US" altLang="ko-KR" sz="1800" b="0" dirty="0"/>
              <a:t>require('./some');</a:t>
            </a:r>
          </a:p>
          <a:p>
            <a:pPr marL="800100" lvl="1" indent="-342900" eaLnBrk="1" latinLnBrk="0" hangingPunct="1">
              <a:spcBef>
                <a:spcPct val="0"/>
              </a:spcBef>
              <a:buFont typeface="+mj-lt"/>
              <a:buAutoNum type="arabicPeriod"/>
            </a:pPr>
            <a:r>
              <a:rPr lang="ko-KR" altLang="en-US" sz="1800" b="0"/>
              <a:t>파일</a:t>
            </a:r>
            <a:r>
              <a:rPr lang="en-US" altLang="ko-KR" sz="1800" b="0"/>
              <a:t>: some </a:t>
            </a:r>
            <a:r>
              <a:rPr lang="en-US" altLang="ko-KR" sz="1800" b="0" dirty="0"/>
              <a:t>&gt; </a:t>
            </a:r>
            <a:r>
              <a:rPr lang="en-US" altLang="ko-KR" sz="1800" b="0" dirty="0" err="1"/>
              <a:t>some.js</a:t>
            </a:r>
            <a:r>
              <a:rPr lang="en-US" altLang="ko-KR" sz="1800" b="0" dirty="0"/>
              <a:t> &gt; </a:t>
            </a:r>
            <a:r>
              <a:rPr lang="en-US" altLang="ko-KR" sz="1800" b="0" dirty="0" err="1"/>
              <a:t>some.json</a:t>
            </a:r>
            <a:r>
              <a:rPr lang="en-US" altLang="ko-KR" sz="1800" b="0" dirty="0"/>
              <a:t> &gt; </a:t>
            </a:r>
            <a:r>
              <a:rPr lang="en-US" altLang="ko-KR" sz="1800" b="0" dirty="0" err="1"/>
              <a:t>some.node</a:t>
            </a:r>
            <a:r>
              <a:rPr lang="en-US" altLang="ko-KR" sz="1800" b="0" dirty="0"/>
              <a:t> </a:t>
            </a:r>
            <a:r>
              <a:rPr lang="ko-KR" altLang="en-US" sz="1800" b="0" dirty="0"/>
              <a:t>순서로 로딩</a:t>
            </a:r>
            <a:endParaRPr lang="en-US" altLang="ko-KR" sz="1800" b="0" dirty="0"/>
          </a:p>
          <a:p>
            <a:pPr marL="800100" lvl="1" indent="-342900" eaLnBrk="1" latinLnBrk="0" hangingPunct="1">
              <a:spcBef>
                <a:spcPct val="0"/>
              </a:spcBef>
              <a:buFont typeface="+mj-lt"/>
              <a:buAutoNum type="arabicPeriod"/>
            </a:pPr>
            <a:r>
              <a:rPr lang="ko-KR" altLang="en-US" sz="1800" b="0"/>
              <a:t>폴더</a:t>
            </a:r>
            <a:r>
              <a:rPr lang="en-US" altLang="ko-KR" sz="1800" b="0"/>
              <a:t>: some </a:t>
            </a:r>
            <a:r>
              <a:rPr lang="ko-KR" altLang="en-US" sz="1800" b="0" dirty="0"/>
              <a:t>폴더 내에 </a:t>
            </a:r>
            <a:r>
              <a:rPr lang="en-US" altLang="ko-KR" sz="1800" b="0" dirty="0" err="1"/>
              <a:t>package.json</a:t>
            </a:r>
            <a:r>
              <a:rPr lang="en-US" altLang="ko-KR" sz="1800" b="0" dirty="0"/>
              <a:t> </a:t>
            </a:r>
            <a:r>
              <a:rPr lang="ko-KR" altLang="en-US" sz="1800" b="0" dirty="0"/>
              <a:t>파일이 있고 </a:t>
            </a:r>
            <a:r>
              <a:rPr lang="en-US" altLang="ko-KR" sz="1800" b="0" dirty="0" err="1"/>
              <a:t>package.json</a:t>
            </a:r>
            <a:r>
              <a:rPr lang="en-US" altLang="ko-KR" sz="1800" b="0" dirty="0"/>
              <a:t> </a:t>
            </a:r>
            <a:r>
              <a:rPr lang="ko-KR" altLang="en-US" sz="1800" b="0" dirty="0"/>
              <a:t>파일의 </a:t>
            </a:r>
            <a:r>
              <a:rPr lang="en-US" altLang="ko-KR" sz="1800" b="0" dirty="0"/>
              <a:t>main </a:t>
            </a:r>
            <a:r>
              <a:rPr lang="ko-KR" altLang="en-US" sz="1800" b="0" dirty="0"/>
              <a:t>속성에 지정한 파일이 존재할 경우 해당 파일을 로딩</a:t>
            </a:r>
            <a:endParaRPr lang="en-US" altLang="ko-KR" sz="1800" b="0" dirty="0"/>
          </a:p>
          <a:p>
            <a:pPr marL="800100" lvl="1" indent="-342900" eaLnBrk="1" latinLnBrk="0" hangingPunct="1">
              <a:spcBef>
                <a:spcPct val="0"/>
              </a:spcBef>
              <a:buFont typeface="+mj-lt"/>
              <a:buAutoNum type="arabicPeriod"/>
            </a:pPr>
            <a:r>
              <a:rPr lang="en-US" altLang="ko-KR" sz="1800" b="0"/>
              <a:t>some </a:t>
            </a:r>
            <a:r>
              <a:rPr lang="ko-KR" altLang="en-US" sz="1800" b="0" dirty="0"/>
              <a:t>폴더 내에서 </a:t>
            </a:r>
            <a:r>
              <a:rPr lang="en-US" altLang="ko-KR" sz="1800" b="0" dirty="0"/>
              <a:t>index &gt; </a:t>
            </a:r>
            <a:r>
              <a:rPr lang="en-US" altLang="ko-KR" sz="1800" b="0" dirty="0" err="1"/>
              <a:t>index.js</a:t>
            </a:r>
            <a:r>
              <a:rPr lang="en-US" altLang="ko-KR" sz="1800" b="0" dirty="0"/>
              <a:t> &gt; </a:t>
            </a:r>
            <a:r>
              <a:rPr lang="en-US" altLang="ko-KR" sz="1800" b="0" dirty="0" err="1"/>
              <a:t>index.json</a:t>
            </a:r>
            <a:r>
              <a:rPr lang="en-US" altLang="ko-KR" sz="1800" b="0" dirty="0"/>
              <a:t> &gt; </a:t>
            </a:r>
            <a:r>
              <a:rPr lang="en-US" altLang="ko-KR" sz="1800" b="0" dirty="0" err="1"/>
              <a:t>index.node</a:t>
            </a:r>
            <a:r>
              <a:rPr lang="en-US" altLang="ko-KR" sz="1800" b="0" dirty="0"/>
              <a:t> </a:t>
            </a:r>
            <a:r>
              <a:rPr lang="ko-KR" altLang="en-US" sz="1800" b="0" dirty="0"/>
              <a:t>순서로 로딩</a:t>
            </a:r>
            <a:endParaRPr lang="en-US" altLang="ko-KR" sz="1800" b="0" dirty="0"/>
          </a:p>
          <a:p>
            <a:pPr marL="800100" lvl="1" indent="-342900" eaLnBrk="1" latinLnBrk="0" hangingPunct="1">
              <a:spcBef>
                <a:spcPct val="0"/>
              </a:spcBef>
              <a:buFont typeface="+mj-lt"/>
              <a:buAutoNum type="arabicPeriod"/>
            </a:pPr>
            <a:endParaRPr lang="en-US" altLang="ko-KR" sz="1400" b="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1747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2800">
                <a:solidFill>
                  <a:schemeClr val="bg1"/>
                </a:solidFill>
              </a:rPr>
              <a:t>전역 개체</a:t>
            </a:r>
            <a:endParaRPr lang="en-US" altLang="ko-KR" sz="2800">
              <a:solidFill>
                <a:schemeClr val="bg1"/>
              </a:solidFill>
            </a:endParaRP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640762" cy="3200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2000" dirty="0"/>
              <a:t> 전역 개체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 dirty="0"/>
              <a:t> 모든 모듈에서 접근할 수 있는 개체</a:t>
            </a:r>
            <a:endParaRPr lang="en-US" altLang="ko-KR" sz="1800" b="0" dirty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 dirty="0"/>
              <a:t> global </a:t>
            </a:r>
            <a:r>
              <a:rPr lang="ko-KR" altLang="en-US" sz="1800" b="0" dirty="0"/>
              <a:t>변수로 접근</a:t>
            </a:r>
            <a:r>
              <a:rPr lang="en-US" altLang="ko-KR" sz="1800" b="0" dirty="0"/>
              <a:t>(</a:t>
            </a:r>
            <a:r>
              <a:rPr lang="ko-KR" altLang="en-US" sz="1800" b="0" dirty="0"/>
              <a:t>생략 가능</a:t>
            </a:r>
            <a:r>
              <a:rPr lang="en-US" altLang="ko-KR" sz="1800" b="0" dirty="0"/>
              <a:t>)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endParaRPr lang="en-US" altLang="ko-KR" sz="1800" dirty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2000" dirty="0"/>
              <a:t> </a:t>
            </a:r>
            <a:r>
              <a:rPr lang="en-US" altLang="ko-KR" sz="2000" dirty="0"/>
              <a:t>global scope</a:t>
            </a:r>
            <a:endParaRPr lang="ko-KR" altLang="en-US" sz="2000" dirty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global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 dirty="0"/>
              <a:t> console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 dirty="0"/>
              <a:t> process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 dirty="0"/>
              <a:t> Buffer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 dirty="0"/>
              <a:t> </a:t>
            </a:r>
            <a:r>
              <a:rPr lang="en-US" altLang="ko-KR" sz="1800" b="0" dirty="0" err="1"/>
              <a:t>setTimeout</a:t>
            </a:r>
            <a:r>
              <a:rPr lang="en-US" altLang="ko-KR" sz="1800" b="0" dirty="0"/>
              <a:t>(), </a:t>
            </a:r>
            <a:r>
              <a:rPr lang="en-US" altLang="ko-KR" sz="1800" b="0" dirty="0" err="1"/>
              <a:t>clearTimeout</a:t>
            </a:r>
            <a:r>
              <a:rPr lang="en-US" altLang="ko-KR" sz="1800" b="0" dirty="0"/>
              <a:t>(), </a:t>
            </a:r>
            <a:r>
              <a:rPr lang="en-US" altLang="ko-KR" sz="1800" b="0" dirty="0" err="1"/>
              <a:t>setInterval</a:t>
            </a:r>
            <a:r>
              <a:rPr lang="en-US" altLang="ko-KR" sz="1800" b="0" dirty="0"/>
              <a:t>(), </a:t>
            </a:r>
            <a:r>
              <a:rPr lang="en-US" altLang="ko-KR" sz="1800" b="0" dirty="0" err="1"/>
              <a:t>clearInterval</a:t>
            </a:r>
            <a:r>
              <a:rPr lang="en-US" altLang="ko-KR" sz="1800" b="0" dirty="0"/>
              <a:t>(), </a:t>
            </a:r>
            <a:r>
              <a:rPr lang="en-US" altLang="ko-KR" sz="1800" b="0" dirty="0" err="1"/>
              <a:t>setImmediate</a:t>
            </a:r>
            <a:r>
              <a:rPr lang="en-US" altLang="ko-KR" sz="1800" b="0" dirty="0"/>
              <a:t>(), </a:t>
            </a:r>
            <a:r>
              <a:rPr lang="en-US" altLang="ko-KR" sz="1800" b="0" dirty="0" err="1"/>
              <a:t>clearImmediate</a:t>
            </a:r>
            <a:r>
              <a:rPr lang="en-US" altLang="ko-KR" sz="1800" b="0" dirty="0"/>
              <a:t>()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1747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2800">
                <a:solidFill>
                  <a:schemeClr val="bg1"/>
                </a:solidFill>
              </a:rPr>
              <a:t>모듈 개체</a:t>
            </a:r>
            <a:endParaRPr lang="en-US" altLang="ko-KR" sz="2800">
              <a:solidFill>
                <a:schemeClr val="bg1"/>
              </a:solidFill>
            </a:endParaRP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640762" cy="264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2000"/>
              <a:t> 모듈 개체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모듈 내부에서만 접근할 수 있는 개체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None/>
            </a:pPr>
            <a:endParaRPr lang="en-US" altLang="ko-KR" sz="1800" b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module scope</a:t>
            </a:r>
            <a:endParaRPr lang="ko-KR" altLang="en-US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__dirname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__filename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module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exports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require()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1747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2800">
                <a:solidFill>
                  <a:schemeClr val="bg1"/>
                </a:solidFill>
              </a:rPr>
              <a:t>전역 개체</a:t>
            </a:r>
            <a:endParaRPr lang="en-US" altLang="ko-KR" sz="2800">
              <a:solidFill>
                <a:schemeClr val="bg1"/>
              </a:solidFill>
            </a:endParaRPr>
          </a:p>
        </p:txBody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640762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2000"/>
              <a:t> 전역 변수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웹 브라우저에서 실행되는 자바스크립트의 최상위 변수는 전역 변수가 되지만 노드에서의 최상위 변수는 해당 모듈 내에서만 접근할 수 있는 모듈 변수가 됨</a:t>
            </a:r>
            <a:endParaRPr lang="en-US" altLang="ko-KR" sz="1800" b="0"/>
          </a:p>
          <a:p>
            <a:pPr lvl="2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var sum = 0;</a:t>
            </a:r>
          </a:p>
          <a:p>
            <a:pPr lvl="2" eaLnBrk="1" latinLnBrk="0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전역 변수를 정의할때는 명시적으로 </a:t>
            </a:r>
            <a:r>
              <a:rPr lang="en-US" altLang="ko-KR" sz="1800" b="0"/>
              <a:t>global </a:t>
            </a:r>
            <a:r>
              <a:rPr lang="ko-KR" altLang="en-US" sz="1800" b="0"/>
              <a:t>객체의 속성으로 지정하거나 </a:t>
            </a:r>
            <a:r>
              <a:rPr lang="en-US" altLang="ko-KR" sz="1800" b="0"/>
              <a:t>global</a:t>
            </a:r>
            <a:r>
              <a:rPr lang="ko-KR" altLang="en-US" sz="1800" b="0"/>
              <a:t>을 생략하고 지정</a:t>
            </a:r>
            <a:endParaRPr lang="en-US" altLang="ko-KR" sz="1800" b="0"/>
          </a:p>
          <a:p>
            <a:pPr lvl="2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global.sum = 0;	(</a:t>
            </a:r>
            <a:r>
              <a:rPr lang="ko-KR" altLang="en-US" sz="1800" b="0"/>
              <a:t>전역 변수</a:t>
            </a:r>
            <a:r>
              <a:rPr lang="en-US" altLang="ko-KR" sz="1800" b="0"/>
              <a:t>)</a:t>
            </a:r>
          </a:p>
          <a:p>
            <a:pPr lvl="2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en-US" altLang="ko-KR" sz="1800" b="0" strike="sngStrike"/>
              <a:t>global.</a:t>
            </a:r>
            <a:r>
              <a:rPr lang="en-US" altLang="ko-KR" sz="1800" b="0"/>
              <a:t>sum = 0;	(</a:t>
            </a:r>
            <a:r>
              <a:rPr lang="ko-KR" altLang="en-US" sz="1800" b="0"/>
              <a:t>전역 변수</a:t>
            </a:r>
            <a:r>
              <a:rPr lang="en-US" altLang="ko-KR" sz="1800" b="0"/>
              <a:t>)</a:t>
            </a:r>
          </a:p>
          <a:p>
            <a:pPr lvl="2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var sum = 0;	(</a:t>
            </a:r>
            <a:r>
              <a:rPr lang="ko-KR" altLang="en-US" sz="1800" b="0"/>
              <a:t>모듈 변수</a:t>
            </a:r>
            <a:r>
              <a:rPr lang="en-US" altLang="ko-KR" sz="1800" b="0"/>
              <a:t>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56284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Client-side javascript vs. Nodejs</a:t>
            </a:r>
          </a:p>
        </p:txBody>
      </p:sp>
      <p:sp>
        <p:nvSpPr>
          <p:cNvPr id="31748" name="모서리가 둥근 직사각형 26"/>
          <p:cNvSpPr>
            <a:spLocks noChangeArrowheads="1"/>
          </p:cNvSpPr>
          <p:nvPr/>
        </p:nvSpPr>
        <p:spPr bwMode="auto">
          <a:xfrm>
            <a:off x="323850" y="1484313"/>
            <a:ext cx="3743325" cy="475297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8" name="모서리가 둥근 직사각형 27"/>
          <p:cNvSpPr>
            <a:spLocks noChangeArrowheads="1"/>
          </p:cNvSpPr>
          <p:nvPr/>
        </p:nvSpPr>
        <p:spPr bwMode="auto">
          <a:xfrm>
            <a:off x="4716463" y="1484313"/>
            <a:ext cx="3743325" cy="475297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31750" name="TextBox 28"/>
          <p:cNvSpPr txBox="1">
            <a:spLocks noChangeArrowheads="1"/>
          </p:cNvSpPr>
          <p:nvPr/>
        </p:nvSpPr>
        <p:spPr bwMode="auto">
          <a:xfrm>
            <a:off x="1654175" y="1619250"/>
            <a:ext cx="1046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window</a:t>
            </a:r>
            <a:endParaRPr lang="ko-KR" altLang="en-US" sz="1800"/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6153150" y="1557338"/>
            <a:ext cx="866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global</a:t>
            </a:r>
            <a:endParaRPr lang="ko-KR" altLang="en-US" sz="1800"/>
          </a:p>
        </p:txBody>
      </p:sp>
      <p:sp>
        <p:nvSpPr>
          <p:cNvPr id="32" name="모서리가 둥근 직사각형 31"/>
          <p:cNvSpPr/>
          <p:nvPr/>
        </p:nvSpPr>
        <p:spPr bwMode="auto">
          <a:xfrm>
            <a:off x="1331913" y="1989138"/>
            <a:ext cx="1727200" cy="216058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ko-KR" sz="1400" b="0" dirty="0"/>
              <a:t>document</a:t>
            </a:r>
          </a:p>
          <a:p>
            <a:pPr algn="ctr">
              <a:defRPr/>
            </a:pPr>
            <a:r>
              <a:rPr lang="en-US" altLang="ko-KR" sz="1400" b="0" dirty="0"/>
              <a:t>location</a:t>
            </a:r>
          </a:p>
          <a:p>
            <a:pPr algn="ctr">
              <a:defRPr/>
            </a:pPr>
            <a:r>
              <a:rPr lang="en-US" altLang="ko-KR" sz="1400" b="0" dirty="0"/>
              <a:t>navigator</a:t>
            </a:r>
          </a:p>
          <a:p>
            <a:pPr algn="ctr">
              <a:defRPr/>
            </a:pPr>
            <a:r>
              <a:rPr lang="en-US" altLang="ko-KR" sz="1400" b="0" dirty="0"/>
              <a:t>alert</a:t>
            </a:r>
          </a:p>
          <a:p>
            <a:pPr algn="ctr">
              <a:defRPr/>
            </a:pPr>
            <a:r>
              <a:rPr lang="en-US" altLang="ko-KR" sz="1400" b="0" dirty="0"/>
              <a:t>console</a:t>
            </a:r>
          </a:p>
          <a:p>
            <a:pPr algn="ctr">
              <a:defRPr/>
            </a:pPr>
            <a:r>
              <a:rPr lang="en-US" altLang="ko-KR" sz="1400" b="0" dirty="0"/>
              <a:t>setTimeout()</a:t>
            </a:r>
          </a:p>
          <a:p>
            <a:pPr algn="ctr">
              <a:defRPr/>
            </a:pPr>
            <a:r>
              <a:rPr lang="en-US" altLang="ko-KR" sz="1400" b="0" dirty="0"/>
              <a:t>......</a:t>
            </a:r>
          </a:p>
          <a:p>
            <a:pPr algn="ctr">
              <a:defRPr/>
            </a:pP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x</a:t>
            </a:r>
          </a:p>
          <a:p>
            <a:pPr algn="ctr">
              <a:defRPr/>
            </a:pPr>
            <a:endParaRPr lang="en-US" altLang="ko-KR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 bwMode="auto">
          <a:xfrm>
            <a:off x="5724525" y="1916113"/>
            <a:ext cx="1655763" cy="16573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ko-KR" sz="1400" b="0" dirty="0"/>
              <a:t>process</a:t>
            </a:r>
          </a:p>
          <a:p>
            <a:pPr algn="ctr">
              <a:defRPr/>
            </a:pPr>
            <a:r>
              <a:rPr lang="en-US" altLang="ko-KR" sz="1400" b="0" dirty="0"/>
              <a:t>Buffer</a:t>
            </a:r>
          </a:p>
          <a:p>
            <a:pPr algn="ctr">
              <a:defRPr/>
            </a:pPr>
            <a:r>
              <a:rPr lang="en-US" altLang="ko-KR" sz="1400" b="0" dirty="0"/>
              <a:t>console</a:t>
            </a:r>
          </a:p>
          <a:p>
            <a:pPr algn="ctr">
              <a:defRPr/>
            </a:pPr>
            <a:r>
              <a:rPr lang="en-US" altLang="ko-KR" sz="1400" b="0" dirty="0"/>
              <a:t>setTimeout()</a:t>
            </a:r>
          </a:p>
          <a:p>
            <a:pPr algn="ctr">
              <a:defRPr/>
            </a:pPr>
            <a:r>
              <a:rPr lang="en-US" altLang="ko-KR" sz="1400" b="0" dirty="0"/>
              <a:t>......</a:t>
            </a:r>
          </a:p>
        </p:txBody>
      </p:sp>
      <p:sp>
        <p:nvSpPr>
          <p:cNvPr id="36" name="타원 35"/>
          <p:cNvSpPr/>
          <p:nvPr/>
        </p:nvSpPr>
        <p:spPr bwMode="auto">
          <a:xfrm>
            <a:off x="966788" y="5013325"/>
            <a:ext cx="1084262" cy="431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</a:rPr>
              <a:t>var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 x;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타원 36"/>
          <p:cNvSpPr/>
          <p:nvPr/>
        </p:nvSpPr>
        <p:spPr bwMode="auto">
          <a:xfrm>
            <a:off x="2268538" y="5013325"/>
            <a:ext cx="1150937" cy="431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</a:rPr>
              <a:t>var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 x;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756" name="TextBox 39"/>
          <p:cNvSpPr txBox="1">
            <a:spLocks noChangeArrowheads="1"/>
          </p:cNvSpPr>
          <p:nvPr/>
        </p:nvSpPr>
        <p:spPr bwMode="auto">
          <a:xfrm>
            <a:off x="1287463" y="5373688"/>
            <a:ext cx="476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 b="0" dirty="0" err="1"/>
              <a:t>a.js</a:t>
            </a:r>
            <a:endParaRPr lang="ko-KR" altLang="en-US" sz="1600" b="0" dirty="0"/>
          </a:p>
        </p:txBody>
      </p:sp>
      <p:sp>
        <p:nvSpPr>
          <p:cNvPr id="31757" name="TextBox 40"/>
          <p:cNvSpPr txBox="1">
            <a:spLocks noChangeArrowheads="1"/>
          </p:cNvSpPr>
          <p:nvPr/>
        </p:nvSpPr>
        <p:spPr bwMode="auto">
          <a:xfrm>
            <a:off x="2627313" y="5373688"/>
            <a:ext cx="4921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 b="0"/>
              <a:t>b.js</a:t>
            </a:r>
          </a:p>
        </p:txBody>
      </p:sp>
      <p:sp>
        <p:nvSpPr>
          <p:cNvPr id="45" name="모서리가 둥근 직사각형 44"/>
          <p:cNvSpPr/>
          <p:nvPr/>
        </p:nvSpPr>
        <p:spPr bwMode="auto">
          <a:xfrm>
            <a:off x="5219228" y="4077842"/>
            <a:ext cx="1296988" cy="136738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ko-KR" sz="1200" b="0" dirty="0"/>
              <a:t>__dirname</a:t>
            </a:r>
          </a:p>
          <a:p>
            <a:pPr algn="ctr">
              <a:defRPr/>
            </a:pPr>
            <a:r>
              <a:rPr lang="en-US" altLang="ko-KR" sz="1200" b="0" dirty="0"/>
              <a:t>__filename</a:t>
            </a:r>
          </a:p>
          <a:p>
            <a:pPr algn="ctr">
              <a:defRPr/>
            </a:pPr>
            <a:r>
              <a:rPr lang="en-US" altLang="ko-KR" sz="1200" b="0" dirty="0"/>
              <a:t>module</a:t>
            </a:r>
          </a:p>
          <a:p>
            <a:pPr algn="ctr">
              <a:defRPr/>
            </a:pPr>
            <a:r>
              <a:rPr lang="en-US" altLang="ko-KR" sz="1200" b="0" dirty="0"/>
              <a:t>exports</a:t>
            </a:r>
          </a:p>
          <a:p>
            <a:pPr algn="ctr">
              <a:defRPr/>
            </a:pP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</a:rPr>
              <a:t>var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 x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 bwMode="auto">
          <a:xfrm>
            <a:off x="6588224" y="4077841"/>
            <a:ext cx="1296988" cy="136738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ko-KR" sz="1200" b="0" dirty="0"/>
              <a:t>__dirname</a:t>
            </a:r>
          </a:p>
          <a:p>
            <a:pPr algn="ctr">
              <a:defRPr/>
            </a:pPr>
            <a:r>
              <a:rPr lang="en-US" altLang="ko-KR" sz="1200" b="0" dirty="0"/>
              <a:t>__filename</a:t>
            </a:r>
          </a:p>
          <a:p>
            <a:pPr algn="ctr">
              <a:defRPr/>
            </a:pPr>
            <a:r>
              <a:rPr lang="en-US" altLang="ko-KR" sz="1200" b="0" dirty="0"/>
              <a:t>module</a:t>
            </a:r>
          </a:p>
          <a:p>
            <a:pPr algn="ctr">
              <a:defRPr/>
            </a:pPr>
            <a:r>
              <a:rPr lang="en-US" altLang="ko-KR" sz="1200" b="0" dirty="0"/>
              <a:t>exports</a:t>
            </a:r>
          </a:p>
          <a:p>
            <a:pPr algn="ctr">
              <a:defRPr/>
            </a:pP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</a:rPr>
              <a:t>var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 x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1762" name="직선 화살표 연결선 54"/>
          <p:cNvCxnSpPr>
            <a:cxnSpLocks noChangeShapeType="1"/>
            <a:stCxn id="37" idx="0"/>
          </p:cNvCxnSpPr>
          <p:nvPr/>
        </p:nvCxnSpPr>
        <p:spPr bwMode="auto">
          <a:xfrm flipH="1" flipV="1">
            <a:off x="2235200" y="3854450"/>
            <a:ext cx="609600" cy="11588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3" name="직선 화살표 연결선 55"/>
          <p:cNvCxnSpPr>
            <a:cxnSpLocks noChangeShapeType="1"/>
            <a:stCxn id="36" idx="0"/>
          </p:cNvCxnSpPr>
          <p:nvPr/>
        </p:nvCxnSpPr>
        <p:spPr bwMode="auto">
          <a:xfrm flipV="1">
            <a:off x="1509713" y="3860800"/>
            <a:ext cx="666750" cy="1152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652120" y="5393531"/>
            <a:ext cx="4762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 b="0" dirty="0" err="1"/>
              <a:t>a.js</a:t>
            </a:r>
            <a:endParaRPr lang="ko-KR" altLang="en-US" sz="1600" b="0" dirty="0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7020272" y="5393531"/>
            <a:ext cx="4921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 b="0" dirty="0" err="1"/>
              <a:t>b.js</a:t>
            </a:r>
            <a:endParaRPr lang="en-US" altLang="ko-KR" sz="1600" b="0" dirty="0"/>
          </a:p>
        </p:txBody>
      </p:sp>
      <p:sp>
        <p:nvSpPr>
          <p:cNvPr id="69" name="모서리가 둥근 사각형 설명선 68"/>
          <p:cNvSpPr>
            <a:spLocks noChangeArrowheads="1"/>
          </p:cNvSpPr>
          <p:nvPr/>
        </p:nvSpPr>
        <p:spPr bwMode="auto">
          <a:xfrm>
            <a:off x="3235325" y="2200275"/>
            <a:ext cx="936625" cy="647700"/>
          </a:xfrm>
          <a:prstGeom prst="wedgeRoundRectCallout">
            <a:avLst>
              <a:gd name="adj1" fmla="val -68481"/>
              <a:gd name="adj2" fmla="val 34968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 b="0"/>
              <a:t>global</a:t>
            </a:r>
          </a:p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 b="0"/>
              <a:t>scope</a:t>
            </a:r>
            <a:endParaRPr lang="ko-KR" altLang="en-US" sz="1600" b="0"/>
          </a:p>
        </p:txBody>
      </p:sp>
      <p:sp>
        <p:nvSpPr>
          <p:cNvPr id="70" name="모서리가 둥근 사각형 설명선 69"/>
          <p:cNvSpPr>
            <a:spLocks noChangeArrowheads="1"/>
          </p:cNvSpPr>
          <p:nvPr/>
        </p:nvSpPr>
        <p:spPr bwMode="auto">
          <a:xfrm>
            <a:off x="7575550" y="1971675"/>
            <a:ext cx="935038" cy="649288"/>
          </a:xfrm>
          <a:prstGeom prst="wedgeRoundRectCallout">
            <a:avLst>
              <a:gd name="adj1" fmla="val -70069"/>
              <a:gd name="adj2" fmla="val 38412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 b="0"/>
              <a:t>global</a:t>
            </a:r>
          </a:p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 b="0"/>
              <a:t>scope</a:t>
            </a:r>
            <a:endParaRPr lang="ko-KR" altLang="en-US" sz="1600" b="0"/>
          </a:p>
        </p:txBody>
      </p:sp>
      <p:sp>
        <p:nvSpPr>
          <p:cNvPr id="71" name="모서리가 둥근 사각형 설명선 70"/>
          <p:cNvSpPr>
            <a:spLocks noChangeArrowheads="1"/>
          </p:cNvSpPr>
          <p:nvPr/>
        </p:nvSpPr>
        <p:spPr bwMode="auto">
          <a:xfrm>
            <a:off x="7740352" y="3285356"/>
            <a:ext cx="1008062" cy="647700"/>
          </a:xfrm>
          <a:prstGeom prst="wedgeRoundRectCallout">
            <a:avLst>
              <a:gd name="adj1" fmla="val -37963"/>
              <a:gd name="adj2" fmla="val 73972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 b="0"/>
              <a:t>module</a:t>
            </a:r>
          </a:p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 b="0"/>
              <a:t>scope</a:t>
            </a:r>
            <a:endParaRPr lang="ko-KR" altLang="en-US" sz="1600" b="0"/>
          </a:p>
        </p:txBody>
      </p:sp>
      <p:sp>
        <p:nvSpPr>
          <p:cNvPr id="31771" name="TextBox 75"/>
          <p:cNvSpPr txBox="1">
            <a:spLocks noChangeArrowheads="1"/>
          </p:cNvSpPr>
          <p:nvPr/>
        </p:nvSpPr>
        <p:spPr bwMode="auto">
          <a:xfrm>
            <a:off x="595313" y="836613"/>
            <a:ext cx="3184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/>
              <a:t>client-side javascript</a:t>
            </a:r>
            <a:endParaRPr lang="ko-KR" altLang="en-US" sz="2400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5975164" y="836613"/>
            <a:ext cx="11544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/>
              <a:t>nodejs</a:t>
            </a:r>
            <a:endParaRPr lang="ko-KR" altLang="en-US" sz="2400"/>
          </a:p>
        </p:txBody>
      </p:sp>
      <p:cxnSp>
        <p:nvCxnSpPr>
          <p:cNvPr id="47" name="직선 화살표 연결선 46"/>
          <p:cNvCxnSpPr>
            <a:cxnSpLocks noChangeShapeType="1"/>
            <a:stCxn id="45" idx="0"/>
            <a:endCxn id="33" idx="2"/>
          </p:cNvCxnSpPr>
          <p:nvPr/>
        </p:nvCxnSpPr>
        <p:spPr bwMode="auto">
          <a:xfrm flipV="1">
            <a:off x="5867722" y="3573463"/>
            <a:ext cx="684685" cy="50437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직선 화살표 연결선 49"/>
          <p:cNvCxnSpPr>
            <a:cxnSpLocks noChangeShapeType="1"/>
            <a:stCxn id="51" idx="0"/>
            <a:endCxn id="33" idx="2"/>
          </p:cNvCxnSpPr>
          <p:nvPr/>
        </p:nvCxnSpPr>
        <p:spPr bwMode="auto">
          <a:xfrm flipH="1" flipV="1">
            <a:off x="6552407" y="3573463"/>
            <a:ext cx="684311" cy="50437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폭발 1 8"/>
          <p:cNvSpPr>
            <a:spLocks noChangeArrowheads="1"/>
          </p:cNvSpPr>
          <p:nvPr/>
        </p:nvSpPr>
        <p:spPr bwMode="auto">
          <a:xfrm>
            <a:off x="2244725" y="3754438"/>
            <a:ext cx="863600" cy="646112"/>
          </a:xfrm>
          <a:prstGeom prst="irregularSeal1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1000"/>
              <a:t>충돌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/>
      <p:bldP spid="33" grpId="0" animBg="1"/>
      <p:bldP spid="36" grpId="0" animBg="1"/>
      <p:bldP spid="37" grpId="0" animBg="1"/>
      <p:bldP spid="31756" grpId="0"/>
      <p:bldP spid="31757" grpId="0"/>
      <p:bldP spid="45" grpId="0" uiExpand="1" build="allAtOnce" animBg="1"/>
      <p:bldP spid="51" grpId="0" uiExpand="1" build="allAtOnce" animBg="1"/>
      <p:bldP spid="57" grpId="0"/>
      <p:bldP spid="58" grpId="0"/>
      <p:bldP spid="69" grpId="0" animBg="1"/>
      <p:bldP spid="70" grpId="0" animBg="1"/>
      <p:bldP spid="71" grpId="0" animBg="1"/>
      <p:bldP spid="77" grpId="0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1747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2800">
                <a:solidFill>
                  <a:schemeClr val="bg1"/>
                </a:solidFill>
              </a:rPr>
              <a:t>모듈 개체</a:t>
            </a:r>
            <a:endParaRPr lang="en-US" altLang="ko-KR" sz="2800">
              <a:solidFill>
                <a:schemeClr val="bg1"/>
              </a:solidFill>
            </a:endParaRP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640762" cy="581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__dirname</a:t>
            </a:r>
            <a:endParaRPr lang="ko-KR" altLang="en-US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현재 실행중인 스크립트의 경로</a:t>
            </a:r>
            <a:r>
              <a:rPr lang="en-US" altLang="ko-KR" sz="1800" b="0"/>
              <a:t>(</a:t>
            </a:r>
            <a:r>
              <a:rPr lang="ko-KR" altLang="en-US" sz="1800" b="0"/>
              <a:t>절대경로</a:t>
            </a:r>
            <a:r>
              <a:rPr lang="en-US" altLang="ko-KR" sz="1800" b="0"/>
              <a:t>)</a:t>
            </a:r>
          </a:p>
          <a:p>
            <a:pPr lvl="1" eaLnBrk="1" latinLnBrk="0" hangingPunct="1">
              <a:spcBef>
                <a:spcPct val="0"/>
              </a:spcBef>
              <a:buFontTx/>
              <a:buNone/>
            </a:pPr>
            <a:endParaRPr lang="en-US" altLang="ko-KR" sz="1800" b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__filename</a:t>
            </a:r>
            <a:endParaRPr lang="ko-KR" altLang="en-US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현재 실행중인 스크립트의 파일명</a:t>
            </a:r>
            <a:r>
              <a:rPr lang="en-US" altLang="ko-KR" sz="1800" b="0"/>
              <a:t>(</a:t>
            </a:r>
            <a:r>
              <a:rPr lang="ko-KR" altLang="en-US" sz="1800" b="0"/>
              <a:t>절대경로</a:t>
            </a:r>
            <a:r>
              <a:rPr lang="en-US" altLang="ko-KR" sz="1800" b="0"/>
              <a:t>)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require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require(id): </a:t>
            </a:r>
            <a:r>
              <a:rPr lang="ko-KR" altLang="en-US" sz="1800" b="0"/>
              <a:t>지정한 모듈을 로딩한다</a:t>
            </a:r>
            <a:r>
              <a:rPr lang="en-US" altLang="ko-KR" sz="1800" b="0"/>
              <a:t>.</a:t>
            </a:r>
            <a:endParaRPr lang="en-US" altLang="ko-KR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require.resolve(id)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지정한 모듈의 </a:t>
            </a:r>
            <a:r>
              <a:rPr lang="en-US" altLang="ko-KR" sz="1800" b="0"/>
              <a:t>__filename </a:t>
            </a:r>
            <a:r>
              <a:rPr lang="ko-KR" altLang="en-US" sz="1800" b="0"/>
              <a:t>반환</a:t>
            </a:r>
            <a:endParaRPr lang="ko-KR" altLang="en-US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require.main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node.exe </a:t>
            </a:r>
            <a:r>
              <a:rPr lang="ko-KR" altLang="en-US" sz="1800" b="0"/>
              <a:t>명령어로 실행한 모듈에 대한 참조</a:t>
            </a:r>
            <a:endParaRPr lang="en-US" altLang="ko-KR" sz="1800" b="0"/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어떤 모듈이 </a:t>
            </a:r>
            <a:r>
              <a:rPr lang="en-US" altLang="ko-KR" sz="1800" b="0"/>
              <a:t>node.exe </a:t>
            </a:r>
            <a:r>
              <a:rPr lang="ko-KR" altLang="en-US" sz="1800" b="0"/>
              <a:t>명령어로 실행되었는지 여부를 확인하기 위해서는 </a:t>
            </a:r>
            <a:r>
              <a:rPr lang="en-US" altLang="ko-KR" sz="1800" b="0"/>
              <a:t>require.main == module </a:t>
            </a:r>
            <a:r>
              <a:rPr lang="ko-KR" altLang="en-US" sz="1800" b="0"/>
              <a:t>결과를 확인하면 된다</a:t>
            </a:r>
            <a:r>
              <a:rPr lang="en-US" altLang="ko-KR" sz="1800" b="0"/>
              <a:t>.</a:t>
            </a:r>
            <a:endParaRPr lang="en-US" altLang="ko-KR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require.cache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한번 로딩한 모듈은 </a:t>
            </a:r>
            <a:r>
              <a:rPr lang="en-US" altLang="ko-KR" sz="1800" b="0"/>
              <a:t>require.cache </a:t>
            </a:r>
            <a:r>
              <a:rPr lang="ko-KR" altLang="en-US" sz="1800" b="0"/>
              <a:t>속성에 저장되고 동일 모듈을 여러번 로딩하면 해당 모듈의 캐시가 반환됨</a:t>
            </a:r>
            <a:endParaRPr lang="en-US" altLang="ko-KR" sz="1800" b="0"/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로딩한 모듈에 대한 캐시정보가 저장된 </a:t>
            </a:r>
            <a:r>
              <a:rPr lang="en-US" altLang="ko-KR" sz="1800" b="0"/>
              <a:t>Object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속성명으로 모듈의 </a:t>
            </a:r>
            <a:r>
              <a:rPr lang="en-US" altLang="ko-KR" sz="1800" b="0"/>
              <a:t>__filename, </a:t>
            </a:r>
            <a:r>
              <a:rPr lang="ko-KR" altLang="en-US" sz="1800" b="0"/>
              <a:t>값으로 로딩한 모듈객체가 지정됨</a:t>
            </a:r>
            <a:endParaRPr lang="en-US" altLang="ko-KR" sz="1800" b="0"/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속성을 삭제하면 해당 모듈에 대한 캐시가 삭제됨</a:t>
            </a:r>
            <a:endParaRPr lang="en-US" altLang="ko-KR" sz="1800" b="0"/>
          </a:p>
        </p:txBody>
      </p:sp>
    </p:spTree>
    <p:extLst>
      <p:ext uri="{BB962C8B-B14F-4D97-AF65-F5344CB8AC3E}">
        <p14:creationId xmlns:p14="http://schemas.microsoft.com/office/powerpoint/2010/main" val="3869571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1747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2800">
                <a:solidFill>
                  <a:schemeClr val="bg1"/>
                </a:solidFill>
              </a:rPr>
              <a:t>모듈 개체</a:t>
            </a:r>
            <a:endParaRPr lang="en-US" altLang="ko-KR" sz="2800">
              <a:solidFill>
                <a:schemeClr val="bg1"/>
              </a:solidFill>
            </a:endParaRPr>
          </a:p>
        </p:txBody>
      </p:sp>
      <p:sp>
        <p:nvSpPr>
          <p:cNvPr id="38916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640762" cy="569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module</a:t>
            </a:r>
            <a:endParaRPr lang="ko-KR" altLang="en-US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현재 모듈에 대한 참조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id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현재 모듈의 고유 식별자</a:t>
            </a:r>
            <a:endParaRPr lang="en-US" altLang="ko-KR" sz="1800" b="0"/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node.exe</a:t>
            </a:r>
            <a:r>
              <a:rPr lang="ko-KR" altLang="en-US" sz="1800" b="0"/>
              <a:t>로 직접 실행한 모듈의 경우 </a:t>
            </a:r>
            <a:r>
              <a:rPr lang="en-US" altLang="ko-KR" sz="1800" b="0"/>
              <a:t>'.' </a:t>
            </a:r>
            <a:r>
              <a:rPr lang="ko-KR" altLang="en-US" sz="1800" b="0"/>
              <a:t>이며 다른 모듈에 의해 로딩된 모듈의 경우 </a:t>
            </a:r>
            <a:r>
              <a:rPr lang="en-US" altLang="ko-KR" sz="1800" b="0"/>
              <a:t>__filename</a:t>
            </a:r>
            <a:r>
              <a:rPr lang="ko-KR" altLang="en-US" sz="1800" b="0"/>
              <a:t>이 된다</a:t>
            </a:r>
            <a:r>
              <a:rPr lang="en-US" altLang="ko-KR" sz="1800" b="0"/>
              <a:t>.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parent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현재 모듈을 </a:t>
            </a:r>
            <a:r>
              <a:rPr lang="en-US" altLang="ko-KR" sz="1800" b="0"/>
              <a:t>require()</a:t>
            </a:r>
            <a:r>
              <a:rPr lang="ko-KR" altLang="en-US" sz="1800" b="0"/>
              <a:t>한 부모 모듈에 대한 참조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filename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__filename</a:t>
            </a:r>
            <a:r>
              <a:rPr lang="ko-KR" altLang="en-US" sz="1800" b="0"/>
              <a:t>과 같음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loaded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모듈 로딩이 완료되었는지 여부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children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모듈이 </a:t>
            </a:r>
            <a:r>
              <a:rPr lang="en-US" altLang="ko-KR" sz="1800" b="0"/>
              <a:t>require()</a:t>
            </a:r>
            <a:r>
              <a:rPr lang="ko-KR" altLang="en-US" sz="1800" b="0"/>
              <a:t> 한 자식 모듈 객체의 배열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exports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모듈이 </a:t>
            </a:r>
            <a:r>
              <a:rPr lang="en-US" altLang="ko-KR" sz="1800" b="0"/>
              <a:t>require() </a:t>
            </a:r>
            <a:r>
              <a:rPr lang="ko-KR" altLang="en-US" sz="1800" b="0"/>
              <a:t>될 때 반환할 객체</a:t>
            </a:r>
            <a:r>
              <a:rPr lang="en-US" altLang="ko-KR" sz="1800" b="0"/>
              <a:t>.</a:t>
            </a:r>
            <a:r>
              <a:rPr lang="ko-KR" altLang="en-US" sz="1800" b="0"/>
              <a:t> 초기값은 빈 </a:t>
            </a:r>
            <a:r>
              <a:rPr lang="en-US" altLang="ko-KR" sz="1800" b="0"/>
              <a:t>Object</a:t>
            </a:r>
            <a:r>
              <a:rPr lang="ko-KR" altLang="en-US" sz="1800" b="0"/>
              <a:t>이다</a:t>
            </a:r>
            <a:r>
              <a:rPr lang="en-US" altLang="ko-KR" sz="1800" b="0"/>
              <a:t>.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 module.exports</a:t>
            </a:r>
            <a:r>
              <a:rPr lang="ko-KR" altLang="en-US" sz="1800" b="0"/>
              <a:t>의 속성으로 지정한 값만 외부에서 사용 가능함</a:t>
            </a:r>
            <a:endParaRPr lang="en-US" altLang="ko-KR" sz="1800" b="0"/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endParaRPr lang="en-US" altLang="ko-KR" sz="1800" b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exports</a:t>
            </a:r>
            <a:endParaRPr lang="ko-KR" altLang="en-US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module.exports</a:t>
            </a:r>
            <a:r>
              <a:rPr lang="ko-KR" altLang="en-US" sz="1800" b="0"/>
              <a:t>에 대한 참조</a:t>
            </a:r>
            <a:endParaRPr lang="en-US" altLang="ko-KR" sz="1800" b="0"/>
          </a:p>
        </p:txBody>
      </p:sp>
    </p:spTree>
    <p:extLst>
      <p:ext uri="{BB962C8B-B14F-4D97-AF65-F5344CB8AC3E}">
        <p14:creationId xmlns:p14="http://schemas.microsoft.com/office/powerpoint/2010/main" val="198327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4156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2800">
                <a:solidFill>
                  <a:schemeClr val="bg1"/>
                </a:solidFill>
              </a:rPr>
              <a:t>사용자 정의 모듈 만들기</a:t>
            </a:r>
            <a:endParaRPr lang="en-US" altLang="ko-KR" sz="2800">
              <a:solidFill>
                <a:schemeClr val="bg1"/>
              </a:solidFill>
            </a:endParaRP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640762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모듈 내보내기</a:t>
            </a:r>
            <a:endParaRPr lang="en-US" altLang="ko-KR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외부 모듈이 사용할 기능을 명시적으로 내보내기</a:t>
            </a:r>
            <a:r>
              <a:rPr lang="en-US" altLang="ko-KR" sz="1800" b="0"/>
              <a:t>(export)</a:t>
            </a:r>
            <a:r>
              <a:rPr lang="ko-KR" altLang="en-US" sz="1800" b="0"/>
              <a:t> 해야함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모듈 객체인 </a:t>
            </a:r>
            <a:r>
              <a:rPr lang="en-US" altLang="ko-KR" sz="1800" b="0"/>
              <a:t>exports</a:t>
            </a:r>
            <a:r>
              <a:rPr lang="ko-KR" altLang="en-US" sz="1800" b="0"/>
              <a:t>나 </a:t>
            </a:r>
            <a:r>
              <a:rPr lang="en-US" altLang="ko-KR" sz="1800" b="0"/>
              <a:t>module.exports</a:t>
            </a:r>
            <a:r>
              <a:rPr lang="ko-KR" altLang="en-US" sz="1800" b="0"/>
              <a:t>를 사용</a:t>
            </a:r>
            <a:endParaRPr lang="en-US" altLang="ko-KR" sz="1800" b="0"/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exports.func1 = function(){ ... };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exports.attr1 = 100;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module.exports = {func1: function(){ ... }, attr1: 100};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내보내기한 기능은 해당 모듈을 로딩할때 </a:t>
            </a:r>
            <a:r>
              <a:rPr lang="en-US" altLang="ko-KR" sz="1800" b="0"/>
              <a:t>require()</a:t>
            </a:r>
            <a:r>
              <a:rPr lang="ko-KR" altLang="en-US" sz="1800" b="0"/>
              <a:t>의 반환값으로 지정됨</a:t>
            </a:r>
            <a:endParaRPr lang="en-US" altLang="ko-KR" sz="1800" b="0"/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var m1 = require('m1');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m1.func1();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console.log(m1.attr1);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모듈은 한번 로딩되면 캐시되기 때문에 매번 해당 모듈을 실행하도록 지정하고 싶으면 함수를 </a:t>
            </a:r>
            <a:r>
              <a:rPr lang="en-US" altLang="ko-KR" sz="1800" b="0"/>
              <a:t>exports </a:t>
            </a:r>
            <a:r>
              <a:rPr lang="ko-KR" altLang="en-US" sz="1800" b="0"/>
              <a:t>하도록 지정</a:t>
            </a:r>
            <a:endParaRPr lang="en-US" altLang="ko-KR" sz="1800" b="0"/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exports = function(){ ... };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var m1 = require('./m1')();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var m2 = require('./m1')();</a:t>
            </a:r>
          </a:p>
        </p:txBody>
      </p:sp>
    </p:spTree>
    <p:extLst>
      <p:ext uri="{BB962C8B-B14F-4D97-AF65-F5344CB8AC3E}">
        <p14:creationId xmlns:p14="http://schemas.microsoft.com/office/powerpoint/2010/main" val="545338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4864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module.exports vs. exports</a:t>
            </a:r>
          </a:p>
        </p:txBody>
      </p:sp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640762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module.exports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해당 모듈을 </a:t>
            </a:r>
            <a:r>
              <a:rPr lang="en-US" altLang="ko-KR" sz="1800" b="0"/>
              <a:t>require()</a:t>
            </a:r>
            <a:r>
              <a:rPr lang="ko-KR" altLang="en-US" sz="1800" b="0"/>
              <a:t>로 로딩할 경우 </a:t>
            </a:r>
            <a:r>
              <a:rPr lang="en-US" altLang="ko-KR" sz="1800" b="0"/>
              <a:t>module.exports</a:t>
            </a:r>
            <a:r>
              <a:rPr lang="ko-KR" altLang="en-US" sz="1800" b="0"/>
              <a:t>가 반환됨</a:t>
            </a:r>
            <a:r>
              <a:rPr lang="en-US" altLang="ko-KR" sz="1800" b="0"/>
              <a:t>.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exports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module.exports</a:t>
            </a:r>
            <a:r>
              <a:rPr lang="ko-KR" altLang="en-US" sz="1800" b="0"/>
              <a:t>에 대한 참조이므로 값을 바꿀 경우 기존 참조를 잃게 되어 내보내기 효과가 없다</a:t>
            </a:r>
            <a:r>
              <a:rPr lang="en-US" altLang="ko-KR" sz="1800" b="0"/>
              <a:t>.</a:t>
            </a:r>
            <a:r>
              <a:rPr lang="ko-KR" altLang="en-US" sz="1800" b="0"/>
              <a:t> 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2000"/>
              <a:t> 기능을 하나씩 내보내기 할 경우</a:t>
            </a:r>
            <a:endParaRPr lang="en-US" altLang="ko-KR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module.exports</a:t>
            </a:r>
            <a:r>
              <a:rPr lang="ko-KR" altLang="en-US" sz="1800" b="0"/>
              <a:t>나 </a:t>
            </a:r>
            <a:r>
              <a:rPr lang="en-US" altLang="ko-KR" sz="1800" b="0"/>
              <a:t>exports</a:t>
            </a:r>
            <a:r>
              <a:rPr lang="ko-KR" altLang="en-US" sz="1800" b="0"/>
              <a:t>에 지정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module.exports.func1 = function(){};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module.exports.attr1 = 100;</a:t>
            </a:r>
          </a:p>
          <a:p>
            <a:pPr lvl="1"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1800" b="0"/>
              <a:t>또는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exports.func1 = function(){};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exports.attr1 = 100;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기능을 한번에 내보내기 할 경우</a:t>
            </a:r>
            <a:endParaRPr lang="en-US" altLang="ko-KR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반드시 </a:t>
            </a:r>
            <a:r>
              <a:rPr lang="en-US" altLang="ko-KR" sz="1800" b="0"/>
              <a:t>module.exports</a:t>
            </a:r>
            <a:r>
              <a:rPr lang="ko-KR" altLang="en-US" sz="1800" b="0"/>
              <a:t>에 지정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module.exports = {func1: function(){ ... }, attr1: 100};</a:t>
            </a:r>
          </a:p>
        </p:txBody>
      </p:sp>
    </p:spTree>
    <p:extLst>
      <p:ext uri="{BB962C8B-B14F-4D97-AF65-F5344CB8AC3E}">
        <p14:creationId xmlns:p14="http://schemas.microsoft.com/office/powerpoint/2010/main" val="1515852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2273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2800">
                <a:solidFill>
                  <a:schemeClr val="bg1"/>
                </a:solidFill>
              </a:rPr>
              <a:t>전역 개체 </a:t>
            </a:r>
            <a:r>
              <a:rPr lang="en-US" altLang="ko-KR" sz="2800">
                <a:solidFill>
                  <a:schemeClr val="bg1"/>
                </a:solidFill>
              </a:rPr>
              <a:t>- </a:t>
            </a:r>
            <a:r>
              <a:rPr lang="ko-KR" altLang="en-US" sz="2800">
                <a:solidFill>
                  <a:schemeClr val="bg1"/>
                </a:solidFill>
              </a:rPr>
              <a:t>타이머</a:t>
            </a:r>
            <a:endParaRPr lang="en-US" altLang="ko-KR" sz="2800">
              <a:solidFill>
                <a:schemeClr val="bg1"/>
              </a:solidFill>
            </a:endParaRP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640762" cy="581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setTimeout(cb, delay[,arg][,...])</a:t>
            </a:r>
            <a:endParaRPr lang="ko-KR" altLang="en-US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지정한 </a:t>
            </a:r>
            <a:r>
              <a:rPr lang="en-US" altLang="ko-KR" sz="1800" b="0"/>
              <a:t>delay </a:t>
            </a:r>
            <a:r>
              <a:rPr lang="ko-KR" altLang="en-US" sz="1800" b="0"/>
              <a:t>밀리초 후에 </a:t>
            </a:r>
            <a:r>
              <a:rPr lang="en-US" altLang="ko-KR" sz="1800" b="0"/>
              <a:t>cb</a:t>
            </a:r>
            <a:r>
              <a:rPr lang="ko-KR" altLang="en-US" sz="1800" b="0"/>
              <a:t>를 실행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cb</a:t>
            </a:r>
            <a:r>
              <a:rPr lang="ko-KR" altLang="en-US" sz="1800" b="0"/>
              <a:t>에 전달할 매개변수를 추가로 지정가능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실제 지연시간은 </a:t>
            </a:r>
            <a:r>
              <a:rPr lang="en-US" altLang="ko-KR" sz="1800" b="0"/>
              <a:t>OS </a:t>
            </a:r>
            <a:r>
              <a:rPr lang="ko-KR" altLang="en-US" sz="1800" b="0"/>
              <a:t>타이머의 크기와 시스템 부하 같은 외부 요소에 따름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타이머의 </a:t>
            </a:r>
            <a:r>
              <a:rPr lang="en-US" altLang="ko-KR" sz="1800" b="0"/>
              <a:t>id</a:t>
            </a:r>
            <a:r>
              <a:rPr lang="ko-KR" altLang="en-US" sz="1800" b="0"/>
              <a:t>인 정수값을 반환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clearTimeout(timeout)</a:t>
            </a:r>
            <a:endParaRPr lang="ko-KR" altLang="en-US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setTimeout()</a:t>
            </a:r>
            <a:r>
              <a:rPr lang="ko-KR" altLang="en-US" sz="1800" b="0"/>
              <a:t>이 반환한 값을 인자로 지정하며 해당 타이머 동작을 취소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setInterval(cb, delay[,arg][,...])</a:t>
            </a:r>
            <a:endParaRPr lang="ko-KR" altLang="en-US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setTimeout()</a:t>
            </a:r>
            <a:r>
              <a:rPr lang="ko-KR" altLang="en-US" sz="1800" b="0"/>
              <a:t>과 같으나 지정한 시간마다 </a:t>
            </a:r>
            <a:r>
              <a:rPr lang="en-US" altLang="ko-KR" sz="1800" b="0"/>
              <a:t>cb</a:t>
            </a:r>
            <a:r>
              <a:rPr lang="ko-KR" altLang="en-US" sz="1800" b="0"/>
              <a:t>를 반복적으로 호출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clearInterval(interval)</a:t>
            </a:r>
            <a:endParaRPr lang="ko-KR" altLang="en-US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setInterval() </a:t>
            </a:r>
            <a:r>
              <a:rPr lang="ko-KR" altLang="en-US" sz="1800" b="0"/>
              <a:t>타이머를 취소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setImmediate(cb[,arg][,...])</a:t>
            </a:r>
            <a:endParaRPr lang="ko-KR" altLang="en-US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지정한 </a:t>
            </a:r>
            <a:r>
              <a:rPr lang="en-US" altLang="ko-KR" sz="1800" b="0"/>
              <a:t>cb</a:t>
            </a:r>
            <a:r>
              <a:rPr lang="ko-KR" altLang="en-US" sz="1800" b="0"/>
              <a:t>를 이벤트 큐에 추가</a:t>
            </a:r>
            <a:r>
              <a:rPr lang="en-US" altLang="ko-KR" sz="1800" b="0"/>
              <a:t>, </a:t>
            </a:r>
            <a:r>
              <a:rPr lang="ko-KR" altLang="en-US" sz="1800" b="0"/>
              <a:t>대기중인 작업이 완료되면 </a:t>
            </a:r>
            <a:r>
              <a:rPr lang="en-US" altLang="ko-KR" sz="1800" b="0"/>
              <a:t>cb</a:t>
            </a:r>
            <a:r>
              <a:rPr lang="ko-KR" altLang="en-US" sz="1800" b="0"/>
              <a:t>를 실행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clearImmediate(immediate)</a:t>
            </a:r>
            <a:endParaRPr lang="ko-KR" altLang="en-US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setImmediate() </a:t>
            </a:r>
            <a:r>
              <a:rPr lang="ko-KR" altLang="en-US" sz="1800" b="0"/>
              <a:t>작업을 취소</a:t>
            </a:r>
            <a:endParaRPr lang="en-US" altLang="ko-KR" sz="1800" b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19605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Node </a:t>
            </a:r>
            <a:r>
              <a:rPr lang="ko-KR" altLang="en-US" sz="2800">
                <a:solidFill>
                  <a:schemeClr val="bg1"/>
                </a:solidFill>
              </a:rPr>
              <a:t>모듈</a:t>
            </a:r>
            <a:endParaRPr lang="en-US" altLang="ko-KR" sz="2800">
              <a:solidFill>
                <a:schemeClr val="bg1"/>
              </a:solidFill>
            </a:endParaRP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640762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모듈이란</a:t>
            </a:r>
            <a:r>
              <a:rPr lang="en-US" altLang="ko-KR" sz="2000"/>
              <a:t>?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노드 애플리케이션의 기본 단위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자바스크립트 파일 하나가 하나의 모듈을 이룸</a:t>
            </a:r>
            <a:r>
              <a:rPr lang="en-US" altLang="ko-KR" sz="1800" b="0"/>
              <a:t> 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데이터</a:t>
            </a:r>
            <a:r>
              <a:rPr lang="en-US" altLang="ko-KR" sz="1800" b="0"/>
              <a:t>, </a:t>
            </a:r>
            <a:r>
              <a:rPr lang="ko-KR" altLang="en-US" sz="1800" b="0"/>
              <a:t>템플릿</a:t>
            </a:r>
            <a:r>
              <a:rPr lang="en-US" altLang="ko-KR" sz="1800" b="0"/>
              <a:t> </a:t>
            </a:r>
            <a:r>
              <a:rPr lang="ko-KR" altLang="en-US" sz="1800" b="0"/>
              <a:t>등의 파일이나 다른 모듈이 포함된 폴더 단위의 모듈도 가능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노드 어플리케이션은 하나 이상의 모듈로 구성되며 </a:t>
            </a:r>
            <a:r>
              <a:rPr lang="en-US" altLang="ko-KR" sz="1800" b="0"/>
              <a:t>require() </a:t>
            </a:r>
            <a:r>
              <a:rPr lang="ko-KR" altLang="en-US" sz="1800" b="0"/>
              <a:t>함수를 이용해서 외부 모듈 사용 가능</a:t>
            </a:r>
            <a:endParaRPr lang="en-US" altLang="ko-KR" sz="1800" b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4691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2800">
                <a:solidFill>
                  <a:schemeClr val="bg1"/>
                </a:solidFill>
              </a:rPr>
              <a:t>전역 개체 </a:t>
            </a:r>
            <a:r>
              <a:rPr lang="en-US" altLang="ko-KR" sz="2800">
                <a:solidFill>
                  <a:schemeClr val="bg1"/>
                </a:solidFill>
              </a:rPr>
              <a:t>- Buffer, console</a:t>
            </a: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640762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2000" dirty="0"/>
              <a:t> </a:t>
            </a:r>
            <a:r>
              <a:rPr lang="en-US" altLang="ko-KR" sz="2000" dirty="0"/>
              <a:t>Buffer</a:t>
            </a:r>
            <a:endParaRPr lang="ko-KR" altLang="en-US" sz="2000" dirty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 dirty="0"/>
              <a:t> </a:t>
            </a:r>
            <a:r>
              <a:rPr lang="ko-KR" altLang="en-US" sz="1800" b="0" dirty="0"/>
              <a:t>효율적인 데이터 입출력을 위한 바이너리 데이터 저장</a:t>
            </a:r>
            <a:endParaRPr lang="en-US" altLang="ko-KR" sz="1800" b="0" dirty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 dirty="0"/>
              <a:t> </a:t>
            </a:r>
            <a:r>
              <a:rPr lang="ko-KR" altLang="en-US" sz="1800" b="0" dirty="0"/>
              <a:t>직접 생성하거나</a:t>
            </a:r>
            <a:r>
              <a:rPr lang="en-US" altLang="ko-KR" sz="1800" b="0" dirty="0"/>
              <a:t>(</a:t>
            </a:r>
            <a:r>
              <a:rPr lang="en-US" altLang="ko-KR" sz="1800" b="0" dirty="0" err="1"/>
              <a:t>Buffer.from</a:t>
            </a:r>
            <a:r>
              <a:rPr lang="en-US" altLang="ko-KR" sz="1800" b="0"/>
              <a:t>()) </a:t>
            </a:r>
            <a:r>
              <a:rPr lang="ko-KR" altLang="en-US" sz="1800" b="0" dirty="0"/>
              <a:t>각종 </a:t>
            </a:r>
            <a:r>
              <a:rPr lang="en-US" altLang="ko-KR" sz="1800" b="0" dirty="0"/>
              <a:t>I/O(</a:t>
            </a:r>
            <a:r>
              <a:rPr lang="en-US" altLang="ko-KR" sz="1800" b="0" dirty="0" err="1"/>
              <a:t>tcp</a:t>
            </a:r>
            <a:r>
              <a:rPr lang="en-US" altLang="ko-KR" sz="1800" b="0" dirty="0"/>
              <a:t>, http, fs </a:t>
            </a:r>
            <a:r>
              <a:rPr lang="ko-KR" altLang="en-US" sz="1800" b="0" dirty="0"/>
              <a:t>등</a:t>
            </a:r>
            <a:r>
              <a:rPr lang="en-US" altLang="ko-KR" sz="1800" b="0" dirty="0"/>
              <a:t>)</a:t>
            </a:r>
            <a:r>
              <a:rPr lang="ko-KR" altLang="en-US" sz="1800" b="0" dirty="0"/>
              <a:t> 데이터를 다룰 때 사용</a:t>
            </a:r>
            <a:endParaRPr lang="en-US" altLang="ko-KR" sz="1800" b="0" dirty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endParaRPr lang="en-US" altLang="ko-KR" sz="1800" b="0" dirty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2000" dirty="0"/>
              <a:t> </a:t>
            </a:r>
            <a:r>
              <a:rPr lang="en-US" altLang="ko-KR" sz="2000" dirty="0"/>
              <a:t>console</a:t>
            </a:r>
            <a:endParaRPr lang="ko-KR" altLang="en-US" sz="2000" dirty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 dirty="0"/>
              <a:t> </a:t>
            </a:r>
            <a:r>
              <a:rPr lang="ko-KR" altLang="en-US" sz="1800" b="0" dirty="0"/>
              <a:t>웹 브라우저의 </a:t>
            </a:r>
            <a:r>
              <a:rPr lang="en-US" altLang="ko-KR" sz="1800" b="0" dirty="0"/>
              <a:t>console</a:t>
            </a:r>
            <a:r>
              <a:rPr lang="ko-KR" altLang="en-US" sz="1800" b="0" dirty="0"/>
              <a:t>과 비슷하게 로그나 </a:t>
            </a:r>
            <a:r>
              <a:rPr lang="ko-KR" altLang="en-US" sz="1800" b="0" dirty="0" err="1"/>
              <a:t>에러메세지</a:t>
            </a:r>
            <a:r>
              <a:rPr lang="ko-KR" altLang="en-US" sz="1800" b="0" dirty="0"/>
              <a:t> 들을 표준 출력장치에 출력한다</a:t>
            </a:r>
            <a:r>
              <a:rPr lang="en-US" altLang="ko-KR" sz="1800" b="0" dirty="0"/>
              <a:t>.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 dirty="0"/>
              <a:t> log([data][, ...]), info([data][, ...]), debug([data][, ...])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 dirty="0"/>
              <a:t>- </a:t>
            </a:r>
            <a:r>
              <a:rPr lang="ko-KR" altLang="en-US" sz="1800" b="0" dirty="0"/>
              <a:t>지정한 </a:t>
            </a:r>
            <a:r>
              <a:rPr lang="en-US" altLang="ko-KR" sz="1800" b="0" dirty="0"/>
              <a:t>data</a:t>
            </a:r>
            <a:r>
              <a:rPr lang="ko-KR" altLang="en-US" sz="1800" b="0" dirty="0"/>
              <a:t>를 </a:t>
            </a:r>
            <a:r>
              <a:rPr lang="en-US" altLang="ko-KR" sz="1800" b="0" dirty="0" err="1"/>
              <a:t>stdout</a:t>
            </a:r>
            <a:r>
              <a:rPr lang="ko-KR" altLang="en-US" sz="1800" b="0" dirty="0"/>
              <a:t>에 </a:t>
            </a:r>
            <a:r>
              <a:rPr lang="ko-KR" altLang="en-US" sz="1800" b="0" dirty="0" err="1"/>
              <a:t>한줄</a:t>
            </a:r>
            <a:r>
              <a:rPr lang="ko-KR" altLang="en-US" sz="1800" b="0" dirty="0"/>
              <a:t> 출력한다</a:t>
            </a:r>
            <a:r>
              <a:rPr lang="en-US" altLang="ko-KR" sz="1800" b="0" dirty="0"/>
              <a:t>.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 dirty="0"/>
              <a:t> error([data][, ...]), warn([data][, ...])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 dirty="0"/>
              <a:t>- </a:t>
            </a:r>
            <a:r>
              <a:rPr lang="ko-KR" altLang="en-US" sz="1800" b="0" dirty="0"/>
              <a:t>지정한 </a:t>
            </a:r>
            <a:r>
              <a:rPr lang="en-US" altLang="ko-KR" sz="1800" b="0" dirty="0"/>
              <a:t>data</a:t>
            </a:r>
            <a:r>
              <a:rPr lang="ko-KR" altLang="en-US" sz="1800" b="0" dirty="0"/>
              <a:t>를 </a:t>
            </a:r>
            <a:r>
              <a:rPr lang="en-US" altLang="ko-KR" sz="1800" b="0" dirty="0" err="1"/>
              <a:t>stderr</a:t>
            </a:r>
            <a:r>
              <a:rPr lang="ko-KR" altLang="en-US" sz="1800" b="0" dirty="0"/>
              <a:t>에 </a:t>
            </a:r>
            <a:r>
              <a:rPr lang="ko-KR" altLang="en-US" sz="1800" b="0" dirty="0" err="1"/>
              <a:t>한줄</a:t>
            </a:r>
            <a:r>
              <a:rPr lang="ko-KR" altLang="en-US" sz="1800" b="0" dirty="0"/>
              <a:t> 출력한다</a:t>
            </a:r>
            <a:r>
              <a:rPr lang="en-US" altLang="ko-KR" sz="1800" b="0" dirty="0"/>
              <a:t>.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 dirty="0"/>
              <a:t> </a:t>
            </a:r>
            <a:r>
              <a:rPr lang="en-US" altLang="ko-KR" sz="1800" b="0" dirty="0" err="1"/>
              <a:t>dir</a:t>
            </a:r>
            <a:r>
              <a:rPr lang="en-US" altLang="ko-KR" sz="1800" b="0" dirty="0"/>
              <a:t>(</a:t>
            </a:r>
            <a:r>
              <a:rPr lang="en-US" altLang="ko-KR" sz="1800" b="0" dirty="0" err="1"/>
              <a:t>obj</a:t>
            </a:r>
            <a:r>
              <a:rPr lang="en-US" altLang="ko-KR" sz="1800" b="0" dirty="0"/>
              <a:t>)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 dirty="0"/>
              <a:t>- </a:t>
            </a:r>
            <a:r>
              <a:rPr lang="en-US" altLang="ko-KR" sz="1800" b="0" dirty="0" err="1"/>
              <a:t>util.inspect</a:t>
            </a:r>
            <a:r>
              <a:rPr lang="en-US" altLang="ko-KR" sz="1800" b="0" dirty="0"/>
              <a:t>(</a:t>
            </a:r>
            <a:r>
              <a:rPr lang="en-US" altLang="ko-KR" sz="1800" b="0" dirty="0" err="1"/>
              <a:t>obj</a:t>
            </a:r>
            <a:r>
              <a:rPr lang="en-US" altLang="ko-KR" sz="1800" b="0" dirty="0"/>
              <a:t>)</a:t>
            </a:r>
            <a:r>
              <a:rPr lang="ko-KR" altLang="en-US" sz="1800" b="0" dirty="0"/>
              <a:t>를 사용한 결과 문자열을 </a:t>
            </a:r>
            <a:r>
              <a:rPr lang="en-US" altLang="ko-KR" sz="1800" b="0" dirty="0" err="1"/>
              <a:t>stdout</a:t>
            </a:r>
            <a:r>
              <a:rPr lang="ko-KR" altLang="en-US" sz="1800" b="0" dirty="0"/>
              <a:t>에 출력한다</a:t>
            </a:r>
            <a:r>
              <a:rPr lang="en-US" altLang="ko-KR" sz="1800" b="0" dirty="0"/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438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2800">
                <a:solidFill>
                  <a:schemeClr val="bg1"/>
                </a:solidFill>
              </a:rPr>
              <a:t>전역 개체 </a:t>
            </a:r>
            <a:r>
              <a:rPr lang="en-US" altLang="ko-KR" sz="2800">
                <a:solidFill>
                  <a:schemeClr val="bg1"/>
                </a:solidFill>
              </a:rPr>
              <a:t>- process</a:t>
            </a: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640762" cy="569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process</a:t>
            </a:r>
            <a:endParaRPr lang="ko-KR" altLang="en-US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실행중인 애플리케이션 및 환경에 대한 식별과 정보 제공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2000"/>
              <a:t> 주요 속성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version - </a:t>
            </a:r>
            <a:r>
              <a:rPr lang="ko-KR" altLang="en-US" sz="1800" b="0"/>
              <a:t>노드의 버전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versions - </a:t>
            </a:r>
            <a:r>
              <a:rPr lang="ko-KR" altLang="en-US" sz="1800" b="0"/>
              <a:t>노드의 버전과 라이브러리들의 버전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pid - </a:t>
            </a:r>
            <a:r>
              <a:rPr lang="ko-KR" altLang="en-US" sz="1800" b="0"/>
              <a:t>노드 실행 프로세스 아이디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arch - </a:t>
            </a:r>
            <a:r>
              <a:rPr lang="ko-KR" altLang="en-US" sz="1800" b="0"/>
              <a:t>프로세스의 실행 아키텍쳐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platform - </a:t>
            </a:r>
            <a:r>
              <a:rPr lang="ko-KR" altLang="en-US" sz="1800" b="0"/>
              <a:t>프로세스의 실행 플랫폼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env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시스템의 환경변수 값</a:t>
            </a:r>
            <a:endParaRPr lang="en-US" altLang="ko-KR" sz="1800" b="0"/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수정할 경우 현재 </a:t>
            </a:r>
            <a:r>
              <a:rPr lang="en-US" altLang="ko-KR" sz="1800" b="0"/>
              <a:t>process </a:t>
            </a:r>
            <a:r>
              <a:rPr lang="ko-KR" altLang="en-US" sz="1800" b="0"/>
              <a:t>내에서는 반영되지만 시스템의 환경변수 값에는 반영되지 않음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argv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command line arguments(</a:t>
            </a:r>
            <a:r>
              <a:rPr lang="ko-KR" altLang="en-US" sz="1800" b="0"/>
              <a:t>명령행 매개변수</a:t>
            </a:r>
            <a:r>
              <a:rPr lang="en-US" altLang="ko-KR" sz="1800" b="0"/>
              <a:t>)</a:t>
            </a:r>
            <a:r>
              <a:rPr lang="ko-KR" altLang="en-US" sz="1800" b="0"/>
              <a:t>값이 저장된 배열</a:t>
            </a:r>
            <a:endParaRPr lang="en-US" altLang="ko-KR" sz="1800" b="0"/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"node hello.js hello world"</a:t>
            </a:r>
            <a:r>
              <a:rPr lang="ko-KR" altLang="en-US" sz="1800" b="0"/>
              <a:t> </a:t>
            </a:r>
            <a:r>
              <a:rPr lang="en-US" altLang="ko-KR" sz="1800" b="0"/>
              <a:t>-&gt; ['node', '</a:t>
            </a:r>
            <a:r>
              <a:rPr lang="ko-KR" altLang="en-US" sz="1800" b="0"/>
              <a:t>경로</a:t>
            </a:r>
            <a:r>
              <a:rPr lang="en-US" altLang="ko-KR" sz="1800" b="0"/>
              <a:t>/hello.js', 'hello', 'world']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execArgv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노드 실행 명령어의 옵션이 저장된 배열</a:t>
            </a:r>
            <a:endParaRPr lang="en-US" altLang="ko-KR" sz="1800" b="0"/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부모와 같은 실행환경으로 자식 프로세스를 만들때 유용</a:t>
            </a:r>
            <a:endParaRPr lang="en-US" altLang="ko-KR" sz="1800" b="0"/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"node --harmony script.js --version" -&gt; ['--harmony']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438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2800">
                <a:solidFill>
                  <a:schemeClr val="bg1"/>
                </a:solidFill>
              </a:rPr>
              <a:t>전역 개체 </a:t>
            </a:r>
            <a:r>
              <a:rPr lang="en-US" altLang="ko-KR" sz="2800">
                <a:solidFill>
                  <a:schemeClr val="bg1"/>
                </a:solidFill>
              </a:rPr>
              <a:t>- process</a:t>
            </a: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640762" cy="510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2000"/>
              <a:t> 주요 메소드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cwd() - current working directory(</a:t>
            </a:r>
            <a:r>
              <a:rPr lang="ko-KR" altLang="ko-KR" sz="1800" b="0"/>
              <a:t>현재 작업 경로</a:t>
            </a:r>
            <a:r>
              <a:rPr lang="en-US" altLang="ko-KR" sz="1800" b="0"/>
              <a:t>, </a:t>
            </a:r>
            <a:r>
              <a:rPr lang="ko-KR" altLang="ko-KR" sz="1800" b="0"/>
              <a:t>프로세스가 실행된 경로</a:t>
            </a:r>
            <a:r>
              <a:rPr lang="en-US" altLang="ko-KR" sz="1800" b="0"/>
              <a:t>)</a:t>
            </a:r>
            <a:r>
              <a:rPr lang="ko-KR" altLang="ko-KR" sz="1800" b="0"/>
              <a:t>를 반환한다</a:t>
            </a:r>
            <a:r>
              <a:rPr lang="en-US" altLang="ko-KR" sz="1800" b="0"/>
              <a:t>.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chdir(directory) - cwd</a:t>
            </a:r>
            <a:r>
              <a:rPr lang="ko-KR" altLang="en-US" sz="1800" b="0"/>
              <a:t>를 </a:t>
            </a:r>
            <a:r>
              <a:rPr lang="ko-KR" altLang="ko-KR" sz="1800" b="0"/>
              <a:t>변경한다</a:t>
            </a:r>
            <a:r>
              <a:rPr lang="en-US" altLang="ko-KR" sz="1800" b="0"/>
              <a:t>.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exit(code)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지정한 종료코드로 프로세스를 종료한다</a:t>
            </a:r>
            <a:r>
              <a:rPr lang="en-US" altLang="ko-KR" sz="1800" b="0"/>
              <a:t>.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코드를 생략할 경우 성공을 나타내는 </a:t>
            </a:r>
            <a:r>
              <a:rPr lang="en-US" altLang="ko-KR" sz="1800" b="0"/>
              <a:t>0</a:t>
            </a:r>
            <a:r>
              <a:rPr lang="ko-KR" altLang="en-US" sz="1800" b="0"/>
              <a:t>이 지정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memoryUsage()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프로세스의 메모리 사용량 정보 반환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nextTick(callback)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현재 실행중인 이벤트 루프의 다음 이벤트로 지정한 </a:t>
            </a:r>
            <a:r>
              <a:rPr lang="en-US" altLang="ko-KR" sz="1800" b="0"/>
              <a:t>callback</a:t>
            </a:r>
            <a:r>
              <a:rPr lang="ko-KR" altLang="en-US" sz="1800" b="0"/>
              <a:t> 함수를 등록한다</a:t>
            </a:r>
            <a:r>
              <a:rPr lang="en-US" altLang="ko-KR" sz="1800" b="0"/>
              <a:t>.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지정한 함수를 비동기로 실행시키고 싶을 때 유용</a:t>
            </a:r>
            <a:endParaRPr lang="en-US" altLang="ko-KR" sz="1800" b="0"/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setTimeout(callback, 0) </a:t>
            </a:r>
            <a:r>
              <a:rPr lang="ko-KR" altLang="en-US" sz="1800" b="0"/>
              <a:t>보다 효율적이고 빠르게 동작</a:t>
            </a:r>
            <a:endParaRPr lang="en-US" altLang="ko-KR" sz="1800" b="0"/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다른 </a:t>
            </a:r>
            <a:r>
              <a:rPr lang="en-US" altLang="ko-KR" sz="1800" b="0"/>
              <a:t>I/O</a:t>
            </a:r>
            <a:r>
              <a:rPr lang="ko-KR" altLang="en-US" sz="1800" b="0"/>
              <a:t>의 콜백보다 우선순위가 높음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hrtime(time)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[</a:t>
            </a:r>
            <a:r>
              <a:rPr lang="ko-KR" altLang="en-US" sz="1800" b="0"/>
              <a:t>초</a:t>
            </a:r>
            <a:r>
              <a:rPr lang="en-US" altLang="ko-KR" sz="1800" b="0"/>
              <a:t>, </a:t>
            </a:r>
            <a:r>
              <a:rPr lang="ko-KR" altLang="en-US" sz="1800" b="0"/>
              <a:t>나노초</a:t>
            </a:r>
            <a:r>
              <a:rPr lang="en-US" altLang="ko-KR" sz="1800" b="0"/>
              <a:t>] </a:t>
            </a:r>
            <a:r>
              <a:rPr lang="ko-KR" altLang="en-US" sz="1800" b="0"/>
              <a:t>형태의 시간 배열 반환</a:t>
            </a:r>
            <a:endParaRPr lang="en-US" altLang="ko-KR" sz="1800" b="0"/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반환받은 배열을 인자로 </a:t>
            </a:r>
            <a:r>
              <a:rPr lang="en-US" altLang="ko-KR" sz="1800" b="0"/>
              <a:t>hrtime()</a:t>
            </a:r>
            <a:r>
              <a:rPr lang="ko-KR" altLang="en-US" sz="1800" b="0"/>
              <a:t>을 다시 호출하면 두 시간의 간격 반환</a:t>
            </a:r>
            <a:endParaRPr lang="en-US" altLang="ko-KR" sz="1800" b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438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2800">
                <a:solidFill>
                  <a:schemeClr val="bg1"/>
                </a:solidFill>
              </a:rPr>
              <a:t>전역 개체 </a:t>
            </a:r>
            <a:r>
              <a:rPr lang="en-US" altLang="ko-KR" sz="2800">
                <a:solidFill>
                  <a:schemeClr val="bg1"/>
                </a:solidFill>
              </a:rPr>
              <a:t>- process</a:t>
            </a: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640762" cy="458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2000"/>
              <a:t> 입출력 스트림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stdin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표준입력장치의 입력 스트림</a:t>
            </a:r>
            <a:r>
              <a:rPr lang="en-US" altLang="ko-KR" sz="1800" b="0"/>
              <a:t>(Readable Stream)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기본은 중지 상태이므로 데이터를 읽기 위해서는 </a:t>
            </a:r>
            <a:r>
              <a:rPr lang="en-US" altLang="ko-KR" sz="1800" b="0"/>
              <a:t>resume() </a:t>
            </a:r>
            <a:r>
              <a:rPr lang="ko-KR" altLang="en-US" sz="1800" b="0"/>
              <a:t>메소드 호출후 사용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stdout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표준출력장치의 출력 스트림</a:t>
            </a:r>
            <a:r>
              <a:rPr lang="en-US" altLang="ko-KR" sz="1800" b="0"/>
              <a:t>(Writable Stream)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노드의 다른 출력스트림과는 달리 닫히지 않는다</a:t>
            </a:r>
            <a:r>
              <a:rPr lang="en-US" altLang="ko-KR" sz="1800" b="0"/>
              <a:t>.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stderr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stdout</a:t>
            </a:r>
            <a:r>
              <a:rPr lang="ko-KR" altLang="en-US" sz="1800" b="0"/>
              <a:t>과 같으며 에러 메세지 출력 용도</a:t>
            </a:r>
            <a:endParaRPr lang="en-US" altLang="ko-KR" sz="1800" b="0"/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endParaRPr lang="en-US" altLang="ko-KR" sz="1800" b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2000"/>
              <a:t> 주요 이벤트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'exit'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프로세스가 종료될 때 발생</a:t>
            </a:r>
            <a:endParaRPr lang="en-US" altLang="ko-KR" sz="1800" b="0"/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리스너가 종료된 후 프로세스가 종료되므로 </a:t>
            </a:r>
            <a:r>
              <a:rPr lang="en-US" altLang="ko-KR" sz="1800" b="0"/>
              <a:t>exit </a:t>
            </a:r>
            <a:r>
              <a:rPr lang="ko-KR" altLang="en-US" sz="1800" b="0"/>
              <a:t>리스너는 동기작업만 하도록 작성해야 함</a:t>
            </a:r>
            <a:endParaRPr lang="en-US" altLang="ko-KR" sz="1800" b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19605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Node </a:t>
            </a:r>
            <a:r>
              <a:rPr lang="ko-KR" altLang="en-US" sz="2800">
                <a:solidFill>
                  <a:schemeClr val="bg1"/>
                </a:solidFill>
              </a:rPr>
              <a:t>모듈</a:t>
            </a:r>
            <a:endParaRPr lang="en-US" altLang="ko-KR" sz="2800">
              <a:solidFill>
                <a:schemeClr val="bg1"/>
              </a:solidFill>
            </a:endParaRP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640762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코어 모듈</a:t>
            </a:r>
            <a:endParaRPr lang="en-US" altLang="ko-KR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자바스크립트에서는 제공하지 않는 파일 입출력</a:t>
            </a:r>
            <a:r>
              <a:rPr lang="en-US" altLang="ko-KR" sz="1800" b="0"/>
              <a:t>, </a:t>
            </a:r>
            <a:r>
              <a:rPr lang="ko-KR" altLang="en-US" sz="1800" b="0"/>
              <a:t>네트워크 통신 등 노드에서 기본으로 제공하는 모듈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OS, Process, File System, Net, HTTP </a:t>
            </a:r>
            <a:r>
              <a:rPr lang="ko-KR" altLang="en-US" sz="1800" b="0"/>
              <a:t>등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주로</a:t>
            </a:r>
            <a:r>
              <a:rPr lang="en-US" altLang="ko-KR" sz="1800" b="0"/>
              <a:t> low-level API </a:t>
            </a:r>
            <a:r>
              <a:rPr lang="ko-KR" altLang="en-US" sz="1800" b="0"/>
              <a:t>이므로 코어 모듈만 가지고 개발하기에는 처리할 작업이 많음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None/>
            </a:pPr>
            <a:endParaRPr lang="en-US" altLang="ko-KR" sz="1800" b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확장 모듈</a:t>
            </a:r>
            <a:endParaRPr lang="en-US" altLang="ko-KR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개인이나 서드파티에서 개발해서 배포하는 모듈</a:t>
            </a:r>
            <a:r>
              <a:rPr lang="en-US" altLang="ko-KR" sz="1800" b="0"/>
              <a:t>(</a:t>
            </a:r>
            <a:r>
              <a:rPr lang="ko-KR" altLang="en-US" sz="1800" b="0"/>
              <a:t>라이브러리</a:t>
            </a:r>
            <a:r>
              <a:rPr lang="en-US" altLang="ko-KR" sz="1800" b="0"/>
              <a:t>)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코어 모듈의 부족한 부분을 보완하여 확장한 모듈</a:t>
            </a:r>
            <a:r>
              <a:rPr lang="en-US" altLang="ko-KR" sz="1800" b="0"/>
              <a:t>(high-level API)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npm</a:t>
            </a:r>
            <a:r>
              <a:rPr lang="ko-KR" altLang="en-US" sz="1800" b="0"/>
              <a:t>으로 관리</a:t>
            </a:r>
            <a:r>
              <a:rPr lang="en-US" altLang="ko-KR" sz="1800" b="0"/>
              <a:t>(</a:t>
            </a:r>
            <a:r>
              <a:rPr lang="ko-KR" altLang="en-US" sz="1800" b="0"/>
              <a:t>설치</a:t>
            </a:r>
            <a:r>
              <a:rPr lang="en-US" altLang="ko-KR" sz="1800" b="0"/>
              <a:t>, </a:t>
            </a:r>
            <a:r>
              <a:rPr lang="ko-KR" altLang="en-US" sz="1800" b="0"/>
              <a:t>삭제</a:t>
            </a:r>
            <a:r>
              <a:rPr lang="en-US" altLang="ko-KR" sz="1800" b="0"/>
              <a:t>, </a:t>
            </a:r>
            <a:r>
              <a:rPr lang="ko-KR" altLang="en-US" sz="1800" b="0"/>
              <a:t>업그레이드 등</a:t>
            </a:r>
            <a:r>
              <a:rPr lang="en-US" altLang="ko-KR" sz="1800" b="0"/>
              <a:t>)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npm</a:t>
            </a:r>
            <a:r>
              <a:rPr lang="ko-KR" altLang="en-US" sz="1800" b="0"/>
              <a:t>으로 설치시 </a:t>
            </a:r>
            <a:r>
              <a:rPr lang="en-US" altLang="ko-KR" sz="1800" b="0"/>
              <a:t>node_modules </a:t>
            </a:r>
            <a:r>
              <a:rPr lang="ko-KR" altLang="en-US" sz="1800" b="0"/>
              <a:t>폴더 하위에 폴더단위로 저장됨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사용자 모듈</a:t>
            </a:r>
            <a:endParaRPr lang="en-US" altLang="ko-KR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프로젝트를 구성하는 내부 모듈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node_modules </a:t>
            </a:r>
            <a:r>
              <a:rPr lang="ko-KR" altLang="en-US" sz="1800" b="0"/>
              <a:t>폴더 이외의 위치에 저장된 모듈</a:t>
            </a:r>
            <a:endParaRPr lang="en-US" altLang="ko-KR" sz="1800" b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1638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Node </a:t>
            </a:r>
            <a:r>
              <a:rPr lang="ko-KR" altLang="en-US" sz="2800">
                <a:solidFill>
                  <a:schemeClr val="bg1"/>
                </a:solidFill>
              </a:rPr>
              <a:t>모듈 시스템</a:t>
            </a:r>
            <a:endParaRPr lang="en-US" altLang="ko-KR" sz="2800">
              <a:solidFill>
                <a:schemeClr val="bg1"/>
              </a:solidFill>
            </a:endParaRP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640762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Node </a:t>
            </a:r>
            <a:r>
              <a:rPr lang="ko-KR" altLang="en-US" sz="2000"/>
              <a:t>모듈 시스템</a:t>
            </a:r>
            <a:endParaRPr lang="en-US" altLang="ko-KR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코어모듈은 최대한 간결함을 유지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CommonJS </a:t>
            </a:r>
            <a:r>
              <a:rPr lang="ko-KR" altLang="en-US" sz="1800" b="0"/>
              <a:t>모듈 시스템을 준수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CommonJS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자바스크립트 표준</a:t>
            </a:r>
            <a:r>
              <a:rPr lang="en-US" altLang="ko-KR" sz="1800" b="0"/>
              <a:t>(ECMAScript)</a:t>
            </a:r>
            <a:r>
              <a:rPr lang="ko-KR" altLang="en-US" sz="1800" b="0"/>
              <a:t>은 웹브라우저에서 동작하는 </a:t>
            </a:r>
            <a:r>
              <a:rPr lang="en-US" altLang="ko-KR" sz="1800" b="0"/>
              <a:t>API </a:t>
            </a:r>
            <a:r>
              <a:rPr lang="ko-KR" altLang="en-US" sz="1800" b="0"/>
              <a:t>위주로 정의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CommonJS</a:t>
            </a:r>
            <a:r>
              <a:rPr lang="ko-KR" altLang="en-US" sz="1800" b="0"/>
              <a:t>는 브라우저 밖에서 동작하기 위한 </a:t>
            </a:r>
            <a:r>
              <a:rPr lang="en-US" altLang="ko-KR" sz="1800" b="0"/>
              <a:t>API </a:t>
            </a:r>
            <a:r>
              <a:rPr lang="ko-KR" altLang="en-US" sz="1800" b="0"/>
              <a:t>정의</a:t>
            </a:r>
            <a:r>
              <a:rPr lang="en-US" altLang="ko-KR" sz="1800" b="0"/>
              <a:t>(</a:t>
            </a:r>
            <a:r>
              <a:rPr lang="ko-KR" altLang="en-US" sz="1800" b="0"/>
              <a:t>서버사이드</a:t>
            </a:r>
            <a:r>
              <a:rPr lang="en-US" altLang="ko-KR" sz="1800" b="0"/>
              <a:t>, </a:t>
            </a:r>
            <a:r>
              <a:rPr lang="ko-KR" altLang="en-US" sz="1800" b="0"/>
              <a:t>데스크탑 </a:t>
            </a:r>
            <a:r>
              <a:rPr lang="en-US" altLang="ko-KR" sz="1800" b="0"/>
              <a:t>GUI </a:t>
            </a:r>
            <a:r>
              <a:rPr lang="ko-KR" altLang="en-US" sz="1800" b="0"/>
              <a:t>프로그램 등</a:t>
            </a:r>
            <a:r>
              <a:rPr lang="en-US" altLang="ko-KR" sz="1800" b="0"/>
              <a:t>)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binary, encodings, io, fs, sockets </a:t>
            </a:r>
            <a:r>
              <a:rPr lang="ko-KR" altLang="en-US" sz="1800" b="0"/>
              <a:t>등의 스펙을 정의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CommonJS </a:t>
            </a:r>
            <a:r>
              <a:rPr lang="ko-KR" altLang="en-US" sz="2000"/>
              <a:t>모듈 시스템 요구사항</a:t>
            </a:r>
            <a:endParaRPr lang="en-US" altLang="ko-KR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모듈 식별자를 받아서 노출된 </a:t>
            </a:r>
            <a:r>
              <a:rPr lang="en-US" altLang="ko-KR" sz="1800" b="0"/>
              <a:t>API</a:t>
            </a:r>
            <a:r>
              <a:rPr lang="ko-KR" altLang="en-US" sz="1800" b="0"/>
              <a:t>를 반환하는 </a:t>
            </a:r>
            <a:r>
              <a:rPr lang="en-US" altLang="ko-KR" sz="1800" b="0"/>
              <a:t>require </a:t>
            </a:r>
            <a:r>
              <a:rPr lang="ko-KR" altLang="en-US" sz="1800" b="0"/>
              <a:t>함수에 대한 지원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모듈명은 캐릭터 문자열이며</a:t>
            </a:r>
            <a:r>
              <a:rPr lang="en-US" altLang="ko-KR" sz="1800" b="0"/>
              <a:t>, </a:t>
            </a:r>
            <a:r>
              <a:rPr lang="ko-KR" altLang="en-US" sz="1800" b="0"/>
              <a:t>경로 식별을 위해 </a:t>
            </a:r>
            <a:r>
              <a:rPr lang="en-US" altLang="ko-KR" sz="1800" b="0"/>
              <a:t>/</a:t>
            </a:r>
            <a:r>
              <a:rPr lang="ko-KR" altLang="en-US" sz="1800" b="0"/>
              <a:t>를 포함할 수 있음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모듈은 모듈 외부로 노출될 항목을 명시적으로 내보내기 해야함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변수는 모듈에 대해 </a:t>
            </a:r>
            <a:r>
              <a:rPr lang="en-US" altLang="ko-KR" sz="1800" b="0"/>
              <a:t>private</a:t>
            </a:r>
            <a:r>
              <a:rPr lang="ko-KR" altLang="en-US" sz="1800" b="0"/>
              <a:t>임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53959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NPM(Node Package Manager)</a:t>
            </a: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640762" cy="375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en-US" altLang="ko-KR" sz="2000" dirty="0" err="1"/>
              <a:t>NPM</a:t>
            </a:r>
            <a:endParaRPr lang="en-US" altLang="ko-KR" sz="2000" dirty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 dirty="0"/>
              <a:t> </a:t>
            </a:r>
            <a:r>
              <a:rPr lang="ko-KR" altLang="en-US" sz="1800" b="0" dirty="0" err="1"/>
              <a:t>노드</a:t>
            </a:r>
            <a:r>
              <a:rPr lang="ko-KR" altLang="en-US" sz="1800" b="0" dirty="0"/>
              <a:t> 모듈 관리 시스템</a:t>
            </a:r>
            <a:endParaRPr lang="en-US" altLang="ko-KR" sz="1800" b="0" dirty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 dirty="0"/>
              <a:t> </a:t>
            </a:r>
            <a:r>
              <a:rPr lang="ko-KR" altLang="en-US" sz="1800" b="0" dirty="0" err="1"/>
              <a:t>노드</a:t>
            </a:r>
            <a:r>
              <a:rPr lang="ko-KR" altLang="en-US" sz="1800" b="0" dirty="0"/>
              <a:t> </a:t>
            </a:r>
            <a:r>
              <a:rPr lang="ko-KR" altLang="en-US" sz="1800" b="0" dirty="0" err="1"/>
              <a:t>설치시</a:t>
            </a:r>
            <a:r>
              <a:rPr lang="ko-KR" altLang="en-US" sz="1800" b="0" dirty="0"/>
              <a:t> </a:t>
            </a:r>
            <a:r>
              <a:rPr lang="ko-KR" altLang="en-US" sz="1800" b="0"/>
              <a:t>기본으로 설치됨</a:t>
            </a:r>
            <a:endParaRPr lang="en-US" altLang="ko-KR" sz="1800" b="0" dirty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 dirty="0"/>
              <a:t> </a:t>
            </a:r>
            <a:r>
              <a:rPr lang="ko-KR" altLang="en-US" sz="1800" b="0" dirty="0"/>
              <a:t>확장 모듈 검색</a:t>
            </a:r>
            <a:r>
              <a:rPr lang="en-US" altLang="ko-KR" sz="1800" b="0" dirty="0"/>
              <a:t>, </a:t>
            </a:r>
            <a:r>
              <a:rPr lang="ko-KR" altLang="en-US" sz="1800" b="0" dirty="0"/>
              <a:t>설치</a:t>
            </a:r>
            <a:r>
              <a:rPr lang="en-US" altLang="ko-KR" sz="1800" b="0" dirty="0"/>
              <a:t>, </a:t>
            </a:r>
            <a:r>
              <a:rPr lang="ko-KR" altLang="en-US" sz="1800" b="0" dirty="0"/>
              <a:t>업데이트</a:t>
            </a:r>
            <a:r>
              <a:rPr lang="en-US" altLang="ko-KR" sz="1800" b="0" dirty="0"/>
              <a:t>,</a:t>
            </a:r>
            <a:r>
              <a:rPr lang="ko-KR" altLang="en-US" sz="1800" b="0" dirty="0"/>
              <a:t> 삭제 등의 기능 제공</a:t>
            </a:r>
            <a:endParaRPr lang="en-US" altLang="ko-KR" sz="1800" b="0" dirty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 dirty="0"/>
              <a:t> http://</a:t>
            </a:r>
            <a:r>
              <a:rPr lang="en-US" altLang="ko-KR" sz="1800" b="0" dirty="0" err="1"/>
              <a:t>npmjs.com</a:t>
            </a:r>
            <a:r>
              <a:rPr lang="en-US" altLang="ko-KR" sz="1800" b="0" dirty="0"/>
              <a:t>/</a:t>
            </a:r>
          </a:p>
          <a:p>
            <a:pPr lvl="1" eaLnBrk="1" latinLnBrk="0" hangingPunct="1">
              <a:spcBef>
                <a:spcPct val="0"/>
              </a:spcBef>
              <a:buFontTx/>
              <a:buNone/>
            </a:pPr>
            <a:endParaRPr lang="en-US" altLang="ko-KR" sz="1800" b="0" dirty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en-US" altLang="ko-KR" sz="2000" dirty="0" err="1"/>
              <a:t>NPM</a:t>
            </a:r>
            <a:r>
              <a:rPr lang="en-US" altLang="ko-KR" sz="2000" dirty="0"/>
              <a:t> </a:t>
            </a:r>
            <a:r>
              <a:rPr lang="ko-KR" altLang="en-US" sz="2000" dirty="0"/>
              <a:t>주요 명령어</a:t>
            </a:r>
            <a:endParaRPr lang="en-US" altLang="ko-KR" sz="2000" dirty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 dirty="0"/>
              <a:t> </a:t>
            </a:r>
            <a:r>
              <a:rPr lang="en-US" altLang="ko-KR" sz="1800" b="0" err="1"/>
              <a:t>npm</a:t>
            </a:r>
            <a:r>
              <a:rPr lang="en-US" altLang="ko-KR" sz="1800" b="0"/>
              <a:t> install</a:t>
            </a:r>
            <a:endParaRPr lang="en-US" altLang="ko-KR" sz="1800" b="0" dirty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 dirty="0"/>
              <a:t> </a:t>
            </a:r>
            <a:r>
              <a:rPr lang="en-US" altLang="ko-KR" sz="1800" b="0" err="1"/>
              <a:t>npm</a:t>
            </a:r>
            <a:r>
              <a:rPr lang="en-US" altLang="ko-KR" sz="1800" b="0"/>
              <a:t> uninstall</a:t>
            </a:r>
            <a:endParaRPr lang="en-US" altLang="ko-KR" sz="1800" b="0" dirty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 dirty="0"/>
              <a:t> </a:t>
            </a:r>
            <a:r>
              <a:rPr lang="en-US" altLang="ko-KR" sz="1800" b="0" err="1"/>
              <a:t>npm</a:t>
            </a:r>
            <a:r>
              <a:rPr lang="en-US" altLang="ko-KR" sz="1800" b="0"/>
              <a:t> update</a:t>
            </a:r>
            <a:endParaRPr lang="en-US" altLang="ko-KR" sz="1800" b="0" dirty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 dirty="0"/>
              <a:t> </a:t>
            </a:r>
            <a:r>
              <a:rPr lang="en-US" altLang="ko-KR" sz="1800" b="0" err="1"/>
              <a:t>npm</a:t>
            </a:r>
            <a:r>
              <a:rPr lang="en-US" altLang="ko-KR" sz="1800" b="0"/>
              <a:t> ls</a:t>
            </a:r>
            <a:endParaRPr lang="en-US" altLang="ko-KR" sz="1800" b="0" dirty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 dirty="0"/>
              <a:t> </a:t>
            </a:r>
            <a:r>
              <a:rPr lang="en-US" altLang="ko-KR" sz="1800" b="0" err="1"/>
              <a:t>npm</a:t>
            </a:r>
            <a:r>
              <a:rPr lang="en-US" altLang="ko-KR" sz="1800" b="0"/>
              <a:t> vieew</a:t>
            </a:r>
            <a:endParaRPr lang="en-US" altLang="ko-KR" sz="1800" b="0" dirty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 dirty="0"/>
              <a:t> </a:t>
            </a:r>
            <a:r>
              <a:rPr lang="en-US" altLang="ko-KR" sz="1800" b="0" dirty="0" err="1"/>
              <a:t>npm</a:t>
            </a:r>
            <a:r>
              <a:rPr lang="en-US" altLang="ko-KR" sz="1800" b="0" dirty="0"/>
              <a:t> </a:t>
            </a:r>
            <a:r>
              <a:rPr lang="en-US" altLang="ko-KR" sz="1800" b="0" dirty="0" err="1"/>
              <a:t>init</a:t>
            </a:r>
            <a:endParaRPr lang="en-US" altLang="ko-KR" sz="1800" b="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53959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NPM(Node Package Manager)</a:t>
            </a: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640762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모듈 설치</a:t>
            </a:r>
            <a:endParaRPr lang="en-US" altLang="ko-KR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npm install [</a:t>
            </a:r>
            <a:r>
              <a:rPr lang="ko-KR" altLang="en-US" sz="1800" b="0"/>
              <a:t>모듈명</a:t>
            </a:r>
            <a:r>
              <a:rPr lang="en-US" altLang="ko-KR" sz="1800" b="0"/>
              <a:t>[@</a:t>
            </a:r>
            <a:r>
              <a:rPr lang="ko-KR" altLang="en-US" sz="1800" b="0"/>
              <a:t>버전</a:t>
            </a:r>
            <a:r>
              <a:rPr lang="en-US" altLang="ko-KR" sz="1800" b="0"/>
              <a:t>]]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지정한 버전의 확장모듈을 설치한다</a:t>
            </a:r>
            <a:r>
              <a:rPr lang="en-US" altLang="ko-KR" sz="1800" b="0"/>
              <a:t>.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버전 생략 시 최신버전 설치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모듈명 생략 시 </a:t>
            </a:r>
            <a:r>
              <a:rPr lang="en-US" altLang="ko-KR" sz="1800" b="0"/>
              <a:t>package.json</a:t>
            </a:r>
            <a:r>
              <a:rPr lang="ko-KR" altLang="en-US" sz="1800" b="0"/>
              <a:t>의 </a:t>
            </a:r>
            <a:r>
              <a:rPr lang="en-US" altLang="ko-KR" sz="1800" b="0"/>
              <a:t>dependencies </a:t>
            </a:r>
            <a:r>
              <a:rPr lang="ko-KR" altLang="en-US" sz="1800" b="0"/>
              <a:t>항목의 확장 모듈 전체 설치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이미 설치된 모듈일 경우 삭제하고 지정한 버전으로 재설치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npm install connect</a:t>
            </a:r>
          </a:p>
          <a:p>
            <a:pPr lvl="1" eaLnBrk="1" latinLnBrk="0" hangingPunct="1">
              <a:spcBef>
                <a:spcPct val="0"/>
              </a:spcBef>
              <a:buFontTx/>
              <a:buNone/>
            </a:pPr>
            <a:endParaRPr lang="en-US" altLang="ko-KR" sz="1800" b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모듈 삭제</a:t>
            </a:r>
            <a:endParaRPr lang="en-US" altLang="ko-KR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npm uninstall </a:t>
            </a:r>
            <a:r>
              <a:rPr lang="ko-KR" altLang="en-US" sz="1800" b="0"/>
              <a:t>모듈명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지정한 모듈을 삭제한다</a:t>
            </a:r>
            <a:r>
              <a:rPr lang="en-US" altLang="ko-KR" sz="1800" b="0"/>
              <a:t>.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npm uninstall connect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모듈 업데이트</a:t>
            </a:r>
            <a:endParaRPr lang="en-US" altLang="ko-KR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npm update [</a:t>
            </a:r>
            <a:r>
              <a:rPr lang="ko-KR" altLang="en-US" sz="1800" b="0"/>
              <a:t>모듈명</a:t>
            </a:r>
            <a:r>
              <a:rPr lang="en-US" altLang="ko-KR" sz="1800" b="0"/>
              <a:t>]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지정한 모듈을 업데이트 한다</a:t>
            </a:r>
            <a:r>
              <a:rPr lang="en-US" altLang="ko-KR" sz="1800" b="0"/>
              <a:t>.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package.json</a:t>
            </a:r>
            <a:r>
              <a:rPr lang="ko-KR" altLang="en-US" sz="1800" b="0"/>
              <a:t>의 </a:t>
            </a:r>
            <a:r>
              <a:rPr lang="en-US" altLang="ko-KR" sz="1800" b="0"/>
              <a:t>dependencies</a:t>
            </a:r>
            <a:r>
              <a:rPr lang="ko-KR" altLang="en-US" sz="1800" b="0"/>
              <a:t>에 정의된 모듈 버전 정보에 따라 업데이트 한다</a:t>
            </a:r>
            <a:r>
              <a:rPr lang="en-US" altLang="ko-KR" sz="1800" b="0"/>
              <a:t>.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npm update connect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53959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NPM(Node Package Manager)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640762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설치된 모듈 확인</a:t>
            </a:r>
            <a:endParaRPr lang="en-US" altLang="ko-KR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npm ls [</a:t>
            </a:r>
            <a:r>
              <a:rPr lang="ko-KR" altLang="en-US" sz="1800" b="0"/>
              <a:t>모듈명</a:t>
            </a:r>
            <a:r>
              <a:rPr lang="en-US" altLang="ko-KR" sz="1800" b="0"/>
              <a:t>]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설치된 확장 모듈 중 지정한 확장모듈의 정보를 보여준다</a:t>
            </a:r>
            <a:r>
              <a:rPr lang="en-US" altLang="ko-KR" sz="1800" b="0"/>
              <a:t>.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모듈명 생략 시 설치된 모든 확장 모듈의 정보를 보여준다</a:t>
            </a:r>
            <a:r>
              <a:rPr lang="en-US" altLang="ko-KR" sz="1800" b="0"/>
              <a:t>.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상세 정보는 </a:t>
            </a:r>
            <a:r>
              <a:rPr lang="en-US" altLang="ko-KR" sz="1800" b="0"/>
              <a:t>npm ll</a:t>
            </a:r>
            <a:r>
              <a:rPr lang="ko-KR" altLang="en-US" sz="1800" b="0"/>
              <a:t>로 확인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npm ls connect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레퍼지토리에서 모듈 확인</a:t>
            </a:r>
            <a:endParaRPr lang="en-US" altLang="ko-KR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npm view </a:t>
            </a:r>
            <a:r>
              <a:rPr lang="ko-KR" altLang="en-US" sz="1800" b="0"/>
              <a:t>모듈명</a:t>
            </a:r>
            <a:r>
              <a:rPr lang="en-US" altLang="ko-KR" sz="1800" b="0"/>
              <a:t>[@</a:t>
            </a:r>
            <a:r>
              <a:rPr lang="ko-KR" altLang="en-US" sz="1800" b="0"/>
              <a:t>버전</a:t>
            </a:r>
            <a:r>
              <a:rPr lang="en-US" altLang="ko-KR" sz="1800" b="0"/>
              <a:t>] [</a:t>
            </a:r>
            <a:r>
              <a:rPr lang="ko-KR" altLang="en-US" sz="1800" b="0"/>
              <a:t>필드</a:t>
            </a:r>
            <a:r>
              <a:rPr lang="en-US" altLang="ko-KR" sz="1800" b="0"/>
              <a:t>]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npm </a:t>
            </a:r>
            <a:r>
              <a:rPr lang="ko-KR" altLang="en-US" sz="1800" b="0"/>
              <a:t>레퍼지토리에 등록된 모듈 중 지정한 확장모듈의 정보를 보여준다</a:t>
            </a:r>
            <a:r>
              <a:rPr lang="en-US" altLang="ko-KR" sz="1800" b="0"/>
              <a:t>.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npm view connect versions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모듈 패키징</a:t>
            </a:r>
            <a:endParaRPr lang="en-US" altLang="ko-KR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npm init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package.json </a:t>
            </a:r>
            <a:r>
              <a:rPr lang="ko-KR" altLang="en-US" sz="1800" b="0"/>
              <a:t>파일을 생성한다</a:t>
            </a:r>
            <a:r>
              <a:rPr lang="en-US" altLang="ko-KR" sz="1800" b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23923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package.json</a:t>
            </a: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640762" cy="514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package.json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모듈을 배포할때 필요한 정보를 기술한 설정파일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노드 어플리케이션의 확장모듈 의존성 관리에 필요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텍스트 파일로 직접 작성하거나 </a:t>
            </a:r>
            <a:r>
              <a:rPr lang="en-US" altLang="ko-KR" sz="1800" b="0"/>
              <a:t>npm init </a:t>
            </a:r>
            <a:r>
              <a:rPr lang="ko-KR" altLang="en-US" sz="1800" b="0"/>
              <a:t>명령어로 작성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CommonJS </a:t>
            </a:r>
            <a:r>
              <a:rPr lang="ko-KR" altLang="en-US" sz="1800" b="0"/>
              <a:t>스펙 기반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주요 필드</a:t>
            </a:r>
            <a:endParaRPr lang="en-US" altLang="ko-KR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/>
              <a:t>name</a:t>
            </a:r>
            <a:r>
              <a:rPr lang="en-US" altLang="ko-KR" sz="1800" b="0"/>
              <a:t>(</a:t>
            </a:r>
            <a:r>
              <a:rPr lang="ko-KR" altLang="en-US" sz="1800" b="0"/>
              <a:t>필수</a:t>
            </a:r>
            <a:r>
              <a:rPr lang="en-US" altLang="ko-KR" sz="1800" b="0"/>
              <a:t>) - </a:t>
            </a:r>
            <a:r>
              <a:rPr lang="ko-KR" altLang="en-US" sz="1800" b="0"/>
              <a:t>패키지 이름</a:t>
            </a:r>
            <a:r>
              <a:rPr lang="en-US" altLang="ko-KR" sz="1800" b="0"/>
              <a:t>, </a:t>
            </a:r>
            <a:r>
              <a:rPr lang="ko-KR" altLang="en-US" sz="1800" b="0"/>
              <a:t>중앙저장소</a:t>
            </a:r>
            <a:r>
              <a:rPr lang="en-US" altLang="ko-KR" sz="1800" b="0"/>
              <a:t>(http://www.npmjs.com/)</a:t>
            </a:r>
            <a:r>
              <a:rPr lang="ko-KR" altLang="en-US" sz="1800" b="0"/>
              <a:t>에 </a:t>
            </a:r>
            <a:r>
              <a:rPr lang="en-US" altLang="ko-KR" sz="1800" b="0"/>
              <a:t>url</a:t>
            </a:r>
            <a:r>
              <a:rPr lang="ko-KR" altLang="en-US" sz="1800" b="0"/>
              <a:t>로 사용되고 설치할 디렉토리명이 되므로 </a:t>
            </a:r>
            <a:r>
              <a:rPr lang="en-US" altLang="ko-KR" sz="1800" b="0"/>
              <a:t>url</a:t>
            </a:r>
            <a:r>
              <a:rPr lang="ko-KR" altLang="en-US" sz="1800" b="0"/>
              <a:t>이나 디렉토리명으로 사용할 수 있는 이름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en-US" altLang="ko-KR" sz="1800"/>
              <a:t>version</a:t>
            </a:r>
            <a:r>
              <a:rPr lang="en-US" altLang="ko-KR" sz="1800" b="0"/>
              <a:t>(</a:t>
            </a:r>
            <a:r>
              <a:rPr lang="ko-KR" altLang="en-US" sz="1800" b="0"/>
              <a:t>필수</a:t>
            </a:r>
            <a:r>
              <a:rPr lang="en-US" altLang="ko-KR" sz="1800" b="0"/>
              <a:t>) - </a:t>
            </a:r>
            <a:r>
              <a:rPr lang="ko-KR" altLang="en-US" sz="1800" b="0"/>
              <a:t>패키지 버전</a:t>
            </a:r>
            <a:r>
              <a:rPr lang="en-US" altLang="ko-KR" sz="1800" b="0"/>
              <a:t>, 1.0.3 </a:t>
            </a:r>
            <a:r>
              <a:rPr lang="ko-KR" altLang="en-US" sz="1800" b="0"/>
              <a:t>같은 </a:t>
            </a:r>
            <a:r>
              <a:rPr lang="en-US" altLang="ko-KR" sz="1800" b="0"/>
              <a:t>3</a:t>
            </a:r>
            <a:r>
              <a:rPr lang="ko-KR" altLang="en-US" sz="1800" b="0"/>
              <a:t>단계 버전명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en-US" altLang="ko-KR" sz="1800"/>
              <a:t>dependencies</a:t>
            </a:r>
            <a:r>
              <a:rPr lang="en-US" altLang="ko-KR" sz="1800" b="0"/>
              <a:t> - </a:t>
            </a:r>
            <a:r>
              <a:rPr lang="ko-KR" altLang="en-US" sz="1800" b="0"/>
              <a:t>패키지가 의존하는 모듈 목록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description - </a:t>
            </a:r>
            <a:r>
              <a:rPr lang="ko-KR" altLang="en-US" sz="1800" b="0"/>
              <a:t>패키지 설명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main - require()</a:t>
            </a:r>
            <a:r>
              <a:rPr lang="ko-KR" altLang="en-US" sz="1800" b="0"/>
              <a:t>에서 로딩할 파일 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repository - </a:t>
            </a:r>
            <a:r>
              <a:rPr lang="ko-KR" altLang="en-US" sz="1800" b="0"/>
              <a:t>소스코드 저장소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keywords - </a:t>
            </a:r>
            <a:r>
              <a:rPr lang="ko-KR" altLang="en-US" sz="1800" b="0"/>
              <a:t>검색어 배열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author - </a:t>
            </a:r>
            <a:r>
              <a:rPr lang="ko-KR" altLang="en-US" sz="1800" b="0"/>
              <a:t>개발자정보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licenses - </a:t>
            </a:r>
            <a:r>
              <a:rPr lang="ko-KR" altLang="en-US" sz="1800" b="0"/>
              <a:t>라이선스 배열</a:t>
            </a:r>
            <a:endParaRPr lang="en-US" altLang="ko-KR" sz="1800" b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7957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2800">
                <a:solidFill>
                  <a:schemeClr val="bg1"/>
                </a:solidFill>
              </a:rPr>
              <a:t>모듈 로딩과 기본 경로</a:t>
            </a:r>
            <a:endParaRPr lang="en-US" altLang="ko-KR" sz="2800">
              <a:solidFill>
                <a:schemeClr val="bg1"/>
              </a:solidFill>
            </a:endParaRP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640762" cy="575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모듈 로딩</a:t>
            </a:r>
            <a:endParaRPr lang="en-US" altLang="ko-KR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웹브라우저에서 실행되는 자바스크립트는 </a:t>
            </a:r>
            <a:r>
              <a:rPr lang="en-US" altLang="ko-KR" sz="1800" b="0"/>
              <a:t>&lt;script&gt; </a:t>
            </a:r>
            <a:r>
              <a:rPr lang="ko-KR" altLang="en-US" sz="1800" b="0"/>
              <a:t>태그를 이용해서 외부 라이브러리를 로딩하지만 노드는 </a:t>
            </a:r>
            <a:r>
              <a:rPr lang="en-US" altLang="ko-KR" sz="1800" b="0"/>
              <a:t>require() </a:t>
            </a:r>
            <a:r>
              <a:rPr lang="ko-KR" altLang="en-US" sz="1800" b="0"/>
              <a:t>함수를 이용해서 외부 모듈을 로딩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require('</a:t>
            </a:r>
            <a:r>
              <a:rPr lang="ko-KR" altLang="en-US" sz="1800" b="0"/>
              <a:t>모듈명</a:t>
            </a:r>
            <a:r>
              <a:rPr lang="en-US" altLang="ko-KR" sz="1800" b="0"/>
              <a:t>');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코어 모듈 로딩</a:t>
            </a:r>
            <a:endParaRPr lang="en-US" altLang="ko-KR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require('http');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require('fs');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확장 모듈 로딩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require('underscore');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require('express');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node_modules </a:t>
            </a:r>
            <a:r>
              <a:rPr lang="ko-KR" altLang="en-US" sz="1800" b="0"/>
              <a:t>폴더</a:t>
            </a:r>
            <a:r>
              <a:rPr lang="en-US" altLang="ko-KR" sz="1800" b="0"/>
              <a:t> </a:t>
            </a:r>
            <a:r>
              <a:rPr lang="ko-KR" altLang="en-US" sz="1800" b="0"/>
              <a:t>밑에서 찾는다</a:t>
            </a:r>
            <a:r>
              <a:rPr lang="en-US" altLang="ko-KR" sz="1800" b="0"/>
              <a:t>.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사용자 모듈 로딩</a:t>
            </a:r>
            <a:endParaRPr lang="en-US" altLang="ko-KR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require('</a:t>
            </a:r>
            <a:r>
              <a:rPr lang="ko-KR" altLang="en-US" sz="1800" b="0"/>
              <a:t>절대경로나 상대경로로 시작하는 모듈명</a:t>
            </a:r>
            <a:r>
              <a:rPr lang="en-US" altLang="ko-KR" sz="1800" b="0"/>
              <a:t>');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require('./m1');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require('../../m1');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require('../d1/m1');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require('/d1/d2/m1');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1_Office 테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테마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lnDef>
  </a:objectDefaults>
  <a:extraClrSchemeLst>
    <a:extraClrScheme>
      <a:clrScheme name="1_Office 테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59165</TotalTime>
  <Words>2186</Words>
  <Application>Microsoft Office PowerPoint</Application>
  <PresentationFormat>화면 슬라이드 쇼(4:3)</PresentationFormat>
  <Paragraphs>373</Paragraphs>
  <Slides>23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sk</dc:creator>
  <cp:lastModifiedBy>jeongkilyong</cp:lastModifiedBy>
  <cp:revision>3511</cp:revision>
  <dcterms:created xsi:type="dcterms:W3CDTF">2010-07-01T07:22:07Z</dcterms:created>
  <dcterms:modified xsi:type="dcterms:W3CDTF">2023-07-23T08:05:23Z</dcterms:modified>
</cp:coreProperties>
</file>