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7" r:id="rId2"/>
    <p:sldId id="536" r:id="rId3"/>
    <p:sldId id="537" r:id="rId4"/>
    <p:sldId id="538" r:id="rId5"/>
    <p:sldId id="539" r:id="rId6"/>
    <p:sldId id="541" r:id="rId7"/>
    <p:sldId id="540" r:id="rId8"/>
    <p:sldId id="542" r:id="rId9"/>
    <p:sldId id="543" r:id="rId10"/>
    <p:sldId id="54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518"/>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22" autoAdjust="0"/>
  </p:normalViewPr>
  <p:slideViewPr>
    <p:cSldViewPr snapToGrid="0">
      <p:cViewPr varScale="1">
        <p:scale>
          <a:sx n="91" d="100"/>
          <a:sy n="91" d="100"/>
        </p:scale>
        <p:origin x="2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9826B-B1DE-4F43-92AA-7FCDC82B12C1}" type="datetimeFigureOut">
              <a:rPr lang="zh-CN" altLang="en-US" smtClean="0"/>
              <a:t>2024/4/23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242E6-7C0E-4D37-B2C9-30CCD56DD691}" type="slidenum">
              <a:rPr lang="zh-CN" altLang="en-US" smtClean="0"/>
              <a:t>‹#›</a:t>
            </a:fld>
            <a:endParaRPr lang="zh-CN" altLang="en-US"/>
          </a:p>
        </p:txBody>
      </p:sp>
    </p:spTree>
    <p:extLst>
      <p:ext uri="{BB962C8B-B14F-4D97-AF65-F5344CB8AC3E}">
        <p14:creationId xmlns:p14="http://schemas.microsoft.com/office/powerpoint/2010/main" val="191346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义启小魏楷" panose="02010601030101010101" pitchFamily="2" charset="-122"/>
              </a:rPr>
              <a:t>1</a:t>
            </a:fld>
            <a:endParaRPr kumimoji="0" lang="zh-CN" altLang="en-US" sz="1200" b="0" i="0" u="none" strike="noStrike" kern="1200" cap="none" spc="0" normalizeH="0" baseline="0" noProof="0" dirty="0">
              <a:ln>
                <a:noFill/>
              </a:ln>
              <a:solidFill>
                <a:prstClr val="black"/>
              </a:solidFill>
              <a:effectLst/>
              <a:uLnTx/>
              <a:uFillTx/>
              <a:latin typeface="Calibri" panose="020F0502020204030204" charset="0"/>
              <a:ea typeface="义启小魏楷" panose="02010601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Bookman Old Style" panose="02050604050505020204" pitchFamily="18" charset="0"/>
                <a:ea typeface="思源黑体 Light" panose="020B0300000000000000"/>
                <a:cs typeface="Arial" panose="020B0604020202020204" pitchFamily="34" charset="0"/>
              </a:rPr>
              <a:t>For instance, bibliometric methods seem to be used more in China. Americans prefer theoretical approaches. The choice of RMs is more evenly distributed for Canada.</a:t>
            </a:r>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10</a:t>
            </a:fld>
            <a:endParaRPr lang="zh-CN" altLang="en-US"/>
          </a:p>
        </p:txBody>
      </p:sp>
    </p:spTree>
    <p:extLst>
      <p:ext uri="{BB962C8B-B14F-4D97-AF65-F5344CB8AC3E}">
        <p14:creationId xmlns:p14="http://schemas.microsoft.com/office/powerpoint/2010/main" val="350510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2</a:t>
            </a:fld>
            <a:endParaRPr lang="zh-CN" altLang="en-US"/>
          </a:p>
        </p:txBody>
      </p:sp>
    </p:spTree>
    <p:extLst>
      <p:ext uri="{BB962C8B-B14F-4D97-AF65-F5344CB8AC3E}">
        <p14:creationId xmlns:p14="http://schemas.microsoft.com/office/powerpoint/2010/main" val="809266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3</a:t>
            </a:fld>
            <a:endParaRPr lang="zh-CN" altLang="en-US"/>
          </a:p>
        </p:txBody>
      </p:sp>
    </p:spTree>
    <p:extLst>
      <p:ext uri="{BB962C8B-B14F-4D97-AF65-F5344CB8AC3E}">
        <p14:creationId xmlns:p14="http://schemas.microsoft.com/office/powerpoint/2010/main" val="1320072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1" dirty="0">
                <a:effectLst/>
                <a:latin typeface="Libertinus Serif"/>
                <a:ea typeface="Times New Roman" panose="02020603050405020304" pitchFamily="18" charset="0"/>
                <a:cs typeface="Times New Roman" panose="02020603050405020304" pitchFamily="18" charset="0"/>
              </a:rPr>
              <a:t>RQ1</a:t>
            </a:r>
            <a:r>
              <a:rPr lang="en-US" altLang="zh-CN" sz="1800" dirty="0">
                <a:effectLst/>
                <a:latin typeface="Libertinus Serif"/>
                <a:ea typeface="Times New Roman" panose="02020603050405020304" pitchFamily="18" charset="0"/>
                <a:cs typeface="Times New Roman" panose="02020603050405020304" pitchFamily="18" charset="0"/>
              </a:rPr>
              <a:t>: From a global perspective, does DH research tend to be qualitative, quantitative, or mixed</a:t>
            </a:r>
            <a:r>
              <a:rPr lang="en-US" altLang="zh-CN" sz="1800" dirty="0">
                <a:effectLst/>
                <a:latin typeface="Libertinus Serif"/>
                <a:ea typeface="等线" panose="02010600030101010101" pitchFamily="2" charset="-122"/>
                <a:cs typeface="Times New Roman" panose="02020603050405020304" pitchFamily="18" charset="0"/>
              </a:rPr>
              <a:t> and</a:t>
            </a:r>
            <a:r>
              <a:rPr lang="en-US" altLang="zh-CN" sz="1800" dirty="0">
                <a:effectLst/>
                <a:latin typeface="Libertinus Serif"/>
                <a:ea typeface="Times New Roman" panose="02020603050405020304" pitchFamily="18" charset="0"/>
                <a:cs typeface="Times New Roman" panose="02020603050405020304" pitchFamily="18" charset="0"/>
              </a:rPr>
              <a:t> </a:t>
            </a:r>
            <a:r>
              <a:rPr lang="en-US" altLang="zh-CN" sz="1800" dirty="0">
                <a:effectLst/>
                <a:latin typeface="Libertinus Serif"/>
                <a:ea typeface="等线" panose="02010600030101010101" pitchFamily="2" charset="-122"/>
                <a:cs typeface="Times New Roman" panose="02020603050405020304" pitchFamily="18" charset="0"/>
              </a:rPr>
              <a:t>w</a:t>
            </a:r>
            <a:r>
              <a:rPr lang="en-US" altLang="zh-CN" sz="1800" dirty="0">
                <a:effectLst/>
                <a:latin typeface="Libertinus Serif"/>
                <a:ea typeface="Times New Roman" panose="02020603050405020304" pitchFamily="18" charset="0"/>
                <a:cs typeface="Times New Roman" panose="02020603050405020304" pitchFamily="18" charset="0"/>
              </a:rPr>
              <a:t>hich countries are the typical representation for these three method types?</a:t>
            </a:r>
            <a:r>
              <a:rPr lang="en-US" altLang="zh-CN" sz="1800" dirty="0">
                <a:effectLst/>
                <a:latin typeface="Libertinus Serif"/>
                <a:ea typeface="等线"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1" dirty="0">
                <a:effectLst/>
                <a:latin typeface="Libertinus Serif"/>
                <a:ea typeface="Times New Roman" panose="02020603050405020304" pitchFamily="18" charset="0"/>
                <a:cs typeface="Times New Roman" panose="02020603050405020304" pitchFamily="18" charset="0"/>
              </a:rPr>
              <a:t>RQ2</a:t>
            </a:r>
            <a:r>
              <a:rPr lang="en-US" altLang="zh-CN" sz="1800" dirty="0">
                <a:effectLst/>
                <a:latin typeface="Libertinus Serif"/>
                <a:ea typeface="Times New Roman" panose="02020603050405020304" pitchFamily="18" charset="0"/>
                <a:cs typeface="Times New Roman" panose="02020603050405020304" pitchFamily="18" charset="0"/>
              </a:rPr>
              <a:t>: What are the differences in the preference of RMs among different countries?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1" dirty="0">
                <a:effectLst/>
                <a:latin typeface="Libertinus Serif"/>
                <a:ea typeface="Times New Roman" panose="02020603050405020304" pitchFamily="18" charset="0"/>
                <a:cs typeface="Times New Roman" panose="02020603050405020304" pitchFamily="18" charset="0"/>
              </a:rPr>
              <a:t>RQ3</a:t>
            </a:r>
            <a:r>
              <a:rPr lang="en-US" altLang="zh-CN" sz="1800" dirty="0">
                <a:effectLst/>
                <a:latin typeface="Libertinus Serif"/>
                <a:ea typeface="Times New Roman" panose="02020603050405020304" pitchFamily="18" charset="0"/>
                <a:cs typeface="Times New Roman" panose="02020603050405020304" pitchFamily="18" charset="0"/>
              </a:rPr>
              <a:t>: Is there a certain pattern for the country-level preference of RMs?</a:t>
            </a:r>
            <a:endParaRPr lang="zh-CN" altLang="zh-CN" sz="1800" dirty="0">
              <a:effectLst/>
              <a:latin typeface="Libertinus Serif"/>
              <a:ea typeface="Times New Roman" panose="02020603050405020304" pitchFamily="18" charset="0"/>
              <a:cs typeface="Times New Roman" panose="02020603050405020304" pitchFamily="18" charset="0"/>
            </a:endParaRPr>
          </a:p>
          <a:p>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4</a:t>
            </a:fld>
            <a:endParaRPr lang="zh-CN" altLang="en-US"/>
          </a:p>
        </p:txBody>
      </p:sp>
    </p:spTree>
    <p:extLst>
      <p:ext uri="{BB962C8B-B14F-4D97-AF65-F5344CB8AC3E}">
        <p14:creationId xmlns:p14="http://schemas.microsoft.com/office/powerpoint/2010/main" val="1389150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Tahoma" panose="020B0604030504040204" pitchFamily="34" charset="0"/>
              </a:rPr>
              <a:t>文本</a:t>
            </a:r>
            <a:r>
              <a:rPr lang="en-US" altLang="zh-CN" b="0" i="0" dirty="0">
                <a:solidFill>
                  <a:srgbClr val="000000"/>
                </a:solidFill>
                <a:effectLst/>
                <a:latin typeface="Tahoma" panose="020B0604030504040204" pitchFamily="34" charset="0"/>
              </a:rPr>
              <a:t>:\n</a:t>
            </a:r>
          </a:p>
          <a:p>
            <a:r>
              <a:rPr lang="zh-CN" altLang="en-US" b="0" i="0" dirty="0">
                <a:solidFill>
                  <a:srgbClr val="000000"/>
                </a:solidFill>
                <a:effectLst/>
                <a:latin typeface="Tahoma" panose="020B0604030504040204" pitchFamily="34" charset="0"/>
              </a:rPr>
              <a:t>请从以上文本中抽取研究方法实体，并以</a:t>
            </a:r>
            <a:r>
              <a:rPr lang="en-US" altLang="zh-CN" b="0" i="0" dirty="0" err="1">
                <a:solidFill>
                  <a:srgbClr val="000000"/>
                </a:solidFill>
                <a:effectLst/>
                <a:latin typeface="Tahoma" panose="020B0604030504040204" pitchFamily="34" charset="0"/>
              </a:rPr>
              <a:t>json</a:t>
            </a:r>
            <a:r>
              <a:rPr lang="zh-CN" altLang="en-US" b="0" i="0" dirty="0">
                <a:solidFill>
                  <a:srgbClr val="000000"/>
                </a:solidFill>
                <a:effectLst/>
                <a:latin typeface="Tahoma" panose="020B0604030504040204" pitchFamily="34" charset="0"/>
              </a:rPr>
              <a:t>格式输出。</a:t>
            </a:r>
            <a:endParaRPr lang="en-US" altLang="zh-CN" b="0" i="0" dirty="0">
              <a:solidFill>
                <a:srgbClr val="000000"/>
              </a:solidFill>
              <a:effectLst/>
              <a:latin typeface="Tahoma" panose="020B0604030504040204" pitchFamily="34" charset="0"/>
            </a:endParaRPr>
          </a:p>
          <a:p>
            <a:r>
              <a:rPr lang="en-US" altLang="zh-CN" b="0" i="0" dirty="0">
                <a:solidFill>
                  <a:srgbClr val="000000"/>
                </a:solidFill>
                <a:effectLst/>
                <a:latin typeface="Tahoma" panose="020B0604030504040204" pitchFamily="34" charset="0"/>
              </a:rPr>
              <a:t>Please list all the entities including method entities and algorithmic entities from the following scientific text. If it does not contain any entity, please output with "none". The output must be in JSON format with the keys method, algorithm.</a:t>
            </a:r>
          </a:p>
          <a:p>
            <a:r>
              <a:rPr lang="en-US" altLang="zh-CN" b="0" i="0" dirty="0">
                <a:solidFill>
                  <a:srgbClr val="000000"/>
                </a:solidFill>
                <a:effectLst/>
                <a:latin typeface="Tahoma" panose="020B0604030504040204" pitchFamily="34" charset="0"/>
              </a:rPr>
              <a:t>Text: &lt;text&gt;. Output:</a:t>
            </a:r>
          </a:p>
          <a:p>
            <a:endParaRPr lang="en-US" altLang="zh-CN" b="0" i="0" dirty="0">
              <a:solidFill>
                <a:srgbClr val="000000"/>
              </a:solidFill>
              <a:effectLst/>
              <a:latin typeface="Tahoma" panose="020B0604030504040204" pitchFamily="34" charset="0"/>
            </a:endParaRPr>
          </a:p>
          <a:p>
            <a:pPr marL="171450" indent="-171450">
              <a:buFont typeface="Wingdings" panose="05000000000000000000" pitchFamily="2" charset="2"/>
              <a:buChar char="n"/>
            </a:pPr>
            <a:r>
              <a:rPr lang="en-US" altLang="zh-CN" dirty="0"/>
              <a:t>We used the subject term based query strategy (including titles, abstracts and keywords) as (“digital </a:t>
            </a:r>
            <a:r>
              <a:rPr lang="en-US" altLang="zh-CN" dirty="0" err="1"/>
              <a:t>humanit</a:t>
            </a:r>
            <a:r>
              <a:rPr lang="en-US" altLang="zh-CN" dirty="0"/>
              <a:t>*” OR “</a:t>
            </a:r>
            <a:r>
              <a:rPr lang="en-US" altLang="zh-CN" dirty="0" err="1"/>
              <a:t>humanit</a:t>
            </a:r>
            <a:r>
              <a:rPr lang="en-US" altLang="zh-CN" dirty="0"/>
              <a:t>* </a:t>
            </a:r>
            <a:r>
              <a:rPr lang="en-US" altLang="zh-CN" dirty="0" err="1"/>
              <a:t>comput</a:t>
            </a:r>
            <a:r>
              <a:rPr lang="en-US" altLang="zh-CN" dirty="0"/>
              <a:t>*” OR “</a:t>
            </a:r>
            <a:r>
              <a:rPr lang="en-US" altLang="zh-CN" dirty="0" err="1"/>
              <a:t>ehumanit</a:t>
            </a:r>
            <a:r>
              <a:rPr lang="en-US" altLang="zh-CN" dirty="0"/>
              <a:t>*” OR “electronic* </a:t>
            </a:r>
            <a:r>
              <a:rPr lang="en-US" altLang="zh-CN" dirty="0" err="1"/>
              <a:t>humanit</a:t>
            </a:r>
            <a:r>
              <a:rPr lang="en-US" altLang="zh-CN" dirty="0"/>
              <a:t>*” OR “e-</a:t>
            </a:r>
            <a:r>
              <a:rPr lang="en-US" altLang="zh-CN" dirty="0" err="1"/>
              <a:t>humanit</a:t>
            </a:r>
            <a:r>
              <a:rPr lang="en-US" altLang="zh-CN" dirty="0"/>
              <a:t>*”) in three well-known databases (Web of Science Database, </a:t>
            </a:r>
            <a:r>
              <a:rPr lang="en-US" altLang="zh-CN" dirty="0" err="1"/>
              <a:t>Crossref</a:t>
            </a:r>
            <a:r>
              <a:rPr lang="en-US" altLang="zh-CN" dirty="0"/>
              <a:t> Database and Dimensions Database, DD)</a:t>
            </a:r>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5</a:t>
            </a:fld>
            <a:endParaRPr lang="zh-CN" altLang="en-US"/>
          </a:p>
        </p:txBody>
      </p:sp>
    </p:spTree>
    <p:extLst>
      <p:ext uri="{BB962C8B-B14F-4D97-AF65-F5344CB8AC3E}">
        <p14:creationId xmlns:p14="http://schemas.microsoft.com/office/powerpoint/2010/main" val="678091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6</a:t>
            </a:fld>
            <a:endParaRPr lang="zh-CN" altLang="en-US"/>
          </a:p>
        </p:txBody>
      </p:sp>
    </p:spTree>
    <p:extLst>
      <p:ext uri="{BB962C8B-B14F-4D97-AF65-F5344CB8AC3E}">
        <p14:creationId xmlns:p14="http://schemas.microsoft.com/office/powerpoint/2010/main" val="1444927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7</a:t>
            </a:fld>
            <a:endParaRPr lang="zh-CN" altLang="en-US"/>
          </a:p>
        </p:txBody>
      </p:sp>
    </p:spTree>
    <p:extLst>
      <p:ext uri="{BB962C8B-B14F-4D97-AF65-F5344CB8AC3E}">
        <p14:creationId xmlns:p14="http://schemas.microsoft.com/office/powerpoint/2010/main" val="422575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Wingdings" panose="05000000000000000000" pitchFamily="2" charset="2"/>
              <a:buChar char="n"/>
            </a:pPr>
            <a:r>
              <a:rPr lang="en-US" altLang="zh-CN" dirty="0"/>
              <a:t>As a sign of quantitative approach, “experiment” based approaches are the most frequently utilized (seen in Figure 2). This can be inferred according to the visual analysis on the RM usage, because the relative rates of RM usage can reach 76.98%-94.94%. Even if the samples are expanded to those countries with a usage frequency greater than 10, it also exceeds 60%. Thus, we temporarily exclude the RM of “experiment”.</a:t>
            </a:r>
          </a:p>
          <a:p>
            <a:pPr marL="171450" indent="-171450">
              <a:buFont typeface="Wingdings" panose="05000000000000000000" pitchFamily="2" charset="2"/>
              <a:buChar char="n"/>
            </a:pPr>
            <a:r>
              <a:rPr lang="en-US" altLang="zh-CN" sz="1200" dirty="0">
                <a:latin typeface="Bookman Old Style" panose="02050604050505020204" pitchFamily="18" charset="0"/>
                <a:ea typeface="思源黑体 Light" panose="020B0300000000000000"/>
                <a:cs typeface="Arial" panose="020B0604020202020204" pitchFamily="34" charset="0"/>
              </a:rPr>
              <a:t>For instance, bibliometric methods seem to be used more in China. Americans prefer theoretical approaches. The choice of RMs is more evenly distributed for Canada.</a:t>
            </a:r>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8</a:t>
            </a:fld>
            <a:endParaRPr lang="zh-CN" altLang="en-US"/>
          </a:p>
        </p:txBody>
      </p:sp>
    </p:spTree>
    <p:extLst>
      <p:ext uri="{BB962C8B-B14F-4D97-AF65-F5344CB8AC3E}">
        <p14:creationId xmlns:p14="http://schemas.microsoft.com/office/powerpoint/2010/main" val="805638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Content analysis </a:t>
            </a:r>
            <a:r>
              <a:rPr lang="en-US" altLang="zh-CN" dirty="0"/>
              <a:t>is heavily weighted in #1. #2 are more likely to use </a:t>
            </a:r>
            <a:r>
              <a:rPr lang="en-US" altLang="zh-CN" b="1" dirty="0"/>
              <a:t>bibliometric analysis </a:t>
            </a:r>
            <a:r>
              <a:rPr lang="en-US" altLang="zh-CN" dirty="0"/>
              <a:t>in DH scholarship. By contrast, #3 focuses on </a:t>
            </a:r>
            <a:r>
              <a:rPr lang="en-US" altLang="zh-CN" b="1" dirty="0"/>
              <a:t>observational methods</a:t>
            </a:r>
            <a:r>
              <a:rPr lang="en-US" altLang="zh-CN" dirty="0"/>
              <a:t>. The difference is not only related to the comprehensive performance of each cluster, but is also greatly influenced by the unique members in it whose preference polarity are quite overpowering, such as China’s preference (in #2) of bibliometric methods. </a:t>
            </a:r>
            <a:endParaRPr lang="en-US" altLang="zh-CN" b="0" i="0" dirty="0">
              <a:solidFill>
                <a:srgbClr val="000000"/>
              </a:solidFill>
              <a:effectLst/>
              <a:latin typeface="Tahoma" panose="020B0604030504040204" pitchFamily="34" charset="0"/>
            </a:endParaRPr>
          </a:p>
        </p:txBody>
      </p:sp>
      <p:sp>
        <p:nvSpPr>
          <p:cNvPr id="4" name="灯片编号占位符 3"/>
          <p:cNvSpPr>
            <a:spLocks noGrp="1"/>
          </p:cNvSpPr>
          <p:nvPr>
            <p:ph type="sldNum" sz="quarter" idx="10"/>
          </p:nvPr>
        </p:nvSpPr>
        <p:spPr/>
        <p:txBody>
          <a:bodyPr/>
          <a:lstStyle/>
          <a:p>
            <a:fld id="{F9E1B693-632D-4080-9CF6-EA28B66DC801}" type="slidenum">
              <a:rPr lang="zh-CN" altLang="en-US" smtClean="0"/>
              <a:t>9</a:t>
            </a:fld>
            <a:endParaRPr lang="zh-CN" altLang="en-US"/>
          </a:p>
        </p:txBody>
      </p:sp>
    </p:spTree>
    <p:extLst>
      <p:ext uri="{BB962C8B-B14F-4D97-AF65-F5344CB8AC3E}">
        <p14:creationId xmlns:p14="http://schemas.microsoft.com/office/powerpoint/2010/main" val="1320526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553D9B-458A-02D8-49B3-C35E7F595E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4846E6-08EA-04D5-9CB7-5D02CBA48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7E9DFF-272A-AFF5-2EB0-7DD94902F71B}"/>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AC1E0489-58E6-EDA4-4AE4-8C1FFF945A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BD5E79-DF62-6C3C-56A9-B21CA0EE02D4}"/>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2751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87ACE-1881-E05C-C4BF-B320A2A7DD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0D8BB0-C82C-6F64-C901-8C31699629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02793B-277D-D3A9-B845-896E037C4953}"/>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950396A1-0DAC-F1F3-6E05-6DBD402A28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18B670-CA1C-EE62-4BE6-E940324A55DD}"/>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188689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28BA9B3-1AFD-1C4D-BECF-6E8B40F44E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65421FF-3E23-4158-C5DD-F79BD85847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B5897E-F167-6A1D-61E3-FCC403D390B5}"/>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ABAF20A2-10E4-722E-04CD-5E8DD473C9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9E8E08-A623-4CFC-1C9E-2A8D726FCE90}"/>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266568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54398-C69E-12A8-0F24-5CB41D6F11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F5FBA9-8D34-27A0-D7DF-2FD482365D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41EC44-E2A0-40E7-B9FC-E19AF8FBDDBB}"/>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CE7E87A8-323C-792E-8199-650A6B315F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049531-3D4E-F8A3-1413-A63562EFCA09}"/>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223072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113D3-D04E-6361-6B65-1A6EB2B01B9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B5A918E-6A55-C994-52F1-099F3948D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9C11C0-69ED-7204-008B-C729593CE393}"/>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67017C07-B4AC-23C4-A335-BEDD2E52F0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D02BA7-30CC-B1E1-66B5-EBF9D2715348}"/>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163622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2FFBA-C870-11A8-B435-ADD4023F68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89AC0B-EC59-8AB1-9855-DFE97C763CB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0B9A5D8-B9F5-53EB-48E3-DDE847A3FF5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6D172D3-ED6A-F079-D2A9-E0F8E42C06C1}"/>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7BE48D57-9783-3846-9963-D0AA67F0ED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444A44-F3A6-8B7B-F8E8-1F8D55782631}"/>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304060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305B5-1796-AD38-4676-EE44A359C0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608173-778C-212B-BAF5-3211BF90C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AEE11EB-A6C4-FE95-7020-253A4F07740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43DF48-E0C4-BFDF-A313-776909A67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9C28F9-9FCE-8C2A-2A4F-26A6DFA470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DC872F9-D82D-625B-B7E8-D206DE459583}"/>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8" name="页脚占位符 7">
            <a:extLst>
              <a:ext uri="{FF2B5EF4-FFF2-40B4-BE49-F238E27FC236}">
                <a16:creationId xmlns:a16="http://schemas.microsoft.com/office/drawing/2014/main" id="{371213E3-F2FE-2F54-E213-A472751A55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839C9F-0097-DBDE-AFE7-3BD0BEA6767F}"/>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181437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03C6D-3685-57C0-CE2D-5E47FDE5752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34CDA53-62CE-4071-3FFD-BC14FE132C63}"/>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4" name="页脚占位符 3">
            <a:extLst>
              <a:ext uri="{FF2B5EF4-FFF2-40B4-BE49-F238E27FC236}">
                <a16:creationId xmlns:a16="http://schemas.microsoft.com/office/drawing/2014/main" id="{75F272F3-0E3D-07FA-0E96-B0BEACBA8C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EBD4CC-333B-390F-A725-CCFD098C814C}"/>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395890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06706C-3FD6-58D2-3C12-D0FB6DD3C827}"/>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3" name="页脚占位符 2">
            <a:extLst>
              <a:ext uri="{FF2B5EF4-FFF2-40B4-BE49-F238E27FC236}">
                <a16:creationId xmlns:a16="http://schemas.microsoft.com/office/drawing/2014/main" id="{374642E7-A544-723B-DBA8-8218308B1B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E48916-F19D-70F9-31D2-0D0A8F950CB2}"/>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108961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5476B-8DD0-7F33-9286-501C81E77C3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54AA59-0FCA-6626-7C3D-45016E389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EB9DCA-0397-0711-4F26-D8C327B9A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24477D-DC8B-D46C-0192-A70070324648}"/>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FEF9C120-2478-C9A4-70C6-BE0BC83069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020950-EED7-1E96-77F7-392528D7AFCB}"/>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246752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26674-845D-4F4C-2DB8-BE1F4426662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AD987F-14F4-1F71-CEB8-21E2445CF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D577D0-ED2F-9976-DD29-0A90337AB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E36747-B2E9-0A9E-BE24-69FA3E64EB4F}"/>
              </a:ext>
            </a:extLst>
          </p:cNvPr>
          <p:cNvSpPr>
            <a:spLocks noGrp="1"/>
          </p:cNvSpPr>
          <p:nvPr>
            <p:ph type="dt" sz="half" idx="10"/>
          </p:nvPr>
        </p:nvSpPr>
        <p:spPr/>
        <p:txBody>
          <a:bodyPr/>
          <a:lstStyle/>
          <a:p>
            <a:fld id="{98B6B56B-43FB-4996-B35E-457EF8D01BC6}"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B939E43B-10A8-A22B-9512-22AB8409BE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F30C60-1099-880E-BF24-B2ED7DDB69C2}"/>
              </a:ext>
            </a:extLst>
          </p:cNvPr>
          <p:cNvSpPr>
            <a:spLocks noGrp="1"/>
          </p:cNvSpPr>
          <p:nvPr>
            <p:ph type="sldNum" sz="quarter" idx="12"/>
          </p:nvPr>
        </p:nvSpPr>
        <p:spPr/>
        <p:txBody>
          <a:body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337097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FF6313-BD6E-D206-0C64-B1043E9802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EBF5B9-8E1F-608A-66CF-E9B705D9C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16CD24-4909-5701-2F98-DA6B44A3B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6B56B-43FB-4996-B35E-457EF8D01BC6}"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5B757F2C-B4F1-DB3A-A4E2-B4732683D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858CE5-0646-547A-8252-CC1675549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D66B8-68B0-4A1B-855E-7C77B6C470B8}" type="slidenum">
              <a:rPr lang="zh-CN" altLang="en-US" smtClean="0"/>
              <a:t>‹#›</a:t>
            </a:fld>
            <a:endParaRPr lang="zh-CN" altLang="en-US"/>
          </a:p>
        </p:txBody>
      </p:sp>
    </p:spTree>
    <p:extLst>
      <p:ext uri="{BB962C8B-B14F-4D97-AF65-F5344CB8AC3E}">
        <p14:creationId xmlns:p14="http://schemas.microsoft.com/office/powerpoint/2010/main" val="329330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descr="图层 1"/>
          <p:cNvPicPr>
            <a:picLocks noChangeAspect="1"/>
          </p:cNvPicPr>
          <p:nvPr/>
        </p:nvPicPr>
        <p:blipFill>
          <a:blip r:embed="rId4"/>
          <a:stretch>
            <a:fillRect/>
          </a:stretch>
        </p:blipFill>
        <p:spPr>
          <a:xfrm>
            <a:off x="1" y="15456"/>
            <a:ext cx="12210062" cy="6867945"/>
          </a:xfrm>
          <a:prstGeom prst="rect">
            <a:avLst/>
          </a:prstGeom>
        </p:spPr>
      </p:pic>
      <p:grpSp>
        <p:nvGrpSpPr>
          <p:cNvPr id="51" name="组合 50"/>
          <p:cNvGrpSpPr/>
          <p:nvPr/>
        </p:nvGrpSpPr>
        <p:grpSpPr>
          <a:xfrm>
            <a:off x="-25802" y="15455"/>
            <a:ext cx="12244466" cy="2317125"/>
            <a:chOff x="-30" y="0"/>
            <a:chExt cx="14236" cy="2694"/>
          </a:xfrm>
        </p:grpSpPr>
        <p:sp>
          <p:nvSpPr>
            <p:cNvPr id="3" name="任意多边形 2"/>
            <p:cNvSpPr/>
            <p:nvPr/>
          </p:nvSpPr>
          <p:spPr>
            <a:xfrm flipV="1">
              <a:off x="-30" y="200"/>
              <a:ext cx="14236" cy="249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4236" h="2495">
                  <a:moveTo>
                    <a:pt x="7119" y="0"/>
                  </a:moveTo>
                  <a:lnTo>
                    <a:pt x="14236" y="2279"/>
                  </a:lnTo>
                  <a:lnTo>
                    <a:pt x="14236" y="2495"/>
                  </a:lnTo>
                  <a:lnTo>
                    <a:pt x="0" y="2495"/>
                  </a:lnTo>
                  <a:lnTo>
                    <a:pt x="0" y="2279"/>
                  </a:lnTo>
                  <a:lnTo>
                    <a:pt x="7119"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38"/>
            </a:p>
          </p:txBody>
        </p:sp>
        <p:sp>
          <p:nvSpPr>
            <p:cNvPr id="2" name="任意多边形 1"/>
            <p:cNvSpPr/>
            <p:nvPr/>
          </p:nvSpPr>
          <p:spPr>
            <a:xfrm flipV="1">
              <a:off x="-30" y="0"/>
              <a:ext cx="14236" cy="2495"/>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14236" h="2495">
                  <a:moveTo>
                    <a:pt x="7119" y="0"/>
                  </a:moveTo>
                  <a:lnTo>
                    <a:pt x="14236" y="2279"/>
                  </a:lnTo>
                  <a:lnTo>
                    <a:pt x="14236" y="2495"/>
                  </a:lnTo>
                  <a:lnTo>
                    <a:pt x="0" y="2495"/>
                  </a:lnTo>
                  <a:lnTo>
                    <a:pt x="0" y="2279"/>
                  </a:lnTo>
                  <a:lnTo>
                    <a:pt x="7119"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38"/>
            </a:p>
          </p:txBody>
        </p:sp>
      </p:grpSp>
      <p:grpSp>
        <p:nvGrpSpPr>
          <p:cNvPr id="8" name="组合 7"/>
          <p:cNvGrpSpPr/>
          <p:nvPr/>
        </p:nvGrpSpPr>
        <p:grpSpPr>
          <a:xfrm>
            <a:off x="1" y="6561721"/>
            <a:ext cx="12192000" cy="281255"/>
            <a:chOff x="0" y="6917"/>
            <a:chExt cx="14175" cy="567"/>
          </a:xfrm>
        </p:grpSpPr>
        <p:sp>
          <p:nvSpPr>
            <p:cNvPr id="7" name="矩形 6"/>
            <p:cNvSpPr/>
            <p:nvPr/>
          </p:nvSpPr>
          <p:spPr>
            <a:xfrm>
              <a:off x="0" y="6917"/>
              <a:ext cx="14175" cy="305"/>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38">
                <a:latin typeface="Bookman Old Style" panose="02050604050505020204" pitchFamily="18" charset="0"/>
              </a:endParaRPr>
            </a:p>
          </p:txBody>
        </p:sp>
        <p:sp>
          <p:nvSpPr>
            <p:cNvPr id="6" name="矩形 5"/>
            <p:cNvSpPr/>
            <p:nvPr/>
          </p:nvSpPr>
          <p:spPr>
            <a:xfrm>
              <a:off x="0" y="7209"/>
              <a:ext cx="14175" cy="275"/>
            </a:xfrm>
            <a:prstGeom prst="rect">
              <a:avLst/>
            </a:pr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38">
                <a:latin typeface="Bookman Old Style" panose="02050604050505020204" pitchFamily="18" charset="0"/>
              </a:endParaRPr>
            </a:p>
          </p:txBody>
        </p:sp>
      </p:grpSp>
      <p:sp>
        <p:nvSpPr>
          <p:cNvPr id="47" name="文本框 46"/>
          <p:cNvSpPr txBox="1"/>
          <p:nvPr/>
        </p:nvSpPr>
        <p:spPr>
          <a:xfrm>
            <a:off x="1" y="2712936"/>
            <a:ext cx="12192000" cy="1477328"/>
          </a:xfrm>
          <a:prstGeom prst="rect">
            <a:avLst/>
          </a:prstGeom>
          <a:noFill/>
        </p:spPr>
        <p:txBody>
          <a:bodyPr wrap="square" rtlCol="0">
            <a:spAutoFit/>
          </a:bodyPr>
          <a:lstStyle/>
          <a:p>
            <a:pPr algn="ctr"/>
            <a:r>
              <a:rPr lang="en-US" altLang="zh-CN" sz="3000" b="1" dirty="0">
                <a:solidFill>
                  <a:srgbClr val="992518"/>
                </a:solidFill>
                <a:latin typeface="Bookman Old Style" panose="02050604050505020204" pitchFamily="18" charset="0"/>
                <a:ea typeface="思源黑体 CN Bold" panose="020B0800000000000000" charset="-122"/>
                <a:cs typeface="+mn-ea"/>
                <a:sym typeface="+mn-lt"/>
              </a:rPr>
              <a:t>Revealing the Country-level Preference on Research Methods in the Field of Digital Humanities: From the Perspective of Library and Information Science</a:t>
            </a:r>
            <a:endParaRPr lang="zh-CN" altLang="en-US" sz="3000" b="1" dirty="0">
              <a:solidFill>
                <a:srgbClr val="992518"/>
              </a:solidFill>
              <a:latin typeface="Bookman Old Style" panose="02050604050505020204" pitchFamily="18" charset="0"/>
              <a:ea typeface="思源黑体 CN Bold" panose="020B0800000000000000" charset="-122"/>
              <a:cs typeface="+mn-ea"/>
              <a:sym typeface="+mn-lt"/>
            </a:endParaRPr>
          </a:p>
        </p:txBody>
      </p:sp>
      <p:grpSp>
        <p:nvGrpSpPr>
          <p:cNvPr id="18" name="组合 17"/>
          <p:cNvGrpSpPr/>
          <p:nvPr/>
        </p:nvGrpSpPr>
        <p:grpSpPr>
          <a:xfrm>
            <a:off x="987879" y="4228818"/>
            <a:ext cx="10278835" cy="614976"/>
            <a:chOff x="2438" y="4813"/>
            <a:chExt cx="9313" cy="715"/>
          </a:xfrm>
        </p:grpSpPr>
        <p:sp>
          <p:nvSpPr>
            <p:cNvPr id="48" name="文本框 47"/>
            <p:cNvSpPr txBox="1"/>
            <p:nvPr/>
          </p:nvSpPr>
          <p:spPr>
            <a:xfrm>
              <a:off x="2848" y="4813"/>
              <a:ext cx="8517" cy="715"/>
            </a:xfrm>
            <a:prstGeom prst="rect">
              <a:avLst/>
            </a:prstGeom>
            <a:noFill/>
          </p:spPr>
          <p:txBody>
            <a:bodyPr wrap="square" rtlCol="0">
              <a:spAutoFit/>
              <a:scene3d>
                <a:camera prst="orthographicFront"/>
                <a:lightRig rig="threePt" dir="t"/>
              </a:scene3d>
              <a:sp3d contourW="12700"/>
            </a:bodyPr>
            <a:lstStyle/>
            <a:p>
              <a:pPr algn="ctr">
                <a:lnSpc>
                  <a:spcPct val="110000"/>
                </a:lnSpc>
              </a:pPr>
              <a:r>
                <a:rPr lang="en-US" altLang="zh-CN" sz="1600" b="1" dirty="0">
                  <a:solidFill>
                    <a:srgbClr val="992518"/>
                  </a:solidFill>
                  <a:latin typeface="Bookman Old Style" panose="02050604050505020204" pitchFamily="18" charset="0"/>
                  <a:ea typeface="思源黑体 CN Bold" panose="020B0800000000000000" charset="-122"/>
                  <a:cs typeface="+mn-ea"/>
                  <a:sym typeface="+mn-ea"/>
                </a:rPr>
                <a:t>Joint Workshop of the 5th Extraction and Evaluation of Knowledge Entities from Scientific Documents (EEKE 2024) and the 4th AI + </a:t>
              </a:r>
              <a:r>
                <a:rPr lang="en-US" altLang="zh-CN" sz="1600" b="1" dirty="0" err="1">
                  <a:solidFill>
                    <a:srgbClr val="992518"/>
                  </a:solidFill>
                  <a:latin typeface="Bookman Old Style" panose="02050604050505020204" pitchFamily="18" charset="0"/>
                  <a:ea typeface="思源黑体 CN Bold" panose="020B0800000000000000" charset="-122"/>
                  <a:cs typeface="+mn-ea"/>
                  <a:sym typeface="+mn-ea"/>
                </a:rPr>
                <a:t>Informetrics</a:t>
              </a:r>
              <a:r>
                <a:rPr lang="en-US" altLang="zh-CN" sz="1600" b="1" dirty="0">
                  <a:solidFill>
                    <a:srgbClr val="992518"/>
                  </a:solidFill>
                  <a:latin typeface="Bookman Old Style" panose="02050604050505020204" pitchFamily="18" charset="0"/>
                  <a:ea typeface="思源黑体 CN Bold" panose="020B0800000000000000" charset="-122"/>
                  <a:cs typeface="+mn-ea"/>
                  <a:sym typeface="+mn-ea"/>
                </a:rPr>
                <a:t> (AII2024) </a:t>
              </a:r>
            </a:p>
          </p:txBody>
        </p:sp>
        <p:grpSp>
          <p:nvGrpSpPr>
            <p:cNvPr id="17" name="组合 16"/>
            <p:cNvGrpSpPr/>
            <p:nvPr/>
          </p:nvGrpSpPr>
          <p:grpSpPr>
            <a:xfrm>
              <a:off x="2438" y="5102"/>
              <a:ext cx="9313" cy="119"/>
              <a:chOff x="2438" y="5102"/>
              <a:chExt cx="9313" cy="119"/>
            </a:xfrm>
          </p:grpSpPr>
          <p:sp>
            <p:nvSpPr>
              <p:cNvPr id="9" name="任意多边形 8"/>
              <p:cNvSpPr/>
              <p:nvPr/>
            </p:nvSpPr>
            <p:spPr>
              <a:xfrm>
                <a:off x="2438" y="5102"/>
                <a:ext cx="467" cy="11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67" h="119">
                    <a:moveTo>
                      <a:pt x="0" y="60"/>
                    </a:moveTo>
                    <a:cubicBezTo>
                      <a:pt x="0" y="27"/>
                      <a:pt x="27" y="0"/>
                      <a:pt x="60" y="0"/>
                    </a:cubicBezTo>
                    <a:cubicBezTo>
                      <a:pt x="92" y="0"/>
                      <a:pt x="119" y="27"/>
                      <a:pt x="119" y="60"/>
                    </a:cubicBezTo>
                    <a:cubicBezTo>
                      <a:pt x="119" y="92"/>
                      <a:pt x="92" y="119"/>
                      <a:pt x="60" y="119"/>
                    </a:cubicBezTo>
                    <a:cubicBezTo>
                      <a:pt x="27" y="119"/>
                      <a:pt x="0" y="92"/>
                      <a:pt x="0" y="60"/>
                    </a:cubicBezTo>
                    <a:close/>
                    <a:moveTo>
                      <a:pt x="174" y="60"/>
                    </a:moveTo>
                    <a:cubicBezTo>
                      <a:pt x="174" y="27"/>
                      <a:pt x="201" y="0"/>
                      <a:pt x="234" y="0"/>
                    </a:cubicBezTo>
                    <a:cubicBezTo>
                      <a:pt x="266" y="0"/>
                      <a:pt x="293" y="27"/>
                      <a:pt x="293" y="60"/>
                    </a:cubicBezTo>
                    <a:cubicBezTo>
                      <a:pt x="293" y="92"/>
                      <a:pt x="266" y="119"/>
                      <a:pt x="234" y="119"/>
                    </a:cubicBezTo>
                    <a:cubicBezTo>
                      <a:pt x="201" y="119"/>
                      <a:pt x="174" y="92"/>
                      <a:pt x="174" y="60"/>
                    </a:cubicBezTo>
                    <a:close/>
                    <a:moveTo>
                      <a:pt x="348" y="60"/>
                    </a:moveTo>
                    <a:cubicBezTo>
                      <a:pt x="348" y="27"/>
                      <a:pt x="375" y="0"/>
                      <a:pt x="408" y="0"/>
                    </a:cubicBezTo>
                    <a:cubicBezTo>
                      <a:pt x="440" y="0"/>
                      <a:pt x="467" y="27"/>
                      <a:pt x="467" y="60"/>
                    </a:cubicBezTo>
                    <a:cubicBezTo>
                      <a:pt x="467" y="92"/>
                      <a:pt x="440" y="119"/>
                      <a:pt x="408" y="119"/>
                    </a:cubicBezTo>
                    <a:cubicBezTo>
                      <a:pt x="375" y="119"/>
                      <a:pt x="348" y="92"/>
                      <a:pt x="348" y="60"/>
                    </a:cubicBez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38">
                  <a:latin typeface="Bookman Old Style" panose="02050604050505020204" pitchFamily="18" charset="0"/>
                </a:endParaRPr>
              </a:p>
            </p:txBody>
          </p:sp>
          <p:sp>
            <p:nvSpPr>
              <p:cNvPr id="16" name="任意多边形 15"/>
              <p:cNvSpPr/>
              <p:nvPr/>
            </p:nvSpPr>
            <p:spPr>
              <a:xfrm>
                <a:off x="11284" y="5102"/>
                <a:ext cx="467" cy="11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67" h="119">
                    <a:moveTo>
                      <a:pt x="0" y="60"/>
                    </a:moveTo>
                    <a:cubicBezTo>
                      <a:pt x="0" y="27"/>
                      <a:pt x="27" y="0"/>
                      <a:pt x="60" y="0"/>
                    </a:cubicBezTo>
                    <a:cubicBezTo>
                      <a:pt x="92" y="0"/>
                      <a:pt x="119" y="27"/>
                      <a:pt x="119" y="60"/>
                    </a:cubicBezTo>
                    <a:cubicBezTo>
                      <a:pt x="119" y="92"/>
                      <a:pt x="92" y="119"/>
                      <a:pt x="60" y="119"/>
                    </a:cubicBezTo>
                    <a:cubicBezTo>
                      <a:pt x="27" y="119"/>
                      <a:pt x="0" y="92"/>
                      <a:pt x="0" y="60"/>
                    </a:cubicBezTo>
                    <a:close/>
                    <a:moveTo>
                      <a:pt x="174" y="60"/>
                    </a:moveTo>
                    <a:cubicBezTo>
                      <a:pt x="174" y="27"/>
                      <a:pt x="201" y="0"/>
                      <a:pt x="234" y="0"/>
                    </a:cubicBezTo>
                    <a:cubicBezTo>
                      <a:pt x="266" y="0"/>
                      <a:pt x="293" y="27"/>
                      <a:pt x="293" y="60"/>
                    </a:cubicBezTo>
                    <a:cubicBezTo>
                      <a:pt x="293" y="92"/>
                      <a:pt x="266" y="119"/>
                      <a:pt x="234" y="119"/>
                    </a:cubicBezTo>
                    <a:cubicBezTo>
                      <a:pt x="201" y="119"/>
                      <a:pt x="174" y="92"/>
                      <a:pt x="174" y="60"/>
                    </a:cubicBezTo>
                    <a:close/>
                    <a:moveTo>
                      <a:pt x="348" y="60"/>
                    </a:moveTo>
                    <a:cubicBezTo>
                      <a:pt x="348" y="27"/>
                      <a:pt x="375" y="0"/>
                      <a:pt x="408" y="0"/>
                    </a:cubicBezTo>
                    <a:cubicBezTo>
                      <a:pt x="440" y="0"/>
                      <a:pt x="467" y="27"/>
                      <a:pt x="467" y="60"/>
                    </a:cubicBezTo>
                    <a:cubicBezTo>
                      <a:pt x="467" y="92"/>
                      <a:pt x="440" y="119"/>
                      <a:pt x="408" y="119"/>
                    </a:cubicBezTo>
                    <a:cubicBezTo>
                      <a:pt x="375" y="119"/>
                      <a:pt x="348" y="92"/>
                      <a:pt x="348" y="60"/>
                    </a:cubicBez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38">
                  <a:latin typeface="Bookman Old Style" panose="02050604050505020204" pitchFamily="18" charset="0"/>
                </a:endParaRPr>
              </a:p>
            </p:txBody>
          </p:sp>
        </p:grpSp>
      </p:grpSp>
      <p:cxnSp>
        <p:nvCxnSpPr>
          <p:cNvPr id="19" name="直接连接符 18"/>
          <p:cNvCxnSpPr/>
          <p:nvPr/>
        </p:nvCxnSpPr>
        <p:spPr>
          <a:xfrm>
            <a:off x="2003619" y="4939220"/>
            <a:ext cx="8202829" cy="0"/>
          </a:xfrm>
          <a:prstGeom prst="line">
            <a:avLst/>
          </a:prstGeom>
          <a:ln>
            <a:solidFill>
              <a:srgbClr val="992518"/>
            </a:solidFill>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5511559" y="1478495"/>
            <a:ext cx="1169744" cy="1169744"/>
            <a:chOff x="6408" y="1701"/>
            <a:chExt cx="1360" cy="1360"/>
          </a:xfrm>
        </p:grpSpPr>
        <p:sp>
          <p:nvSpPr>
            <p:cNvPr id="5" name="椭圆 4"/>
            <p:cNvSpPr/>
            <p:nvPr/>
          </p:nvSpPr>
          <p:spPr>
            <a:xfrm>
              <a:off x="6408" y="1701"/>
              <a:ext cx="1360" cy="1360"/>
            </a:xfrm>
            <a:prstGeom prst="ellipse">
              <a:avLst/>
            </a:prstGeom>
            <a:solidFill>
              <a:srgbClr val="992518"/>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38"/>
            </a:p>
          </p:txBody>
        </p:sp>
        <p:sp>
          <p:nvSpPr>
            <p:cNvPr id="44" name="Freeform 101"/>
            <p:cNvSpPr>
              <a:spLocks noChangeArrowheads="1"/>
            </p:cNvSpPr>
            <p:nvPr/>
          </p:nvSpPr>
          <p:spPr bwMode="auto">
            <a:xfrm>
              <a:off x="6623" y="2041"/>
              <a:ext cx="929" cy="712"/>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1917" tIns="30958" rIns="61917" bIns="30958" anchor="ctr"/>
            <a:lstStyle/>
            <a:p>
              <a:pPr>
                <a:defRPr/>
              </a:pPr>
              <a:endParaRPr lang="en-US" sz="677" dirty="0">
                <a:solidFill>
                  <a:srgbClr val="DDBA61"/>
                </a:solidFill>
                <a:latin typeface="思源黑体 Light" panose="020B0300000000000000" charset="-122"/>
                <a:ea typeface="思源黑体 Light" panose="020B0300000000000000" charset="-122"/>
              </a:endParaRPr>
            </a:p>
          </p:txBody>
        </p:sp>
      </p:grpSp>
      <p:pic>
        <p:nvPicPr>
          <p:cNvPr id="10" name="图片 9" descr="中国人民大学logo(1)"/>
          <p:cNvPicPr>
            <a:picLocks noChangeAspect="1"/>
          </p:cNvPicPr>
          <p:nvPr/>
        </p:nvPicPr>
        <p:blipFill>
          <a:blip r:embed="rId5"/>
          <a:stretch>
            <a:fillRect/>
          </a:stretch>
        </p:blipFill>
        <p:spPr>
          <a:xfrm>
            <a:off x="5412646" y="1283239"/>
            <a:ext cx="1460460" cy="1431230"/>
          </a:xfrm>
          <a:prstGeom prst="rect">
            <a:avLst/>
          </a:prstGeom>
        </p:spPr>
      </p:pic>
      <p:sp>
        <p:nvSpPr>
          <p:cNvPr id="14" name="圆角矩形 39">
            <a:extLst>
              <a:ext uri="{FF2B5EF4-FFF2-40B4-BE49-F238E27FC236}">
                <a16:creationId xmlns:a16="http://schemas.microsoft.com/office/drawing/2014/main" id="{0FF4AEB6-6967-D91B-B92B-91896DC870C6}"/>
              </a:ext>
            </a:extLst>
          </p:cNvPr>
          <p:cNvSpPr/>
          <p:nvPr/>
        </p:nvSpPr>
        <p:spPr>
          <a:xfrm>
            <a:off x="3110593" y="5098730"/>
            <a:ext cx="6092540" cy="611283"/>
          </a:xfrm>
          <a:prstGeom prst="roundRect">
            <a:avLst>
              <a:gd name="adj" fmla="val 50000"/>
            </a:avLst>
          </a:prstGeom>
          <a:solidFill>
            <a:srgbClr val="992518"/>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896" dirty="0" err="1">
                <a:ln w="12700">
                  <a:noFill/>
                </a:ln>
                <a:solidFill>
                  <a:schemeClr val="bg1"/>
                </a:solidFill>
                <a:latin typeface="Bookman Old Style" panose="02050604050505020204" pitchFamily="18" charset="0"/>
                <a:ea typeface="思源黑体 CN Bold" panose="020B0800000000000000" charset="-122"/>
                <a:cs typeface="+mn-ea"/>
                <a:sym typeface="+mn-lt"/>
              </a:rPr>
              <a:t>Chengxi</a:t>
            </a:r>
            <a:r>
              <a:rPr lang="zh-CN" altLang="en-US" sz="1896" dirty="0">
                <a:ln w="12700">
                  <a:noFill/>
                </a:ln>
                <a:solidFill>
                  <a:schemeClr val="bg1"/>
                </a:solidFill>
                <a:latin typeface="Bookman Old Style" panose="02050604050505020204" pitchFamily="18" charset="0"/>
                <a:ea typeface="思源黑体 CN Bold" panose="020B0800000000000000" charset="-122"/>
                <a:cs typeface="+mn-ea"/>
                <a:sym typeface="+mn-lt"/>
              </a:rPr>
              <a:t> </a:t>
            </a:r>
            <a:r>
              <a:rPr lang="en-US" altLang="zh-CN" sz="1896" dirty="0">
                <a:ln w="12700">
                  <a:noFill/>
                </a:ln>
                <a:solidFill>
                  <a:schemeClr val="bg1"/>
                </a:solidFill>
                <a:latin typeface="Bookman Old Style" panose="02050604050505020204" pitchFamily="18" charset="0"/>
                <a:ea typeface="思源黑体 CN Bold" panose="020B0800000000000000" charset="-122"/>
                <a:cs typeface="+mn-ea"/>
                <a:sym typeface="+mn-lt"/>
              </a:rPr>
              <a:t>Yan,</a:t>
            </a:r>
            <a:r>
              <a:rPr lang="zh-CN" altLang="en-US" sz="1896" dirty="0">
                <a:ln w="12700">
                  <a:noFill/>
                </a:ln>
                <a:solidFill>
                  <a:schemeClr val="bg1"/>
                </a:solidFill>
                <a:latin typeface="Bookman Old Style" panose="02050604050505020204" pitchFamily="18" charset="0"/>
                <a:ea typeface="思源黑体 CN Bold" panose="020B0800000000000000" charset="-122"/>
                <a:cs typeface="+mn-ea"/>
                <a:sym typeface="+mn-lt"/>
              </a:rPr>
              <a:t> </a:t>
            </a:r>
            <a:r>
              <a:rPr lang="en-US" altLang="zh-CN" sz="1896" dirty="0" err="1">
                <a:ln w="12700">
                  <a:noFill/>
                </a:ln>
                <a:solidFill>
                  <a:schemeClr val="bg1"/>
                </a:solidFill>
                <a:latin typeface="Bookman Old Style" panose="02050604050505020204" pitchFamily="18" charset="0"/>
                <a:ea typeface="思源黑体 CN Bold" panose="020B0800000000000000" charset="-122"/>
                <a:cs typeface="+mn-ea"/>
                <a:sym typeface="+mn-lt"/>
              </a:rPr>
              <a:t>Zhichao</a:t>
            </a:r>
            <a:r>
              <a:rPr lang="zh-CN" altLang="en-US" sz="1896" dirty="0">
                <a:ln w="12700">
                  <a:noFill/>
                </a:ln>
                <a:solidFill>
                  <a:schemeClr val="bg1"/>
                </a:solidFill>
                <a:latin typeface="Bookman Old Style" panose="02050604050505020204" pitchFamily="18" charset="0"/>
                <a:ea typeface="思源黑体 CN Bold" panose="020B0800000000000000" charset="-122"/>
                <a:cs typeface="+mn-ea"/>
                <a:sym typeface="+mn-lt"/>
              </a:rPr>
              <a:t> </a:t>
            </a:r>
            <a:r>
              <a:rPr lang="en-US" altLang="zh-CN" sz="1896" dirty="0">
                <a:ln w="12700">
                  <a:noFill/>
                </a:ln>
                <a:solidFill>
                  <a:schemeClr val="bg1"/>
                </a:solidFill>
                <a:latin typeface="Bookman Old Style" panose="02050604050505020204" pitchFamily="18" charset="0"/>
                <a:ea typeface="思源黑体 CN Bold" panose="020B0800000000000000" charset="-122"/>
                <a:cs typeface="+mn-ea"/>
                <a:sym typeface="+mn-lt"/>
              </a:rPr>
              <a:t>Fang</a:t>
            </a:r>
          </a:p>
        </p:txBody>
      </p:sp>
      <p:sp>
        <p:nvSpPr>
          <p:cNvPr id="20" name="文本框 19">
            <a:extLst>
              <a:ext uri="{FF2B5EF4-FFF2-40B4-BE49-F238E27FC236}">
                <a16:creationId xmlns:a16="http://schemas.microsoft.com/office/drawing/2014/main" id="{30D98B6B-E865-E447-54B7-D921F80025FE}"/>
              </a:ext>
            </a:extLst>
          </p:cNvPr>
          <p:cNvSpPr txBox="1"/>
          <p:nvPr/>
        </p:nvSpPr>
        <p:spPr>
          <a:xfrm>
            <a:off x="3010371" y="2703442"/>
            <a:ext cx="6192762" cy="425822"/>
          </a:xfrm>
          <a:prstGeom prst="rect">
            <a:avLst/>
          </a:prstGeom>
          <a:noFill/>
        </p:spPr>
        <p:txBody>
          <a:bodyPr wrap="square">
            <a:spAutoFit/>
          </a:bodyPr>
          <a:lstStyle/>
          <a:p>
            <a:pPr algn="ctr"/>
            <a:endParaRPr lang="en-US" altLang="zh-CN" sz="2167" dirty="0">
              <a:ln w="12700">
                <a:noFill/>
              </a:ln>
              <a:solidFill>
                <a:schemeClr val="bg1"/>
              </a:solidFill>
              <a:latin typeface="Bookman Old Style" panose="02050604050505020204" pitchFamily="18" charset="0"/>
              <a:ea typeface="思源黑体 CN Bold" panose="020B0800000000000000" charset="-122"/>
              <a:cs typeface="+mn-ea"/>
              <a:sym typeface="+mn-lt"/>
            </a:endParaRPr>
          </a:p>
        </p:txBody>
      </p:sp>
      <p:sp>
        <p:nvSpPr>
          <p:cNvPr id="21" name="圆角矩形 39">
            <a:extLst>
              <a:ext uri="{FF2B5EF4-FFF2-40B4-BE49-F238E27FC236}">
                <a16:creationId xmlns:a16="http://schemas.microsoft.com/office/drawing/2014/main" id="{2E5D11EE-A6C2-D0BF-4D1F-A71B8ED9E320}"/>
              </a:ext>
            </a:extLst>
          </p:cNvPr>
          <p:cNvSpPr/>
          <p:nvPr/>
        </p:nvSpPr>
        <p:spPr>
          <a:xfrm>
            <a:off x="3111702" y="5820468"/>
            <a:ext cx="6077520" cy="611283"/>
          </a:xfrm>
          <a:prstGeom prst="roundRect">
            <a:avLst>
              <a:gd name="adj" fmla="val 50000"/>
            </a:avLst>
          </a:prstGeom>
          <a:solidFill>
            <a:srgbClr val="992518"/>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896" dirty="0">
                <a:ln w="12700">
                  <a:noFill/>
                </a:ln>
                <a:solidFill>
                  <a:schemeClr val="bg1"/>
                </a:solidFill>
                <a:latin typeface="Bookman Old Style" panose="02050604050505020204" pitchFamily="18" charset="0"/>
                <a:ea typeface="思源黑体 CN Bold" panose="020B0800000000000000" charset="-122"/>
                <a:cs typeface="+mn-ea"/>
                <a:sym typeface="+mn-lt"/>
              </a:rPr>
              <a:t>School of Information Resource Management </a:t>
            </a:r>
          </a:p>
          <a:p>
            <a:pPr algn="ctr"/>
            <a:r>
              <a:rPr lang="en-US" altLang="zh-CN" sz="1896" dirty="0">
                <a:ln w="12700">
                  <a:noFill/>
                </a:ln>
                <a:solidFill>
                  <a:schemeClr val="bg1"/>
                </a:solidFill>
                <a:latin typeface="Bookman Old Style" panose="02050604050505020204" pitchFamily="18" charset="0"/>
                <a:ea typeface="思源黑体 CN Bold" panose="020B0800000000000000" charset="-122"/>
                <a:cs typeface="+mn-ea"/>
                <a:sym typeface="+mn-lt"/>
              </a:rPr>
              <a:t>Renmin University of China</a:t>
            </a:r>
          </a:p>
        </p:txBody>
      </p:sp>
    </p:spTree>
    <p:custDataLst>
      <p:tags r:id="rId1"/>
    </p:custData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11264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Conclusion</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sp>
        <p:nvSpPr>
          <p:cNvPr id="15" name="文本框 14">
            <a:extLst>
              <a:ext uri="{FF2B5EF4-FFF2-40B4-BE49-F238E27FC236}">
                <a16:creationId xmlns:a16="http://schemas.microsoft.com/office/drawing/2014/main" id="{C222DC3C-C50C-A32B-FD85-4F297F4E348E}"/>
              </a:ext>
            </a:extLst>
          </p:cNvPr>
          <p:cNvSpPr txBox="1"/>
          <p:nvPr/>
        </p:nvSpPr>
        <p:spPr>
          <a:xfrm>
            <a:off x="926334" y="1485485"/>
            <a:ext cx="10292271" cy="4093428"/>
          </a:xfrm>
          <a:prstGeom prst="rect">
            <a:avLst/>
          </a:prstGeom>
          <a:noFill/>
        </p:spPr>
        <p:txBody>
          <a:bodyPr wrap="square">
            <a:spAutoFit/>
          </a:bodyPr>
          <a:lstStyle/>
          <a:p>
            <a:pPr algn="just"/>
            <a:r>
              <a:rPr lang="en-US" altLang="zh-CN" sz="2000" dirty="0">
                <a:latin typeface="Bookman Old Style" panose="02050604050505020204" pitchFamily="18" charset="0"/>
                <a:ea typeface="思源黑体 Light" panose="020B0300000000000000"/>
                <a:cs typeface="Arial" panose="020B0604020202020204" pitchFamily="34" charset="0"/>
              </a:rPr>
              <a:t>An iterative learning for RM extraction combing large language models and rule-based transformation is designed to extract and classify RMs from a constructed collection of DH documents. The comparative analysis of the preference differences of RMs among different countries revealed that:</a:t>
            </a:r>
          </a:p>
          <a:p>
            <a:pPr algn="just"/>
            <a:endParaRPr lang="en-US" altLang="zh-CN" sz="2000" dirty="0">
              <a:latin typeface="Bookman Old Style" panose="02050604050505020204" pitchFamily="18" charset="0"/>
              <a:ea typeface="思源黑体 Light" panose="020B0300000000000000"/>
              <a:cs typeface="Arial" panose="020B0604020202020204" pitchFamily="34" charset="0"/>
            </a:endParaRPr>
          </a:p>
          <a:p>
            <a:pPr marL="342900" indent="-342900" algn="just">
              <a:buFont typeface="Wingdings" panose="05000000000000000000" pitchFamily="2" charset="2"/>
              <a:buChar char="n"/>
            </a:pPr>
            <a:r>
              <a:rPr lang="en-US" altLang="zh-CN" sz="2000" dirty="0">
                <a:latin typeface="Bookman Old Style" panose="02050604050505020204" pitchFamily="18" charset="0"/>
                <a:ea typeface="思源黑体 Light" panose="020B0300000000000000"/>
                <a:cs typeface="Arial" panose="020B0604020202020204" pitchFamily="34" charset="0"/>
              </a:rPr>
              <a:t>Quantitative research has played a central role in the international DH field, especially the experimental methods. The United States has the most frequent use of RMs, regardless of RM types. </a:t>
            </a:r>
          </a:p>
          <a:p>
            <a:pPr marL="342900" indent="-342900" algn="just">
              <a:buFont typeface="Wingdings" panose="05000000000000000000" pitchFamily="2" charset="2"/>
              <a:buChar char="n"/>
            </a:pPr>
            <a:r>
              <a:rPr lang="en-US" altLang="zh-CN" sz="2000" dirty="0">
                <a:latin typeface="Bookman Old Style" panose="02050604050505020204" pitchFamily="18" charset="0"/>
                <a:ea typeface="思源黑体 Light" panose="020B0300000000000000"/>
                <a:cs typeface="Arial" panose="020B0604020202020204" pitchFamily="34" charset="0"/>
              </a:rPr>
              <a:t>There are the distinctive country-level preference of RMs for different countries. </a:t>
            </a:r>
          </a:p>
          <a:p>
            <a:pPr marL="342900" indent="-342900" algn="just">
              <a:buFont typeface="Wingdings" panose="05000000000000000000" pitchFamily="2" charset="2"/>
              <a:buChar char="n"/>
            </a:pPr>
            <a:r>
              <a:rPr lang="en-US" altLang="zh-CN" sz="2000" dirty="0">
                <a:latin typeface="Bookman Old Style" panose="02050604050505020204" pitchFamily="18" charset="0"/>
                <a:ea typeface="思源黑体 Light" panose="020B0300000000000000"/>
                <a:cs typeface="Arial" panose="020B0604020202020204" pitchFamily="34" charset="0"/>
              </a:rPr>
              <a:t>The country-level preference of RMs can be divided into three types for the main DH countries, which has different preference strength on the “ETOI”-type </a:t>
            </a:r>
            <a:r>
              <a:rPr lang="en-US" altLang="zh-CN" sz="2000" dirty="0" err="1">
                <a:latin typeface="Bookman Old Style" panose="02050604050505020204" pitchFamily="18" charset="0"/>
                <a:ea typeface="思源黑体 Light" panose="020B0300000000000000"/>
                <a:cs typeface="Arial" panose="020B0604020202020204" pitchFamily="34" charset="0"/>
              </a:rPr>
              <a:t>RMs.</a:t>
            </a:r>
            <a:endParaRPr lang="en-US" altLang="zh-CN" sz="2000" dirty="0">
              <a:latin typeface="Bookman Old Style" panose="02050604050505020204" pitchFamily="18" charset="0"/>
              <a:ea typeface="思源黑体 Light" panose="020B0300000000000000"/>
              <a:cs typeface="Arial" panose="020B0604020202020204" pitchFamily="34" charset="0"/>
            </a:endParaRPr>
          </a:p>
        </p:txBody>
      </p:sp>
    </p:spTree>
    <p:custDataLst>
      <p:tags r:id="rId1"/>
    </p:custDataLst>
    <p:extLst>
      <p:ext uri="{BB962C8B-B14F-4D97-AF65-F5344CB8AC3E}">
        <p14:creationId xmlns:p14="http://schemas.microsoft.com/office/powerpoint/2010/main" val="5499495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a:extLst>
              <a:ext uri="{FF2B5EF4-FFF2-40B4-BE49-F238E27FC236}">
                <a16:creationId xmlns:a16="http://schemas.microsoft.com/office/drawing/2014/main" id="{B293BC97-0635-E15C-DE5B-47ED7B1EBE03}"/>
              </a:ext>
            </a:extLst>
          </p:cNvPr>
          <p:cNvSpPr/>
          <p:nvPr/>
        </p:nvSpPr>
        <p:spPr>
          <a:xfrm>
            <a:off x="547006" y="4681843"/>
            <a:ext cx="2959723" cy="1841500"/>
          </a:xfrm>
          <a:prstGeom prst="roundRect">
            <a:avLst>
              <a:gd name="adj" fmla="val 11994"/>
            </a:avLst>
          </a:prstGeom>
          <a:solidFill>
            <a:schemeClr val="bg1"/>
          </a:solidFill>
          <a:ln>
            <a:solidFill>
              <a:srgbClr val="99251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r>
              <a:rPr lang="en-US" altLang="zh-CN" dirty="0">
                <a:solidFill>
                  <a:schemeClr val="tx1"/>
                </a:solidFill>
                <a:latin typeface="Bookman Old Style" panose="02050604050505020204" pitchFamily="18" charset="0"/>
                <a:ea typeface="思源黑体 Light" panose="020B0300000000000000"/>
                <a:cs typeface="Arial" panose="020B0604020202020204" pitchFamily="34" charset="0"/>
              </a:rPr>
              <a:t>Becoming a necessary academic basic skill for each individual</a:t>
            </a:r>
            <a:endParaRPr lang="zh-CN" altLang="en-US" dirty="0">
              <a:solidFill>
                <a:schemeClr val="tx1"/>
              </a:solidFill>
              <a:latin typeface="Bookman Old Style" panose="02050604050505020204" pitchFamily="18" charset="0"/>
              <a:ea typeface="思源黑体 Light" panose="020B0300000000000000" charset="-122"/>
              <a:cs typeface="Arial" panose="020B0604020202020204" pitchFamily="34" charset="0"/>
              <a:sym typeface="字魂59号-创粗黑" panose="00000500000000000000" pitchFamily="2" charset="-122"/>
            </a:endParaRPr>
          </a:p>
        </p:txBody>
      </p:sp>
      <p:grpSp>
        <p:nvGrpSpPr>
          <p:cNvPr id="12" name="组合 11"/>
          <p:cNvGrpSpPr/>
          <p:nvPr/>
        </p:nvGrpSpPr>
        <p:grpSpPr>
          <a:xfrm>
            <a:off x="1" y="11264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Background &amp; Motivation</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sp>
        <p:nvSpPr>
          <p:cNvPr id="17" name="矩形: 圆角 16">
            <a:extLst>
              <a:ext uri="{FF2B5EF4-FFF2-40B4-BE49-F238E27FC236}">
                <a16:creationId xmlns:a16="http://schemas.microsoft.com/office/drawing/2014/main" id="{A984C094-33C3-C383-9799-F504511CC376}"/>
              </a:ext>
            </a:extLst>
          </p:cNvPr>
          <p:cNvSpPr/>
          <p:nvPr/>
        </p:nvSpPr>
        <p:spPr>
          <a:xfrm>
            <a:off x="3827819" y="4681843"/>
            <a:ext cx="3729692" cy="1841500"/>
          </a:xfrm>
          <a:prstGeom prst="roundRect">
            <a:avLst>
              <a:gd name="adj" fmla="val 11994"/>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r>
              <a:rPr lang="en-US" altLang="zh-CN" dirty="0">
                <a:solidFill>
                  <a:schemeClr val="tx1"/>
                </a:solidFill>
                <a:latin typeface="Bookman Old Style" panose="02050604050505020204" pitchFamily="18" charset="0"/>
                <a:ea typeface="思源黑体 Light" panose="020B0300000000000000"/>
                <a:cs typeface="Arial" panose="020B0604020202020204" pitchFamily="34" charset="0"/>
              </a:rPr>
              <a:t>Making good understanding of  the whole picture of research development (e.g. technical or method aspects)</a:t>
            </a:r>
          </a:p>
        </p:txBody>
      </p:sp>
      <p:sp>
        <p:nvSpPr>
          <p:cNvPr id="19" name="椭圆 18">
            <a:extLst>
              <a:ext uri="{FF2B5EF4-FFF2-40B4-BE49-F238E27FC236}">
                <a16:creationId xmlns:a16="http://schemas.microsoft.com/office/drawing/2014/main" id="{D806813B-0485-2522-8B05-1A88D69AC14F}"/>
              </a:ext>
            </a:extLst>
          </p:cNvPr>
          <p:cNvSpPr/>
          <p:nvPr/>
        </p:nvSpPr>
        <p:spPr>
          <a:xfrm>
            <a:off x="1738870" y="4463192"/>
            <a:ext cx="489854" cy="489854"/>
          </a:xfrm>
          <a:prstGeom prst="ellipse">
            <a:avLst/>
          </a:prstGeom>
          <a:gradFill flip="none" rotWithShape="1">
            <a:gsLst>
              <a:gs pos="55000">
                <a:srgbClr val="992518"/>
              </a:gs>
              <a:gs pos="100000">
                <a:srgbClr val="C00000">
                  <a:alpha val="58000"/>
                </a:srgbClr>
              </a:gs>
            </a:gsLst>
            <a:lin ang="2700000" scaled="0"/>
            <a:tileRect/>
          </a:grad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i="1" dirty="0">
                <a:latin typeface="Bookman Old Style" panose="02050604050505020204" pitchFamily="18" charset="0"/>
                <a:ea typeface="字魂59号-创粗黑" panose="00000500000000000000" pitchFamily="2" charset="-122"/>
                <a:cs typeface="Arial" panose="020B0604020202020204" pitchFamily="34" charset="0"/>
                <a:sym typeface="字魂59号-创粗黑" panose="00000500000000000000" pitchFamily="2" charset="-122"/>
              </a:rPr>
              <a:t>1</a:t>
            </a:r>
            <a:endParaRPr lang="zh-CN" altLang="en-US" i="1" dirty="0">
              <a:latin typeface="Bookman Old Style" panose="02050604050505020204" pitchFamily="18" charset="0"/>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20" name="椭圆 19">
            <a:extLst>
              <a:ext uri="{FF2B5EF4-FFF2-40B4-BE49-F238E27FC236}">
                <a16:creationId xmlns:a16="http://schemas.microsoft.com/office/drawing/2014/main" id="{3A9A898E-48AB-B18F-1EFF-770750788962}"/>
              </a:ext>
            </a:extLst>
          </p:cNvPr>
          <p:cNvSpPr/>
          <p:nvPr/>
        </p:nvSpPr>
        <p:spPr>
          <a:xfrm>
            <a:off x="5534123" y="4463192"/>
            <a:ext cx="489854" cy="489854"/>
          </a:xfrm>
          <a:prstGeom prst="ellipse">
            <a:avLst/>
          </a:prstGeom>
          <a:gradFill flip="none" rotWithShape="1">
            <a:gsLst>
              <a:gs pos="55000">
                <a:srgbClr val="992518"/>
              </a:gs>
              <a:gs pos="100000">
                <a:srgbClr val="C00000">
                  <a:alpha val="58000"/>
                </a:srgbClr>
              </a:gs>
            </a:gsLst>
            <a:lin ang="2700000" scaled="0"/>
            <a:tileRect/>
          </a:grad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i="1" dirty="0">
                <a:latin typeface="Bookman Old Style" panose="02050604050505020204" pitchFamily="18" charset="0"/>
                <a:ea typeface="字魂59号-创粗黑" panose="00000500000000000000" pitchFamily="2" charset="-122"/>
                <a:cs typeface="Arial" panose="020B0604020202020204" pitchFamily="34" charset="0"/>
                <a:sym typeface="字魂59号-创粗黑" panose="00000500000000000000" pitchFamily="2" charset="-122"/>
              </a:rPr>
              <a:t>2</a:t>
            </a:r>
            <a:endParaRPr lang="zh-CN" altLang="en-US" i="1" dirty="0">
              <a:latin typeface="Bookman Old Style" panose="02050604050505020204" pitchFamily="18" charset="0"/>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22" name="矩形 21">
            <a:extLst>
              <a:ext uri="{FF2B5EF4-FFF2-40B4-BE49-F238E27FC236}">
                <a16:creationId xmlns:a16="http://schemas.microsoft.com/office/drawing/2014/main" id="{4709EF47-38C1-FEA2-FE85-2CFCBD2D6767}"/>
              </a:ext>
            </a:extLst>
          </p:cNvPr>
          <p:cNvSpPr/>
          <p:nvPr/>
        </p:nvSpPr>
        <p:spPr>
          <a:xfrm flipH="1">
            <a:off x="-431" y="1554340"/>
            <a:ext cx="7846309" cy="2223410"/>
          </a:xfrm>
          <a:prstGeom prst="rect">
            <a:avLst/>
          </a:pr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r>
              <a:rPr lang="en-US" altLang="zh-CN" sz="2000" dirty="0">
                <a:latin typeface="Bookman Old Style" panose="02050604050505020204" pitchFamily="18" charset="0"/>
                <a:cs typeface="Arial" panose="020B0604020202020204" pitchFamily="34" charset="0"/>
              </a:rPr>
              <a:t>The means of how the aims and products of science are achieved, which should be distinguished from meta-methodology and the detailed and contextual practices through which methods are implemented.</a:t>
            </a:r>
          </a:p>
          <a:p>
            <a:pPr algn="just"/>
            <a:endParaRPr lang="en-US" altLang="zh-CN" sz="2000" dirty="0">
              <a:latin typeface="Bookman Old Style" panose="02050604050505020204" pitchFamily="18" charset="0"/>
              <a:cs typeface="Arial" panose="020B0604020202020204" pitchFamily="34" charset="0"/>
            </a:endParaRPr>
          </a:p>
          <a:p>
            <a:pPr algn="r"/>
            <a:r>
              <a:rPr lang="en-US" altLang="zh-CN" sz="2000" dirty="0">
                <a:latin typeface="Bookman Old Style" panose="02050604050505020204" pitchFamily="18" charset="0"/>
                <a:cs typeface="Arial" panose="020B0604020202020204" pitchFamily="34" charset="0"/>
              </a:rPr>
              <a:t>— </a:t>
            </a:r>
            <a:r>
              <a:rPr lang="en-US" altLang="zh-CN" sz="2000" b="1" i="1" dirty="0">
                <a:effectLst/>
                <a:latin typeface="Bookman Old Style" panose="02050604050505020204" pitchFamily="18" charset="0"/>
                <a:ea typeface="Times New Roman" panose="02020603050405020304" pitchFamily="18" charset="0"/>
                <a:cs typeface="Arial" panose="020B0604020202020204" pitchFamily="34" charset="0"/>
              </a:rPr>
              <a:t>Stanford Encyclopedia of Philosophy</a:t>
            </a:r>
            <a:r>
              <a:rPr lang="zh-CN" altLang="en-US" sz="2000" dirty="0">
                <a:latin typeface="Bookman Old Style" panose="02050604050505020204" pitchFamily="18" charset="0"/>
                <a:ea typeface="Times New Roman" panose="02020603050405020304" pitchFamily="18" charset="0"/>
                <a:cs typeface="Arial" panose="020B0604020202020204" pitchFamily="34" charset="0"/>
              </a:rPr>
              <a:t>’</a:t>
            </a:r>
            <a:r>
              <a:rPr lang="en-US" altLang="zh-CN" sz="2000" dirty="0">
                <a:effectLst/>
                <a:latin typeface="Bookman Old Style" panose="02050604050505020204" pitchFamily="18" charset="0"/>
                <a:ea typeface="Times New Roman" panose="02020603050405020304" pitchFamily="18" charset="0"/>
                <a:cs typeface="Arial" panose="020B0604020202020204" pitchFamily="34" charset="0"/>
              </a:rPr>
              <a:t>2021</a:t>
            </a:r>
            <a:endParaRPr lang="zh-CN" altLang="en-US" sz="2000" dirty="0">
              <a:latin typeface="Bookman Old Style" panose="02050604050505020204" pitchFamily="18" charset="0"/>
              <a:cs typeface="Arial" panose="020B0604020202020204" pitchFamily="34" charset="0"/>
            </a:endParaRPr>
          </a:p>
        </p:txBody>
      </p:sp>
      <p:sp>
        <p:nvSpPr>
          <p:cNvPr id="24" name="矩形: 圆角 23">
            <a:extLst>
              <a:ext uri="{FF2B5EF4-FFF2-40B4-BE49-F238E27FC236}">
                <a16:creationId xmlns:a16="http://schemas.microsoft.com/office/drawing/2014/main" id="{59C05A68-9570-76F1-5A43-E8E8B9EFF628}"/>
              </a:ext>
            </a:extLst>
          </p:cNvPr>
          <p:cNvSpPr/>
          <p:nvPr/>
        </p:nvSpPr>
        <p:spPr>
          <a:xfrm>
            <a:off x="7969728" y="4681843"/>
            <a:ext cx="3729692" cy="1841500"/>
          </a:xfrm>
          <a:prstGeom prst="roundRect">
            <a:avLst>
              <a:gd name="adj" fmla="val 11994"/>
            </a:avLst>
          </a:prstGeom>
          <a:solidFill>
            <a:schemeClr val="bg1"/>
          </a:solidFill>
          <a:ln>
            <a:solidFill>
              <a:srgbClr val="99251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endParaRPr lang="en-US" altLang="zh-CN" sz="2000" dirty="0">
              <a:solidFill>
                <a:schemeClr val="tx1"/>
              </a:solidFill>
              <a:latin typeface="Bookman Old Style" panose="02050604050505020204" pitchFamily="18" charset="0"/>
              <a:ea typeface="思源黑体 Light" panose="020B0300000000000000"/>
              <a:cs typeface="Arial" panose="020B0604020202020204" pitchFamily="34" charset="0"/>
            </a:endParaRPr>
          </a:p>
          <a:p>
            <a:pPr algn="just"/>
            <a:r>
              <a:rPr lang="en-US" altLang="zh-CN" dirty="0">
                <a:solidFill>
                  <a:schemeClr val="tx1"/>
                </a:solidFill>
                <a:latin typeface="Bookman Old Style" panose="02050604050505020204" pitchFamily="18" charset="0"/>
                <a:ea typeface="思源黑体 Light" panose="020B0300000000000000"/>
                <a:cs typeface="Arial" panose="020B0604020202020204" pitchFamily="34" charset="0"/>
              </a:rPr>
              <a:t>Providing efficient evaluation of policy implementation and national scientific competition</a:t>
            </a:r>
            <a:endParaRPr lang="zh-CN" altLang="en-US" dirty="0">
              <a:solidFill>
                <a:schemeClr val="tx1"/>
              </a:solidFill>
              <a:latin typeface="Bookman Old Style" panose="02050604050505020204" pitchFamily="18" charset="0"/>
              <a:ea typeface="思源黑体 Light" panose="020B0300000000000000"/>
              <a:cs typeface="Arial" panose="020B0604020202020204" pitchFamily="34" charset="0"/>
            </a:endParaRPr>
          </a:p>
          <a:p>
            <a:pPr algn="just"/>
            <a:endParaRPr lang="zh-CN" altLang="en-US" dirty="0">
              <a:latin typeface="Bookman Old Style" panose="02050604050505020204" pitchFamily="18" charset="0"/>
              <a:ea typeface="思源黑体 Light" panose="020B0300000000000000" charset="-122"/>
              <a:cs typeface="Arial" panose="020B0604020202020204" pitchFamily="34" charset="0"/>
              <a:sym typeface="字魂59号-创粗黑" panose="00000500000000000000" pitchFamily="2" charset="-122"/>
            </a:endParaRPr>
          </a:p>
        </p:txBody>
      </p:sp>
      <p:sp>
        <p:nvSpPr>
          <p:cNvPr id="21" name="椭圆 20">
            <a:extLst>
              <a:ext uri="{FF2B5EF4-FFF2-40B4-BE49-F238E27FC236}">
                <a16:creationId xmlns:a16="http://schemas.microsoft.com/office/drawing/2014/main" id="{EB49290F-2D1B-3B40-0BD8-5889E0319499}"/>
              </a:ext>
            </a:extLst>
          </p:cNvPr>
          <p:cNvSpPr/>
          <p:nvPr/>
        </p:nvSpPr>
        <p:spPr>
          <a:xfrm>
            <a:off x="9673421" y="4436916"/>
            <a:ext cx="489854" cy="489854"/>
          </a:xfrm>
          <a:prstGeom prst="ellipse">
            <a:avLst/>
          </a:prstGeom>
          <a:gradFill flip="none" rotWithShape="1">
            <a:gsLst>
              <a:gs pos="55000">
                <a:srgbClr val="992518"/>
              </a:gs>
              <a:gs pos="100000">
                <a:srgbClr val="C00000">
                  <a:alpha val="58000"/>
                </a:srgbClr>
              </a:gs>
            </a:gsLst>
            <a:lin ang="2700000" scaled="0"/>
            <a:tileRect/>
          </a:grad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r>
              <a:rPr lang="en-US" altLang="zh-CN" i="1" dirty="0">
                <a:latin typeface="Bookman Old Style" panose="02050604050505020204" pitchFamily="18" charset="0"/>
                <a:ea typeface="字魂59号-创粗黑" panose="00000500000000000000" pitchFamily="2" charset="-122"/>
                <a:cs typeface="Arial" panose="020B0604020202020204" pitchFamily="34" charset="0"/>
                <a:sym typeface="字魂59号-创粗黑" panose="00000500000000000000" pitchFamily="2" charset="-122"/>
              </a:rPr>
              <a:t>3</a:t>
            </a:r>
            <a:endParaRPr lang="zh-CN" altLang="en-US" i="1" dirty="0">
              <a:latin typeface="Bookman Old Style" panose="02050604050505020204" pitchFamily="18" charset="0"/>
              <a:ea typeface="字魂59号-创粗黑" panose="00000500000000000000" pitchFamily="2" charset="-122"/>
              <a:cs typeface="Arial" panose="020B0604020202020204" pitchFamily="34" charset="0"/>
              <a:sym typeface="字魂59号-创粗黑" panose="00000500000000000000" pitchFamily="2" charset="-122"/>
            </a:endParaRPr>
          </a:p>
        </p:txBody>
      </p:sp>
      <p:sp>
        <p:nvSpPr>
          <p:cNvPr id="27" name="文本框 26">
            <a:extLst>
              <a:ext uri="{FF2B5EF4-FFF2-40B4-BE49-F238E27FC236}">
                <a16:creationId xmlns:a16="http://schemas.microsoft.com/office/drawing/2014/main" id="{B0022626-1684-EEE9-F073-7D4B86C78B50}"/>
              </a:ext>
            </a:extLst>
          </p:cNvPr>
          <p:cNvSpPr txBox="1"/>
          <p:nvPr/>
        </p:nvSpPr>
        <p:spPr>
          <a:xfrm>
            <a:off x="1" y="951018"/>
            <a:ext cx="12192000" cy="580672"/>
          </a:xfrm>
          <a:prstGeom prst="rect">
            <a:avLst/>
          </a:prstGeom>
          <a:noFill/>
        </p:spPr>
        <p:txBody>
          <a:bodyPr wrap="square">
            <a:spAutoFit/>
          </a:bodyPr>
          <a:lstStyle/>
          <a:p>
            <a:pPr algn="ctr">
              <a:lnSpc>
                <a:spcPct val="150000"/>
              </a:lnSpc>
            </a:pPr>
            <a:r>
              <a:rPr lang="en-US" altLang="zh-CN" sz="2400" b="1" dirty="0">
                <a:latin typeface="Bookman Old Style" panose="02050604050505020204" pitchFamily="18" charset="0"/>
                <a:ea typeface="思源黑体 Light" panose="020B0300000000000000"/>
                <a:cs typeface="Arial" panose="020B0604020202020204" pitchFamily="34" charset="0"/>
              </a:rPr>
              <a:t>The definition of research method (</a:t>
            </a:r>
            <a:r>
              <a:rPr lang="en-US" altLang="zh-CN" sz="2400" b="1" dirty="0">
                <a:solidFill>
                  <a:schemeClr val="bg1"/>
                </a:solidFill>
                <a:highlight>
                  <a:srgbClr val="992518"/>
                </a:highlight>
                <a:latin typeface="Bookman Old Style" panose="02050604050505020204" pitchFamily="18" charset="0"/>
                <a:ea typeface="思源黑体 Light" panose="020B0300000000000000"/>
                <a:cs typeface="Arial" panose="020B0604020202020204" pitchFamily="34" charset="0"/>
              </a:rPr>
              <a:t>RM</a:t>
            </a:r>
            <a:r>
              <a:rPr lang="en-US" altLang="zh-CN" sz="2400" b="1" dirty="0">
                <a:latin typeface="Bookman Old Style" panose="02050604050505020204" pitchFamily="18" charset="0"/>
                <a:ea typeface="思源黑体 Light" panose="020B0300000000000000"/>
                <a:cs typeface="Arial" panose="020B0604020202020204" pitchFamily="34" charset="0"/>
              </a:rPr>
              <a:t>)</a:t>
            </a:r>
            <a:endParaRPr lang="zh-CN" altLang="en-US" sz="2400" b="1" dirty="0">
              <a:latin typeface="Bookman Old Style" panose="02050604050505020204" pitchFamily="18" charset="0"/>
              <a:ea typeface="思源黑体 Light" panose="020B0300000000000000"/>
              <a:cs typeface="Arial" panose="020B0604020202020204" pitchFamily="34" charset="0"/>
            </a:endParaRPr>
          </a:p>
        </p:txBody>
      </p:sp>
      <p:sp>
        <p:nvSpPr>
          <p:cNvPr id="28" name="文本框 27">
            <a:extLst>
              <a:ext uri="{FF2B5EF4-FFF2-40B4-BE49-F238E27FC236}">
                <a16:creationId xmlns:a16="http://schemas.microsoft.com/office/drawing/2014/main" id="{572B71ED-249B-F3D6-D0DE-BED790DF4B52}"/>
              </a:ext>
            </a:extLst>
          </p:cNvPr>
          <p:cNvSpPr txBox="1"/>
          <p:nvPr/>
        </p:nvSpPr>
        <p:spPr>
          <a:xfrm>
            <a:off x="0" y="3778179"/>
            <a:ext cx="12192000" cy="580672"/>
          </a:xfrm>
          <a:prstGeom prst="rect">
            <a:avLst/>
          </a:prstGeom>
          <a:noFill/>
        </p:spPr>
        <p:txBody>
          <a:bodyPr wrap="square">
            <a:spAutoFit/>
          </a:bodyPr>
          <a:lstStyle/>
          <a:p>
            <a:pPr algn="ctr">
              <a:lnSpc>
                <a:spcPct val="150000"/>
              </a:lnSpc>
            </a:pPr>
            <a:r>
              <a:rPr lang="en-US" altLang="zh-CN" sz="2400" b="1" dirty="0">
                <a:latin typeface="Bookman Old Style" panose="02050604050505020204" pitchFamily="18" charset="0"/>
                <a:ea typeface="思源黑体 Light" panose="020B0300000000000000"/>
                <a:cs typeface="Arial" panose="020B0604020202020204" pitchFamily="34" charset="0"/>
              </a:rPr>
              <a:t>Identification and analysis of RMs (especially in a country-level)</a:t>
            </a:r>
            <a:endParaRPr lang="zh-CN" altLang="en-US" sz="2400" b="1" dirty="0">
              <a:latin typeface="Bookman Old Style" panose="02050604050505020204" pitchFamily="18" charset="0"/>
              <a:ea typeface="思源黑体 Light" panose="020B0300000000000000"/>
              <a:cs typeface="Arial" panose="020B0604020202020204" pitchFamily="34" charset="0"/>
            </a:endParaRPr>
          </a:p>
        </p:txBody>
      </p:sp>
      <p:sp>
        <p:nvSpPr>
          <p:cNvPr id="29" name="矩形 28">
            <a:extLst>
              <a:ext uri="{FF2B5EF4-FFF2-40B4-BE49-F238E27FC236}">
                <a16:creationId xmlns:a16="http://schemas.microsoft.com/office/drawing/2014/main" id="{C5C00C62-1294-A7F0-AC11-EF28E3701A98}"/>
              </a:ext>
            </a:extLst>
          </p:cNvPr>
          <p:cNvSpPr/>
          <p:nvPr/>
        </p:nvSpPr>
        <p:spPr>
          <a:xfrm flipH="1">
            <a:off x="7845878" y="1553911"/>
            <a:ext cx="4346122" cy="2223410"/>
          </a:xfrm>
          <a:prstGeom prst="rect">
            <a:avLst/>
          </a:pr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just"/>
            <a:endParaRPr lang="zh-CN" altLang="en-US" sz="2000" dirty="0">
              <a:latin typeface="Bookman Old Style" panose="02050604050505020204" pitchFamily="18" charset="0"/>
              <a:cs typeface="Arial" panose="020B0604020202020204" pitchFamily="34" charset="0"/>
            </a:endParaRPr>
          </a:p>
        </p:txBody>
      </p:sp>
      <p:pic>
        <p:nvPicPr>
          <p:cNvPr id="33" name="图片 32">
            <a:extLst>
              <a:ext uri="{FF2B5EF4-FFF2-40B4-BE49-F238E27FC236}">
                <a16:creationId xmlns:a16="http://schemas.microsoft.com/office/drawing/2014/main" id="{B81B93C7-D006-FDC3-E019-47717D32F05C}"/>
              </a:ext>
            </a:extLst>
          </p:cNvPr>
          <p:cNvPicPr>
            <a:picLocks noChangeAspect="1"/>
          </p:cNvPicPr>
          <p:nvPr/>
        </p:nvPicPr>
        <p:blipFill>
          <a:blip r:embed="rId6"/>
          <a:stretch>
            <a:fillRect/>
          </a:stretch>
        </p:blipFill>
        <p:spPr>
          <a:xfrm>
            <a:off x="8856816" y="2214270"/>
            <a:ext cx="3061366" cy="157422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35" name="文本框 34">
            <a:extLst>
              <a:ext uri="{FF2B5EF4-FFF2-40B4-BE49-F238E27FC236}">
                <a16:creationId xmlns:a16="http://schemas.microsoft.com/office/drawing/2014/main" id="{C77A74AF-D87E-417A-D56F-60F89017AE10}"/>
              </a:ext>
            </a:extLst>
          </p:cNvPr>
          <p:cNvSpPr txBox="1"/>
          <p:nvPr/>
        </p:nvSpPr>
        <p:spPr>
          <a:xfrm>
            <a:off x="9617266" y="2054290"/>
            <a:ext cx="1677736" cy="369332"/>
          </a:xfrm>
          <a:prstGeom prst="rect">
            <a:avLst/>
          </a:prstGeom>
          <a:noFill/>
        </p:spPr>
        <p:txBody>
          <a:bodyPr wrap="square">
            <a:spAutoFit/>
          </a:bodyPr>
          <a:lstStyle/>
          <a:p>
            <a:r>
              <a:rPr lang="en-US" altLang="zh-CN" dirty="0">
                <a:solidFill>
                  <a:schemeClr val="bg1"/>
                </a:solidFill>
                <a:highlight>
                  <a:srgbClr val="0000FF"/>
                </a:highlight>
                <a:latin typeface="Bookman Old Style" panose="02050604050505020204" pitchFamily="18" charset="0"/>
                <a:cs typeface="Arial" panose="020B0604020202020204" pitchFamily="34" charset="0"/>
              </a:rPr>
              <a:t>RM entities</a:t>
            </a:r>
            <a:endParaRPr lang="zh-CN" altLang="en-US" dirty="0">
              <a:solidFill>
                <a:schemeClr val="bg1"/>
              </a:solidFill>
              <a:highlight>
                <a:srgbClr val="0000FF"/>
              </a:highlight>
            </a:endParaRPr>
          </a:p>
        </p:txBody>
      </p:sp>
      <p:cxnSp>
        <p:nvCxnSpPr>
          <p:cNvPr id="38" name="连接符: 肘形 37">
            <a:extLst>
              <a:ext uri="{FF2B5EF4-FFF2-40B4-BE49-F238E27FC236}">
                <a16:creationId xmlns:a16="http://schemas.microsoft.com/office/drawing/2014/main" id="{82ED9B2B-8095-2B13-50DA-24D59300D055}"/>
              </a:ext>
            </a:extLst>
          </p:cNvPr>
          <p:cNvCxnSpPr>
            <a:cxnSpLocks/>
            <a:stCxn id="35" idx="2"/>
          </p:cNvCxnSpPr>
          <p:nvPr/>
        </p:nvCxnSpPr>
        <p:spPr>
          <a:xfrm rot="16200000" flipH="1">
            <a:off x="10426811" y="2452945"/>
            <a:ext cx="682684" cy="624038"/>
          </a:xfrm>
          <a:prstGeom prst="bentConnector3">
            <a:avLst>
              <a:gd name="adj1" fmla="val 23026"/>
            </a:avLst>
          </a:prstGeom>
          <a:ln w="19050">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06179BEC-A10E-DD2E-C632-C2926F73D070}"/>
              </a:ext>
            </a:extLst>
          </p:cNvPr>
          <p:cNvCxnSpPr>
            <a:cxnSpLocks/>
          </p:cNvCxnSpPr>
          <p:nvPr/>
        </p:nvCxnSpPr>
        <p:spPr>
          <a:xfrm rot="10800000" flipV="1">
            <a:off x="10018939" y="2581523"/>
            <a:ext cx="437196" cy="342478"/>
          </a:xfrm>
          <a:prstGeom prst="bentConnector3">
            <a:avLst>
              <a:gd name="adj1" fmla="val 97567"/>
            </a:avLst>
          </a:prstGeom>
          <a:ln w="19050">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8CE4F931-AD08-915D-419E-94A85F666132}"/>
              </a:ext>
            </a:extLst>
          </p:cNvPr>
          <p:cNvCxnSpPr>
            <a:cxnSpLocks/>
          </p:cNvCxnSpPr>
          <p:nvPr/>
        </p:nvCxnSpPr>
        <p:spPr>
          <a:xfrm rot="5400000">
            <a:off x="9504051" y="2694738"/>
            <a:ext cx="645865" cy="419434"/>
          </a:xfrm>
          <a:prstGeom prst="bentConnector3">
            <a:avLst>
              <a:gd name="adj1" fmla="val 104"/>
            </a:avLst>
          </a:prstGeom>
          <a:ln w="19050">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F23173C4-2F91-0245-165F-5458836244BD}"/>
              </a:ext>
            </a:extLst>
          </p:cNvPr>
          <p:cNvCxnSpPr>
            <a:cxnSpLocks/>
            <a:endCxn id="35" idx="0"/>
          </p:cNvCxnSpPr>
          <p:nvPr/>
        </p:nvCxnSpPr>
        <p:spPr>
          <a:xfrm>
            <a:off x="9296400" y="1345680"/>
            <a:ext cx="1159734" cy="708610"/>
          </a:xfrm>
          <a:prstGeom prst="bentConnector2">
            <a:avLst/>
          </a:prstGeom>
          <a:ln w="190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8288386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11264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Background &amp; Motivation</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sp>
        <p:nvSpPr>
          <p:cNvPr id="3" name="任意多边形: 形状 2">
            <a:extLst>
              <a:ext uri="{FF2B5EF4-FFF2-40B4-BE49-F238E27FC236}">
                <a16:creationId xmlns:a16="http://schemas.microsoft.com/office/drawing/2014/main" id="{7AE2B44C-C2F7-6693-0782-A1FCE016E9A9}"/>
              </a:ext>
            </a:extLst>
          </p:cNvPr>
          <p:cNvSpPr/>
          <p:nvPr/>
        </p:nvSpPr>
        <p:spPr>
          <a:xfrm rot="13446499">
            <a:off x="1523091" y="2430121"/>
            <a:ext cx="1064550" cy="108142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rgbClr val="992518"/>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sz="2400" i="1">
              <a:solidFill>
                <a:schemeClr val="lt1"/>
              </a:solidFill>
              <a:latin typeface="Bookman Old Style" panose="02050604050505020204" pitchFamily="18" charset="0"/>
              <a:ea typeface="字魂59号-创粗黑" panose="00000500000000000000" pitchFamily="2" charset="-122"/>
              <a:sym typeface="字魂59号-创粗黑" panose="00000500000000000000" pitchFamily="2" charset="-122"/>
            </a:endParaRPr>
          </a:p>
        </p:txBody>
      </p:sp>
      <p:sp>
        <p:nvSpPr>
          <p:cNvPr id="4" name="椭圆 3">
            <a:extLst>
              <a:ext uri="{FF2B5EF4-FFF2-40B4-BE49-F238E27FC236}">
                <a16:creationId xmlns:a16="http://schemas.microsoft.com/office/drawing/2014/main" id="{F85A9E4A-0E60-FF01-E955-1C65274569D5}"/>
              </a:ext>
            </a:extLst>
          </p:cNvPr>
          <p:cNvSpPr/>
          <p:nvPr/>
        </p:nvSpPr>
        <p:spPr>
          <a:xfrm>
            <a:off x="1937492" y="1958490"/>
            <a:ext cx="1103337" cy="1115477"/>
          </a:xfrm>
          <a:prstGeom prst="ellipse">
            <a:avLst/>
          </a:prstGeom>
          <a:solidFill>
            <a:srgbClr val="992518"/>
          </a:solid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i="1" dirty="0">
                <a:latin typeface="Bookman Old Style" panose="02050604050505020204" pitchFamily="18" charset="0"/>
                <a:ea typeface="字魂59号-创粗黑" panose="00000500000000000000" pitchFamily="2" charset="-122"/>
                <a:sym typeface="字魂59号-创粗黑" panose="00000500000000000000" pitchFamily="2" charset="-122"/>
              </a:rPr>
              <a:t>1</a:t>
            </a:r>
            <a:endParaRPr lang="en-US" altLang="zh-CN" sz="3200" i="1" dirty="0">
              <a:solidFill>
                <a:schemeClr val="lt1"/>
              </a:solidFill>
              <a:latin typeface="Bookman Old Style" panose="02050604050505020204" pitchFamily="18" charset="0"/>
              <a:ea typeface="字魂59号-创粗黑" panose="00000500000000000000" pitchFamily="2" charset="-122"/>
              <a:sym typeface="字魂59号-创粗黑" panose="00000500000000000000" pitchFamily="2" charset="-122"/>
            </a:endParaRPr>
          </a:p>
        </p:txBody>
      </p:sp>
      <p:sp>
        <p:nvSpPr>
          <p:cNvPr id="6" name="任意多边形: 形状 5">
            <a:extLst>
              <a:ext uri="{FF2B5EF4-FFF2-40B4-BE49-F238E27FC236}">
                <a16:creationId xmlns:a16="http://schemas.microsoft.com/office/drawing/2014/main" id="{BB38E043-2AC7-2730-A8FE-BCF65427D7D7}"/>
              </a:ext>
            </a:extLst>
          </p:cNvPr>
          <p:cNvSpPr/>
          <p:nvPr/>
        </p:nvSpPr>
        <p:spPr>
          <a:xfrm rot="18846498" flipH="1">
            <a:off x="1547530" y="4198207"/>
            <a:ext cx="1081421" cy="10645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109" y="2352"/>
                  <a:pt x="6901" y="3625"/>
                  <a:pt x="10800" y="3625"/>
                </a:cubicBezTo>
                <a:cubicBezTo>
                  <a:pt x="14699" y="3625"/>
                  <a:pt x="18491" y="2352"/>
                  <a:pt x="21600" y="0"/>
                </a:cubicBezTo>
                <a:lnTo>
                  <a:pt x="21600" y="21600"/>
                </a:lnTo>
                <a:lnTo>
                  <a:pt x="0" y="21600"/>
                </a:lnTo>
                <a:lnTo>
                  <a:pt x="0" y="0"/>
                </a:lnTo>
                <a:close/>
              </a:path>
            </a:pathLst>
          </a:custGeom>
          <a:solidFill>
            <a:srgbClr val="992518"/>
          </a:solid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sz="2400" i="1">
              <a:solidFill>
                <a:schemeClr val="lt1"/>
              </a:solidFill>
              <a:latin typeface="Bookman Old Style" panose="02050604050505020204" pitchFamily="18" charset="0"/>
              <a:ea typeface="字魂59号-创粗黑" panose="00000500000000000000" pitchFamily="2" charset="-122"/>
              <a:sym typeface="字魂59号-创粗黑" panose="00000500000000000000" pitchFamily="2" charset="-122"/>
            </a:endParaRPr>
          </a:p>
        </p:txBody>
      </p:sp>
      <p:sp>
        <p:nvSpPr>
          <p:cNvPr id="7" name="椭圆 6">
            <a:extLst>
              <a:ext uri="{FF2B5EF4-FFF2-40B4-BE49-F238E27FC236}">
                <a16:creationId xmlns:a16="http://schemas.microsoft.com/office/drawing/2014/main" id="{34303E21-B59A-2EFB-8C8A-073687BFEEBC}"/>
              </a:ext>
            </a:extLst>
          </p:cNvPr>
          <p:cNvSpPr/>
          <p:nvPr/>
        </p:nvSpPr>
        <p:spPr>
          <a:xfrm flipH="1">
            <a:off x="1984083" y="4613414"/>
            <a:ext cx="1103337" cy="1115477"/>
          </a:xfrm>
          <a:prstGeom prst="ellipse">
            <a:avLst/>
          </a:prstGeom>
          <a:solidFill>
            <a:srgbClr val="992518"/>
          </a:solid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i="1" dirty="0">
                <a:latin typeface="Bookman Old Style" panose="02050604050505020204" pitchFamily="18" charset="0"/>
                <a:ea typeface="字魂59号-创粗黑" panose="00000500000000000000" pitchFamily="2" charset="-122"/>
                <a:sym typeface="字魂59号-创粗黑" panose="00000500000000000000" pitchFamily="2" charset="-122"/>
              </a:rPr>
              <a:t>2</a:t>
            </a:r>
            <a:endParaRPr lang="en-US" altLang="zh-CN" sz="3200" i="1" dirty="0">
              <a:solidFill>
                <a:schemeClr val="lt1"/>
              </a:solidFill>
              <a:latin typeface="Bookman Old Style" panose="02050604050505020204" pitchFamily="18" charset="0"/>
              <a:ea typeface="字魂59号-创粗黑" panose="00000500000000000000" pitchFamily="2" charset="-122"/>
              <a:sym typeface="字魂59号-创粗黑" panose="00000500000000000000" pitchFamily="2" charset="-122"/>
            </a:endParaRPr>
          </a:p>
        </p:txBody>
      </p:sp>
      <p:sp>
        <p:nvSpPr>
          <p:cNvPr id="18" name="椭圆 17">
            <a:extLst>
              <a:ext uri="{FF2B5EF4-FFF2-40B4-BE49-F238E27FC236}">
                <a16:creationId xmlns:a16="http://schemas.microsoft.com/office/drawing/2014/main" id="{A30E76AF-AAB2-F054-BC98-40A732FC91BB}"/>
              </a:ext>
            </a:extLst>
          </p:cNvPr>
          <p:cNvSpPr/>
          <p:nvPr/>
        </p:nvSpPr>
        <p:spPr>
          <a:xfrm>
            <a:off x="-347870" y="2615245"/>
            <a:ext cx="2470343" cy="2555907"/>
          </a:xfrm>
          <a:prstGeom prst="ellipse">
            <a:avLst/>
          </a:prstGeom>
          <a:solidFill>
            <a:srgbClr val="FFFFFF"/>
          </a:solidFill>
          <a:ln>
            <a:solidFill>
              <a:srgbClr val="992518"/>
            </a:solidFill>
            <a:miter lim="400000"/>
          </a:ln>
        </p:spPr>
        <p:txBody>
          <a:bodyPr anchor="ctr"/>
          <a:lstStyle/>
          <a:p>
            <a:pPr algn="ctr"/>
            <a:endParaRPr dirty="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4" name="文本框 33">
            <a:extLst>
              <a:ext uri="{FF2B5EF4-FFF2-40B4-BE49-F238E27FC236}">
                <a16:creationId xmlns:a16="http://schemas.microsoft.com/office/drawing/2014/main" id="{85278BC8-2F63-53F5-B9B4-446DEE6AE33C}"/>
              </a:ext>
            </a:extLst>
          </p:cNvPr>
          <p:cNvSpPr txBox="1"/>
          <p:nvPr/>
        </p:nvSpPr>
        <p:spPr>
          <a:xfrm>
            <a:off x="1" y="951018"/>
            <a:ext cx="12192000" cy="580672"/>
          </a:xfrm>
          <a:prstGeom prst="rect">
            <a:avLst/>
          </a:prstGeom>
          <a:noFill/>
        </p:spPr>
        <p:txBody>
          <a:bodyPr wrap="square">
            <a:spAutoFit/>
          </a:bodyPr>
          <a:lstStyle/>
          <a:p>
            <a:pPr algn="ctr">
              <a:lnSpc>
                <a:spcPct val="150000"/>
              </a:lnSpc>
            </a:pPr>
            <a:r>
              <a:rPr lang="en-US" altLang="zh-CN" sz="2400" b="1" dirty="0">
                <a:latin typeface="Bookman Old Style" panose="02050604050505020204" pitchFamily="18" charset="0"/>
                <a:ea typeface="思源黑体 Light" panose="020B0300000000000000"/>
                <a:cs typeface="Arial" panose="020B0604020202020204" pitchFamily="34" charset="0"/>
              </a:rPr>
              <a:t>Challenges for country-level RM analysis </a:t>
            </a:r>
            <a:endParaRPr lang="zh-CN" altLang="en-US" sz="2400" b="1" dirty="0">
              <a:latin typeface="Bookman Old Style" panose="02050604050505020204" pitchFamily="18" charset="0"/>
              <a:ea typeface="思源黑体 Light" panose="020B0300000000000000"/>
              <a:cs typeface="Arial" panose="020B0604020202020204" pitchFamily="34" charset="0"/>
            </a:endParaRPr>
          </a:p>
        </p:txBody>
      </p:sp>
      <p:sp>
        <p:nvSpPr>
          <p:cNvPr id="35" name="文本框 34">
            <a:extLst>
              <a:ext uri="{FF2B5EF4-FFF2-40B4-BE49-F238E27FC236}">
                <a16:creationId xmlns:a16="http://schemas.microsoft.com/office/drawing/2014/main" id="{0D985E1B-0748-9A0E-EF10-BDFE3FCAE25C}"/>
              </a:ext>
            </a:extLst>
          </p:cNvPr>
          <p:cNvSpPr txBox="1"/>
          <p:nvPr/>
        </p:nvSpPr>
        <p:spPr>
          <a:xfrm>
            <a:off x="3278794" y="1954009"/>
            <a:ext cx="7730108" cy="1015663"/>
          </a:xfrm>
          <a:prstGeom prst="rect">
            <a:avLst/>
          </a:prstGeom>
          <a:noFill/>
        </p:spPr>
        <p:txBody>
          <a:bodyPr wrap="square">
            <a:spAutoFit/>
          </a:bodyPr>
          <a:lstStyle/>
          <a:p>
            <a:pPr algn="just"/>
            <a:r>
              <a:rPr lang="en-US" altLang="zh-CN" sz="2000" dirty="0">
                <a:latin typeface="Bookman Old Style" panose="02050604050505020204" pitchFamily="18" charset="0"/>
                <a:ea typeface="思源黑体 Light" panose="020B0300000000000000"/>
                <a:cs typeface="Arial" panose="020B0604020202020204" pitchFamily="34" charset="0"/>
              </a:rPr>
              <a:t>Difficulty of extracting RM entities in scholarly texts, due to the limitation of training corpus and recognition performance </a:t>
            </a:r>
            <a:endParaRPr lang="zh-CN" altLang="en-US" sz="2000" dirty="0">
              <a:latin typeface="Bookman Old Style" panose="02050604050505020204" pitchFamily="18" charset="0"/>
              <a:ea typeface="思源黑体 Light" panose="020B0300000000000000"/>
              <a:cs typeface="Arial" panose="020B0604020202020204" pitchFamily="34" charset="0"/>
            </a:endParaRPr>
          </a:p>
        </p:txBody>
      </p:sp>
      <p:sp>
        <p:nvSpPr>
          <p:cNvPr id="37" name="文本框 36">
            <a:extLst>
              <a:ext uri="{FF2B5EF4-FFF2-40B4-BE49-F238E27FC236}">
                <a16:creationId xmlns:a16="http://schemas.microsoft.com/office/drawing/2014/main" id="{8028128A-234A-4A4E-A56A-6D2CC8252C78}"/>
              </a:ext>
            </a:extLst>
          </p:cNvPr>
          <p:cNvSpPr txBox="1"/>
          <p:nvPr/>
        </p:nvSpPr>
        <p:spPr>
          <a:xfrm>
            <a:off x="3278794" y="4613414"/>
            <a:ext cx="7818452" cy="1323439"/>
          </a:xfrm>
          <a:prstGeom prst="rect">
            <a:avLst/>
          </a:prstGeom>
          <a:noFill/>
        </p:spPr>
        <p:txBody>
          <a:bodyPr wrap="square">
            <a:spAutoFit/>
          </a:bodyPr>
          <a:lstStyle/>
          <a:p>
            <a:pPr algn="just"/>
            <a:r>
              <a:rPr lang="en-US" altLang="zh-CN" sz="2000" dirty="0">
                <a:latin typeface="Bookman Old Style" panose="02050604050505020204" pitchFamily="18" charset="0"/>
                <a:ea typeface="思源黑体 Light" panose="020B0300000000000000"/>
                <a:cs typeface="Arial" panose="020B0604020202020204" pitchFamily="34" charset="0"/>
              </a:rPr>
              <a:t>Most research pertain to the field of Library and Information Science (LIS), while few attention were paid to other hot interdisciplinary fields related to LIS, such as Digital Humanities (DH) </a:t>
            </a:r>
            <a:endParaRPr lang="zh-CN" altLang="en-US" sz="2000" dirty="0">
              <a:latin typeface="Bookman Old Style" panose="02050604050505020204" pitchFamily="18" charset="0"/>
              <a:ea typeface="思源黑体 Light" panose="020B0300000000000000"/>
              <a:cs typeface="Arial" panose="020B0604020202020204" pitchFamily="34" charset="0"/>
            </a:endParaRPr>
          </a:p>
        </p:txBody>
      </p:sp>
    </p:spTree>
    <p:custDataLst>
      <p:tags r:id="rId1"/>
    </p:custDataLst>
    <p:extLst>
      <p:ext uri="{BB962C8B-B14F-4D97-AF65-F5344CB8AC3E}">
        <p14:creationId xmlns:p14="http://schemas.microsoft.com/office/powerpoint/2010/main" val="32219276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11264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Research Questions</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grpSp>
        <p:nvGrpSpPr>
          <p:cNvPr id="29" name="组合 39">
            <a:extLst>
              <a:ext uri="{FF2B5EF4-FFF2-40B4-BE49-F238E27FC236}">
                <a16:creationId xmlns:a16="http://schemas.microsoft.com/office/drawing/2014/main" id="{D64386A8-7DC4-221E-30E2-683E3E97F1A7}"/>
              </a:ext>
            </a:extLst>
          </p:cNvPr>
          <p:cNvGrpSpPr/>
          <p:nvPr/>
        </p:nvGrpSpPr>
        <p:grpSpPr>
          <a:xfrm>
            <a:off x="-500695" y="2185897"/>
            <a:ext cx="5638969" cy="1747556"/>
            <a:chOff x="4621504" y="1616224"/>
            <a:chExt cx="3046839" cy="942037"/>
          </a:xfrm>
        </p:grpSpPr>
        <p:sp>
          <p:nvSpPr>
            <p:cNvPr id="30" name="Oval 74">
              <a:extLst>
                <a:ext uri="{FF2B5EF4-FFF2-40B4-BE49-F238E27FC236}">
                  <a16:creationId xmlns:a16="http://schemas.microsoft.com/office/drawing/2014/main" id="{1D66594D-D69B-A1E5-45E0-22D779D93ADE}"/>
                </a:ext>
              </a:extLst>
            </p:cNvPr>
            <p:cNvSpPr/>
            <p:nvPr/>
          </p:nvSpPr>
          <p:spPr>
            <a:xfrm>
              <a:off x="6806016" y="1631321"/>
              <a:ext cx="72008" cy="72008"/>
            </a:xfrm>
            <a:prstGeom prst="ellipse">
              <a:avLst/>
            </a:prstGeom>
            <a:solidFill>
              <a:srgbClr val="C00000"/>
            </a:solidFill>
            <a:ln w="25400" cap="flat" cmpd="sng" algn="ctr">
              <a:noFill/>
              <a:prstDash val="solid"/>
            </a:ln>
            <a:effectLst/>
          </p:spPr>
          <p:txBody>
            <a:bodyPr rtlCol="0" anchor="ctr"/>
            <a:lstStyle/>
            <a:p>
              <a:pPr algn="ctr" defTabSz="1218565">
                <a:lnSpc>
                  <a:spcPct val="130000"/>
                </a:lnSpc>
                <a:defRPr/>
              </a:pPr>
              <a:endParaRPr lang="bg-BG" sz="2400" kern="0" dirty="0">
                <a:solidFill>
                  <a:sysClr val="window" lastClr="FFFFFF"/>
                </a:solidFill>
                <a:ea typeface="思源黑体 CN Bold" panose="020B0800000000000000" charset="-122"/>
                <a:cs typeface="思源黑体 CN Bold" panose="020B0800000000000000" charset="-122"/>
                <a:sym typeface="Arial" panose="020B0604020202020204" pitchFamily="34" charset="0"/>
              </a:endParaRPr>
            </a:p>
          </p:txBody>
        </p:sp>
        <p:sp>
          <p:nvSpPr>
            <p:cNvPr id="31" name="Arc 80">
              <a:extLst>
                <a:ext uri="{FF2B5EF4-FFF2-40B4-BE49-F238E27FC236}">
                  <a16:creationId xmlns:a16="http://schemas.microsoft.com/office/drawing/2014/main" id="{BB46A1B4-03D4-B2BC-8263-B1C19FD2134E}"/>
                </a:ext>
              </a:extLst>
            </p:cNvPr>
            <p:cNvSpPr/>
            <p:nvPr/>
          </p:nvSpPr>
          <p:spPr>
            <a:xfrm flipH="1">
              <a:off x="4621504" y="1616224"/>
              <a:ext cx="3046839" cy="942037"/>
            </a:xfrm>
            <a:prstGeom prst="arc">
              <a:avLst>
                <a:gd name="adj1" fmla="val 12596661"/>
                <a:gd name="adj2" fmla="val 20457581"/>
              </a:avLst>
            </a:prstGeom>
            <a:noFill/>
            <a:ln w="12700" cap="flat" cmpd="sng" algn="ctr">
              <a:solidFill>
                <a:srgbClr val="C00000"/>
              </a:solidFill>
              <a:prstDash val="sysDot"/>
            </a:ln>
            <a:effectLst/>
          </p:spPr>
          <p:txBody>
            <a:bodyPr rtlCol="0" anchor="ctr"/>
            <a:lstStyle/>
            <a:p>
              <a:pPr algn="ctr" defTabSz="1218565">
                <a:lnSpc>
                  <a:spcPct val="130000"/>
                </a:lnSpc>
                <a:defRPr/>
              </a:pPr>
              <a:endParaRPr lang="bg-BG" sz="2400" kern="0" dirty="0">
                <a:solidFill>
                  <a:sysClr val="windowText" lastClr="000000"/>
                </a:solidFill>
                <a:ea typeface="思源黑体 CN Bold" panose="020B0800000000000000" charset="-122"/>
                <a:cs typeface="思源黑体 CN Bold" panose="020B0800000000000000" charset="-122"/>
                <a:sym typeface="Arial" panose="020B0604020202020204" pitchFamily="34" charset="0"/>
              </a:endParaRPr>
            </a:p>
          </p:txBody>
        </p:sp>
      </p:grpSp>
      <p:grpSp>
        <p:nvGrpSpPr>
          <p:cNvPr id="32" name="组合 40">
            <a:extLst>
              <a:ext uri="{FF2B5EF4-FFF2-40B4-BE49-F238E27FC236}">
                <a16:creationId xmlns:a16="http://schemas.microsoft.com/office/drawing/2014/main" id="{45180D53-A26E-9CD6-ADEC-4A3D950A4706}"/>
              </a:ext>
            </a:extLst>
          </p:cNvPr>
          <p:cNvGrpSpPr/>
          <p:nvPr/>
        </p:nvGrpSpPr>
        <p:grpSpPr>
          <a:xfrm>
            <a:off x="-504633" y="2456368"/>
            <a:ext cx="3466869" cy="1791084"/>
            <a:chOff x="4619376" y="1762024"/>
            <a:chExt cx="1873213" cy="965501"/>
          </a:xfrm>
        </p:grpSpPr>
        <p:sp>
          <p:nvSpPr>
            <p:cNvPr id="33" name="Oval 73">
              <a:extLst>
                <a:ext uri="{FF2B5EF4-FFF2-40B4-BE49-F238E27FC236}">
                  <a16:creationId xmlns:a16="http://schemas.microsoft.com/office/drawing/2014/main" id="{A489DA45-582A-4DB0-74A9-86ECCA08DD64}"/>
                </a:ext>
              </a:extLst>
            </p:cNvPr>
            <p:cNvSpPr/>
            <p:nvPr/>
          </p:nvSpPr>
          <p:spPr>
            <a:xfrm>
              <a:off x="6420581" y="2261460"/>
              <a:ext cx="72008" cy="72008"/>
            </a:xfrm>
            <a:prstGeom prst="ellipse">
              <a:avLst/>
            </a:prstGeom>
            <a:solidFill>
              <a:srgbClr val="C00000"/>
            </a:solidFill>
            <a:ln w="25400" cap="flat" cmpd="sng" algn="ctr">
              <a:noFill/>
              <a:prstDash val="solid"/>
            </a:ln>
            <a:effectLst/>
          </p:spPr>
          <p:txBody>
            <a:bodyPr rtlCol="0" anchor="ctr"/>
            <a:lstStyle/>
            <a:p>
              <a:pPr algn="ctr" defTabSz="1218565">
                <a:lnSpc>
                  <a:spcPct val="130000"/>
                </a:lnSpc>
                <a:defRPr/>
              </a:pPr>
              <a:endParaRPr lang="bg-BG" sz="2400" kern="0" dirty="0">
                <a:solidFill>
                  <a:sysClr val="window" lastClr="FFFFFF"/>
                </a:solidFill>
                <a:ea typeface="思源黑体 CN Bold" panose="020B0800000000000000" charset="-122"/>
                <a:cs typeface="思源黑体 CN Bold" panose="020B0800000000000000" charset="-122"/>
                <a:sym typeface="Arial" panose="020B0604020202020204" pitchFamily="34" charset="0"/>
              </a:endParaRPr>
            </a:p>
          </p:txBody>
        </p:sp>
        <p:sp>
          <p:nvSpPr>
            <p:cNvPr id="34" name="Arc 81">
              <a:extLst>
                <a:ext uri="{FF2B5EF4-FFF2-40B4-BE49-F238E27FC236}">
                  <a16:creationId xmlns:a16="http://schemas.microsoft.com/office/drawing/2014/main" id="{330D9D15-ACF5-B4AA-B507-A485D060B581}"/>
                </a:ext>
              </a:extLst>
            </p:cNvPr>
            <p:cNvSpPr/>
            <p:nvPr/>
          </p:nvSpPr>
          <p:spPr>
            <a:xfrm rot="700111">
              <a:off x="4619376" y="1762024"/>
              <a:ext cx="1851447" cy="965501"/>
            </a:xfrm>
            <a:prstGeom prst="arc">
              <a:avLst>
                <a:gd name="adj1" fmla="val 12596661"/>
                <a:gd name="adj2" fmla="val 20993129"/>
              </a:avLst>
            </a:prstGeom>
            <a:noFill/>
            <a:ln w="12700" cap="flat" cmpd="sng" algn="ctr">
              <a:solidFill>
                <a:srgbClr val="C00000"/>
              </a:solidFill>
              <a:prstDash val="sysDot"/>
            </a:ln>
            <a:effectLst/>
          </p:spPr>
          <p:txBody>
            <a:bodyPr rtlCol="0" anchor="ctr"/>
            <a:lstStyle/>
            <a:p>
              <a:pPr algn="ctr" defTabSz="1218565">
                <a:lnSpc>
                  <a:spcPct val="130000"/>
                </a:lnSpc>
                <a:defRPr/>
              </a:pPr>
              <a:endParaRPr lang="bg-BG" sz="2400" kern="0" dirty="0">
                <a:solidFill>
                  <a:sysClr val="windowText" lastClr="000000"/>
                </a:solidFill>
                <a:ea typeface="思源黑体 CN Bold" panose="020B0800000000000000" charset="-122"/>
                <a:cs typeface="思源黑体 CN Bold" panose="020B0800000000000000" charset="-122"/>
                <a:sym typeface="Arial" panose="020B0604020202020204" pitchFamily="34" charset="0"/>
              </a:endParaRPr>
            </a:p>
          </p:txBody>
        </p:sp>
      </p:grpSp>
      <p:grpSp>
        <p:nvGrpSpPr>
          <p:cNvPr id="35" name="组合 41">
            <a:extLst>
              <a:ext uri="{FF2B5EF4-FFF2-40B4-BE49-F238E27FC236}">
                <a16:creationId xmlns:a16="http://schemas.microsoft.com/office/drawing/2014/main" id="{6A6B14F8-6C45-FD91-0A55-B2398BC35178}"/>
              </a:ext>
            </a:extLst>
          </p:cNvPr>
          <p:cNvGrpSpPr/>
          <p:nvPr/>
        </p:nvGrpSpPr>
        <p:grpSpPr>
          <a:xfrm>
            <a:off x="-809363" y="2431744"/>
            <a:ext cx="2494545" cy="3387954"/>
            <a:chOff x="4454725" y="1748750"/>
            <a:chExt cx="1347849" cy="1826310"/>
          </a:xfrm>
        </p:grpSpPr>
        <p:sp>
          <p:nvSpPr>
            <p:cNvPr id="37" name="Oval 72">
              <a:extLst>
                <a:ext uri="{FF2B5EF4-FFF2-40B4-BE49-F238E27FC236}">
                  <a16:creationId xmlns:a16="http://schemas.microsoft.com/office/drawing/2014/main" id="{2F1BA59F-A590-1111-9F8D-7CB40DED6370}"/>
                </a:ext>
              </a:extLst>
            </p:cNvPr>
            <p:cNvSpPr/>
            <p:nvPr/>
          </p:nvSpPr>
          <p:spPr>
            <a:xfrm>
              <a:off x="5726609" y="2840360"/>
              <a:ext cx="72008" cy="72008"/>
            </a:xfrm>
            <a:prstGeom prst="ellipse">
              <a:avLst/>
            </a:prstGeom>
            <a:solidFill>
              <a:srgbClr val="C00000"/>
            </a:solidFill>
            <a:ln w="25400" cap="flat" cmpd="sng" algn="ctr">
              <a:noFill/>
              <a:prstDash val="solid"/>
            </a:ln>
            <a:effectLst/>
          </p:spPr>
          <p:txBody>
            <a:bodyPr rtlCol="0" anchor="ctr"/>
            <a:lstStyle/>
            <a:p>
              <a:pPr algn="ctr" defTabSz="1218565">
                <a:lnSpc>
                  <a:spcPct val="130000"/>
                </a:lnSpc>
                <a:defRPr/>
              </a:pPr>
              <a:endParaRPr lang="bg-BG" sz="2400" kern="0" dirty="0">
                <a:solidFill>
                  <a:sysClr val="window" lastClr="FFFFFF"/>
                </a:solidFill>
                <a:ea typeface="思源黑体 CN Bold" panose="020B0800000000000000" charset="-122"/>
                <a:cs typeface="思源黑体 CN Bold" panose="020B0800000000000000" charset="-122"/>
                <a:sym typeface="Arial" panose="020B0604020202020204" pitchFamily="34" charset="0"/>
              </a:endParaRPr>
            </a:p>
          </p:txBody>
        </p:sp>
        <p:sp>
          <p:nvSpPr>
            <p:cNvPr id="38" name="Arc 82">
              <a:extLst>
                <a:ext uri="{FF2B5EF4-FFF2-40B4-BE49-F238E27FC236}">
                  <a16:creationId xmlns:a16="http://schemas.microsoft.com/office/drawing/2014/main" id="{9FE7D4C2-ABA4-4FC6-4679-7D4F4B4E6ADE}"/>
                </a:ext>
              </a:extLst>
            </p:cNvPr>
            <p:cNvSpPr/>
            <p:nvPr/>
          </p:nvSpPr>
          <p:spPr>
            <a:xfrm rot="700111">
              <a:off x="4454725" y="1748750"/>
              <a:ext cx="1347849" cy="1826310"/>
            </a:xfrm>
            <a:prstGeom prst="arc">
              <a:avLst>
                <a:gd name="adj1" fmla="val 13745913"/>
                <a:gd name="adj2" fmla="val 525263"/>
              </a:avLst>
            </a:prstGeom>
            <a:noFill/>
            <a:ln w="12700" cap="flat" cmpd="sng" algn="ctr">
              <a:solidFill>
                <a:srgbClr val="C00000"/>
              </a:solidFill>
              <a:prstDash val="sysDot"/>
            </a:ln>
            <a:effectLst/>
          </p:spPr>
          <p:txBody>
            <a:bodyPr rtlCol="0" anchor="ctr"/>
            <a:lstStyle/>
            <a:p>
              <a:pPr algn="ctr" defTabSz="1218565">
                <a:lnSpc>
                  <a:spcPct val="130000"/>
                </a:lnSpc>
                <a:defRPr/>
              </a:pPr>
              <a:endParaRPr lang="bg-BG" sz="2400" kern="0" dirty="0">
                <a:solidFill>
                  <a:sysClr val="windowText" lastClr="000000"/>
                </a:solidFill>
                <a:ea typeface="思源黑体 CN Bold" panose="020B0800000000000000" charset="-122"/>
                <a:cs typeface="思源黑体 CN Bold" panose="020B0800000000000000" charset="-122"/>
                <a:sym typeface="Arial" panose="020B0604020202020204" pitchFamily="34" charset="0"/>
              </a:endParaRPr>
            </a:p>
          </p:txBody>
        </p:sp>
      </p:grpSp>
      <p:sp>
        <p:nvSpPr>
          <p:cNvPr id="47" name="Freeform 803">
            <a:extLst>
              <a:ext uri="{FF2B5EF4-FFF2-40B4-BE49-F238E27FC236}">
                <a16:creationId xmlns:a16="http://schemas.microsoft.com/office/drawing/2014/main" id="{65FC3CA1-C56F-B9E4-788C-BBA4531356AF}"/>
              </a:ext>
            </a:extLst>
          </p:cNvPr>
          <p:cNvSpPr/>
          <p:nvPr/>
        </p:nvSpPr>
        <p:spPr bwMode="auto">
          <a:xfrm>
            <a:off x="7427122" y="2070042"/>
            <a:ext cx="407624" cy="387925"/>
          </a:xfrm>
          <a:custGeom>
            <a:avLst/>
            <a:gdLst>
              <a:gd name="T0" fmla="*/ 174 w 174"/>
              <a:gd name="T1" fmla="*/ 139 h 166"/>
              <a:gd name="T2" fmla="*/ 153 w 174"/>
              <a:gd name="T3" fmla="*/ 126 h 166"/>
              <a:gd name="T4" fmla="*/ 126 w 174"/>
              <a:gd name="T5" fmla="*/ 115 h 166"/>
              <a:gd name="T6" fmla="*/ 118 w 174"/>
              <a:gd name="T7" fmla="*/ 112 h 166"/>
              <a:gd name="T8" fmla="*/ 111 w 174"/>
              <a:gd name="T9" fmla="*/ 100 h 166"/>
              <a:gd name="T10" fmla="*/ 106 w 174"/>
              <a:gd name="T11" fmla="*/ 100 h 166"/>
              <a:gd name="T12" fmla="*/ 111 w 174"/>
              <a:gd name="T13" fmla="*/ 90 h 166"/>
              <a:gd name="T14" fmla="*/ 113 w 174"/>
              <a:gd name="T15" fmla="*/ 79 h 166"/>
              <a:gd name="T16" fmla="*/ 118 w 174"/>
              <a:gd name="T17" fmla="*/ 74 h 166"/>
              <a:gd name="T18" fmla="*/ 121 w 174"/>
              <a:gd name="T19" fmla="*/ 67 h 166"/>
              <a:gd name="T20" fmla="*/ 120 w 174"/>
              <a:gd name="T21" fmla="*/ 54 h 166"/>
              <a:gd name="T22" fmla="*/ 118 w 174"/>
              <a:gd name="T23" fmla="*/ 49 h 166"/>
              <a:gd name="T24" fmla="*/ 119 w 174"/>
              <a:gd name="T25" fmla="*/ 32 h 166"/>
              <a:gd name="T26" fmla="*/ 118 w 174"/>
              <a:gd name="T27" fmla="*/ 20 h 166"/>
              <a:gd name="T28" fmla="*/ 113 w 174"/>
              <a:gd name="T29" fmla="*/ 13 h 166"/>
              <a:gd name="T30" fmla="*/ 108 w 174"/>
              <a:gd name="T31" fmla="*/ 12 h 166"/>
              <a:gd name="T32" fmla="*/ 104 w 174"/>
              <a:gd name="T33" fmla="*/ 9 h 166"/>
              <a:gd name="T34" fmla="*/ 67 w 174"/>
              <a:gd name="T35" fmla="*/ 9 h 166"/>
              <a:gd name="T36" fmla="*/ 54 w 174"/>
              <a:gd name="T37" fmla="*/ 48 h 166"/>
              <a:gd name="T38" fmla="*/ 52 w 174"/>
              <a:gd name="T39" fmla="*/ 57 h 166"/>
              <a:gd name="T40" fmla="*/ 57 w 174"/>
              <a:gd name="T41" fmla="*/ 76 h 166"/>
              <a:gd name="T42" fmla="*/ 60 w 174"/>
              <a:gd name="T43" fmla="*/ 77 h 166"/>
              <a:gd name="T44" fmla="*/ 62 w 174"/>
              <a:gd name="T45" fmla="*/ 91 h 166"/>
              <a:gd name="T46" fmla="*/ 67 w 174"/>
              <a:gd name="T47" fmla="*/ 99 h 166"/>
              <a:gd name="T48" fmla="*/ 63 w 174"/>
              <a:gd name="T49" fmla="*/ 100 h 166"/>
              <a:gd name="T50" fmla="*/ 56 w 174"/>
              <a:gd name="T51" fmla="*/ 112 h 166"/>
              <a:gd name="T52" fmla="*/ 48 w 174"/>
              <a:gd name="T53" fmla="*/ 115 h 166"/>
              <a:gd name="T54" fmla="*/ 21 w 174"/>
              <a:gd name="T55" fmla="*/ 126 h 166"/>
              <a:gd name="T56" fmla="*/ 0 w 174"/>
              <a:gd name="T57" fmla="*/ 139 h 166"/>
              <a:gd name="T58" fmla="*/ 0 w 174"/>
              <a:gd name="T59" fmla="*/ 166 h 166"/>
              <a:gd name="T60" fmla="*/ 76 w 174"/>
              <a:gd name="T61" fmla="*/ 166 h 166"/>
              <a:gd name="T62" fmla="*/ 82 w 174"/>
              <a:gd name="T63" fmla="*/ 127 h 166"/>
              <a:gd name="T64" fmla="*/ 77 w 174"/>
              <a:gd name="T65" fmla="*/ 117 h 166"/>
              <a:gd name="T66" fmla="*/ 88 w 174"/>
              <a:gd name="T67" fmla="*/ 112 h 166"/>
              <a:gd name="T68" fmla="*/ 97 w 174"/>
              <a:gd name="T69" fmla="*/ 117 h 166"/>
              <a:gd name="T70" fmla="*/ 92 w 174"/>
              <a:gd name="T71" fmla="*/ 128 h 166"/>
              <a:gd name="T72" fmla="*/ 101 w 174"/>
              <a:gd name="T73" fmla="*/ 166 h 166"/>
              <a:gd name="T74" fmla="*/ 174 w 174"/>
              <a:gd name="T75" fmla="*/ 166 h 166"/>
              <a:gd name="T76" fmla="*/ 174 w 174"/>
              <a:gd name="T77" fmla="*/ 13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4" h="166">
                <a:moveTo>
                  <a:pt x="174" y="139"/>
                </a:moveTo>
                <a:cubicBezTo>
                  <a:pt x="171" y="131"/>
                  <a:pt x="161" y="129"/>
                  <a:pt x="153" y="126"/>
                </a:cubicBezTo>
                <a:cubicBezTo>
                  <a:pt x="144" y="122"/>
                  <a:pt x="135" y="118"/>
                  <a:pt x="126" y="115"/>
                </a:cubicBezTo>
                <a:cubicBezTo>
                  <a:pt x="123" y="114"/>
                  <a:pt x="121" y="113"/>
                  <a:pt x="118" y="112"/>
                </a:cubicBezTo>
                <a:cubicBezTo>
                  <a:pt x="115" y="110"/>
                  <a:pt x="113" y="104"/>
                  <a:pt x="111" y="100"/>
                </a:cubicBezTo>
                <a:cubicBezTo>
                  <a:pt x="109" y="100"/>
                  <a:pt x="108" y="100"/>
                  <a:pt x="106" y="100"/>
                </a:cubicBezTo>
                <a:cubicBezTo>
                  <a:pt x="106" y="94"/>
                  <a:pt x="110" y="94"/>
                  <a:pt x="111" y="90"/>
                </a:cubicBezTo>
                <a:cubicBezTo>
                  <a:pt x="112" y="86"/>
                  <a:pt x="111" y="82"/>
                  <a:pt x="113" y="79"/>
                </a:cubicBezTo>
                <a:cubicBezTo>
                  <a:pt x="114" y="76"/>
                  <a:pt x="117" y="76"/>
                  <a:pt x="118" y="74"/>
                </a:cubicBezTo>
                <a:cubicBezTo>
                  <a:pt x="120" y="73"/>
                  <a:pt x="120" y="69"/>
                  <a:pt x="121" y="67"/>
                </a:cubicBezTo>
                <a:cubicBezTo>
                  <a:pt x="122" y="63"/>
                  <a:pt x="122" y="58"/>
                  <a:pt x="120" y="54"/>
                </a:cubicBezTo>
                <a:cubicBezTo>
                  <a:pt x="119" y="52"/>
                  <a:pt x="119" y="51"/>
                  <a:pt x="118" y="49"/>
                </a:cubicBezTo>
                <a:cubicBezTo>
                  <a:pt x="118" y="45"/>
                  <a:pt x="119" y="35"/>
                  <a:pt x="119" y="32"/>
                </a:cubicBezTo>
                <a:cubicBezTo>
                  <a:pt x="119" y="26"/>
                  <a:pt x="119" y="26"/>
                  <a:pt x="118" y="20"/>
                </a:cubicBezTo>
                <a:cubicBezTo>
                  <a:pt x="118" y="20"/>
                  <a:pt x="116" y="14"/>
                  <a:pt x="113" y="13"/>
                </a:cubicBezTo>
                <a:cubicBezTo>
                  <a:pt x="108" y="12"/>
                  <a:pt x="108" y="12"/>
                  <a:pt x="108" y="12"/>
                </a:cubicBezTo>
                <a:cubicBezTo>
                  <a:pt x="104" y="9"/>
                  <a:pt x="104" y="9"/>
                  <a:pt x="104" y="9"/>
                </a:cubicBezTo>
                <a:cubicBezTo>
                  <a:pt x="90" y="0"/>
                  <a:pt x="75" y="6"/>
                  <a:pt x="67" y="9"/>
                </a:cubicBezTo>
                <a:cubicBezTo>
                  <a:pt x="56" y="13"/>
                  <a:pt x="49" y="24"/>
                  <a:pt x="54" y="48"/>
                </a:cubicBezTo>
                <a:cubicBezTo>
                  <a:pt x="55" y="52"/>
                  <a:pt x="51" y="54"/>
                  <a:pt x="52" y="57"/>
                </a:cubicBezTo>
                <a:cubicBezTo>
                  <a:pt x="52" y="61"/>
                  <a:pt x="52" y="73"/>
                  <a:pt x="57" y="76"/>
                </a:cubicBezTo>
                <a:cubicBezTo>
                  <a:pt x="57" y="76"/>
                  <a:pt x="61" y="77"/>
                  <a:pt x="60" y="77"/>
                </a:cubicBezTo>
                <a:cubicBezTo>
                  <a:pt x="61" y="82"/>
                  <a:pt x="61" y="87"/>
                  <a:pt x="62" y="91"/>
                </a:cubicBezTo>
                <a:cubicBezTo>
                  <a:pt x="63" y="94"/>
                  <a:pt x="66" y="95"/>
                  <a:pt x="67" y="99"/>
                </a:cubicBezTo>
                <a:cubicBezTo>
                  <a:pt x="63" y="100"/>
                  <a:pt x="63" y="100"/>
                  <a:pt x="63" y="100"/>
                </a:cubicBezTo>
                <a:cubicBezTo>
                  <a:pt x="61" y="104"/>
                  <a:pt x="59" y="110"/>
                  <a:pt x="56" y="112"/>
                </a:cubicBezTo>
                <a:cubicBezTo>
                  <a:pt x="53" y="113"/>
                  <a:pt x="51" y="114"/>
                  <a:pt x="48" y="115"/>
                </a:cubicBezTo>
                <a:cubicBezTo>
                  <a:pt x="39" y="118"/>
                  <a:pt x="30" y="122"/>
                  <a:pt x="21" y="126"/>
                </a:cubicBezTo>
                <a:cubicBezTo>
                  <a:pt x="13" y="129"/>
                  <a:pt x="3" y="131"/>
                  <a:pt x="0" y="139"/>
                </a:cubicBezTo>
                <a:cubicBezTo>
                  <a:pt x="0" y="145"/>
                  <a:pt x="0" y="158"/>
                  <a:pt x="0" y="166"/>
                </a:cubicBezTo>
                <a:cubicBezTo>
                  <a:pt x="76" y="166"/>
                  <a:pt x="76" y="166"/>
                  <a:pt x="76" y="166"/>
                </a:cubicBezTo>
                <a:cubicBezTo>
                  <a:pt x="82" y="127"/>
                  <a:pt x="82" y="127"/>
                  <a:pt x="82" y="127"/>
                </a:cubicBezTo>
                <a:cubicBezTo>
                  <a:pt x="77" y="117"/>
                  <a:pt x="77" y="117"/>
                  <a:pt x="77" y="117"/>
                </a:cubicBezTo>
                <a:cubicBezTo>
                  <a:pt x="88" y="112"/>
                  <a:pt x="88" y="112"/>
                  <a:pt x="88" y="112"/>
                </a:cubicBezTo>
                <a:cubicBezTo>
                  <a:pt x="97" y="117"/>
                  <a:pt x="97" y="117"/>
                  <a:pt x="97" y="117"/>
                </a:cubicBezTo>
                <a:cubicBezTo>
                  <a:pt x="92" y="128"/>
                  <a:pt x="92" y="128"/>
                  <a:pt x="92" y="128"/>
                </a:cubicBezTo>
                <a:cubicBezTo>
                  <a:pt x="101" y="166"/>
                  <a:pt x="101" y="166"/>
                  <a:pt x="101" y="166"/>
                </a:cubicBezTo>
                <a:cubicBezTo>
                  <a:pt x="174" y="166"/>
                  <a:pt x="174" y="166"/>
                  <a:pt x="174" y="166"/>
                </a:cubicBezTo>
                <a:cubicBezTo>
                  <a:pt x="174" y="158"/>
                  <a:pt x="174" y="145"/>
                  <a:pt x="174" y="139"/>
                </a:cubicBezTo>
                <a:close/>
              </a:path>
            </a:pathLst>
          </a:custGeom>
          <a:solidFill>
            <a:sysClr val="window" lastClr="FFFFFF"/>
          </a:solidFill>
          <a:ln>
            <a:noFill/>
          </a:ln>
        </p:spPr>
        <p:txBody>
          <a:bodyPr vert="horz" wrap="square" lIns="91179" tIns="45589" rIns="91179" bIns="45589" numCol="1" anchor="t" anchorCtr="0" compatLnSpc="1"/>
          <a:lstStyle/>
          <a:p>
            <a:pPr>
              <a:lnSpc>
                <a:spcPct val="130000"/>
              </a:lnSpc>
            </a:pPr>
            <a:endParaRPr lang="zh-CN" altLang="en-US" sz="2400" dirty="0">
              <a:latin typeface="思源黑体 CN Bold" panose="020B0800000000000000" charset="-122"/>
              <a:ea typeface="思源黑体 CN Bold" panose="020B0800000000000000" charset="-122"/>
              <a:cs typeface="黑体" panose="02010609060101010101" charset="-122"/>
              <a:sym typeface="Arial" panose="020B0604020202020204" pitchFamily="34" charset="0"/>
            </a:endParaRPr>
          </a:p>
        </p:txBody>
      </p:sp>
      <p:sp>
        <p:nvSpPr>
          <p:cNvPr id="53" name="文本框 52">
            <a:extLst>
              <a:ext uri="{FF2B5EF4-FFF2-40B4-BE49-F238E27FC236}">
                <a16:creationId xmlns:a16="http://schemas.microsoft.com/office/drawing/2014/main" id="{4810FAAE-2F45-F417-C946-0490B724CFC7}"/>
              </a:ext>
            </a:extLst>
          </p:cNvPr>
          <p:cNvSpPr txBox="1"/>
          <p:nvPr/>
        </p:nvSpPr>
        <p:spPr>
          <a:xfrm>
            <a:off x="3823666" y="1684509"/>
            <a:ext cx="992833" cy="580672"/>
          </a:xfrm>
          <a:prstGeom prst="rect">
            <a:avLst/>
          </a:prstGeom>
          <a:noFill/>
        </p:spPr>
        <p:txBody>
          <a:bodyPr wrap="square">
            <a:spAutoFit/>
          </a:bodyPr>
          <a:lstStyle/>
          <a:p>
            <a:pPr algn="ctr">
              <a:lnSpc>
                <a:spcPct val="150000"/>
              </a:lnSpc>
            </a:pPr>
            <a:r>
              <a:rPr lang="en-US" altLang="zh-CN" sz="2400" b="1" i="1" dirty="0">
                <a:latin typeface="Bookman Old Style" panose="02050604050505020204" pitchFamily="18" charset="0"/>
                <a:ea typeface="思源黑体 Light" panose="020B0300000000000000"/>
                <a:cs typeface="Arial" panose="020B0604020202020204" pitchFamily="34" charset="0"/>
              </a:rPr>
              <a:t>RQ1</a:t>
            </a:r>
          </a:p>
        </p:txBody>
      </p:sp>
      <p:sp>
        <p:nvSpPr>
          <p:cNvPr id="54" name="文本框 53">
            <a:extLst>
              <a:ext uri="{FF2B5EF4-FFF2-40B4-BE49-F238E27FC236}">
                <a16:creationId xmlns:a16="http://schemas.microsoft.com/office/drawing/2014/main" id="{52C1DC01-63A5-3052-4F40-F2BB43AC03A2}"/>
              </a:ext>
            </a:extLst>
          </p:cNvPr>
          <p:cNvSpPr txBox="1"/>
          <p:nvPr/>
        </p:nvSpPr>
        <p:spPr>
          <a:xfrm>
            <a:off x="2961346" y="3125407"/>
            <a:ext cx="992833" cy="580672"/>
          </a:xfrm>
          <a:prstGeom prst="rect">
            <a:avLst/>
          </a:prstGeom>
          <a:noFill/>
        </p:spPr>
        <p:txBody>
          <a:bodyPr wrap="square">
            <a:spAutoFit/>
          </a:bodyPr>
          <a:lstStyle/>
          <a:p>
            <a:pPr algn="ctr">
              <a:lnSpc>
                <a:spcPct val="150000"/>
              </a:lnSpc>
            </a:pPr>
            <a:r>
              <a:rPr lang="en-US" altLang="zh-CN" sz="2400" b="1" i="1" dirty="0">
                <a:latin typeface="Bookman Old Style" panose="02050604050505020204" pitchFamily="18" charset="0"/>
                <a:ea typeface="思源黑体 Light" panose="020B0300000000000000"/>
                <a:cs typeface="Arial" panose="020B0604020202020204" pitchFamily="34" charset="0"/>
              </a:rPr>
              <a:t>RQ2</a:t>
            </a:r>
          </a:p>
        </p:txBody>
      </p:sp>
      <p:sp>
        <p:nvSpPr>
          <p:cNvPr id="55" name="文本框 54">
            <a:extLst>
              <a:ext uri="{FF2B5EF4-FFF2-40B4-BE49-F238E27FC236}">
                <a16:creationId xmlns:a16="http://schemas.microsoft.com/office/drawing/2014/main" id="{37A88AD5-F691-1DFA-FCCD-388AAD42A284}"/>
              </a:ext>
            </a:extLst>
          </p:cNvPr>
          <p:cNvSpPr txBox="1"/>
          <p:nvPr/>
        </p:nvSpPr>
        <p:spPr>
          <a:xfrm>
            <a:off x="1624698" y="4342655"/>
            <a:ext cx="992833" cy="580672"/>
          </a:xfrm>
          <a:prstGeom prst="rect">
            <a:avLst/>
          </a:prstGeom>
          <a:noFill/>
        </p:spPr>
        <p:txBody>
          <a:bodyPr wrap="square">
            <a:spAutoFit/>
          </a:bodyPr>
          <a:lstStyle/>
          <a:p>
            <a:pPr algn="ctr">
              <a:lnSpc>
                <a:spcPct val="150000"/>
              </a:lnSpc>
            </a:pPr>
            <a:r>
              <a:rPr lang="en-US" altLang="zh-CN" sz="2400" b="1" i="1" dirty="0">
                <a:latin typeface="Bookman Old Style" panose="02050604050505020204" pitchFamily="18" charset="0"/>
                <a:ea typeface="思源黑体 Light" panose="020B0300000000000000"/>
                <a:cs typeface="Arial" panose="020B0604020202020204" pitchFamily="34" charset="0"/>
              </a:rPr>
              <a:t>RQ3</a:t>
            </a:r>
          </a:p>
        </p:txBody>
      </p:sp>
      <p:sp>
        <p:nvSpPr>
          <p:cNvPr id="57" name="文本框 56">
            <a:extLst>
              <a:ext uri="{FF2B5EF4-FFF2-40B4-BE49-F238E27FC236}">
                <a16:creationId xmlns:a16="http://schemas.microsoft.com/office/drawing/2014/main" id="{48678B32-E664-B43C-531C-4C6D70AB5442}"/>
              </a:ext>
            </a:extLst>
          </p:cNvPr>
          <p:cNvSpPr txBox="1"/>
          <p:nvPr/>
        </p:nvSpPr>
        <p:spPr>
          <a:xfrm>
            <a:off x="4733407" y="1850352"/>
            <a:ext cx="7008831" cy="1323439"/>
          </a:xfrm>
          <a:prstGeom prst="rect">
            <a:avLst/>
          </a:prstGeom>
          <a:noFill/>
        </p:spPr>
        <p:txBody>
          <a:bodyPr wrap="square">
            <a:spAutoFit/>
          </a:bodyPr>
          <a:lstStyle/>
          <a:p>
            <a:pPr algn="just"/>
            <a:r>
              <a:rPr lang="en-US" altLang="zh-CN" sz="2000" dirty="0">
                <a:latin typeface="Bookman Old Style" panose="02050604050505020204" pitchFamily="18" charset="0"/>
                <a:ea typeface="思源黑体 Light" panose="020B0300000000000000"/>
                <a:cs typeface="Arial" panose="020B0604020202020204" pitchFamily="34" charset="0"/>
              </a:rPr>
              <a:t>From a global perspective, does DH research tend to be qualitative, quantitative, or mixed and which countries are the typical representation for these three method types ? </a:t>
            </a:r>
            <a:endParaRPr lang="zh-CN" altLang="en-US" sz="2000" dirty="0">
              <a:latin typeface="Bookman Old Style" panose="02050604050505020204" pitchFamily="18" charset="0"/>
              <a:ea typeface="思源黑体 Light" panose="020B0300000000000000"/>
              <a:cs typeface="Arial" panose="020B0604020202020204" pitchFamily="34" charset="0"/>
            </a:endParaRPr>
          </a:p>
        </p:txBody>
      </p:sp>
      <p:sp>
        <p:nvSpPr>
          <p:cNvPr id="58" name="文本框 57">
            <a:extLst>
              <a:ext uri="{FF2B5EF4-FFF2-40B4-BE49-F238E27FC236}">
                <a16:creationId xmlns:a16="http://schemas.microsoft.com/office/drawing/2014/main" id="{F3F244BF-F644-F113-4F5E-78CC9F9A6994}"/>
              </a:ext>
            </a:extLst>
          </p:cNvPr>
          <p:cNvSpPr txBox="1"/>
          <p:nvPr/>
        </p:nvSpPr>
        <p:spPr>
          <a:xfrm>
            <a:off x="3908905" y="3266912"/>
            <a:ext cx="7008831" cy="707886"/>
          </a:xfrm>
          <a:prstGeom prst="rect">
            <a:avLst/>
          </a:prstGeom>
          <a:noFill/>
        </p:spPr>
        <p:txBody>
          <a:bodyPr wrap="square">
            <a:spAutoFit/>
          </a:bodyPr>
          <a:lstStyle/>
          <a:p>
            <a:pPr algn="just"/>
            <a:r>
              <a:rPr lang="en-US" altLang="zh-CN" sz="2000" dirty="0">
                <a:latin typeface="Bookman Old Style" panose="02050604050505020204" pitchFamily="18" charset="0"/>
                <a:ea typeface="思源黑体 Light" panose="020B0300000000000000"/>
                <a:cs typeface="Arial" panose="020B0604020202020204" pitchFamily="34" charset="0"/>
              </a:rPr>
              <a:t>What are the differences in the preference of RMs among different countries ?</a:t>
            </a:r>
            <a:endParaRPr lang="zh-CN" altLang="en-US" sz="2000" dirty="0">
              <a:latin typeface="Bookman Old Style" panose="02050604050505020204" pitchFamily="18" charset="0"/>
              <a:ea typeface="思源黑体 Light" panose="020B0300000000000000"/>
              <a:cs typeface="Arial" panose="020B0604020202020204" pitchFamily="34" charset="0"/>
            </a:endParaRPr>
          </a:p>
        </p:txBody>
      </p:sp>
      <p:sp>
        <p:nvSpPr>
          <p:cNvPr id="60" name="文本框 59">
            <a:extLst>
              <a:ext uri="{FF2B5EF4-FFF2-40B4-BE49-F238E27FC236}">
                <a16:creationId xmlns:a16="http://schemas.microsoft.com/office/drawing/2014/main" id="{AC0ACDE7-AC42-CDC3-B462-C590A9B82D55}"/>
              </a:ext>
            </a:extLst>
          </p:cNvPr>
          <p:cNvSpPr txBox="1"/>
          <p:nvPr/>
        </p:nvSpPr>
        <p:spPr>
          <a:xfrm>
            <a:off x="2617531" y="4478355"/>
            <a:ext cx="8784801" cy="400110"/>
          </a:xfrm>
          <a:prstGeom prst="rect">
            <a:avLst/>
          </a:prstGeom>
          <a:noFill/>
        </p:spPr>
        <p:txBody>
          <a:bodyPr wrap="square">
            <a:spAutoFit/>
          </a:bodyPr>
          <a:lstStyle>
            <a:defPPr>
              <a:defRPr lang="zh-CN"/>
            </a:defPPr>
            <a:lvl1pPr algn="just">
              <a:defRPr sz="2000">
                <a:latin typeface="Bookman Old Style" panose="02050604050505020204" pitchFamily="18" charset="0"/>
                <a:ea typeface="思源黑体 Light" panose="020B0300000000000000"/>
                <a:cs typeface="Arial" panose="020B0604020202020204" pitchFamily="34" charset="0"/>
              </a:defRPr>
            </a:lvl1pPr>
          </a:lstStyle>
          <a:p>
            <a:r>
              <a:rPr lang="en-US" altLang="zh-CN" dirty="0"/>
              <a:t>Is there a certain pattern for the country-level preference of RMs ?</a:t>
            </a:r>
            <a:endParaRPr lang="zh-CN" altLang="en-US" dirty="0"/>
          </a:p>
        </p:txBody>
      </p:sp>
    </p:spTree>
    <p:custDataLst>
      <p:tags r:id="rId1"/>
    </p:custDataLst>
    <p:extLst>
      <p:ext uri="{BB962C8B-B14F-4D97-AF65-F5344CB8AC3E}">
        <p14:creationId xmlns:p14="http://schemas.microsoft.com/office/powerpoint/2010/main" val="328287853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11264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pPr algn="just"/>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Research Design</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pic>
        <p:nvPicPr>
          <p:cNvPr id="2" name="图片 1">
            <a:extLst>
              <a:ext uri="{FF2B5EF4-FFF2-40B4-BE49-F238E27FC236}">
                <a16:creationId xmlns:a16="http://schemas.microsoft.com/office/drawing/2014/main" id="{E9EF0AE1-430F-7374-4F3A-E490148CFBFA}"/>
              </a:ext>
            </a:extLst>
          </p:cNvPr>
          <p:cNvPicPr>
            <a:picLocks noChangeAspect="1"/>
          </p:cNvPicPr>
          <p:nvPr/>
        </p:nvPicPr>
        <p:blipFill>
          <a:blip r:embed="rId6"/>
          <a:stretch>
            <a:fillRect/>
          </a:stretch>
        </p:blipFill>
        <p:spPr>
          <a:xfrm>
            <a:off x="58918" y="1072527"/>
            <a:ext cx="6731379" cy="5585717"/>
          </a:xfrm>
          <a:prstGeom prst="rect">
            <a:avLst/>
          </a:prstGeom>
        </p:spPr>
      </p:pic>
      <p:sp>
        <p:nvSpPr>
          <p:cNvPr id="4" name="文本框 3">
            <a:extLst>
              <a:ext uri="{FF2B5EF4-FFF2-40B4-BE49-F238E27FC236}">
                <a16:creationId xmlns:a16="http://schemas.microsoft.com/office/drawing/2014/main" id="{B1B97EEE-1FFA-1288-AD4E-688CFA920119}"/>
              </a:ext>
            </a:extLst>
          </p:cNvPr>
          <p:cNvSpPr txBox="1"/>
          <p:nvPr/>
        </p:nvSpPr>
        <p:spPr>
          <a:xfrm>
            <a:off x="7097275" y="1365922"/>
            <a:ext cx="4681770" cy="3170099"/>
          </a:xfrm>
          <a:prstGeom prst="rect">
            <a:avLst/>
          </a:prstGeom>
          <a:noFill/>
        </p:spPr>
        <p:txBody>
          <a:bodyPr wrap="square">
            <a:spAutoFit/>
          </a:bodyPr>
          <a:lstStyle>
            <a:defPPr>
              <a:defRPr lang="zh-CN"/>
            </a:defPPr>
            <a:lvl1pPr algn="just">
              <a:defRPr sz="2000">
                <a:latin typeface="Bookman Old Style" panose="02050604050505020204" pitchFamily="18" charset="0"/>
                <a:ea typeface="思源黑体 Light" panose="020B0300000000000000"/>
                <a:cs typeface="Arial" panose="020B0604020202020204" pitchFamily="34" charset="0"/>
              </a:defRPr>
            </a:lvl1pPr>
          </a:lstStyle>
          <a:p>
            <a:pPr marL="342900" indent="-342900">
              <a:buFont typeface="Wingdings" panose="05000000000000000000" pitchFamily="2" charset="2"/>
              <a:buChar char="n"/>
            </a:pPr>
            <a:r>
              <a:rPr lang="en-US" altLang="zh-CN" dirty="0"/>
              <a:t>Automatic entity extraction based on the prompt learning of  large language  model</a:t>
            </a:r>
          </a:p>
          <a:p>
            <a:pPr marL="342900" indent="-342900">
              <a:buFont typeface="Wingdings" panose="05000000000000000000" pitchFamily="2" charset="2"/>
              <a:buChar char="n"/>
            </a:pPr>
            <a:r>
              <a:rPr lang="en-US" altLang="zh-CN" dirty="0"/>
              <a:t>Building a vocabulary containing normal method terminologies and their variations for rule-based transformation and classification for RMs</a:t>
            </a:r>
          </a:p>
          <a:p>
            <a:pPr marL="342900" indent="-342900">
              <a:buFont typeface="Wingdings" panose="05000000000000000000" pitchFamily="2" charset="2"/>
              <a:buChar char="n"/>
            </a:pPr>
            <a:r>
              <a:rPr lang="en-US" altLang="zh-CN" dirty="0"/>
              <a:t>Designing a human-in-the-loop process for the iterative learning</a:t>
            </a:r>
            <a:endParaRPr lang="zh-CN" altLang="en-US" dirty="0"/>
          </a:p>
        </p:txBody>
      </p:sp>
      <p:sp>
        <p:nvSpPr>
          <p:cNvPr id="3" name="矩形: 圆角 2">
            <a:extLst>
              <a:ext uri="{FF2B5EF4-FFF2-40B4-BE49-F238E27FC236}">
                <a16:creationId xmlns:a16="http://schemas.microsoft.com/office/drawing/2014/main" id="{4FEC5E47-AE1B-42C9-4C6D-B7121996573F}"/>
              </a:ext>
            </a:extLst>
          </p:cNvPr>
          <p:cNvSpPr/>
          <p:nvPr/>
        </p:nvSpPr>
        <p:spPr>
          <a:xfrm>
            <a:off x="7306887" y="4797965"/>
            <a:ext cx="4571302" cy="1388226"/>
          </a:xfrm>
          <a:prstGeom prst="roundRect">
            <a:avLst/>
          </a:prstGeom>
          <a:solidFill>
            <a:srgbClr val="992518"/>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zh-CN" sz="1200" dirty="0">
                <a:solidFill>
                  <a:schemeClr val="bg1"/>
                </a:solidFill>
                <a:latin typeface="Lucida Console" panose="020B0609040504020204" pitchFamily="49" charset="0"/>
                <a:ea typeface="思源黑体 Light" panose="020B0300000000000000"/>
                <a:cs typeface="Arial" panose="020B0604020202020204" pitchFamily="34" charset="0"/>
              </a:rPr>
              <a:t>Please list all the entities including method entities and algorithmic entities from the following scientific text. If it does not contain any entity, please output with "none". The output must be in JSON format with the keys method, algorithm. Text: &lt;text&gt;. Output:</a:t>
            </a:r>
            <a:endParaRPr lang="zh-CN" altLang="en-US" sz="1200" dirty="0">
              <a:solidFill>
                <a:schemeClr val="bg1"/>
              </a:solidFill>
              <a:latin typeface="Lucida Console" panose="020B0609040504020204" pitchFamily="49" charset="0"/>
              <a:ea typeface="思源黑体 Light" panose="020B0300000000000000"/>
              <a:cs typeface="Arial" panose="020B0604020202020204" pitchFamily="34" charset="0"/>
            </a:endParaRPr>
          </a:p>
        </p:txBody>
      </p:sp>
    </p:spTree>
    <p:custDataLst>
      <p:tags r:id="rId1"/>
    </p:custDataLst>
    <p:extLst>
      <p:ext uri="{BB962C8B-B14F-4D97-AF65-F5344CB8AC3E}">
        <p14:creationId xmlns:p14="http://schemas.microsoft.com/office/powerpoint/2010/main" val="281133505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11264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Research Design</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pic>
        <p:nvPicPr>
          <p:cNvPr id="2" name="图片 1">
            <a:extLst>
              <a:ext uri="{FF2B5EF4-FFF2-40B4-BE49-F238E27FC236}">
                <a16:creationId xmlns:a16="http://schemas.microsoft.com/office/drawing/2014/main" id="{E9EF0AE1-430F-7374-4F3A-E490148CFBFA}"/>
              </a:ext>
            </a:extLst>
          </p:cNvPr>
          <p:cNvPicPr>
            <a:picLocks noChangeAspect="1"/>
          </p:cNvPicPr>
          <p:nvPr/>
        </p:nvPicPr>
        <p:blipFill>
          <a:blip r:embed="rId6"/>
          <a:stretch>
            <a:fillRect/>
          </a:stretch>
        </p:blipFill>
        <p:spPr>
          <a:xfrm>
            <a:off x="58918" y="1072527"/>
            <a:ext cx="6731379" cy="5585717"/>
          </a:xfrm>
          <a:prstGeom prst="rect">
            <a:avLst/>
          </a:prstGeom>
        </p:spPr>
      </p:pic>
      <p:sp>
        <p:nvSpPr>
          <p:cNvPr id="4" name="文本框 3">
            <a:extLst>
              <a:ext uri="{FF2B5EF4-FFF2-40B4-BE49-F238E27FC236}">
                <a16:creationId xmlns:a16="http://schemas.microsoft.com/office/drawing/2014/main" id="{B1B97EEE-1FFA-1288-AD4E-688CFA920119}"/>
              </a:ext>
            </a:extLst>
          </p:cNvPr>
          <p:cNvSpPr txBox="1"/>
          <p:nvPr/>
        </p:nvSpPr>
        <p:spPr>
          <a:xfrm>
            <a:off x="7097274" y="1365922"/>
            <a:ext cx="4858751" cy="3785652"/>
          </a:xfrm>
          <a:prstGeom prst="rect">
            <a:avLst/>
          </a:prstGeom>
          <a:noFill/>
        </p:spPr>
        <p:txBody>
          <a:bodyPr wrap="square">
            <a:spAutoFit/>
          </a:bodyPr>
          <a:lstStyle>
            <a:defPPr>
              <a:defRPr lang="zh-CN"/>
            </a:defPPr>
            <a:lvl1pPr algn="just">
              <a:defRPr sz="2000">
                <a:latin typeface="Bookman Old Style" panose="02050604050505020204" pitchFamily="18" charset="0"/>
                <a:ea typeface="思源黑体 Light" panose="020B0300000000000000"/>
                <a:cs typeface="Arial" panose="020B0604020202020204" pitchFamily="34" charset="0"/>
              </a:defRPr>
            </a:lvl1pPr>
          </a:lstStyle>
          <a:p>
            <a:pPr marL="342900" indent="-342900">
              <a:buFont typeface="Wingdings" panose="05000000000000000000" pitchFamily="2" charset="2"/>
              <a:buChar char="n"/>
            </a:pPr>
            <a:r>
              <a:rPr lang="en-US" altLang="zh-CN" dirty="0" err="1"/>
              <a:t>Jarvine</a:t>
            </a:r>
            <a:r>
              <a:rPr lang="en-US" altLang="zh-CN" dirty="0"/>
              <a:t>’ classification for RM types: </a:t>
            </a:r>
            <a:r>
              <a:rPr lang="en-US" altLang="zh-CN" dirty="0">
                <a:solidFill>
                  <a:srgbClr val="0070C0"/>
                </a:solidFill>
              </a:rPr>
              <a:t>qualitative research</a:t>
            </a:r>
            <a:r>
              <a:rPr lang="en-US" altLang="zh-CN" dirty="0"/>
              <a:t>, </a:t>
            </a:r>
            <a:r>
              <a:rPr lang="en-US" altLang="zh-CN" dirty="0">
                <a:solidFill>
                  <a:srgbClr val="992518"/>
                </a:solidFill>
              </a:rPr>
              <a:t>quantitative research</a:t>
            </a:r>
            <a:r>
              <a:rPr lang="en-US" altLang="zh-CN" dirty="0"/>
              <a:t>, and </a:t>
            </a:r>
            <a:r>
              <a:rPr lang="en-US" altLang="zh-CN" dirty="0">
                <a:solidFill>
                  <a:schemeClr val="accent4">
                    <a:lumMod val="75000"/>
                  </a:schemeClr>
                </a:solidFill>
              </a:rPr>
              <a:t>mixed research</a:t>
            </a:r>
          </a:p>
          <a:p>
            <a:pPr marL="342900" indent="-342900">
              <a:buFont typeface="Wingdings" panose="05000000000000000000" pitchFamily="2" charset="2"/>
              <a:buChar char="n"/>
            </a:pPr>
            <a:r>
              <a:rPr lang="en-US" altLang="zh-CN" dirty="0"/>
              <a:t>Chu &amp; Ke’ classification including 16 RM types, such as (</a:t>
            </a:r>
            <a:r>
              <a:rPr lang="en-US" altLang="zh-CN" dirty="0">
                <a:solidFill>
                  <a:srgbClr val="0070C0"/>
                </a:solidFill>
              </a:rPr>
              <a:t>content analysis, ethnography and field study, historical method, interview, observation, focus group, research diary or journal, theoretical approach</a:t>
            </a:r>
            <a:r>
              <a:rPr lang="en-US" altLang="zh-CN" dirty="0"/>
              <a:t>), (</a:t>
            </a:r>
            <a:r>
              <a:rPr lang="en-US" altLang="zh-CN" dirty="0">
                <a:solidFill>
                  <a:srgbClr val="C00000"/>
                </a:solidFill>
              </a:rPr>
              <a:t>experiment, think aloud protocol, transaction log analysis, bibliometrics</a:t>
            </a:r>
            <a:r>
              <a:rPr lang="en-US" altLang="zh-CN" dirty="0"/>
              <a:t>).</a:t>
            </a:r>
          </a:p>
        </p:txBody>
      </p:sp>
    </p:spTree>
    <p:custDataLst>
      <p:tags r:id="rId1"/>
    </p:custDataLst>
    <p:extLst>
      <p:ext uri="{BB962C8B-B14F-4D97-AF65-F5344CB8AC3E}">
        <p14:creationId xmlns:p14="http://schemas.microsoft.com/office/powerpoint/2010/main" val="5252719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11264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Result Analysis</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pic>
        <p:nvPicPr>
          <p:cNvPr id="6" name="图片 5">
            <a:extLst>
              <a:ext uri="{FF2B5EF4-FFF2-40B4-BE49-F238E27FC236}">
                <a16:creationId xmlns:a16="http://schemas.microsoft.com/office/drawing/2014/main" id="{FAE7C74D-2E42-0729-3170-7E7C1332AF58}"/>
              </a:ext>
            </a:extLst>
          </p:cNvPr>
          <p:cNvPicPr>
            <a:picLocks noChangeAspect="1"/>
          </p:cNvPicPr>
          <p:nvPr/>
        </p:nvPicPr>
        <p:blipFill>
          <a:blip r:embed="rId6"/>
          <a:stretch>
            <a:fillRect/>
          </a:stretch>
        </p:blipFill>
        <p:spPr>
          <a:xfrm>
            <a:off x="6305494" y="3030272"/>
            <a:ext cx="5015219" cy="2942574"/>
          </a:xfrm>
          <a:prstGeom prst="rect">
            <a:avLst/>
          </a:prstGeom>
        </p:spPr>
      </p:pic>
      <p:pic>
        <p:nvPicPr>
          <p:cNvPr id="7" name="图片 6">
            <a:extLst>
              <a:ext uri="{FF2B5EF4-FFF2-40B4-BE49-F238E27FC236}">
                <a16:creationId xmlns:a16="http://schemas.microsoft.com/office/drawing/2014/main" id="{1FEE5A7A-DA4C-6DD4-8C03-56BB96865869}"/>
              </a:ext>
            </a:extLst>
          </p:cNvPr>
          <p:cNvPicPr>
            <a:picLocks noChangeAspect="1"/>
          </p:cNvPicPr>
          <p:nvPr/>
        </p:nvPicPr>
        <p:blipFill>
          <a:blip r:embed="rId7"/>
          <a:stretch>
            <a:fillRect/>
          </a:stretch>
        </p:blipFill>
        <p:spPr>
          <a:xfrm>
            <a:off x="1362249" y="3121812"/>
            <a:ext cx="4183144" cy="2815041"/>
          </a:xfrm>
          <a:prstGeom prst="rect">
            <a:avLst/>
          </a:prstGeom>
        </p:spPr>
      </p:pic>
      <p:sp>
        <p:nvSpPr>
          <p:cNvPr id="15" name="文本框 14">
            <a:extLst>
              <a:ext uri="{FF2B5EF4-FFF2-40B4-BE49-F238E27FC236}">
                <a16:creationId xmlns:a16="http://schemas.microsoft.com/office/drawing/2014/main" id="{C222DC3C-C50C-A32B-FD85-4F297F4E348E}"/>
              </a:ext>
            </a:extLst>
          </p:cNvPr>
          <p:cNvSpPr txBox="1"/>
          <p:nvPr/>
        </p:nvSpPr>
        <p:spPr>
          <a:xfrm>
            <a:off x="926334" y="1072527"/>
            <a:ext cx="10394379" cy="1631216"/>
          </a:xfrm>
          <a:prstGeom prst="rect">
            <a:avLst/>
          </a:prstGeom>
          <a:noFill/>
        </p:spPr>
        <p:txBody>
          <a:bodyPr wrap="square">
            <a:spAutoFit/>
          </a:bodyPr>
          <a:lstStyle/>
          <a:p>
            <a:pPr algn="just"/>
            <a:r>
              <a:rPr lang="zh-CN" altLang="en-US" sz="2000" dirty="0">
                <a:latin typeface="Bookman Old Style" panose="02050604050505020204" pitchFamily="18" charset="0"/>
                <a:ea typeface="思源黑体 Light" panose="020B0300000000000000"/>
                <a:cs typeface="Arial" panose="020B0604020202020204" pitchFamily="34" charset="0"/>
              </a:rPr>
              <a:t>quantitative approach is observed as the most mainstream approach, which takes 82.29% records in the dataset</a:t>
            </a:r>
            <a:r>
              <a:rPr lang="en-US" altLang="zh-CN" sz="2000" dirty="0">
                <a:latin typeface="Bookman Old Style" panose="02050604050505020204" pitchFamily="18" charset="0"/>
                <a:ea typeface="思源黑体 Light" panose="020B0300000000000000"/>
                <a:cs typeface="Arial" panose="020B0604020202020204" pitchFamily="34" charset="0"/>
              </a:rPr>
              <a:t>,</a:t>
            </a:r>
            <a:r>
              <a:rPr lang="zh-CN" altLang="en-US" sz="2000" dirty="0">
                <a:latin typeface="Bookman Old Style" panose="02050604050505020204" pitchFamily="18" charset="0"/>
                <a:ea typeface="思源黑体 Light" panose="020B0300000000000000"/>
                <a:cs typeface="Arial" panose="020B0604020202020204" pitchFamily="34" charset="0"/>
              </a:rPr>
              <a:t> </a:t>
            </a:r>
            <a:r>
              <a:rPr lang="en-US" altLang="zh-CN" sz="2000" dirty="0">
                <a:latin typeface="Bookman Old Style" panose="02050604050505020204" pitchFamily="18" charset="0"/>
                <a:ea typeface="思源黑体 Light" panose="020B0300000000000000"/>
                <a:cs typeface="Arial" panose="020B0604020202020204" pitchFamily="34" charset="0"/>
              </a:rPr>
              <a:t>which</a:t>
            </a:r>
            <a:r>
              <a:rPr lang="zh-CN" altLang="en-US" sz="2000" dirty="0">
                <a:latin typeface="Bookman Old Style" panose="02050604050505020204" pitchFamily="18" charset="0"/>
                <a:ea typeface="思源黑体 Light" panose="020B0300000000000000"/>
                <a:cs typeface="Arial" panose="020B0604020202020204" pitchFamily="34" charset="0"/>
              </a:rPr>
              <a:t> </a:t>
            </a:r>
            <a:r>
              <a:rPr lang="en-US" altLang="zh-CN" sz="2000" dirty="0">
                <a:latin typeface="Bookman Old Style" panose="02050604050505020204" pitchFamily="18" charset="0"/>
                <a:ea typeface="思源黑体 Light" panose="020B0300000000000000"/>
                <a:cs typeface="Arial" panose="020B0604020202020204" pitchFamily="34" charset="0"/>
              </a:rPr>
              <a:t>indicates</a:t>
            </a:r>
            <a:r>
              <a:rPr lang="zh-CN" altLang="en-US" sz="2000" dirty="0">
                <a:latin typeface="Bookman Old Style" panose="02050604050505020204" pitchFamily="18" charset="0"/>
                <a:ea typeface="思源黑体 Light" panose="020B0300000000000000"/>
                <a:cs typeface="Arial" panose="020B0604020202020204" pitchFamily="34" charset="0"/>
              </a:rPr>
              <a:t> </a:t>
            </a:r>
            <a:r>
              <a:rPr lang="en-US" altLang="zh-CN" sz="2000" dirty="0">
                <a:latin typeface="Bookman Old Style" panose="02050604050505020204" pitchFamily="18" charset="0"/>
                <a:ea typeface="思源黑体 Light" panose="020B0300000000000000"/>
                <a:cs typeface="Arial" panose="020B0604020202020204" pitchFamily="34" charset="0"/>
              </a:rPr>
              <a:t>that</a:t>
            </a:r>
            <a:r>
              <a:rPr lang="zh-CN" altLang="en-US" sz="2000" dirty="0">
                <a:latin typeface="Bookman Old Style" panose="02050604050505020204" pitchFamily="18" charset="0"/>
                <a:ea typeface="思源黑体 Light" panose="020B0300000000000000"/>
                <a:cs typeface="Arial" panose="020B0604020202020204" pitchFamily="34" charset="0"/>
              </a:rPr>
              <a:t> </a:t>
            </a:r>
            <a:r>
              <a:rPr lang="en-US" altLang="zh-CN" sz="2000" dirty="0">
                <a:latin typeface="Bookman Old Style" panose="02050604050505020204" pitchFamily="18" charset="0"/>
                <a:ea typeface="思源黑体 Light" panose="020B0300000000000000"/>
                <a:cs typeface="Arial" panose="020B0604020202020204" pitchFamily="34" charset="0"/>
              </a:rPr>
              <a:t>it </a:t>
            </a:r>
            <a:r>
              <a:rPr lang="zh-CN" altLang="en-US" sz="2000" dirty="0">
                <a:latin typeface="Bookman Old Style" panose="02050604050505020204" pitchFamily="18" charset="0"/>
                <a:ea typeface="思源黑体 Light" panose="020B0300000000000000"/>
                <a:cs typeface="Arial" panose="020B0604020202020204" pitchFamily="34" charset="0"/>
              </a:rPr>
              <a:t>is becoming a more and more important research means.</a:t>
            </a:r>
            <a:r>
              <a:rPr lang="en-US" altLang="zh-CN" sz="2000" dirty="0">
                <a:latin typeface="Bookman Old Style" panose="02050604050505020204" pitchFamily="18" charset="0"/>
                <a:ea typeface="思源黑体 Light" panose="020B0300000000000000"/>
                <a:cs typeface="Arial" panose="020B0604020202020204" pitchFamily="34" charset="0"/>
              </a:rPr>
              <a:t> The dominant position on the RM usage of the Western countries for DH studies is easy to observe. Different countries have their own advantages on the RM types.</a:t>
            </a:r>
            <a:endParaRPr lang="zh-CN" altLang="en-US" sz="2000" dirty="0">
              <a:latin typeface="Bookman Old Style" panose="02050604050505020204" pitchFamily="18" charset="0"/>
              <a:ea typeface="思源黑体 Light" panose="020B0300000000000000"/>
              <a:cs typeface="Arial" panose="020B0604020202020204" pitchFamily="34" charset="0"/>
            </a:endParaRPr>
          </a:p>
        </p:txBody>
      </p:sp>
    </p:spTree>
    <p:custDataLst>
      <p:tags r:id="rId1"/>
    </p:custDataLst>
    <p:extLst>
      <p:ext uri="{BB962C8B-B14F-4D97-AF65-F5344CB8AC3E}">
        <p14:creationId xmlns:p14="http://schemas.microsoft.com/office/powerpoint/2010/main" val="40377597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11962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Result Analysis</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sp>
        <p:nvSpPr>
          <p:cNvPr id="15" name="文本框 14">
            <a:extLst>
              <a:ext uri="{FF2B5EF4-FFF2-40B4-BE49-F238E27FC236}">
                <a16:creationId xmlns:a16="http://schemas.microsoft.com/office/drawing/2014/main" id="{C222DC3C-C50C-A32B-FD85-4F297F4E348E}"/>
              </a:ext>
            </a:extLst>
          </p:cNvPr>
          <p:cNvSpPr txBox="1"/>
          <p:nvPr/>
        </p:nvSpPr>
        <p:spPr>
          <a:xfrm>
            <a:off x="926334" y="1072527"/>
            <a:ext cx="10656065" cy="1323439"/>
          </a:xfrm>
          <a:prstGeom prst="rect">
            <a:avLst/>
          </a:prstGeom>
          <a:noFill/>
        </p:spPr>
        <p:txBody>
          <a:bodyPr wrap="square">
            <a:spAutoFit/>
          </a:bodyPr>
          <a:lstStyle/>
          <a:p>
            <a:pPr algn="just"/>
            <a:r>
              <a:rPr lang="en-US" altLang="zh-CN" sz="2000" dirty="0">
                <a:latin typeface="Bookman Old Style" panose="02050604050505020204" pitchFamily="18" charset="0"/>
                <a:ea typeface="思源黑体 Light" panose="020B0300000000000000"/>
                <a:cs typeface="Arial" panose="020B0604020202020204" pitchFamily="34" charset="0"/>
              </a:rPr>
              <a:t>As a sign of quantitative approach, “experiment”-based approaches are the most frequently utilized. Except for this method, theoretical approaches, is viewed as the most important qualitative methods. Moreover, the RM preference varies in of different countries. </a:t>
            </a:r>
            <a:endParaRPr lang="zh-CN" altLang="en-US" sz="2000" dirty="0">
              <a:latin typeface="Bookman Old Style" panose="02050604050505020204" pitchFamily="18" charset="0"/>
              <a:ea typeface="思源黑体 Light" panose="020B0300000000000000"/>
              <a:cs typeface="Arial" panose="020B0604020202020204" pitchFamily="34" charset="0"/>
            </a:endParaRPr>
          </a:p>
        </p:txBody>
      </p:sp>
      <p:pic>
        <p:nvPicPr>
          <p:cNvPr id="13" name="图片 12">
            <a:extLst>
              <a:ext uri="{FF2B5EF4-FFF2-40B4-BE49-F238E27FC236}">
                <a16:creationId xmlns:a16="http://schemas.microsoft.com/office/drawing/2014/main" id="{7F4BC7BC-E392-0374-E08E-0D34588B5B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04123" y="2547345"/>
            <a:ext cx="5878276" cy="3304190"/>
          </a:xfrm>
          <a:prstGeom prst="rect">
            <a:avLst/>
          </a:prstGeom>
        </p:spPr>
      </p:pic>
      <p:pic>
        <p:nvPicPr>
          <p:cNvPr id="17" name="图片 16">
            <a:extLst>
              <a:ext uri="{FF2B5EF4-FFF2-40B4-BE49-F238E27FC236}">
                <a16:creationId xmlns:a16="http://schemas.microsoft.com/office/drawing/2014/main" id="{269FAC2B-B536-EFA6-F618-AF0A363411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2890" y="2384963"/>
            <a:ext cx="4364976" cy="4154144"/>
          </a:xfrm>
          <a:prstGeom prst="rect">
            <a:avLst/>
          </a:prstGeom>
        </p:spPr>
      </p:pic>
    </p:spTree>
    <p:custDataLst>
      <p:tags r:id="rId1"/>
    </p:custDataLst>
    <p:extLst>
      <p:ext uri="{BB962C8B-B14F-4D97-AF65-F5344CB8AC3E}">
        <p14:creationId xmlns:p14="http://schemas.microsoft.com/office/powerpoint/2010/main" val="337738353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 y="112647"/>
            <a:ext cx="5138273" cy="906552"/>
            <a:chOff x="0" y="113"/>
            <a:chExt cx="5974" cy="1054"/>
          </a:xfrm>
        </p:grpSpPr>
        <p:grpSp>
          <p:nvGrpSpPr>
            <p:cNvPr id="9" name="组合 8"/>
            <p:cNvGrpSpPr/>
            <p:nvPr/>
          </p:nvGrpSpPr>
          <p:grpSpPr>
            <a:xfrm>
              <a:off x="0" y="113"/>
              <a:ext cx="899" cy="1054"/>
              <a:chOff x="4411" y="3061"/>
              <a:chExt cx="899" cy="1054"/>
            </a:xfrm>
          </p:grpSpPr>
          <p:sp>
            <p:nvSpPr>
              <p:cNvPr id="5" name="任意多边形 4"/>
              <p:cNvSpPr/>
              <p:nvPr/>
            </p:nvSpPr>
            <p:spPr>
              <a:xfrm rot="5400000" flipH="1">
                <a:off x="4425" y="3230"/>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sp>
            <p:nvSpPr>
              <p:cNvPr id="25" name="任意多边形 24"/>
              <p:cNvSpPr/>
              <p:nvPr/>
            </p:nvSpPr>
            <p:spPr>
              <a:xfrm rot="5400000" flipH="1">
                <a:off x="4356" y="3116"/>
                <a:ext cx="940" cy="831"/>
              </a:xfrm>
              <a:custGeom>
                <a:avLst/>
                <a:gdLst>
                  <a:gd name="adj" fmla="val 50000"/>
                  <a:gd name="a" fmla="pin 0 adj 100000"/>
                  <a:gd name="x1" fmla="*/ w a 200000"/>
                  <a:gd name="x2" fmla="*/ w a 100000"/>
                  <a:gd name="x3" fmla="+- x1 wd2 0"/>
                </a:gdLst>
                <a:ahLst/>
                <a:cxnLst>
                  <a:cxn ang="3">
                    <a:pos x="x2" y="t"/>
                  </a:cxn>
                  <a:cxn ang="cd2">
                    <a:pos x="x1" y="vc"/>
                  </a:cxn>
                  <a:cxn ang="cd4">
                    <a:pos x="l" y="b"/>
                  </a:cxn>
                  <a:cxn ang="cd4">
                    <a:pos x="x2" y="b"/>
                  </a:cxn>
                  <a:cxn ang="cd4">
                    <a:pos x="r" y="b"/>
                  </a:cxn>
                  <a:cxn ang="0">
                    <a:pos x="x3" y="vc"/>
                  </a:cxn>
                </a:cxnLst>
                <a:rect l="l" t="t" r="r" b="b"/>
                <a:pathLst>
                  <a:path w="940" h="831">
                    <a:moveTo>
                      <a:pt x="470" y="0"/>
                    </a:moveTo>
                    <a:lnTo>
                      <a:pt x="939" y="410"/>
                    </a:lnTo>
                    <a:lnTo>
                      <a:pt x="940" y="410"/>
                    </a:lnTo>
                    <a:lnTo>
                      <a:pt x="940" y="583"/>
                    </a:lnTo>
                    <a:lnTo>
                      <a:pt x="939" y="583"/>
                    </a:lnTo>
                    <a:lnTo>
                      <a:pt x="939" y="831"/>
                    </a:lnTo>
                    <a:lnTo>
                      <a:pt x="0" y="831"/>
                    </a:lnTo>
                    <a:lnTo>
                      <a:pt x="0" y="567"/>
                    </a:lnTo>
                    <a:lnTo>
                      <a:pt x="1" y="567"/>
                    </a:lnTo>
                    <a:lnTo>
                      <a:pt x="1" y="410"/>
                    </a:lnTo>
                    <a:lnTo>
                      <a:pt x="2" y="410"/>
                    </a:lnTo>
                    <a:lnTo>
                      <a:pt x="470" y="0"/>
                    </a:lnTo>
                    <a:close/>
                  </a:path>
                </a:pathLst>
              </a:custGeom>
              <a:solidFill>
                <a:srgbClr val="99251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592" dirty="0">
                  <a:latin typeface="Bookman Old Style" panose="02050604050505020204" pitchFamily="18" charset="0"/>
                  <a:ea typeface="思源黑体 Light" panose="020B0300000000000000" charset="-122"/>
                </a:endParaRPr>
              </a:p>
            </p:txBody>
          </p:sp>
        </p:grpSp>
        <p:grpSp>
          <p:nvGrpSpPr>
            <p:cNvPr id="11" name="组合 10"/>
            <p:cNvGrpSpPr/>
            <p:nvPr/>
          </p:nvGrpSpPr>
          <p:grpSpPr>
            <a:xfrm>
              <a:off x="912" y="340"/>
              <a:ext cx="5062" cy="713"/>
              <a:chOff x="8903" y="1526"/>
              <a:chExt cx="5062" cy="713"/>
            </a:xfrm>
          </p:grpSpPr>
          <p:sp>
            <p:nvSpPr>
              <p:cNvPr id="10" name="文本框 9"/>
              <p:cNvSpPr txBox="1"/>
              <p:nvPr/>
            </p:nvSpPr>
            <p:spPr>
              <a:xfrm>
                <a:off x="8903" y="1526"/>
                <a:ext cx="5062" cy="537"/>
              </a:xfrm>
              <a:prstGeom prst="rect">
                <a:avLst/>
              </a:prstGeom>
              <a:noFill/>
            </p:spPr>
            <p:txBody>
              <a:bodyPr wrap="square" rtlCol="0">
                <a:spAutoFit/>
              </a:bodyPr>
              <a:lstStyle/>
              <a:p>
                <a:r>
                  <a:rPr lang="en-US" altLang="zh-CN"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rPr>
                  <a:t>Result Analysis</a:t>
                </a:r>
                <a:endParaRPr lang="zh-CN" altLang="en-US" sz="2400" b="1" dirty="0">
                  <a:solidFill>
                    <a:schemeClr val="tx1">
                      <a:lumMod val="85000"/>
                      <a:lumOff val="15000"/>
                    </a:schemeClr>
                  </a:solidFill>
                  <a:latin typeface="Bookman Old Style" panose="02050604050505020204" pitchFamily="18" charset="0"/>
                  <a:ea typeface="思源黑体 CN Bold" panose="020B0800000000000000" charset="-122"/>
                  <a:cs typeface="思源黑体 CN Bold" panose="020B0800000000000000" charset="-122"/>
                </a:endParaRPr>
              </a:p>
            </p:txBody>
          </p:sp>
          <p:cxnSp>
            <p:nvCxnSpPr>
              <p:cNvPr id="36" name="直接连接符 35"/>
              <p:cNvCxnSpPr/>
              <p:nvPr/>
            </p:nvCxnSpPr>
            <p:spPr>
              <a:xfrm>
                <a:off x="9068" y="2239"/>
                <a:ext cx="3592" cy="0"/>
              </a:xfrm>
              <a:prstGeom prst="line">
                <a:avLst/>
              </a:prstGeom>
              <a:ln w="12700">
                <a:solidFill>
                  <a:srgbClr val="992518"/>
                </a:solidFill>
              </a:ln>
            </p:spPr>
            <p:style>
              <a:lnRef idx="1">
                <a:schemeClr val="accent1"/>
              </a:lnRef>
              <a:fillRef idx="0">
                <a:schemeClr val="accent1"/>
              </a:fillRef>
              <a:effectRef idx="0">
                <a:schemeClr val="accent1"/>
              </a:effectRef>
              <a:fontRef idx="minor">
                <a:schemeClr val="tx1"/>
              </a:fontRef>
            </p:style>
          </p:cxnSp>
        </p:grpSp>
      </p:grpSp>
      <p:pic>
        <p:nvPicPr>
          <p:cNvPr id="16" name="图片 15" descr="中国人民大学logo(1)">
            <a:extLst>
              <a:ext uri="{FF2B5EF4-FFF2-40B4-BE49-F238E27FC236}">
                <a16:creationId xmlns:a16="http://schemas.microsoft.com/office/drawing/2014/main" id="{243FE48C-8DDA-5B57-7A6E-F4B2D3CD9466}"/>
              </a:ext>
            </a:extLst>
          </p:cNvPr>
          <p:cNvPicPr>
            <a:picLocks noChangeAspect="1"/>
          </p:cNvPicPr>
          <p:nvPr>
            <p:custDataLst>
              <p:tags r:id="rId2"/>
            </p:custDataLst>
          </p:nvPr>
        </p:nvPicPr>
        <p:blipFill>
          <a:blip r:embed="rId5"/>
          <a:stretch>
            <a:fillRect/>
          </a:stretch>
        </p:blipFill>
        <p:spPr>
          <a:xfrm>
            <a:off x="10387499" y="307892"/>
            <a:ext cx="933215" cy="879888"/>
          </a:xfrm>
          <a:prstGeom prst="rect">
            <a:avLst/>
          </a:prstGeom>
        </p:spPr>
      </p:pic>
      <p:sp>
        <p:nvSpPr>
          <p:cNvPr id="15" name="文本框 14">
            <a:extLst>
              <a:ext uri="{FF2B5EF4-FFF2-40B4-BE49-F238E27FC236}">
                <a16:creationId xmlns:a16="http://schemas.microsoft.com/office/drawing/2014/main" id="{C222DC3C-C50C-A32B-FD85-4F297F4E348E}"/>
              </a:ext>
            </a:extLst>
          </p:cNvPr>
          <p:cNvSpPr txBox="1"/>
          <p:nvPr/>
        </p:nvSpPr>
        <p:spPr>
          <a:xfrm>
            <a:off x="926335" y="1485485"/>
            <a:ext cx="3793150" cy="4093428"/>
          </a:xfrm>
          <a:prstGeom prst="rect">
            <a:avLst/>
          </a:prstGeom>
          <a:noFill/>
        </p:spPr>
        <p:txBody>
          <a:bodyPr wrap="square">
            <a:spAutoFit/>
          </a:bodyPr>
          <a:lstStyle/>
          <a:p>
            <a:pPr algn="just"/>
            <a:r>
              <a:rPr lang="en-US" altLang="zh-CN" sz="2000" dirty="0">
                <a:latin typeface="Bookman Old Style" panose="02050604050505020204" pitchFamily="18" charset="0"/>
                <a:ea typeface="思源黑体 Light" panose="020B0300000000000000"/>
                <a:cs typeface="Arial" panose="020B0604020202020204" pitchFamily="34" charset="0"/>
              </a:rPr>
              <a:t>There are three clusters in the entire field of DH, namely #1 (United States), #2 (Germany, China, and United Kingdom), and #3 (Other Countries) which represent the strong, medium and weak groups for the preference of ETOI approaches (“Experiment”, “Theoretical approach”, “Others”, and “Interviews” )</a:t>
            </a:r>
            <a:endParaRPr lang="zh-CN" altLang="zh-CN" sz="2000" dirty="0">
              <a:latin typeface="Bookman Old Style" panose="02050604050505020204" pitchFamily="18" charset="0"/>
              <a:ea typeface="思源黑体 Light" panose="020B0300000000000000"/>
              <a:cs typeface="Arial" panose="020B0604020202020204" pitchFamily="34" charset="0"/>
            </a:endParaRPr>
          </a:p>
          <a:p>
            <a:pPr algn="just"/>
            <a:endParaRPr lang="zh-CN" altLang="en-US" sz="2000" dirty="0">
              <a:latin typeface="Bookman Old Style" panose="02050604050505020204" pitchFamily="18" charset="0"/>
              <a:ea typeface="思源黑体 Light" panose="020B0300000000000000"/>
              <a:cs typeface="Arial" panose="020B0604020202020204" pitchFamily="34" charset="0"/>
            </a:endParaRPr>
          </a:p>
        </p:txBody>
      </p:sp>
      <p:pic>
        <p:nvPicPr>
          <p:cNvPr id="2" name="图片 1">
            <a:extLst>
              <a:ext uri="{FF2B5EF4-FFF2-40B4-BE49-F238E27FC236}">
                <a16:creationId xmlns:a16="http://schemas.microsoft.com/office/drawing/2014/main" id="{C24ECFE7-7555-7A36-1D54-29846054BC4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19485" y="1485486"/>
            <a:ext cx="7059560" cy="4881702"/>
          </a:xfrm>
          <a:prstGeom prst="rect">
            <a:avLst/>
          </a:prstGeom>
          <a:noFill/>
          <a:ln>
            <a:noFill/>
          </a:ln>
        </p:spPr>
      </p:pic>
    </p:spTree>
    <p:custDataLst>
      <p:tags r:id="rId1"/>
    </p:custDataLst>
    <p:extLst>
      <p:ext uri="{BB962C8B-B14F-4D97-AF65-F5344CB8AC3E}">
        <p14:creationId xmlns:p14="http://schemas.microsoft.com/office/powerpoint/2010/main" val="657144508"/>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1174</Words>
  <Application>Microsoft Office PowerPoint</Application>
  <PresentationFormat>宽屏</PresentationFormat>
  <Paragraphs>75</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Libertinus Serif</vt:lpstr>
      <vt:lpstr>等线</vt:lpstr>
      <vt:lpstr>等线 Light</vt:lpstr>
      <vt:lpstr>思源黑体 CN Bold</vt:lpstr>
      <vt:lpstr>思源黑体 Light</vt:lpstr>
      <vt:lpstr>字魂59号-创粗黑</vt:lpstr>
      <vt:lpstr>Arial</vt:lpstr>
      <vt:lpstr>Bookman Old Style</vt:lpstr>
      <vt:lpstr>Calibri</vt:lpstr>
      <vt:lpstr>Lucida Console</vt:lpstr>
      <vt:lpstr>Tahoma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承希 严</dc:creator>
  <cp:lastModifiedBy>word</cp:lastModifiedBy>
  <cp:revision>39</cp:revision>
  <dcterms:created xsi:type="dcterms:W3CDTF">2024-03-26T05:43:19Z</dcterms:created>
  <dcterms:modified xsi:type="dcterms:W3CDTF">2024-04-23T06:15:36Z</dcterms:modified>
</cp:coreProperties>
</file>