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337" r:id="rId4"/>
    <p:sldId id="299" r:id="rId5"/>
    <p:sldId id="371" r:id="rId6"/>
    <p:sldId id="362" r:id="rId7"/>
    <p:sldId id="363" r:id="rId8"/>
    <p:sldId id="372" r:id="rId9"/>
    <p:sldId id="389" r:id="rId10"/>
    <p:sldId id="360" r:id="rId11"/>
    <p:sldId id="355" r:id="rId12"/>
    <p:sldId id="373" r:id="rId13"/>
    <p:sldId id="385" r:id="rId14"/>
    <p:sldId id="374" r:id="rId15"/>
    <p:sldId id="358" r:id="rId16"/>
    <p:sldId id="321" r:id="rId17"/>
  </p:sldIdLst>
  <p:sldSz cx="9144000" cy="6858000" type="screen4x3"/>
  <p:notesSz cx="6858000" cy="9144000"/>
  <p:custDataLst>
    <p:tags r:id="rId21"/>
  </p:custDataLst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" userDrawn="1">
          <p15:clr>
            <a:srgbClr val="A4A3A4"/>
          </p15:clr>
        </p15:guide>
        <p15:guide id="2" pos="5107" userDrawn="1">
          <p15:clr>
            <a:srgbClr val="A4A3A4"/>
          </p15:clr>
        </p15:guide>
        <p15:guide id="3" pos="1643" userDrawn="1">
          <p15:clr>
            <a:srgbClr val="A4A3A4"/>
          </p15:clr>
        </p15:guide>
        <p15:guide id="5" orient="horz" pos="1248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orient="horz" pos="3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252A"/>
    <a:srgbClr val="004181"/>
    <a:srgbClr val="871D22"/>
    <a:srgbClr val="7D213A"/>
    <a:srgbClr val="E74E3E"/>
    <a:srgbClr val="666666"/>
    <a:srgbClr val="969696"/>
    <a:srgbClr val="7C233E"/>
    <a:srgbClr val="92D14F"/>
    <a:srgbClr val="0174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42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464" y="72"/>
      </p:cViewPr>
      <p:guideLst>
        <p:guide orient="horz" pos="53"/>
        <p:guide pos="5107"/>
        <p:guide pos="1643"/>
        <p:guide orient="horz" pos="1248"/>
        <p:guide orient="horz" pos="2160"/>
        <p:guide orient="horz" pos="3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18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31D4-1AA4-45E7-8F10-C007A9A6DDB0}" type="datetimeFigureOut">
              <a:rPr lang="zh-HK" altLang="en-US" smtClean="0"/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5C72C-05F9-42DA-A32C-E89F323A6F21}" type="slidenum">
              <a:rPr lang="zh-HK" altLang="en-US" smtClean="0"/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431-54C4-4585-82AD-D4BDE8FCC787}" type="datetimeFigureOut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E714-8771-4256-B120-A1444CD7D5F3}" type="slidenum">
              <a:rPr lang="zh-HK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HK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7.xml"/><Relationship Id="rId6" Type="http://schemas.openxmlformats.org/officeDocument/2006/relationships/image" Target="../media/image8.png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8.png"/><Relationship Id="rId3" Type="http://schemas.openxmlformats.org/officeDocument/2006/relationships/tags" Target="../tags/tag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image" Target="../media/image9.jpeg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2" Type="http://schemas.openxmlformats.org/officeDocument/2006/relationships/slideLayout" Target="../slideLayouts/slideLayout18.xml"/><Relationship Id="rId11" Type="http://schemas.openxmlformats.org/officeDocument/2006/relationships/image" Target="../media/image8.png"/><Relationship Id="rId10" Type="http://schemas.openxmlformats.org/officeDocument/2006/relationships/tags" Target="../tags/tag10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-10796"/>
            <a:ext cx="9144000" cy="6858000"/>
          </a:xfrm>
          <a:prstGeom prst="rect">
            <a:avLst/>
          </a:prstGeom>
          <a:solidFill>
            <a:srgbClr val="B0252A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4480" y="2701925"/>
            <a:ext cx="8625840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>
              <a:lnSpc>
                <a:spcPct val="120000"/>
              </a:lnSpc>
            </a:pPr>
            <a:r>
              <a:rPr kumimoji="1" sz="2800" b="1" dirty="0">
                <a:solidFill>
                  <a:schemeClr val="bg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Research on the Identification of breakthrough technologies driven by science</a:t>
            </a:r>
            <a:endParaRPr kumimoji="1" sz="2800" b="1" dirty="0">
              <a:solidFill>
                <a:schemeClr val="bg1"/>
              </a:solidFill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8" name="图片 7" hidden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5296" y="162011"/>
            <a:ext cx="2709676" cy="73030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76045" y="4341495"/>
            <a:ext cx="6807200" cy="68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sz="1600" dirty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Authors: </a:t>
            </a:r>
            <a:r>
              <a:rPr kumimoji="1" sz="1600" dirty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Dan Wang, Xiao Zhou, Pengwei Zhao, Juan Pang</a:t>
            </a:r>
            <a:r>
              <a:rPr kumimoji="1" lang="en-US" sz="1600" dirty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,</a:t>
            </a:r>
            <a:r>
              <a:rPr kumimoji="1" sz="1600" dirty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and Qiaoyang Ren</a:t>
            </a:r>
            <a:endParaRPr kumimoji="1" sz="1600" dirty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285750" indent="-285750" algn="ctr">
              <a:lnSpc>
                <a:spcPct val="120000"/>
              </a:lnSpc>
              <a:buFont typeface="Wingdings" panose="05000000000000000000" charset="0"/>
              <a:buChar char="l"/>
            </a:pPr>
            <a:r>
              <a:rPr kumimoji="1" sz="1600" dirty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Xidian University</a:t>
            </a:r>
            <a:endParaRPr kumimoji="1" sz="1600" dirty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7611" y="531177"/>
            <a:ext cx="1628775" cy="162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 rot="0">
            <a:off x="1559560" y="2568575"/>
            <a:ext cx="6192521" cy="1720850"/>
            <a:chOff x="1184275" y="2717410"/>
            <a:chExt cx="6192195" cy="1720986"/>
          </a:xfrm>
        </p:grpSpPr>
        <p:grpSp>
          <p:nvGrpSpPr>
            <p:cNvPr id="3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34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3187595" y="2847595"/>
              <a:ext cx="4188875" cy="1383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 fontAlgn="auto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Part Three</a:t>
              </a:r>
              <a:endPara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endParaRPr>
            </a:p>
            <a:p>
              <a:pPr indent="0" fontAlgn="auto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Results and analysis</a:t>
              </a:r>
              <a:endPara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</p:grpSp>
      <p:sp>
        <p:nvSpPr>
          <p:cNvPr id="36" name="等腰三角形 35"/>
          <p:cNvSpPr/>
          <p:nvPr/>
        </p:nvSpPr>
        <p:spPr>
          <a:xfrm rot="10800000">
            <a:off x="4103656" y="-31279"/>
            <a:ext cx="936688" cy="80749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>
            <a:spLocks noChangeAspect="1"/>
          </p:cNvSpPr>
          <p:nvPr/>
        </p:nvSpPr>
        <p:spPr>
          <a:xfrm>
            <a:off x="7356383" y="5121275"/>
            <a:ext cx="2160000" cy="2160000"/>
          </a:xfrm>
          <a:prstGeom prst="rect">
            <a:avLst/>
          </a:prstGeom>
          <a:blipFill dpi="0" rotWithShape="1">
            <a:blip r:embed="rId1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B0252A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1230824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6360" y="93980"/>
            <a:ext cx="187642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Introduction</a:t>
            </a:r>
            <a:endParaRPr lang="zh-CN" altLang="en-US" sz="1500" dirty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238250" y="93980"/>
            <a:ext cx="181927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Research framework</a:t>
            </a:r>
            <a:endParaRPr lang="zh-CN" altLang="en-US" sz="1500" dirty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95520" y="93980"/>
            <a:ext cx="113665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Conclusion</a:t>
            </a:r>
            <a:endParaRPr lang="zh-CN" altLang="en-US" sz="1500" dirty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98846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770873" y="93911"/>
            <a:ext cx="0" cy="36131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028317" y="84455"/>
            <a:ext cx="1746885" cy="556895"/>
            <a:chOff x="-68063" y="-3151"/>
            <a:chExt cx="1430614" cy="557114"/>
          </a:xfrm>
        </p:grpSpPr>
        <p:sp>
          <p:nvSpPr>
            <p:cNvPr id="2" name="矩形 1"/>
            <p:cNvSpPr/>
            <p:nvPr/>
          </p:nvSpPr>
          <p:spPr>
            <a:xfrm>
              <a:off x="-37383" y="-3151"/>
              <a:ext cx="1335968" cy="557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-68063" y="94042"/>
              <a:ext cx="1430614" cy="32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500" dirty="0">
                  <a:solidFill>
                    <a:srgbClr val="B0252A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Results and analysis</a:t>
              </a:r>
              <a:endParaRPr lang="zh-CN" altLang="en-US" sz="1500" dirty="0">
                <a:solidFill>
                  <a:srgbClr val="B0252A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</p:grp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353560" y="909320"/>
          <a:ext cx="4679950" cy="2948305"/>
        </p:xfrm>
        <a:graphic>
          <a:graphicData uri="http://schemas.openxmlformats.org/drawingml/2006/table">
            <a:tbl>
              <a:tblPr/>
              <a:tblGrid>
                <a:gridCol w="1036955"/>
                <a:gridCol w="1163320"/>
                <a:gridCol w="1308735"/>
                <a:gridCol w="1170940"/>
              </a:tblGrid>
              <a:tr h="5118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subnetwork</a:t>
                      </a:r>
                      <a:endParaRPr lang="en-US" altLang="en-US" sz="1400" b="1">
                        <a:solidFill>
                          <a:schemeClr val="tx1"/>
                        </a:solidFill>
                        <a:latin typeface="Times New Roman" panose="02020603050405020304" charset="0"/>
                        <a:ea typeface="Libertinus Serif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28575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new_structural entyopy</a:t>
                      </a:r>
                      <a:endParaRPr lang="en-US" altLang="en-US" sz="1400" b="1">
                        <a:solidFill>
                          <a:schemeClr val="tx1"/>
                        </a:solidFill>
                        <a:latin typeface="Times New Roman" panose="02020603050405020304" charset="0"/>
                        <a:ea typeface="Libertinus Serif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28575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original_structural entyopy</a:t>
                      </a:r>
                      <a:endParaRPr lang="en-US" altLang="en-US" sz="1400" b="1">
                        <a:solidFill>
                          <a:schemeClr val="tx1"/>
                        </a:solidFill>
                        <a:latin typeface="Times New Roman" panose="02020603050405020304" charset="0"/>
                        <a:ea typeface="Libertinus Serif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28575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Subnetwork_Impact</a:t>
                      </a:r>
                      <a:endParaRPr lang="en-US" altLang="en-US" sz="1400" b="1">
                        <a:solidFill>
                          <a:schemeClr val="tx1"/>
                        </a:solidFill>
                        <a:latin typeface="Times New Roman" panose="02020603050405020304" charset="0"/>
                        <a:ea typeface="Libertinus Serif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6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C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r>
                        <a:rPr lang="en-US" sz="1400" b="1">
                          <a:solidFill>
                            <a:srgbClr val="C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lang="en-US" altLang="en-US" sz="1400" b="1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C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-1</a:t>
                      </a:r>
                      <a:r>
                        <a:rPr lang="en-US" sz="1400" b="1">
                          <a:solidFill>
                            <a:srgbClr val="C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</a:t>
                      </a:r>
                      <a:r>
                        <a:rPr lang="en-US" sz="1400" b="1">
                          <a:solidFill>
                            <a:srgbClr val="C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r>
                        <a:rPr lang="en-US" sz="1400" b="1">
                          <a:solidFill>
                            <a:srgbClr val="C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33</a:t>
                      </a:r>
                      <a:endParaRPr lang="en-US" altLang="en-US" sz="1400" b="1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C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r>
                        <a:rPr lang="en-US" sz="1400" b="1">
                          <a:solidFill>
                            <a:srgbClr val="C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24</a:t>
                      </a:r>
                      <a:r>
                        <a:rPr lang="en-US" sz="1400" b="1">
                          <a:solidFill>
                            <a:srgbClr val="C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r>
                        <a:rPr lang="en-US" sz="1400" b="1">
                          <a:solidFill>
                            <a:srgbClr val="C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10</a:t>
                      </a:r>
                      <a:endParaRPr lang="en-US" altLang="en-US" sz="1400" b="1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C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4.77</a:t>
                      </a:r>
                      <a:endParaRPr lang="en-US" altLang="en-US" sz="1400" b="1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9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Libertinus Serif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-2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28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24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10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1.18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6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10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Libertinus Serif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-2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2.97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24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10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1.13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11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25.20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24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10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1.10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9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25.13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24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10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1.03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6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23.09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24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10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1.01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9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24.85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24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10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75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6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23.55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24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10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55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2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6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23.94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24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10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16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9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23.97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24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10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13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16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24.03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-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24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.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10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0.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07</a:t>
                      </a:r>
                      <a:endParaRPr lang="en-US" altLang="en-US" sz="14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4660265" y="1439545"/>
            <a:ext cx="4060190" cy="10852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21" name="矩形 20"/>
          <p:cNvSpPr/>
          <p:nvPr/>
        </p:nvSpPr>
        <p:spPr>
          <a:xfrm>
            <a:off x="204470" y="791845"/>
            <a:ext cx="4016375" cy="4846320"/>
          </a:xfrm>
          <a:prstGeom prst="rect">
            <a:avLst/>
          </a:prstGeom>
        </p:spPr>
        <p:txBody>
          <a:bodyPr wrap="square">
            <a:noAutofit/>
          </a:bodyPr>
          <a:p>
            <a:pPr algn="just" fontAlgn="auto">
              <a:lnSpc>
                <a:spcPct val="125000"/>
              </a:lnSpc>
            </a:pP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Case study: AI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marL="285750" indent="-285750" algn="just" fontAlgn="auto">
              <a:lnSpc>
                <a:spcPct val="125000"/>
              </a:lnSpc>
              <a:buFont typeface="Wingdings" panose="05000000000000000000" charset="0"/>
              <a:buChar char="Ø"/>
            </a:pPr>
            <a:r>
              <a:rPr sz="16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The analysis resulted in 13 subnetworks, 11 of which contain new links. The table displays the influence of these subnetworks.</a:t>
            </a:r>
            <a:endParaRPr sz="16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marL="285750" indent="-285750" algn="just" fontAlgn="auto">
              <a:lnSpc>
                <a:spcPct val="125000"/>
              </a:lnSpc>
              <a:buFont typeface="Wingdings" panose="05000000000000000000" charset="0"/>
              <a:buChar char="Ø"/>
            </a:pPr>
            <a:r>
              <a:rPr sz="16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Using the median as a threshold, five subnetworks exceeding this value were identified as potential breakthrough technologies.</a:t>
            </a:r>
            <a:r>
              <a:rPr lang="en-US" sz="16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</a:t>
            </a:r>
            <a:r>
              <a:rPr sz="16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Among them, the impact of drug discovery, as the 12th technology, is particularly significant.</a:t>
            </a:r>
            <a:endParaRPr sz="16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marL="285750" indent="-285750" algn="just" fontAlgn="auto">
              <a:lnSpc>
                <a:spcPct val="125000"/>
              </a:lnSpc>
              <a:buFont typeface="Wingdings" panose="05000000000000000000" charset="0"/>
              <a:buChar char="Ø"/>
            </a:pPr>
            <a:endParaRPr sz="16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marL="285750" indent="-285750" algn="just" fontAlgn="auto">
              <a:lnSpc>
                <a:spcPct val="125000"/>
              </a:lnSpc>
              <a:buFont typeface="Wingdings" panose="05000000000000000000" charset="0"/>
              <a:buChar char="p"/>
            </a:pP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Validity evaluation</a:t>
            </a:r>
            <a:r>
              <a:rPr lang="zh-CN" altLang="en-US" sz="1600">
                <a:sym typeface="+mn-ea"/>
              </a:rPr>
              <a:t> </a:t>
            </a:r>
            <a:endParaRPr lang="en-US" altLang="zh-CN" sz="16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marL="285750" indent="-285750" algn="just" fontAlgn="auto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en-US" altLang="zh-CN" sz="1600" dirty="0"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Expert opinions. </a:t>
            </a: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marL="285750" indent="-285750" algn="just" fontAlgn="auto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en-US" altLang="zh-CN" sz="1600" dirty="0"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Authoritative journals. (#12 drug discovery)</a:t>
            </a:r>
            <a:endParaRPr sz="16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indent="288290" algn="just" fontAlgn="auto">
              <a:lnSpc>
                <a:spcPct val="125000"/>
              </a:lnSpc>
              <a:buNone/>
            </a:pPr>
            <a:endParaRPr sz="16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544185" y="4150360"/>
            <a:ext cx="2948940" cy="480060"/>
          </a:xfrm>
          <a:prstGeom prst="rect">
            <a:avLst/>
          </a:prstGeom>
        </p:spPr>
        <p:txBody>
          <a:bodyPr wrap="square">
            <a:noAutofit/>
          </a:bodyPr>
          <a:p>
            <a:pPr algn="just" fontAlgn="auto">
              <a:lnSpc>
                <a:spcPct val="125000"/>
              </a:lnSpc>
            </a:pPr>
            <a:r>
              <a:rPr lang="en-US" altLang="zh-CN" sz="16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MIT Technology Review (2020)</a:t>
            </a: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rcRect b="21378"/>
          <a:stretch>
            <a:fillRect/>
          </a:stretch>
        </p:blipFill>
        <p:spPr>
          <a:xfrm>
            <a:off x="5642610" y="4568190"/>
            <a:ext cx="2480310" cy="2122805"/>
          </a:xfrm>
          <a:prstGeom prst="rect">
            <a:avLst/>
          </a:prstGeom>
        </p:spPr>
      </p:pic>
      <p:sp>
        <p:nvSpPr>
          <p:cNvPr id="48" name="圆角矩形 47"/>
          <p:cNvSpPr/>
          <p:nvPr/>
        </p:nvSpPr>
        <p:spPr>
          <a:xfrm>
            <a:off x="5713730" y="5638800"/>
            <a:ext cx="2242185" cy="273685"/>
          </a:xfrm>
          <a:prstGeom prst="round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120140" y="6631940"/>
            <a:ext cx="401955" cy="216535"/>
          </a:xfrm>
          <a:prstGeom prst="rect">
            <a:avLst/>
          </a:prstGeom>
        </p:spPr>
        <p:txBody>
          <a:bodyPr wrap="square">
            <a:noAutofit/>
          </a:bodyPr>
          <a:p>
            <a:pPr indent="0" algn="just" fontAlgn="auto">
              <a:lnSpc>
                <a:spcPct val="100000"/>
              </a:lnSpc>
            </a:pPr>
            <a:r>
              <a:rPr lang="en-US" altLang="zh-CN" sz="1200" b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...</a:t>
            </a:r>
            <a:endParaRPr lang="en-US" altLang="zh-CN" sz="1200" b="1" dirty="0">
              <a:solidFill>
                <a:schemeClr val="tx1"/>
              </a:solidFill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rcRect t="20638"/>
          <a:stretch>
            <a:fillRect/>
          </a:stretch>
        </p:blipFill>
        <p:spPr>
          <a:xfrm>
            <a:off x="7057390" y="-2540"/>
            <a:ext cx="2100354" cy="5616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 rot="0">
            <a:off x="1559560" y="2568575"/>
            <a:ext cx="5642611" cy="1720850"/>
            <a:chOff x="1184275" y="2717410"/>
            <a:chExt cx="5642314" cy="1720986"/>
          </a:xfrm>
        </p:grpSpPr>
        <p:grpSp>
          <p:nvGrpSpPr>
            <p:cNvPr id="3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34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3187595" y="2847595"/>
              <a:ext cx="3638994" cy="1383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 fontAlgn="auto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Part Four</a:t>
              </a:r>
              <a:endPara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endParaRPr>
            </a:p>
            <a:p>
              <a:pPr indent="0" fontAlgn="auto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Conclusion</a:t>
              </a:r>
              <a:endPara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</p:grpSp>
      <p:sp>
        <p:nvSpPr>
          <p:cNvPr id="36" name="等腰三角形 35"/>
          <p:cNvSpPr/>
          <p:nvPr/>
        </p:nvSpPr>
        <p:spPr>
          <a:xfrm rot="10800000">
            <a:off x="4103656" y="-31279"/>
            <a:ext cx="936688" cy="80749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>
            <a:spLocks noChangeAspect="1"/>
          </p:cNvSpPr>
          <p:nvPr/>
        </p:nvSpPr>
        <p:spPr>
          <a:xfrm>
            <a:off x="7356383" y="5121275"/>
            <a:ext cx="2160000" cy="2160000"/>
          </a:xfrm>
          <a:prstGeom prst="rect">
            <a:avLst/>
          </a:prstGeom>
          <a:blipFill dpi="0" rotWithShape="1">
            <a:blip r:embed="rId1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B0252A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954655" y="93980"/>
            <a:ext cx="172783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500" dirty="0">
                <a:solidFill>
                  <a:schemeClr val="bg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Results and analysis</a:t>
            </a:r>
            <a:endParaRPr sz="1500" dirty="0">
              <a:solidFill>
                <a:schemeClr val="bg1"/>
              </a:solidFill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4713088" y="93911"/>
            <a:ext cx="0" cy="36131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786630" y="84455"/>
            <a:ext cx="1139942" cy="556895"/>
            <a:chOff x="-68063" y="-3151"/>
            <a:chExt cx="996906" cy="557114"/>
          </a:xfrm>
        </p:grpSpPr>
        <p:sp>
          <p:nvSpPr>
            <p:cNvPr id="2" name="矩形 1"/>
            <p:cNvSpPr/>
            <p:nvPr/>
          </p:nvSpPr>
          <p:spPr>
            <a:xfrm>
              <a:off x="-37520" y="-3151"/>
              <a:ext cx="965705" cy="557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-68063" y="94042"/>
              <a:ext cx="996906" cy="32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500" dirty="0">
                  <a:solidFill>
                    <a:srgbClr val="B0252A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Conclusion </a:t>
              </a:r>
              <a:endParaRPr lang="zh-CN" altLang="en-US" sz="1500" dirty="0">
                <a:solidFill>
                  <a:srgbClr val="B0252A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</p:grpSp>
      <p:sp>
        <p:nvSpPr>
          <p:cNvPr id="5" name="等腰三角形 4"/>
          <p:cNvSpPr/>
          <p:nvPr/>
        </p:nvSpPr>
        <p:spPr>
          <a:xfrm flipH="1" flipV="1">
            <a:off x="5919660" y="550853"/>
            <a:ext cx="115554" cy="90832"/>
          </a:xfrm>
          <a:prstGeom prst="triangle">
            <a:avLst>
              <a:gd name="adj" fmla="val 100000"/>
            </a:avLst>
          </a:prstGeom>
          <a:solidFill>
            <a:srgbClr val="871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84835" y="790576"/>
            <a:ext cx="2734944" cy="417655"/>
            <a:chOff x="435743" y="1957574"/>
            <a:chExt cx="922516" cy="450898"/>
          </a:xfrm>
        </p:grpSpPr>
        <p:sp>
          <p:nvSpPr>
            <p:cNvPr id="9" name="文本框 8"/>
            <p:cNvSpPr txBox="1"/>
            <p:nvPr>
              <p:custDataLst>
                <p:tags r:id="rId1"/>
              </p:custDataLst>
            </p:nvPr>
          </p:nvSpPr>
          <p:spPr>
            <a:xfrm>
              <a:off x="435743" y="1957574"/>
              <a:ext cx="922516" cy="430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B0252A"/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I</a:t>
              </a:r>
              <a:r>
                <a:rPr sz="2000" b="1" dirty="0">
                  <a:solidFill>
                    <a:srgbClr val="B0252A"/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mplications</a:t>
              </a:r>
              <a:endParaRPr sz="2000" b="1" dirty="0">
                <a:solidFill>
                  <a:srgbClr val="B0252A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2"/>
              </p:custDataLst>
            </p:nvPr>
          </p:nvSpPr>
          <p:spPr>
            <a:xfrm>
              <a:off x="487791" y="2343669"/>
              <a:ext cx="825728" cy="64803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61975" y="3885566"/>
            <a:ext cx="7879715" cy="2376083"/>
            <a:chOff x="428032" y="1841718"/>
            <a:chExt cx="2657884" cy="2565207"/>
          </a:xfrm>
        </p:grpSpPr>
        <p:sp>
          <p:nvSpPr>
            <p:cNvPr id="15" name="文本框 14"/>
            <p:cNvSpPr txBox="1"/>
            <p:nvPr>
              <p:custDataLst>
                <p:tags r:id="rId3"/>
              </p:custDataLst>
            </p:nvPr>
          </p:nvSpPr>
          <p:spPr>
            <a:xfrm>
              <a:off x="435652" y="1841718"/>
              <a:ext cx="2571750" cy="430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 dirty="0">
                  <a:solidFill>
                    <a:srgbClr val="B0252A"/>
                  </a:solidFill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Limitations</a:t>
              </a:r>
              <a:endParaRPr lang="zh-CN" altLang="en-US" sz="2000" b="1" dirty="0">
                <a:solidFill>
                  <a:srgbClr val="B0252A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4"/>
              </p:custDataLst>
            </p:nvPr>
          </p:nvSpPr>
          <p:spPr>
            <a:xfrm>
              <a:off x="487791" y="2227813"/>
              <a:ext cx="825728" cy="64803"/>
            </a:xfrm>
            <a:prstGeom prst="rect">
              <a:avLst/>
            </a:prstGeom>
            <a:solidFill>
              <a:srgbClr val="B0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HK" altLang="en-US"/>
            </a:p>
          </p:txBody>
        </p:sp>
        <p:sp>
          <p:nvSpPr>
            <p:cNvPr id="17" name="矩形 16"/>
            <p:cNvSpPr/>
            <p:nvPr>
              <p:custDataLst>
                <p:tags r:id="rId5"/>
              </p:custDataLst>
            </p:nvPr>
          </p:nvSpPr>
          <p:spPr>
            <a:xfrm>
              <a:off x="428032" y="2314649"/>
              <a:ext cx="2657884" cy="209227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285750" indent="-285750" algn="just" fontAlgn="auto">
                <a:lnSpc>
                  <a:spcPct val="125000"/>
                </a:lnSpc>
                <a:buFont typeface="Wingdings" panose="05000000000000000000" charset="0"/>
                <a:buChar char="Ø"/>
              </a:pPr>
              <a:r>
                <a:rPr lang="en-US" altLang="zh-CN" sz="1600" dirty="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This paper mainly considers the driving effect of science on </a:t>
              </a:r>
              <a:r>
                <a:rPr sz="1600" dirty="0"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  <a:sym typeface="+mn-ea"/>
                </a:rPr>
                <a:t>technology</a:t>
              </a:r>
              <a:r>
                <a:rPr lang="en-US" altLang="zh-CN" sz="1600" dirty="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. In future research, breakthrough technology identification under different  patterns of S&amp;T interaction can be considered. </a:t>
              </a:r>
              <a:endParaRPr lang="en-US" altLang="zh-CN" sz="16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endParaRPr>
            </a:p>
            <a:p>
              <a:pPr marL="285750" indent="-285750" algn="just" fontAlgn="auto">
                <a:lnSpc>
                  <a:spcPct val="125000"/>
                </a:lnSpc>
                <a:buFont typeface="Wingdings" panose="05000000000000000000" charset="0"/>
                <a:buChar char="Ø"/>
              </a:pPr>
              <a:r>
                <a:rPr lang="en-US" altLang="zh-CN" sz="1600" dirty="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Moreover, beyond scientific factors, incorporating various types of sources such as commercial impetus may become an important direction for identifying </a:t>
              </a:r>
              <a:r>
                <a:rPr lang="en-US" altLang="zh-CN" sz="1600" dirty="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breakthrough</a:t>
              </a:r>
              <a:r>
                <a:rPr lang="en-US" altLang="zh-CN" sz="1600" dirty="0"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 technologies in the future.</a:t>
              </a:r>
              <a:endParaRPr lang="en-US" altLang="zh-CN" sz="16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1214314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6360" y="93980"/>
            <a:ext cx="187642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500" dirty="0">
                <a:solidFill>
                  <a:schemeClr val="bg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Introduction</a:t>
            </a:r>
            <a:endParaRPr lang="zh-CN" altLang="en-US" sz="1500" dirty="0">
              <a:solidFill>
                <a:schemeClr val="bg1"/>
              </a:solidFill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1740" y="93980"/>
            <a:ext cx="181927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dirty="0">
                <a:solidFill>
                  <a:schemeClr val="bg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Research framework</a:t>
            </a:r>
            <a:endParaRPr lang="zh-CN" altLang="en-US" sz="1500" dirty="0">
              <a:solidFill>
                <a:schemeClr val="bg1"/>
              </a:solidFill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963701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>
          <a:blip r:embed="rId6"/>
          <a:srcRect t="20638"/>
          <a:stretch>
            <a:fillRect/>
          </a:stretch>
        </p:blipFill>
        <p:spPr>
          <a:xfrm>
            <a:off x="7057390" y="-2540"/>
            <a:ext cx="2086890" cy="558000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561975" y="1220470"/>
            <a:ext cx="7879715" cy="2430779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 algn="just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6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This </a:t>
            </a:r>
            <a:r>
              <a:rPr lang="en-US" altLang="zh-CN" sz="16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paper</a:t>
            </a:r>
            <a:r>
              <a:rPr sz="16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proposes a novel method for identifying breakthrough technologies based on the innovation pattern of science-driven technology. </a:t>
            </a:r>
            <a:endParaRPr sz="16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marL="285750" indent="-285750" algn="just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6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Employing a topic-based fine-grained approach, the </a:t>
            </a:r>
            <a:r>
              <a:rPr lang="en-US" altLang="zh-CN" sz="1600" dirty="0"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paper</a:t>
            </a:r>
            <a:r>
              <a:rPr sz="16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track</a:t>
            </a:r>
            <a:r>
              <a:rPr lang="en-US" sz="16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</a:t>
            </a:r>
            <a:r>
              <a:rPr sz="16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the dynamic interaction trajectories between new science and technology at the semantic level.</a:t>
            </a:r>
            <a:endParaRPr sz="16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marL="285750" indent="-285750" algn="just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6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Employing papers and patent data from the AI field, we pinpointed five breakthrough technologies, thus validating the effectiveness of the method.</a:t>
            </a:r>
            <a:endParaRPr sz="16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indent="0" algn="just" fontAlgn="auto">
              <a:lnSpc>
                <a:spcPts val="3000"/>
              </a:lnSpc>
            </a:pPr>
            <a:endParaRPr lang="zh-HK" altLang="zh-HK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" y="-10796"/>
            <a:ext cx="9144000" cy="6858000"/>
          </a:xfrm>
          <a:prstGeom prst="rect">
            <a:avLst/>
          </a:prstGeom>
          <a:solidFill>
            <a:srgbClr val="B0252A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4480" y="2701925"/>
            <a:ext cx="86258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THANK YOU</a:t>
            </a:r>
            <a:endParaRPr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8" name="图片 7" hidden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5296" y="162011"/>
            <a:ext cx="2709676" cy="73030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76045" y="4341495"/>
            <a:ext cx="6807200" cy="681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sz="1600" dirty="0">
                <a:solidFill>
                  <a:schemeClr val="bg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Authors: </a:t>
            </a:r>
            <a:r>
              <a:rPr kumimoji="1" sz="1600" dirty="0">
                <a:solidFill>
                  <a:schemeClr val="bg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Dan Wang, Xiao Zhou, Pengwei Zhao, Juan Pang</a:t>
            </a:r>
            <a:r>
              <a:rPr kumimoji="1" lang="en-US" sz="1600" dirty="0">
                <a:solidFill>
                  <a:schemeClr val="bg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,</a:t>
            </a:r>
            <a:r>
              <a:rPr kumimoji="1" sz="1600" dirty="0">
                <a:solidFill>
                  <a:schemeClr val="bg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and Qiaoyang Ren</a:t>
            </a:r>
            <a:endParaRPr kumimoji="1" sz="1600" dirty="0">
              <a:solidFill>
                <a:schemeClr val="bg1"/>
              </a:solidFill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285750" indent="-285750" algn="ctr">
              <a:lnSpc>
                <a:spcPct val="120000"/>
              </a:lnSpc>
              <a:buFont typeface="Wingdings" panose="05000000000000000000" charset="0"/>
              <a:buChar char="l"/>
            </a:pPr>
            <a:r>
              <a:rPr kumimoji="1" sz="1600" dirty="0">
                <a:solidFill>
                  <a:schemeClr val="bg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Xidian University</a:t>
            </a:r>
            <a:endParaRPr kumimoji="1" sz="1600" dirty="0">
              <a:solidFill>
                <a:schemeClr val="bg1"/>
              </a:solidFill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7611" y="531177"/>
            <a:ext cx="1628775" cy="162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5400000">
            <a:off x="3606613" y="3132430"/>
            <a:ext cx="739305" cy="637332"/>
          </a:xfrm>
          <a:prstGeom prst="triangle">
            <a:avLst/>
          </a:prstGeom>
          <a:solidFill>
            <a:srgbClr val="B0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41991" y="22096"/>
            <a:ext cx="3657600" cy="6858000"/>
          </a:xfrm>
          <a:prstGeom prst="rect">
            <a:avLst/>
          </a:prstGeom>
          <a:solidFill>
            <a:srgbClr val="B0252A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35345" y="1551266"/>
            <a:ext cx="2786911" cy="2711694"/>
            <a:chOff x="309210" y="1551266"/>
            <a:chExt cx="2786911" cy="2711694"/>
          </a:xfrm>
        </p:grpSpPr>
        <p:sp>
          <p:nvSpPr>
            <p:cNvPr id="35" name="文本框 34"/>
            <p:cNvSpPr txBox="1"/>
            <p:nvPr/>
          </p:nvSpPr>
          <p:spPr>
            <a:xfrm>
              <a:off x="309210" y="3679395"/>
              <a:ext cx="2786911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CONTANTS</a:t>
              </a:r>
              <a:endPara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802071" y="1551266"/>
              <a:ext cx="1801188" cy="1801188"/>
              <a:chOff x="844063" y="1551266"/>
              <a:chExt cx="1801188" cy="1801188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1197596" y="1906806"/>
                <a:ext cx="1094123" cy="1090108"/>
                <a:chOff x="1709739" y="2636838"/>
                <a:chExt cx="1590160" cy="1584325"/>
              </a:xfrm>
              <a:solidFill>
                <a:schemeClr val="bg1"/>
              </a:solidFill>
              <a:effectLst/>
            </p:grpSpPr>
            <p:sp>
              <p:nvSpPr>
                <p:cNvPr id="9" name="Freeform 6"/>
                <p:cNvSpPr/>
                <p:nvPr/>
              </p:nvSpPr>
              <p:spPr bwMode="auto">
                <a:xfrm>
                  <a:off x="1709739" y="2636838"/>
                  <a:ext cx="1468102" cy="1467130"/>
                </a:xfrm>
                <a:custGeom>
                  <a:avLst/>
                  <a:gdLst>
                    <a:gd name="T0" fmla="*/ 691 w 1276"/>
                    <a:gd name="T1" fmla="*/ 1168 h 1274"/>
                    <a:gd name="T2" fmla="*/ 662 w 1276"/>
                    <a:gd name="T3" fmla="*/ 1267 h 1274"/>
                    <a:gd name="T4" fmla="*/ 654 w 1276"/>
                    <a:gd name="T5" fmla="*/ 1273 h 1274"/>
                    <a:gd name="T6" fmla="*/ 643 w 1276"/>
                    <a:gd name="T7" fmla="*/ 1274 h 1274"/>
                    <a:gd name="T8" fmla="*/ 172 w 1276"/>
                    <a:gd name="T9" fmla="*/ 1274 h 1274"/>
                    <a:gd name="T10" fmla="*/ 81 w 1276"/>
                    <a:gd name="T11" fmla="*/ 1253 h 1274"/>
                    <a:gd name="T12" fmla="*/ 1 w 1276"/>
                    <a:gd name="T13" fmla="*/ 1113 h 1274"/>
                    <a:gd name="T14" fmla="*/ 0 w 1276"/>
                    <a:gd name="T15" fmla="*/ 892 h 1274"/>
                    <a:gd name="T16" fmla="*/ 0 w 1276"/>
                    <a:gd name="T17" fmla="*/ 170 h 1274"/>
                    <a:gd name="T18" fmla="*/ 170 w 1276"/>
                    <a:gd name="T19" fmla="*/ 0 h 1274"/>
                    <a:gd name="T20" fmla="*/ 1110 w 1276"/>
                    <a:gd name="T21" fmla="*/ 0 h 1274"/>
                    <a:gd name="T22" fmla="*/ 1273 w 1276"/>
                    <a:gd name="T23" fmla="*/ 131 h 1274"/>
                    <a:gd name="T24" fmla="*/ 1276 w 1276"/>
                    <a:gd name="T25" fmla="*/ 168 h 1274"/>
                    <a:gd name="T26" fmla="*/ 1276 w 1276"/>
                    <a:gd name="T27" fmla="*/ 629 h 1274"/>
                    <a:gd name="T28" fmla="*/ 1275 w 1276"/>
                    <a:gd name="T29" fmla="*/ 645 h 1274"/>
                    <a:gd name="T30" fmla="*/ 1171 w 1276"/>
                    <a:gd name="T31" fmla="*/ 659 h 1274"/>
                    <a:gd name="T32" fmla="*/ 1171 w 1276"/>
                    <a:gd name="T33" fmla="*/ 214 h 1274"/>
                    <a:gd name="T34" fmla="*/ 106 w 1276"/>
                    <a:gd name="T35" fmla="*/ 214 h 1274"/>
                    <a:gd name="T36" fmla="*/ 106 w 1276"/>
                    <a:gd name="T37" fmla="*/ 230 h 1274"/>
                    <a:gd name="T38" fmla="*/ 105 w 1276"/>
                    <a:gd name="T39" fmla="*/ 1102 h 1274"/>
                    <a:gd name="T40" fmla="*/ 171 w 1276"/>
                    <a:gd name="T41" fmla="*/ 1168 h 1274"/>
                    <a:gd name="T42" fmla="*/ 671 w 1276"/>
                    <a:gd name="T43" fmla="*/ 1168 h 1274"/>
                    <a:gd name="T44" fmla="*/ 691 w 1276"/>
                    <a:gd name="T45" fmla="*/ 1168 h 1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276" h="1274">
                      <a:moveTo>
                        <a:pt x="691" y="1168"/>
                      </a:moveTo>
                      <a:cubicBezTo>
                        <a:pt x="681" y="1203"/>
                        <a:pt x="672" y="1235"/>
                        <a:pt x="662" y="1267"/>
                      </a:cubicBezTo>
                      <a:cubicBezTo>
                        <a:pt x="661" y="1270"/>
                        <a:pt x="657" y="1272"/>
                        <a:pt x="654" y="1273"/>
                      </a:cubicBezTo>
                      <a:cubicBezTo>
                        <a:pt x="651" y="1274"/>
                        <a:pt x="647" y="1274"/>
                        <a:pt x="643" y="1274"/>
                      </a:cubicBezTo>
                      <a:cubicBezTo>
                        <a:pt x="486" y="1274"/>
                        <a:pt x="329" y="1273"/>
                        <a:pt x="172" y="1274"/>
                      </a:cubicBezTo>
                      <a:cubicBezTo>
                        <a:pt x="140" y="1274"/>
                        <a:pt x="109" y="1269"/>
                        <a:pt x="81" y="1253"/>
                      </a:cubicBezTo>
                      <a:cubicBezTo>
                        <a:pt x="29" y="1221"/>
                        <a:pt x="1" y="1174"/>
                        <a:pt x="1" y="1113"/>
                      </a:cubicBezTo>
                      <a:cubicBezTo>
                        <a:pt x="0" y="1039"/>
                        <a:pt x="0" y="966"/>
                        <a:pt x="0" y="892"/>
                      </a:cubicBezTo>
                      <a:cubicBezTo>
                        <a:pt x="0" y="651"/>
                        <a:pt x="0" y="411"/>
                        <a:pt x="0" y="170"/>
                      </a:cubicBezTo>
                      <a:cubicBezTo>
                        <a:pt x="0" y="68"/>
                        <a:pt x="68" y="0"/>
                        <a:pt x="170" y="0"/>
                      </a:cubicBezTo>
                      <a:cubicBezTo>
                        <a:pt x="483" y="0"/>
                        <a:pt x="797" y="0"/>
                        <a:pt x="1110" y="0"/>
                      </a:cubicBezTo>
                      <a:cubicBezTo>
                        <a:pt x="1194" y="0"/>
                        <a:pt x="1258" y="51"/>
                        <a:pt x="1273" y="131"/>
                      </a:cubicBezTo>
                      <a:cubicBezTo>
                        <a:pt x="1276" y="143"/>
                        <a:pt x="1276" y="156"/>
                        <a:pt x="1276" y="168"/>
                      </a:cubicBezTo>
                      <a:cubicBezTo>
                        <a:pt x="1276" y="322"/>
                        <a:pt x="1276" y="475"/>
                        <a:pt x="1276" y="629"/>
                      </a:cubicBezTo>
                      <a:cubicBezTo>
                        <a:pt x="1276" y="634"/>
                        <a:pt x="1276" y="638"/>
                        <a:pt x="1275" y="645"/>
                      </a:cubicBezTo>
                      <a:cubicBezTo>
                        <a:pt x="1239" y="640"/>
                        <a:pt x="1205" y="643"/>
                        <a:pt x="1171" y="659"/>
                      </a:cubicBezTo>
                      <a:cubicBezTo>
                        <a:pt x="1171" y="509"/>
                        <a:pt x="1171" y="362"/>
                        <a:pt x="1171" y="214"/>
                      </a:cubicBezTo>
                      <a:cubicBezTo>
                        <a:pt x="816" y="214"/>
                        <a:pt x="462" y="214"/>
                        <a:pt x="106" y="214"/>
                      </a:cubicBezTo>
                      <a:cubicBezTo>
                        <a:pt x="106" y="219"/>
                        <a:pt x="106" y="224"/>
                        <a:pt x="106" y="230"/>
                      </a:cubicBezTo>
                      <a:cubicBezTo>
                        <a:pt x="106" y="521"/>
                        <a:pt x="106" y="812"/>
                        <a:pt x="105" y="1102"/>
                      </a:cubicBezTo>
                      <a:cubicBezTo>
                        <a:pt x="105" y="1141"/>
                        <a:pt x="125" y="1169"/>
                        <a:pt x="171" y="1168"/>
                      </a:cubicBezTo>
                      <a:cubicBezTo>
                        <a:pt x="338" y="1167"/>
                        <a:pt x="504" y="1168"/>
                        <a:pt x="671" y="1168"/>
                      </a:cubicBezTo>
                      <a:cubicBezTo>
                        <a:pt x="677" y="1168"/>
                        <a:pt x="683" y="1168"/>
                        <a:pt x="691" y="11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Freeform 7"/>
                <p:cNvSpPr>
                  <a:spLocks noEditPoints="1"/>
                </p:cNvSpPr>
                <p:nvPr/>
              </p:nvSpPr>
              <p:spPr bwMode="auto">
                <a:xfrm>
                  <a:off x="2571440" y="3653665"/>
                  <a:ext cx="569443" cy="567498"/>
                </a:xfrm>
                <a:custGeom>
                  <a:avLst/>
                  <a:gdLst>
                    <a:gd name="T0" fmla="*/ 328 w 495"/>
                    <a:gd name="T1" fmla="*/ 1 h 493"/>
                    <a:gd name="T2" fmla="*/ 495 w 495"/>
                    <a:gd name="T3" fmla="*/ 167 h 493"/>
                    <a:gd name="T4" fmla="*/ 427 w 495"/>
                    <a:gd name="T5" fmla="*/ 236 h 493"/>
                    <a:gd name="T6" fmla="*/ 240 w 495"/>
                    <a:gd name="T7" fmla="*/ 421 h 493"/>
                    <a:gd name="T8" fmla="*/ 216 w 495"/>
                    <a:gd name="T9" fmla="*/ 436 h 493"/>
                    <a:gd name="T10" fmla="*/ 40 w 495"/>
                    <a:gd name="T11" fmla="*/ 488 h 493"/>
                    <a:gd name="T12" fmla="*/ 9 w 495"/>
                    <a:gd name="T13" fmla="*/ 484 h 493"/>
                    <a:gd name="T14" fmla="*/ 6 w 495"/>
                    <a:gd name="T15" fmla="*/ 454 h 493"/>
                    <a:gd name="T16" fmla="*/ 58 w 495"/>
                    <a:gd name="T17" fmla="*/ 276 h 493"/>
                    <a:gd name="T18" fmla="*/ 67 w 495"/>
                    <a:gd name="T19" fmla="*/ 259 h 493"/>
                    <a:gd name="T20" fmla="*/ 327 w 495"/>
                    <a:gd name="T21" fmla="*/ 1 h 493"/>
                    <a:gd name="T22" fmla="*/ 328 w 495"/>
                    <a:gd name="T23" fmla="*/ 1 h 493"/>
                    <a:gd name="T24" fmla="*/ 102 w 495"/>
                    <a:gd name="T25" fmla="*/ 292 h 493"/>
                    <a:gd name="T26" fmla="*/ 72 w 495"/>
                    <a:gd name="T27" fmla="*/ 396 h 493"/>
                    <a:gd name="T28" fmla="*/ 74 w 495"/>
                    <a:gd name="T29" fmla="*/ 405 h 493"/>
                    <a:gd name="T30" fmla="*/ 113 w 495"/>
                    <a:gd name="T31" fmla="*/ 418 h 493"/>
                    <a:gd name="T32" fmla="*/ 148 w 495"/>
                    <a:gd name="T33" fmla="*/ 408 h 493"/>
                    <a:gd name="T34" fmla="*/ 200 w 495"/>
                    <a:gd name="T35" fmla="*/ 393 h 493"/>
                    <a:gd name="T36" fmla="*/ 185 w 495"/>
                    <a:gd name="T37" fmla="*/ 316 h 493"/>
                    <a:gd name="T38" fmla="*/ 178 w 495"/>
                    <a:gd name="T39" fmla="*/ 308 h 493"/>
                    <a:gd name="T40" fmla="*/ 102 w 495"/>
                    <a:gd name="T41" fmla="*/ 292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95" h="493">
                      <a:moveTo>
                        <a:pt x="328" y="1"/>
                      </a:moveTo>
                      <a:cubicBezTo>
                        <a:pt x="384" y="56"/>
                        <a:pt x="439" y="112"/>
                        <a:pt x="495" y="167"/>
                      </a:cubicBezTo>
                      <a:cubicBezTo>
                        <a:pt x="473" y="190"/>
                        <a:pt x="450" y="213"/>
                        <a:pt x="427" y="236"/>
                      </a:cubicBezTo>
                      <a:cubicBezTo>
                        <a:pt x="365" y="298"/>
                        <a:pt x="303" y="360"/>
                        <a:pt x="240" y="421"/>
                      </a:cubicBezTo>
                      <a:cubicBezTo>
                        <a:pt x="233" y="428"/>
                        <a:pt x="225" y="433"/>
                        <a:pt x="216" y="436"/>
                      </a:cubicBezTo>
                      <a:cubicBezTo>
                        <a:pt x="157" y="454"/>
                        <a:pt x="98" y="471"/>
                        <a:pt x="40" y="488"/>
                      </a:cubicBezTo>
                      <a:cubicBezTo>
                        <a:pt x="28" y="492"/>
                        <a:pt x="18" y="493"/>
                        <a:pt x="9" y="484"/>
                      </a:cubicBezTo>
                      <a:cubicBezTo>
                        <a:pt x="0" y="475"/>
                        <a:pt x="3" y="464"/>
                        <a:pt x="6" y="454"/>
                      </a:cubicBezTo>
                      <a:cubicBezTo>
                        <a:pt x="23" y="395"/>
                        <a:pt x="40" y="335"/>
                        <a:pt x="58" y="276"/>
                      </a:cubicBezTo>
                      <a:cubicBezTo>
                        <a:pt x="60" y="270"/>
                        <a:pt x="63" y="264"/>
                        <a:pt x="67" y="259"/>
                      </a:cubicBezTo>
                      <a:cubicBezTo>
                        <a:pt x="154" y="173"/>
                        <a:pt x="240" y="87"/>
                        <a:pt x="327" y="1"/>
                      </a:cubicBezTo>
                      <a:cubicBezTo>
                        <a:pt x="328" y="1"/>
                        <a:pt x="329" y="0"/>
                        <a:pt x="328" y="1"/>
                      </a:cubicBezTo>
                      <a:close/>
                      <a:moveTo>
                        <a:pt x="102" y="292"/>
                      </a:moveTo>
                      <a:cubicBezTo>
                        <a:pt x="91" y="327"/>
                        <a:pt x="81" y="362"/>
                        <a:pt x="72" y="396"/>
                      </a:cubicBezTo>
                      <a:cubicBezTo>
                        <a:pt x="71" y="399"/>
                        <a:pt x="72" y="403"/>
                        <a:pt x="74" y="405"/>
                      </a:cubicBezTo>
                      <a:cubicBezTo>
                        <a:pt x="87" y="423"/>
                        <a:pt x="92" y="425"/>
                        <a:pt x="113" y="418"/>
                      </a:cubicBezTo>
                      <a:cubicBezTo>
                        <a:pt x="125" y="415"/>
                        <a:pt x="136" y="411"/>
                        <a:pt x="148" y="408"/>
                      </a:cubicBezTo>
                      <a:cubicBezTo>
                        <a:pt x="165" y="403"/>
                        <a:pt x="182" y="398"/>
                        <a:pt x="200" y="393"/>
                      </a:cubicBezTo>
                      <a:cubicBezTo>
                        <a:pt x="195" y="365"/>
                        <a:pt x="190" y="341"/>
                        <a:pt x="185" y="316"/>
                      </a:cubicBezTo>
                      <a:cubicBezTo>
                        <a:pt x="185" y="313"/>
                        <a:pt x="181" y="309"/>
                        <a:pt x="178" y="308"/>
                      </a:cubicBezTo>
                      <a:cubicBezTo>
                        <a:pt x="153" y="302"/>
                        <a:pt x="128" y="297"/>
                        <a:pt x="102" y="29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" name="Freeform 8"/>
                <p:cNvSpPr/>
                <p:nvPr/>
              </p:nvSpPr>
              <p:spPr bwMode="auto">
                <a:xfrm>
                  <a:off x="2262162" y="3371619"/>
                  <a:ext cx="608346" cy="119627"/>
                </a:xfrm>
                <a:custGeom>
                  <a:avLst/>
                  <a:gdLst>
                    <a:gd name="T0" fmla="*/ 0 w 529"/>
                    <a:gd name="T1" fmla="*/ 104 h 104"/>
                    <a:gd name="T2" fmla="*/ 0 w 529"/>
                    <a:gd name="T3" fmla="*/ 0 h 104"/>
                    <a:gd name="T4" fmla="*/ 529 w 529"/>
                    <a:gd name="T5" fmla="*/ 0 h 104"/>
                    <a:gd name="T6" fmla="*/ 529 w 529"/>
                    <a:gd name="T7" fmla="*/ 104 h 104"/>
                    <a:gd name="T8" fmla="*/ 0 w 529"/>
                    <a:gd name="T9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9" h="104">
                      <a:moveTo>
                        <a:pt x="0" y="104"/>
                      </a:moveTo>
                      <a:cubicBezTo>
                        <a:pt x="0" y="69"/>
                        <a:pt x="0" y="35"/>
                        <a:pt x="0" y="0"/>
                      </a:cubicBezTo>
                      <a:cubicBezTo>
                        <a:pt x="177" y="0"/>
                        <a:pt x="352" y="0"/>
                        <a:pt x="529" y="0"/>
                      </a:cubicBezTo>
                      <a:cubicBezTo>
                        <a:pt x="529" y="35"/>
                        <a:pt x="529" y="69"/>
                        <a:pt x="529" y="104"/>
                      </a:cubicBezTo>
                      <a:cubicBezTo>
                        <a:pt x="353" y="104"/>
                        <a:pt x="177" y="104"/>
                        <a:pt x="0" y="1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Freeform 9"/>
                <p:cNvSpPr/>
                <p:nvPr/>
              </p:nvSpPr>
              <p:spPr bwMode="auto">
                <a:xfrm>
                  <a:off x="2263134" y="3127502"/>
                  <a:ext cx="607373" cy="119627"/>
                </a:xfrm>
                <a:custGeom>
                  <a:avLst/>
                  <a:gdLst>
                    <a:gd name="T0" fmla="*/ 528 w 528"/>
                    <a:gd name="T1" fmla="*/ 0 h 104"/>
                    <a:gd name="T2" fmla="*/ 528 w 528"/>
                    <a:gd name="T3" fmla="*/ 104 h 104"/>
                    <a:gd name="T4" fmla="*/ 0 w 528"/>
                    <a:gd name="T5" fmla="*/ 104 h 104"/>
                    <a:gd name="T6" fmla="*/ 0 w 528"/>
                    <a:gd name="T7" fmla="*/ 0 h 104"/>
                    <a:gd name="T8" fmla="*/ 528 w 528"/>
                    <a:gd name="T9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8" h="104">
                      <a:moveTo>
                        <a:pt x="528" y="0"/>
                      </a:moveTo>
                      <a:cubicBezTo>
                        <a:pt x="528" y="35"/>
                        <a:pt x="528" y="69"/>
                        <a:pt x="528" y="104"/>
                      </a:cubicBezTo>
                      <a:cubicBezTo>
                        <a:pt x="352" y="104"/>
                        <a:pt x="177" y="104"/>
                        <a:pt x="0" y="104"/>
                      </a:cubicBezTo>
                      <a:cubicBezTo>
                        <a:pt x="0" y="70"/>
                        <a:pt x="0" y="36"/>
                        <a:pt x="0" y="0"/>
                      </a:cubicBezTo>
                      <a:cubicBezTo>
                        <a:pt x="176" y="0"/>
                        <a:pt x="352" y="0"/>
                        <a:pt x="5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3" name="Freeform 10"/>
                <p:cNvSpPr/>
                <p:nvPr/>
              </p:nvSpPr>
              <p:spPr bwMode="auto">
                <a:xfrm>
                  <a:off x="2263134" y="3615735"/>
                  <a:ext cx="549991" cy="120599"/>
                </a:xfrm>
                <a:custGeom>
                  <a:avLst/>
                  <a:gdLst>
                    <a:gd name="T0" fmla="*/ 0 w 478"/>
                    <a:gd name="T1" fmla="*/ 0 h 105"/>
                    <a:gd name="T2" fmla="*/ 478 w 478"/>
                    <a:gd name="T3" fmla="*/ 0 h 105"/>
                    <a:gd name="T4" fmla="*/ 472 w 478"/>
                    <a:gd name="T5" fmla="*/ 8 h 105"/>
                    <a:gd name="T6" fmla="*/ 383 w 478"/>
                    <a:gd name="T7" fmla="*/ 97 h 105"/>
                    <a:gd name="T8" fmla="*/ 366 w 478"/>
                    <a:gd name="T9" fmla="*/ 104 h 105"/>
                    <a:gd name="T10" fmla="*/ 8 w 478"/>
                    <a:gd name="T11" fmla="*/ 105 h 105"/>
                    <a:gd name="T12" fmla="*/ 0 w 478"/>
                    <a:gd name="T13" fmla="*/ 104 h 105"/>
                    <a:gd name="T14" fmla="*/ 0 w 478"/>
                    <a:gd name="T15" fmla="*/ 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8" h="105">
                      <a:moveTo>
                        <a:pt x="0" y="0"/>
                      </a:moveTo>
                      <a:cubicBezTo>
                        <a:pt x="159" y="0"/>
                        <a:pt x="318" y="0"/>
                        <a:pt x="478" y="0"/>
                      </a:cubicBezTo>
                      <a:cubicBezTo>
                        <a:pt x="476" y="3"/>
                        <a:pt x="474" y="6"/>
                        <a:pt x="472" y="8"/>
                      </a:cubicBezTo>
                      <a:cubicBezTo>
                        <a:pt x="443" y="38"/>
                        <a:pt x="413" y="68"/>
                        <a:pt x="383" y="97"/>
                      </a:cubicBezTo>
                      <a:cubicBezTo>
                        <a:pt x="379" y="101"/>
                        <a:pt x="372" y="104"/>
                        <a:pt x="366" y="104"/>
                      </a:cubicBezTo>
                      <a:cubicBezTo>
                        <a:pt x="247" y="105"/>
                        <a:pt x="127" y="105"/>
                        <a:pt x="8" y="105"/>
                      </a:cubicBezTo>
                      <a:cubicBezTo>
                        <a:pt x="6" y="105"/>
                        <a:pt x="3" y="104"/>
                        <a:pt x="0" y="104"/>
                      </a:cubicBezTo>
                      <a:cubicBezTo>
                        <a:pt x="0" y="69"/>
                        <a:pt x="0" y="3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4" name="Freeform 11"/>
                <p:cNvSpPr/>
                <p:nvPr/>
              </p:nvSpPr>
              <p:spPr bwMode="auto">
                <a:xfrm>
                  <a:off x="3016880" y="3492218"/>
                  <a:ext cx="283019" cy="281074"/>
                </a:xfrm>
                <a:custGeom>
                  <a:avLst/>
                  <a:gdLst>
                    <a:gd name="T0" fmla="*/ 0 w 246"/>
                    <a:gd name="T1" fmla="*/ 87 h 244"/>
                    <a:gd name="T2" fmla="*/ 66 w 246"/>
                    <a:gd name="T3" fmla="*/ 20 h 244"/>
                    <a:gd name="T4" fmla="*/ 139 w 246"/>
                    <a:gd name="T5" fmla="*/ 20 h 244"/>
                    <a:gd name="T6" fmla="*/ 225 w 246"/>
                    <a:gd name="T7" fmla="*/ 106 h 244"/>
                    <a:gd name="T8" fmla="*/ 227 w 246"/>
                    <a:gd name="T9" fmla="*/ 178 h 244"/>
                    <a:gd name="T10" fmla="*/ 159 w 246"/>
                    <a:gd name="T11" fmla="*/ 244 h 244"/>
                    <a:gd name="T12" fmla="*/ 0 w 246"/>
                    <a:gd name="T13" fmla="*/ 87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6" h="244">
                      <a:moveTo>
                        <a:pt x="0" y="87"/>
                      </a:moveTo>
                      <a:cubicBezTo>
                        <a:pt x="22" y="64"/>
                        <a:pt x="43" y="41"/>
                        <a:pt x="66" y="20"/>
                      </a:cubicBezTo>
                      <a:cubicBezTo>
                        <a:pt x="87" y="1"/>
                        <a:pt x="118" y="0"/>
                        <a:pt x="139" y="20"/>
                      </a:cubicBezTo>
                      <a:cubicBezTo>
                        <a:pt x="169" y="48"/>
                        <a:pt x="198" y="76"/>
                        <a:pt x="225" y="106"/>
                      </a:cubicBezTo>
                      <a:cubicBezTo>
                        <a:pt x="245" y="127"/>
                        <a:pt x="246" y="158"/>
                        <a:pt x="227" y="178"/>
                      </a:cubicBezTo>
                      <a:cubicBezTo>
                        <a:pt x="205" y="202"/>
                        <a:pt x="181" y="223"/>
                        <a:pt x="159" y="244"/>
                      </a:cubicBezTo>
                      <a:cubicBezTo>
                        <a:pt x="107" y="193"/>
                        <a:pt x="54" y="140"/>
                        <a:pt x="0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" name="Freeform 12"/>
                <p:cNvSpPr/>
                <p:nvPr/>
              </p:nvSpPr>
              <p:spPr bwMode="auto">
                <a:xfrm>
                  <a:off x="2017073" y="3372591"/>
                  <a:ext cx="119627" cy="117682"/>
                </a:xfrm>
                <a:custGeom>
                  <a:avLst/>
                  <a:gdLst>
                    <a:gd name="T0" fmla="*/ 0 w 104"/>
                    <a:gd name="T1" fmla="*/ 102 h 102"/>
                    <a:gd name="T2" fmla="*/ 0 w 104"/>
                    <a:gd name="T3" fmla="*/ 0 h 102"/>
                    <a:gd name="T4" fmla="*/ 104 w 104"/>
                    <a:gd name="T5" fmla="*/ 0 h 102"/>
                    <a:gd name="T6" fmla="*/ 104 w 104"/>
                    <a:gd name="T7" fmla="*/ 102 h 102"/>
                    <a:gd name="T8" fmla="*/ 0 w 104"/>
                    <a:gd name="T9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102">
                      <a:moveTo>
                        <a:pt x="0" y="102"/>
                      </a:moveTo>
                      <a:cubicBezTo>
                        <a:pt x="0" y="68"/>
                        <a:pt x="0" y="34"/>
                        <a:pt x="0" y="0"/>
                      </a:cubicBezTo>
                      <a:cubicBezTo>
                        <a:pt x="35" y="0"/>
                        <a:pt x="69" y="0"/>
                        <a:pt x="104" y="0"/>
                      </a:cubicBezTo>
                      <a:cubicBezTo>
                        <a:pt x="104" y="34"/>
                        <a:pt x="104" y="67"/>
                        <a:pt x="104" y="102"/>
                      </a:cubicBezTo>
                      <a:cubicBezTo>
                        <a:pt x="70" y="102"/>
                        <a:pt x="36" y="102"/>
                        <a:pt x="0" y="1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6" name="Freeform 13"/>
                <p:cNvSpPr/>
                <p:nvPr/>
              </p:nvSpPr>
              <p:spPr bwMode="auto">
                <a:xfrm>
                  <a:off x="2018045" y="3128475"/>
                  <a:ext cx="118654" cy="118654"/>
                </a:xfrm>
                <a:custGeom>
                  <a:avLst/>
                  <a:gdLst>
                    <a:gd name="T0" fmla="*/ 103 w 103"/>
                    <a:gd name="T1" fmla="*/ 103 h 103"/>
                    <a:gd name="T2" fmla="*/ 0 w 103"/>
                    <a:gd name="T3" fmla="*/ 103 h 103"/>
                    <a:gd name="T4" fmla="*/ 0 w 103"/>
                    <a:gd name="T5" fmla="*/ 0 h 103"/>
                    <a:gd name="T6" fmla="*/ 103 w 103"/>
                    <a:gd name="T7" fmla="*/ 0 h 103"/>
                    <a:gd name="T8" fmla="*/ 103 w 103"/>
                    <a:gd name="T9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103">
                      <a:moveTo>
                        <a:pt x="103" y="103"/>
                      </a:moveTo>
                      <a:cubicBezTo>
                        <a:pt x="68" y="103"/>
                        <a:pt x="34" y="103"/>
                        <a:pt x="0" y="103"/>
                      </a:cubicBezTo>
                      <a:cubicBezTo>
                        <a:pt x="0" y="68"/>
                        <a:pt x="0" y="35"/>
                        <a:pt x="0" y="0"/>
                      </a:cubicBezTo>
                      <a:cubicBezTo>
                        <a:pt x="34" y="0"/>
                        <a:pt x="68" y="0"/>
                        <a:pt x="103" y="0"/>
                      </a:cubicBezTo>
                      <a:cubicBezTo>
                        <a:pt x="103" y="34"/>
                        <a:pt x="103" y="68"/>
                        <a:pt x="103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" name="Freeform 14"/>
                <p:cNvSpPr/>
                <p:nvPr/>
              </p:nvSpPr>
              <p:spPr bwMode="auto">
                <a:xfrm>
                  <a:off x="2018045" y="3616708"/>
                  <a:ext cx="118654" cy="118654"/>
                </a:xfrm>
                <a:custGeom>
                  <a:avLst/>
                  <a:gdLst>
                    <a:gd name="T0" fmla="*/ 103 w 103"/>
                    <a:gd name="T1" fmla="*/ 103 h 103"/>
                    <a:gd name="T2" fmla="*/ 0 w 103"/>
                    <a:gd name="T3" fmla="*/ 103 h 103"/>
                    <a:gd name="T4" fmla="*/ 0 w 103"/>
                    <a:gd name="T5" fmla="*/ 0 h 103"/>
                    <a:gd name="T6" fmla="*/ 103 w 103"/>
                    <a:gd name="T7" fmla="*/ 0 h 103"/>
                    <a:gd name="T8" fmla="*/ 103 w 103"/>
                    <a:gd name="T9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" h="103">
                      <a:moveTo>
                        <a:pt x="103" y="103"/>
                      </a:moveTo>
                      <a:cubicBezTo>
                        <a:pt x="68" y="103"/>
                        <a:pt x="35" y="103"/>
                        <a:pt x="0" y="103"/>
                      </a:cubicBezTo>
                      <a:cubicBezTo>
                        <a:pt x="0" y="68"/>
                        <a:pt x="0" y="35"/>
                        <a:pt x="0" y="0"/>
                      </a:cubicBezTo>
                      <a:cubicBezTo>
                        <a:pt x="34" y="0"/>
                        <a:pt x="68" y="0"/>
                        <a:pt x="103" y="0"/>
                      </a:cubicBezTo>
                      <a:cubicBezTo>
                        <a:pt x="103" y="33"/>
                        <a:pt x="103" y="67"/>
                        <a:pt x="103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HK" altLang="en-US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" name="椭圆 1"/>
              <p:cNvSpPr/>
              <p:nvPr/>
            </p:nvSpPr>
            <p:spPr>
              <a:xfrm>
                <a:off x="844063" y="1551266"/>
                <a:ext cx="1801188" cy="1801188"/>
              </a:xfrm>
              <a:prstGeom prst="ellipse">
                <a:avLst/>
              </a:prstGeom>
              <a:noFill/>
              <a:ln w="666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4337050" y="1845310"/>
            <a:ext cx="3474720" cy="3025140"/>
            <a:chOff x="5821989" y="781674"/>
            <a:chExt cx="2627978" cy="3025267"/>
          </a:xfrm>
        </p:grpSpPr>
        <p:sp>
          <p:nvSpPr>
            <p:cNvPr id="24" name="文本框 23"/>
            <p:cNvSpPr txBox="1"/>
            <p:nvPr/>
          </p:nvSpPr>
          <p:spPr>
            <a:xfrm>
              <a:off x="5821989" y="2532654"/>
              <a:ext cx="2506946" cy="398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03/ Results and Analysis</a:t>
              </a:r>
              <a:endParaRPr lang="en-US" altLang="zh-CN" sz="2000" b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821989" y="3408144"/>
              <a:ext cx="2627978" cy="398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04/ Conclusion </a:t>
              </a:r>
              <a:endParaRPr lang="en-US" altLang="zh-CN" sz="2000" b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821989" y="1657164"/>
              <a:ext cx="2506946" cy="398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02/ Research framework</a:t>
              </a:r>
              <a:endParaRPr lang="en-US" altLang="zh-CN" sz="2000" b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821989" y="781674"/>
              <a:ext cx="2506946" cy="398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01/ Introduction</a:t>
              </a:r>
              <a:endParaRPr lang="en-US" altLang="zh-CN" sz="2000" b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 rot="0">
            <a:off x="1559560" y="2568575"/>
            <a:ext cx="6024880" cy="1720850"/>
            <a:chOff x="1184275" y="2717410"/>
            <a:chExt cx="6024563" cy="1720986"/>
          </a:xfrm>
        </p:grpSpPr>
        <p:grpSp>
          <p:nvGrpSpPr>
            <p:cNvPr id="3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34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3187700" y="2847430"/>
              <a:ext cx="4021138" cy="1383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 fontAlgn="auto">
                <a:lnSpc>
                  <a:spcPct val="150000"/>
                </a:lnSpc>
              </a:pPr>
              <a:r>
                <a:rPr kumimoji="1" sz="2800" b="1" dirty="0">
                  <a:solidFill>
                    <a:schemeClr val="bg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Part One</a:t>
              </a:r>
              <a:endParaRPr kumimoji="1" sz="2800" b="1" dirty="0">
                <a:solidFill>
                  <a:schemeClr val="bg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endParaRPr>
            </a:p>
            <a:p>
              <a:pPr indent="0" fontAlgn="auto">
                <a:lnSpc>
                  <a:spcPct val="150000"/>
                </a:lnSpc>
              </a:pPr>
              <a:r>
                <a:rPr kumimoji="1" sz="2800" b="1" dirty="0">
                  <a:solidFill>
                    <a:schemeClr val="bg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Introduction</a:t>
              </a:r>
              <a:endParaRPr kumimoji="1" sz="2800" b="1" dirty="0">
                <a:solidFill>
                  <a:schemeClr val="bg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</p:grpSp>
      <p:sp>
        <p:nvSpPr>
          <p:cNvPr id="36" name="等腰三角形 35"/>
          <p:cNvSpPr/>
          <p:nvPr/>
        </p:nvSpPr>
        <p:spPr>
          <a:xfrm rot="10800000">
            <a:off x="4103656" y="-31279"/>
            <a:ext cx="936688" cy="80749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>
            <a:spLocks noChangeAspect="1"/>
          </p:cNvSpPr>
          <p:nvPr/>
        </p:nvSpPr>
        <p:spPr>
          <a:xfrm>
            <a:off x="7356383" y="5121275"/>
            <a:ext cx="2160000" cy="2160000"/>
          </a:xfrm>
          <a:prstGeom prst="rect">
            <a:avLst/>
          </a:prstGeom>
          <a:blipFill dpi="0" rotWithShape="1">
            <a:blip r:embed="rId1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B0252A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矩形 17"/>
          <p:cNvSpPr/>
          <p:nvPr/>
        </p:nvSpPr>
        <p:spPr>
          <a:xfrm>
            <a:off x="701675" y="1510665"/>
            <a:ext cx="4848225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 fontAlgn="auto">
              <a:lnSpc>
                <a:spcPct val="125000"/>
              </a:lnSpc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As a highly discontinuous type of innovation, 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breakthrough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technologies have the potential to change the current status among competition while creating new economic opportunities and affecting societies and the lives of people.</a:t>
            </a: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8015" y="1366393"/>
            <a:ext cx="3151822" cy="180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5778500" y="3990340"/>
            <a:ext cx="3080385" cy="132207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just" fontAlgn="auto">
              <a:lnSpc>
                <a:spcPct val="125000"/>
              </a:lnSpc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New science not only as a catalyst for scientific progress but also as the key driving force behind technological breakthroughs.</a:t>
            </a: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3641090"/>
            <a:ext cx="5409137" cy="180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13180" y="5420360"/>
            <a:ext cx="368109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2007 Nobel Prize Honors GMR Discovery</a:t>
            </a: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584835" y="1071245"/>
            <a:ext cx="3607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 b="1" dirty="0">
                <a:solidFill>
                  <a:srgbClr val="B0252A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Research background</a:t>
            </a:r>
            <a:endParaRPr sz="1600" b="1" dirty="0">
              <a:solidFill>
                <a:srgbClr val="B0252A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189549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217295" y="93980"/>
            <a:ext cx="181991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dirty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Research framework</a:t>
            </a:r>
            <a:endParaRPr lang="zh-CN" altLang="en-US" sz="1500" dirty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88310" y="93980"/>
            <a:ext cx="176085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dirty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Results and analysis</a:t>
            </a:r>
            <a:endParaRPr lang="zh-CN" altLang="en-US" sz="1500" dirty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95520" y="93980"/>
            <a:ext cx="118872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dirty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Conclusion </a:t>
            </a:r>
            <a:endParaRPr lang="zh-CN" altLang="en-US" sz="1500" dirty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97195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754363" y="93911"/>
            <a:ext cx="0" cy="36131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-31749" y="84455"/>
            <a:ext cx="1146810" cy="556895"/>
            <a:chOff x="-22915" y="-3151"/>
            <a:chExt cx="827714" cy="557115"/>
          </a:xfrm>
        </p:grpSpPr>
        <p:sp>
          <p:nvSpPr>
            <p:cNvPr id="27" name="矩形 26"/>
            <p:cNvSpPr/>
            <p:nvPr/>
          </p:nvSpPr>
          <p:spPr>
            <a:xfrm>
              <a:off x="1" y="-3151"/>
              <a:ext cx="793799" cy="557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5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-22915" y="94042"/>
              <a:ext cx="827714" cy="32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500" dirty="0">
                  <a:solidFill>
                    <a:srgbClr val="B0252A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Introduction</a:t>
              </a:r>
              <a:endParaRPr lang="zh-CN" altLang="en-US" sz="1500" dirty="0">
                <a:solidFill>
                  <a:srgbClr val="B0252A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</p:grpSp>
      <p:sp>
        <p:nvSpPr>
          <p:cNvPr id="29" name="等腰三角形 28"/>
          <p:cNvSpPr/>
          <p:nvPr/>
        </p:nvSpPr>
        <p:spPr>
          <a:xfrm flipH="1" flipV="1">
            <a:off x="1106995" y="550853"/>
            <a:ext cx="115554" cy="90832"/>
          </a:xfrm>
          <a:prstGeom prst="triangle">
            <a:avLst>
              <a:gd name="adj" fmla="val 100000"/>
            </a:avLst>
          </a:prstGeom>
          <a:solidFill>
            <a:srgbClr val="871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rcRect t="20638"/>
          <a:stretch>
            <a:fillRect/>
          </a:stretch>
        </p:blipFill>
        <p:spPr>
          <a:xfrm>
            <a:off x="7057390" y="-2540"/>
            <a:ext cx="2086890" cy="5580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B0252A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1189549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217295" y="93980"/>
            <a:ext cx="181991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Research framework</a:t>
            </a:r>
            <a:endParaRPr lang="zh-CN" altLang="en-US" sz="1500" dirty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988310" y="93980"/>
            <a:ext cx="176085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Results and analysis</a:t>
            </a:r>
            <a:endParaRPr lang="zh-CN" altLang="en-US" sz="1500" dirty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95520" y="93980"/>
            <a:ext cx="118872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Conclusion </a:t>
            </a:r>
            <a:endParaRPr lang="zh-CN" altLang="en-US" sz="1500" dirty="0">
              <a:solidFill>
                <a:schemeClr val="bg1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97195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754363" y="93911"/>
            <a:ext cx="0" cy="36131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-31749" y="84455"/>
            <a:ext cx="1146810" cy="556895"/>
            <a:chOff x="-22915" y="-3151"/>
            <a:chExt cx="827714" cy="557115"/>
          </a:xfrm>
        </p:grpSpPr>
        <p:sp>
          <p:nvSpPr>
            <p:cNvPr id="2" name="矩形 1"/>
            <p:cNvSpPr/>
            <p:nvPr/>
          </p:nvSpPr>
          <p:spPr>
            <a:xfrm>
              <a:off x="1" y="-3151"/>
              <a:ext cx="793799" cy="557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-22915" y="94042"/>
              <a:ext cx="827714" cy="32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500" dirty="0">
                  <a:solidFill>
                    <a:srgbClr val="B0252A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Introduction</a:t>
              </a:r>
              <a:endParaRPr lang="zh-CN" altLang="en-US" sz="1500" dirty="0">
                <a:solidFill>
                  <a:srgbClr val="B0252A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</p:grpSp>
      <p:sp>
        <p:nvSpPr>
          <p:cNvPr id="5" name="等腰三角形 4"/>
          <p:cNvSpPr/>
          <p:nvPr/>
        </p:nvSpPr>
        <p:spPr>
          <a:xfrm flipH="1" flipV="1">
            <a:off x="1106995" y="550853"/>
            <a:ext cx="115554" cy="90832"/>
          </a:xfrm>
          <a:prstGeom prst="triangle">
            <a:avLst>
              <a:gd name="adj" fmla="val 100000"/>
            </a:avLst>
          </a:prstGeom>
          <a:solidFill>
            <a:srgbClr val="871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01675" y="1251585"/>
            <a:ext cx="7273290" cy="15621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71450" indent="-171450" algn="just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Using coarse-grained single patent </a:t>
            </a:r>
            <a:r>
              <a:rPr lang="en-US" altLang="zh-CN" sz="1600" dirty="0"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or  International Patent Classification (IPC) number 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to characterize technical knowledge.</a:t>
            </a: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171450" indent="-171450" algn="just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Using keywords and key phrases as the fundamental units of knowledge elements, innovatively recombining to represent technical knowledge.</a:t>
            </a: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marL="171450" indent="-171450" algn="just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75909" y="4189095"/>
            <a:ext cx="7398421" cy="1809750"/>
            <a:chOff x="575017" y="1442738"/>
            <a:chExt cx="3009112" cy="3038466"/>
          </a:xfrm>
        </p:grpSpPr>
        <p:sp>
          <p:nvSpPr>
            <p:cNvPr id="50" name="矩形 49"/>
            <p:cNvSpPr/>
            <p:nvPr>
              <p:custDataLst>
                <p:tags r:id="rId1"/>
              </p:custDataLst>
            </p:nvPr>
          </p:nvSpPr>
          <p:spPr>
            <a:xfrm>
              <a:off x="723253" y="1608470"/>
              <a:ext cx="2795756" cy="2693273"/>
            </a:xfrm>
            <a:prstGeom prst="rect">
              <a:avLst/>
            </a:prstGeom>
            <a:noFill/>
            <a:ln w="28575">
              <a:gradFill>
                <a:gsLst>
                  <a:gs pos="28000">
                    <a:srgbClr val="C00000"/>
                  </a:gs>
                  <a:gs pos="0">
                    <a:srgbClr val="C00000">
                      <a:alpha val="0"/>
                      <a:lumMod val="0"/>
                      <a:lumOff val="100000"/>
                    </a:srgbClr>
                  </a:gs>
                  <a:gs pos="100000">
                    <a:srgbClr val="C00000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50"/>
            <p:cNvSpPr/>
            <p:nvPr>
              <p:custDataLst>
                <p:tags r:id="rId2"/>
              </p:custDataLst>
            </p:nvPr>
          </p:nvSpPr>
          <p:spPr>
            <a:xfrm>
              <a:off x="788373" y="1787931"/>
              <a:ext cx="2795756" cy="2693273"/>
            </a:xfrm>
            <a:prstGeom prst="rect">
              <a:avLst/>
            </a:prstGeom>
            <a:noFill/>
            <a:ln w="19050">
              <a:gradFill>
                <a:gsLst>
                  <a:gs pos="0">
                    <a:srgbClr val="C00000">
                      <a:alpha val="0"/>
                      <a:lumMod val="0"/>
                      <a:lumOff val="100000"/>
                    </a:srgbClr>
                  </a:gs>
                  <a:gs pos="100000">
                    <a:srgbClr val="C00000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圆角矩形 51"/>
            <p:cNvSpPr/>
            <p:nvPr>
              <p:custDataLst>
                <p:tags r:id="rId3"/>
              </p:custDataLst>
            </p:nvPr>
          </p:nvSpPr>
          <p:spPr>
            <a:xfrm>
              <a:off x="626154" y="1498177"/>
              <a:ext cx="691904" cy="694050"/>
            </a:xfrm>
            <a:prstGeom prst="round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2000"/>
                    <a:lumOff val="8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文本框 52"/>
            <p:cNvSpPr txBox="1"/>
            <p:nvPr>
              <p:custDataLst>
                <p:tags r:id="rId4"/>
              </p:custDataLst>
            </p:nvPr>
          </p:nvSpPr>
          <p:spPr>
            <a:xfrm>
              <a:off x="575017" y="1442738"/>
              <a:ext cx="789788" cy="81452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lnSpc>
                  <a:spcPct val="130000"/>
                </a:lnSpc>
              </a:pPr>
              <a:r>
                <a:rPr kumimoji="1" lang="zh-CN" altLang="en-US" sz="1600" b="1" dirty="0">
                  <a:solidFill>
                    <a:schemeClr val="bg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Research</a:t>
              </a:r>
              <a:r>
                <a:rPr kumimoji="1" lang="en-US" altLang="zh-CN" sz="1600" b="1" dirty="0">
                  <a:solidFill>
                    <a:schemeClr val="bg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 question</a:t>
              </a:r>
              <a:endParaRPr kumimoji="1" lang="en-US" altLang="zh-CN" sz="1600" b="1" dirty="0">
                <a:solidFill>
                  <a:schemeClr val="bg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</p:grpSp>
      <p:sp>
        <p:nvSpPr>
          <p:cNvPr id="6" name="文本占位符 3074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115060" y="4543425"/>
            <a:ext cx="6534150" cy="123571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06400" algn="just">
              <a:lnSpc>
                <a:spcPts val="3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en-US" altLang="zh-CN" sz="1600" dirty="0">
                <a:uFillTx/>
                <a:latin typeface="Times New Roman" panose="02020603050405020304" charset="0"/>
                <a:cs typeface="Times New Roman" panose="02020603050405020304" charset="0"/>
              </a:rPr>
              <a:t>How does the dynamic evolution process, guided by the S-T innovation pattern, lead to technological breakthroughs through the influence of new science, thereby identifying breakthrough technologies?</a:t>
            </a:r>
            <a:endParaRPr lang="en-US" altLang="zh-CN" sz="1600" dirty="0"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584835" y="815340"/>
            <a:ext cx="40487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 b="1" dirty="0">
                <a:solidFill>
                  <a:srgbClr val="B0252A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Characterization of technical knowledge</a:t>
            </a:r>
            <a:endParaRPr sz="1600" b="1" dirty="0">
              <a:solidFill>
                <a:srgbClr val="B0252A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758190" y="1172970"/>
            <a:ext cx="4248000" cy="60025"/>
          </a:xfrm>
          <a:prstGeom prst="rect">
            <a:avLst/>
          </a:prstGeom>
          <a:solidFill>
            <a:srgbClr val="B0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/>
          </a:p>
        </p:txBody>
      </p:sp>
      <p:pic>
        <p:nvPicPr>
          <p:cNvPr id="102" name="图片 101"/>
          <p:cNvPicPr>
            <a:picLocks noChangeAspect="1"/>
          </p:cNvPicPr>
          <p:nvPr/>
        </p:nvPicPr>
        <p:blipFill>
          <a:blip r:embed="rId8"/>
          <a:srcRect l="18744" t="18487" r="19154" b="11615"/>
          <a:stretch>
            <a:fillRect/>
          </a:stretch>
        </p:blipFill>
        <p:spPr>
          <a:xfrm>
            <a:off x="358140" y="2150745"/>
            <a:ext cx="399817" cy="45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10"/>
          <p:cNvSpPr/>
          <p:nvPr/>
        </p:nvSpPr>
        <p:spPr>
          <a:xfrm>
            <a:off x="828675" y="3211195"/>
            <a:ext cx="7273290" cy="913130"/>
          </a:xfrm>
          <a:prstGeom prst="rect">
            <a:avLst/>
          </a:prstGeom>
        </p:spPr>
        <p:txBody>
          <a:bodyPr wrap="square">
            <a:noAutofit/>
          </a:bodyPr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 dirty="0"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Our study characterizes breakthrough technologies as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 combination of interconnected new science and technology topics.</a:t>
            </a:r>
            <a:endParaRPr lang="en-US" altLang="zh-CN" sz="1600" dirty="0"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584835" y="2774950"/>
            <a:ext cx="43116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600" b="1" dirty="0">
                <a:solidFill>
                  <a:srgbClr val="B0252A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Characterization of breakthrough technologies</a:t>
            </a:r>
            <a:endParaRPr sz="1600" b="1" dirty="0">
              <a:solidFill>
                <a:srgbClr val="B0252A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5" name="矩形 14"/>
          <p:cNvSpPr/>
          <p:nvPr>
            <p:custDataLst>
              <p:tags r:id="rId10"/>
            </p:custDataLst>
          </p:nvPr>
        </p:nvSpPr>
        <p:spPr>
          <a:xfrm>
            <a:off x="758190" y="3132580"/>
            <a:ext cx="4248000" cy="60025"/>
          </a:xfrm>
          <a:prstGeom prst="rect">
            <a:avLst/>
          </a:prstGeom>
          <a:solidFill>
            <a:srgbClr val="B0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1"/>
          <a:srcRect t="20638"/>
          <a:stretch>
            <a:fillRect/>
          </a:stretch>
        </p:blipFill>
        <p:spPr>
          <a:xfrm>
            <a:off x="7057390" y="-2540"/>
            <a:ext cx="2086890" cy="5580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12048767" y="1551265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 rot="0">
            <a:off x="1559560" y="2568575"/>
            <a:ext cx="6024880" cy="1720850"/>
            <a:chOff x="1184275" y="2717410"/>
            <a:chExt cx="6024563" cy="1720986"/>
          </a:xfrm>
        </p:grpSpPr>
        <p:grpSp>
          <p:nvGrpSpPr>
            <p:cNvPr id="30" name="Group 4"/>
            <p:cNvGrpSpPr>
              <a:grpSpLocks noChangeAspect="1"/>
            </p:cNvGrpSpPr>
            <p:nvPr/>
          </p:nvGrpSpPr>
          <p:grpSpPr bwMode="auto">
            <a:xfrm>
              <a:off x="1184275" y="2717410"/>
              <a:ext cx="1847850" cy="1720986"/>
              <a:chOff x="1164" y="687"/>
              <a:chExt cx="3219" cy="2998"/>
            </a:xfr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Freeform 6"/>
              <p:cNvSpPr/>
              <p:nvPr/>
            </p:nvSpPr>
            <p:spPr bwMode="auto">
              <a:xfrm>
                <a:off x="1164" y="687"/>
                <a:ext cx="3219" cy="2998"/>
              </a:xfrm>
              <a:custGeom>
                <a:avLst/>
                <a:gdLst>
                  <a:gd name="T0" fmla="*/ 96 w 1360"/>
                  <a:gd name="T1" fmla="*/ 404 h 1266"/>
                  <a:gd name="T2" fmla="*/ 96 w 1360"/>
                  <a:gd name="T3" fmla="*/ 527 h 1266"/>
                  <a:gd name="T4" fmla="*/ 105 w 1360"/>
                  <a:gd name="T5" fmla="*/ 537 h 1266"/>
                  <a:gd name="T6" fmla="*/ 123 w 1360"/>
                  <a:gd name="T7" fmla="*/ 616 h 1266"/>
                  <a:gd name="T8" fmla="*/ 119 w 1360"/>
                  <a:gd name="T9" fmla="*/ 629 h 1266"/>
                  <a:gd name="T10" fmla="*/ 147 w 1360"/>
                  <a:gd name="T11" fmla="*/ 940 h 1266"/>
                  <a:gd name="T12" fmla="*/ 169 w 1360"/>
                  <a:gd name="T13" fmla="*/ 1194 h 1266"/>
                  <a:gd name="T14" fmla="*/ 175 w 1360"/>
                  <a:gd name="T15" fmla="*/ 1266 h 1266"/>
                  <a:gd name="T16" fmla="*/ 0 w 1360"/>
                  <a:gd name="T17" fmla="*/ 1266 h 1266"/>
                  <a:gd name="T18" fmla="*/ 6 w 1360"/>
                  <a:gd name="T19" fmla="*/ 1197 h 1266"/>
                  <a:gd name="T20" fmla="*/ 38 w 1360"/>
                  <a:gd name="T21" fmla="*/ 811 h 1266"/>
                  <a:gd name="T22" fmla="*/ 54 w 1360"/>
                  <a:gd name="T23" fmla="*/ 629 h 1266"/>
                  <a:gd name="T24" fmla="*/ 50 w 1360"/>
                  <a:gd name="T25" fmla="*/ 613 h 1266"/>
                  <a:gd name="T26" fmla="*/ 71 w 1360"/>
                  <a:gd name="T27" fmla="*/ 537 h 1266"/>
                  <a:gd name="T28" fmla="*/ 79 w 1360"/>
                  <a:gd name="T29" fmla="*/ 525 h 1266"/>
                  <a:gd name="T30" fmla="*/ 79 w 1360"/>
                  <a:gd name="T31" fmla="*/ 407 h 1266"/>
                  <a:gd name="T32" fmla="*/ 70 w 1360"/>
                  <a:gd name="T33" fmla="*/ 392 h 1266"/>
                  <a:gd name="T34" fmla="*/ 31 w 1360"/>
                  <a:gd name="T35" fmla="*/ 374 h 1266"/>
                  <a:gd name="T36" fmla="*/ 44 w 1360"/>
                  <a:gd name="T37" fmla="*/ 366 h 1266"/>
                  <a:gd name="T38" fmla="*/ 624 w 1360"/>
                  <a:gd name="T39" fmla="*/ 44 h 1266"/>
                  <a:gd name="T40" fmla="*/ 692 w 1360"/>
                  <a:gd name="T41" fmla="*/ 5 h 1266"/>
                  <a:gd name="T42" fmla="*/ 718 w 1360"/>
                  <a:gd name="T43" fmla="*/ 5 h 1266"/>
                  <a:gd name="T44" fmla="*/ 1255 w 1360"/>
                  <a:gd name="T45" fmla="*/ 275 h 1266"/>
                  <a:gd name="T46" fmla="*/ 1360 w 1360"/>
                  <a:gd name="T47" fmla="*/ 328 h 1266"/>
                  <a:gd name="T48" fmla="*/ 1302 w 1360"/>
                  <a:gd name="T49" fmla="*/ 360 h 1266"/>
                  <a:gd name="T50" fmla="*/ 723 w 1360"/>
                  <a:gd name="T51" fmla="*/ 666 h 1266"/>
                  <a:gd name="T52" fmla="*/ 688 w 1360"/>
                  <a:gd name="T53" fmla="*/ 668 h 1266"/>
                  <a:gd name="T54" fmla="*/ 112 w 1360"/>
                  <a:gd name="T55" fmla="*/ 411 h 1266"/>
                  <a:gd name="T56" fmla="*/ 96 w 1360"/>
                  <a:gd name="T57" fmla="*/ 404 h 1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60" h="1266">
                    <a:moveTo>
                      <a:pt x="96" y="404"/>
                    </a:moveTo>
                    <a:cubicBezTo>
                      <a:pt x="96" y="447"/>
                      <a:pt x="96" y="487"/>
                      <a:pt x="96" y="527"/>
                    </a:cubicBezTo>
                    <a:cubicBezTo>
                      <a:pt x="96" y="531"/>
                      <a:pt x="101" y="535"/>
                      <a:pt x="105" y="537"/>
                    </a:cubicBezTo>
                    <a:cubicBezTo>
                      <a:pt x="136" y="555"/>
                      <a:pt x="144" y="585"/>
                      <a:pt x="123" y="616"/>
                    </a:cubicBezTo>
                    <a:cubicBezTo>
                      <a:pt x="121" y="620"/>
                      <a:pt x="119" y="625"/>
                      <a:pt x="119" y="629"/>
                    </a:cubicBezTo>
                    <a:cubicBezTo>
                      <a:pt x="128" y="733"/>
                      <a:pt x="138" y="836"/>
                      <a:pt x="147" y="940"/>
                    </a:cubicBezTo>
                    <a:cubicBezTo>
                      <a:pt x="154" y="1024"/>
                      <a:pt x="162" y="1109"/>
                      <a:pt x="169" y="1194"/>
                    </a:cubicBezTo>
                    <a:cubicBezTo>
                      <a:pt x="171" y="1217"/>
                      <a:pt x="173" y="1239"/>
                      <a:pt x="175" y="1266"/>
                    </a:cubicBezTo>
                    <a:cubicBezTo>
                      <a:pt x="117" y="1266"/>
                      <a:pt x="60" y="1266"/>
                      <a:pt x="0" y="1266"/>
                    </a:cubicBezTo>
                    <a:cubicBezTo>
                      <a:pt x="2" y="1244"/>
                      <a:pt x="4" y="1220"/>
                      <a:pt x="6" y="1197"/>
                    </a:cubicBezTo>
                    <a:cubicBezTo>
                      <a:pt x="16" y="1068"/>
                      <a:pt x="27" y="940"/>
                      <a:pt x="38" y="811"/>
                    </a:cubicBezTo>
                    <a:cubicBezTo>
                      <a:pt x="43" y="750"/>
                      <a:pt x="49" y="690"/>
                      <a:pt x="54" y="629"/>
                    </a:cubicBezTo>
                    <a:cubicBezTo>
                      <a:pt x="54" y="624"/>
                      <a:pt x="52" y="617"/>
                      <a:pt x="50" y="613"/>
                    </a:cubicBezTo>
                    <a:cubicBezTo>
                      <a:pt x="32" y="583"/>
                      <a:pt x="40" y="553"/>
                      <a:pt x="71" y="537"/>
                    </a:cubicBezTo>
                    <a:cubicBezTo>
                      <a:pt x="75" y="535"/>
                      <a:pt x="79" y="529"/>
                      <a:pt x="79" y="525"/>
                    </a:cubicBezTo>
                    <a:cubicBezTo>
                      <a:pt x="79" y="486"/>
                      <a:pt x="80" y="446"/>
                      <a:pt x="79" y="407"/>
                    </a:cubicBezTo>
                    <a:cubicBezTo>
                      <a:pt x="79" y="402"/>
                      <a:pt x="74" y="395"/>
                      <a:pt x="70" y="392"/>
                    </a:cubicBezTo>
                    <a:cubicBezTo>
                      <a:pt x="58" y="386"/>
                      <a:pt x="45" y="381"/>
                      <a:pt x="31" y="374"/>
                    </a:cubicBezTo>
                    <a:cubicBezTo>
                      <a:pt x="36" y="371"/>
                      <a:pt x="40" y="368"/>
                      <a:pt x="44" y="366"/>
                    </a:cubicBezTo>
                    <a:cubicBezTo>
                      <a:pt x="237" y="259"/>
                      <a:pt x="431" y="151"/>
                      <a:pt x="624" y="44"/>
                    </a:cubicBezTo>
                    <a:cubicBezTo>
                      <a:pt x="647" y="31"/>
                      <a:pt x="670" y="19"/>
                      <a:pt x="692" y="5"/>
                    </a:cubicBezTo>
                    <a:cubicBezTo>
                      <a:pt x="702" y="0"/>
                      <a:pt x="709" y="1"/>
                      <a:pt x="718" y="5"/>
                    </a:cubicBezTo>
                    <a:cubicBezTo>
                      <a:pt x="897" y="96"/>
                      <a:pt x="1076" y="185"/>
                      <a:pt x="1255" y="275"/>
                    </a:cubicBezTo>
                    <a:cubicBezTo>
                      <a:pt x="1289" y="293"/>
                      <a:pt x="1324" y="310"/>
                      <a:pt x="1360" y="328"/>
                    </a:cubicBezTo>
                    <a:cubicBezTo>
                      <a:pt x="1339" y="340"/>
                      <a:pt x="1320" y="350"/>
                      <a:pt x="1302" y="360"/>
                    </a:cubicBezTo>
                    <a:cubicBezTo>
                      <a:pt x="1109" y="462"/>
                      <a:pt x="916" y="564"/>
                      <a:pt x="723" y="666"/>
                    </a:cubicBezTo>
                    <a:cubicBezTo>
                      <a:pt x="711" y="672"/>
                      <a:pt x="701" y="674"/>
                      <a:pt x="688" y="668"/>
                    </a:cubicBezTo>
                    <a:cubicBezTo>
                      <a:pt x="496" y="582"/>
                      <a:pt x="304" y="496"/>
                      <a:pt x="112" y="411"/>
                    </a:cubicBezTo>
                    <a:cubicBezTo>
                      <a:pt x="108" y="409"/>
                      <a:pt x="103" y="407"/>
                      <a:pt x="96" y="4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  <p:sp>
            <p:nvSpPr>
              <p:cNvPr id="34" name="Freeform 7"/>
              <p:cNvSpPr/>
              <p:nvPr/>
            </p:nvSpPr>
            <p:spPr bwMode="auto">
              <a:xfrm>
                <a:off x="1829" y="1959"/>
                <a:ext cx="2000" cy="947"/>
              </a:xfrm>
              <a:custGeom>
                <a:avLst/>
                <a:gdLst>
                  <a:gd name="T0" fmla="*/ 0 w 845"/>
                  <a:gd name="T1" fmla="*/ 147 h 400"/>
                  <a:gd name="T2" fmla="*/ 78 w 845"/>
                  <a:gd name="T3" fmla="*/ 32 h 400"/>
                  <a:gd name="T4" fmla="*/ 96 w 845"/>
                  <a:gd name="T5" fmla="*/ 28 h 400"/>
                  <a:gd name="T6" fmla="*/ 262 w 845"/>
                  <a:gd name="T7" fmla="*/ 101 h 400"/>
                  <a:gd name="T8" fmla="*/ 417 w 845"/>
                  <a:gd name="T9" fmla="*/ 170 h 400"/>
                  <a:gd name="T10" fmla="*/ 434 w 845"/>
                  <a:gd name="T11" fmla="*/ 167 h 400"/>
                  <a:gd name="T12" fmla="*/ 724 w 845"/>
                  <a:gd name="T13" fmla="*/ 13 h 400"/>
                  <a:gd name="T14" fmla="*/ 749 w 845"/>
                  <a:gd name="T15" fmla="*/ 0 h 400"/>
                  <a:gd name="T16" fmla="*/ 845 w 845"/>
                  <a:gd name="T17" fmla="*/ 143 h 400"/>
                  <a:gd name="T18" fmla="*/ 743 w 845"/>
                  <a:gd name="T19" fmla="*/ 207 h 400"/>
                  <a:gd name="T20" fmla="*/ 448 w 845"/>
                  <a:gd name="T21" fmla="*/ 393 h 400"/>
                  <a:gd name="T22" fmla="*/ 421 w 845"/>
                  <a:gd name="T23" fmla="*/ 394 h 400"/>
                  <a:gd name="T24" fmla="*/ 8 w 845"/>
                  <a:gd name="T25" fmla="*/ 153 h 400"/>
                  <a:gd name="T26" fmla="*/ 0 w 845"/>
                  <a:gd name="T27" fmla="*/ 14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45" h="400">
                    <a:moveTo>
                      <a:pt x="0" y="147"/>
                    </a:moveTo>
                    <a:cubicBezTo>
                      <a:pt x="27" y="108"/>
                      <a:pt x="53" y="70"/>
                      <a:pt x="78" y="32"/>
                    </a:cubicBezTo>
                    <a:cubicBezTo>
                      <a:pt x="84" y="24"/>
                      <a:pt x="89" y="25"/>
                      <a:pt x="96" y="28"/>
                    </a:cubicBezTo>
                    <a:cubicBezTo>
                      <a:pt x="151" y="53"/>
                      <a:pt x="206" y="77"/>
                      <a:pt x="262" y="101"/>
                    </a:cubicBezTo>
                    <a:cubicBezTo>
                      <a:pt x="313" y="124"/>
                      <a:pt x="365" y="147"/>
                      <a:pt x="417" y="170"/>
                    </a:cubicBezTo>
                    <a:cubicBezTo>
                      <a:pt x="421" y="172"/>
                      <a:pt x="429" y="170"/>
                      <a:pt x="434" y="167"/>
                    </a:cubicBezTo>
                    <a:cubicBezTo>
                      <a:pt x="531" y="116"/>
                      <a:pt x="627" y="65"/>
                      <a:pt x="724" y="13"/>
                    </a:cubicBezTo>
                    <a:cubicBezTo>
                      <a:pt x="732" y="9"/>
                      <a:pt x="740" y="5"/>
                      <a:pt x="749" y="0"/>
                    </a:cubicBezTo>
                    <a:cubicBezTo>
                      <a:pt x="781" y="48"/>
                      <a:pt x="813" y="95"/>
                      <a:pt x="845" y="143"/>
                    </a:cubicBezTo>
                    <a:cubicBezTo>
                      <a:pt x="811" y="165"/>
                      <a:pt x="777" y="186"/>
                      <a:pt x="743" y="207"/>
                    </a:cubicBezTo>
                    <a:cubicBezTo>
                      <a:pt x="645" y="269"/>
                      <a:pt x="546" y="331"/>
                      <a:pt x="448" y="393"/>
                    </a:cubicBezTo>
                    <a:cubicBezTo>
                      <a:pt x="438" y="399"/>
                      <a:pt x="431" y="400"/>
                      <a:pt x="421" y="394"/>
                    </a:cubicBezTo>
                    <a:cubicBezTo>
                      <a:pt x="284" y="313"/>
                      <a:pt x="146" y="233"/>
                      <a:pt x="8" y="153"/>
                    </a:cubicBezTo>
                    <a:cubicBezTo>
                      <a:pt x="6" y="151"/>
                      <a:pt x="3" y="149"/>
                      <a:pt x="0" y="1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HK" altLang="en-US"/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3187700" y="2847430"/>
              <a:ext cx="4021138" cy="1383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 fontAlgn="auto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Part Two</a:t>
              </a:r>
              <a:endPara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endParaRPr>
            </a:p>
            <a:p>
              <a:pPr indent="0" fontAlgn="auto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FillTx/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Research framework</a:t>
              </a:r>
              <a:endPara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</p:grpSp>
      <p:sp>
        <p:nvSpPr>
          <p:cNvPr id="36" name="等腰三角形 35"/>
          <p:cNvSpPr/>
          <p:nvPr/>
        </p:nvSpPr>
        <p:spPr>
          <a:xfrm rot="10800000">
            <a:off x="4103656" y="-31279"/>
            <a:ext cx="936688" cy="807490"/>
          </a:xfrm>
          <a:prstGeom prst="triangl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>
            <a:spLocks noChangeAspect="1"/>
          </p:cNvSpPr>
          <p:nvPr/>
        </p:nvSpPr>
        <p:spPr>
          <a:xfrm>
            <a:off x="7356383" y="5121275"/>
            <a:ext cx="2160000" cy="2160000"/>
          </a:xfrm>
          <a:prstGeom prst="rect">
            <a:avLst/>
          </a:prstGeom>
          <a:blipFill dpi="0" rotWithShape="1">
            <a:blip r:embed="rId1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B0252A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6360" y="93980"/>
            <a:ext cx="184912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500" dirty="0">
                <a:solidFill>
                  <a:schemeClr val="bg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Introduction</a:t>
            </a:r>
            <a:endParaRPr lang="zh-CN" altLang="en-US" sz="1500" dirty="0">
              <a:solidFill>
                <a:schemeClr val="bg1"/>
              </a:solidFill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4660" y="690880"/>
            <a:ext cx="7840980" cy="8591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just" fontAlgn="auto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To deeply depict the dynamic evolution process of breakthrough technologies triggered by new science, this paper </a:t>
            </a:r>
            <a:r>
              <a:rPr lang="en-US" altLang="zh-CN" sz="1600" dirty="0"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proposes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 a framework for identifying breakthrough technologies: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</a:t>
            </a: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255589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070860" y="93980"/>
            <a:ext cx="176085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Results and analysis</a:t>
            </a:r>
            <a:endParaRPr lang="zh-CN" altLang="en-US" sz="1500" dirty="0">
              <a:solidFill>
                <a:schemeClr val="bg1"/>
              </a:solidFill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61560" y="93980"/>
            <a:ext cx="124269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Conclusion </a:t>
            </a:r>
            <a:endParaRPr lang="zh-CN" altLang="en-US" sz="1500" dirty="0">
              <a:solidFill>
                <a:schemeClr val="bg1"/>
              </a:solidFill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05450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836913" y="93911"/>
            <a:ext cx="0" cy="36131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270001" y="84455"/>
            <a:ext cx="1884680" cy="556895"/>
            <a:chOff x="-41023" y="-3151"/>
            <a:chExt cx="2029321" cy="557115"/>
          </a:xfrm>
        </p:grpSpPr>
        <p:sp>
          <p:nvSpPr>
            <p:cNvPr id="17" name="矩形 16"/>
            <p:cNvSpPr/>
            <p:nvPr/>
          </p:nvSpPr>
          <p:spPr>
            <a:xfrm>
              <a:off x="1" y="-3151"/>
              <a:ext cx="1818731" cy="557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-41023" y="94042"/>
              <a:ext cx="2029321" cy="32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500" dirty="0">
                  <a:solidFill>
                    <a:srgbClr val="B0252A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Research framework</a:t>
              </a:r>
              <a:endParaRPr lang="zh-CN" altLang="en-US" sz="1500" dirty="0">
                <a:solidFill>
                  <a:srgbClr val="B0252A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</p:grpSp>
      <p:sp>
        <p:nvSpPr>
          <p:cNvPr id="21" name="等腰三角形 20"/>
          <p:cNvSpPr/>
          <p:nvPr/>
        </p:nvSpPr>
        <p:spPr>
          <a:xfrm flipH="1" flipV="1">
            <a:off x="3005645" y="550853"/>
            <a:ext cx="115554" cy="90832"/>
          </a:xfrm>
          <a:prstGeom prst="triangle">
            <a:avLst>
              <a:gd name="adj" fmla="val 100000"/>
            </a:avLst>
          </a:prstGeom>
          <a:solidFill>
            <a:srgbClr val="871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rcRect t="20638"/>
          <a:stretch>
            <a:fillRect/>
          </a:stretch>
        </p:blipFill>
        <p:spPr>
          <a:xfrm>
            <a:off x="7057390" y="-2540"/>
            <a:ext cx="2086890" cy="5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70" y="1936115"/>
            <a:ext cx="5443200" cy="2986609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B0252A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6360" y="93980"/>
            <a:ext cx="184912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500" dirty="0">
                <a:solidFill>
                  <a:schemeClr val="bg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Introduction</a:t>
            </a:r>
            <a:endParaRPr lang="zh-CN" altLang="en-US" sz="1500" dirty="0">
              <a:solidFill>
                <a:schemeClr val="bg1"/>
              </a:solidFill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1675" y="1040130"/>
            <a:ext cx="7273290" cy="21717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(1) Data collection</a:t>
            </a: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Scientific publications </a:t>
            </a:r>
            <a:r>
              <a:rPr lang="en-US" altLang="zh-CN" sz="1600" dirty="0"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and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patents are viewed as respective proxies of scientific research and technological advance.  We employ artificial intelligence (AI) technologies as a case study, specifically within the timeframe from 2014 to 2018.</a:t>
            </a: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255589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070860" y="93980"/>
            <a:ext cx="176085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Results and analysis</a:t>
            </a:r>
            <a:endParaRPr lang="zh-CN" altLang="en-US" sz="1500" dirty="0">
              <a:solidFill>
                <a:schemeClr val="bg1"/>
              </a:solidFill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61560" y="93980"/>
            <a:ext cx="124269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Conclusion </a:t>
            </a:r>
            <a:endParaRPr lang="zh-CN" altLang="en-US" sz="1500" dirty="0">
              <a:solidFill>
                <a:schemeClr val="bg1"/>
              </a:solidFill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05450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836913" y="93911"/>
            <a:ext cx="0" cy="36131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270001" y="84455"/>
            <a:ext cx="1884680" cy="556895"/>
            <a:chOff x="-41023" y="-3151"/>
            <a:chExt cx="2029321" cy="557115"/>
          </a:xfrm>
        </p:grpSpPr>
        <p:sp>
          <p:nvSpPr>
            <p:cNvPr id="14" name="矩形 13"/>
            <p:cNvSpPr/>
            <p:nvPr/>
          </p:nvSpPr>
          <p:spPr>
            <a:xfrm>
              <a:off x="1" y="-3151"/>
              <a:ext cx="1818731" cy="557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-41023" y="94042"/>
              <a:ext cx="2029321" cy="32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500" dirty="0">
                  <a:solidFill>
                    <a:srgbClr val="B0252A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Research framework</a:t>
              </a:r>
              <a:endParaRPr lang="zh-CN" altLang="en-US" sz="1500" dirty="0">
                <a:solidFill>
                  <a:srgbClr val="B0252A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</p:grpSp>
      <p:sp>
        <p:nvSpPr>
          <p:cNvPr id="17" name="等腰三角形 16"/>
          <p:cNvSpPr/>
          <p:nvPr/>
        </p:nvSpPr>
        <p:spPr>
          <a:xfrm flipH="1" flipV="1">
            <a:off x="3005645" y="550853"/>
            <a:ext cx="115554" cy="90832"/>
          </a:xfrm>
          <a:prstGeom prst="triangle">
            <a:avLst>
              <a:gd name="adj" fmla="val 100000"/>
            </a:avLst>
          </a:prstGeom>
          <a:solidFill>
            <a:srgbClr val="871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rcRect t="20638"/>
          <a:stretch>
            <a:fillRect/>
          </a:stretch>
        </p:blipFill>
        <p:spPr>
          <a:xfrm>
            <a:off x="7057390" y="-2540"/>
            <a:ext cx="2100354" cy="5616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45" y="2854960"/>
            <a:ext cx="5695950" cy="31242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557154"/>
          </a:xfrm>
          <a:prstGeom prst="rect">
            <a:avLst/>
          </a:prstGeom>
          <a:solidFill>
            <a:srgbClr val="B0252A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8" name="矩形 17"/>
          <p:cNvSpPr/>
          <p:nvPr/>
        </p:nvSpPr>
        <p:spPr>
          <a:xfrm>
            <a:off x="683895" y="928370"/>
            <a:ext cx="7603490" cy="43383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(2) Preprocessing</a:t>
            </a:r>
            <a:endParaRPr lang="en-US" altLang="zh-CN" sz="1600" b="1" dirty="0">
              <a:solidFill>
                <a:srgbClr val="C00000"/>
              </a:solidFill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marL="285750" indent="-285750" algn="just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New sciences are defined as scientific topics with novelty and impact that have not yet been integrated into the existing technology system.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just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science-technology network among </a:t>
            </a:r>
            <a:r>
              <a:rPr lang="zh-CN" altLang="en-US" sz="16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new science</a:t>
            </a:r>
            <a:r>
              <a:rPr lang="en-US" altLang="zh-CN" sz="16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 and patents is constructed. This network describes 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flow of knowledge from </a:t>
            </a:r>
            <a:r>
              <a:rPr lang="zh-CN" altLang="en-US" sz="16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new science</a:t>
            </a:r>
            <a:r>
              <a:rPr lang="en-US" altLang="zh-CN" sz="16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 to </a:t>
            </a:r>
            <a:r>
              <a:rPr lang="zh-CN" altLang="en-US" sz="16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technolog</a:t>
            </a:r>
            <a:r>
              <a:rPr lang="en-US" altLang="zh-CN" sz="16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y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just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600" dirty="0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Link prediction is employed to explore the deep fusion semantic links between new sciences and technology.</a:t>
            </a:r>
            <a:endParaRPr lang="en-US" altLang="zh-CN" sz="1600" dirty="0"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 marL="285750" indent="-285750" algn="just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r>
              <a:rPr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he community discovery algorithm is utilized to identify and filter subnetworks containing new links between new sciences and technologies. 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 sz="16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just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6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structural entropy is employed to evaluate the influence of subnetworks, thereby identifying breakthrough technologies.</a:t>
            </a:r>
            <a:endParaRPr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 fontAlgn="auto"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zh-CN" sz="16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6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just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360" y="93980"/>
            <a:ext cx="184912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500" dirty="0">
                <a:solidFill>
                  <a:schemeClr val="bg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Introduction</a:t>
            </a:r>
            <a:endParaRPr lang="zh-CN" altLang="en-US" sz="1500" dirty="0">
              <a:solidFill>
                <a:schemeClr val="bg1"/>
              </a:solidFill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255589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070860" y="93980"/>
            <a:ext cx="176085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dirty="0">
                <a:solidFill>
                  <a:schemeClr val="bg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Results and analysis</a:t>
            </a:r>
            <a:endParaRPr lang="zh-CN" altLang="en-US" sz="1500" dirty="0">
              <a:solidFill>
                <a:schemeClr val="bg1"/>
              </a:solidFill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61560" y="93980"/>
            <a:ext cx="124269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00" dirty="0">
                <a:solidFill>
                  <a:schemeClr val="bg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Conclusion </a:t>
            </a:r>
            <a:endParaRPr lang="zh-CN" altLang="en-US" sz="1500" dirty="0">
              <a:solidFill>
                <a:schemeClr val="bg1"/>
              </a:solidFill>
              <a:uFillTx/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054506" y="93911"/>
            <a:ext cx="0" cy="36303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836913" y="93911"/>
            <a:ext cx="0" cy="361315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1270001" y="84455"/>
            <a:ext cx="1884680" cy="556895"/>
            <a:chOff x="-41023" y="-3151"/>
            <a:chExt cx="2029321" cy="557115"/>
          </a:xfrm>
        </p:grpSpPr>
        <p:sp>
          <p:nvSpPr>
            <p:cNvPr id="30" name="矩形 29"/>
            <p:cNvSpPr/>
            <p:nvPr/>
          </p:nvSpPr>
          <p:spPr>
            <a:xfrm>
              <a:off x="1" y="-3151"/>
              <a:ext cx="1818731" cy="557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5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-41023" y="94042"/>
              <a:ext cx="2029321" cy="32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500" dirty="0">
                  <a:solidFill>
                    <a:srgbClr val="B0252A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cs typeface="Times New Roman" panose="02020603050405020304" charset="0"/>
                </a:rPr>
                <a:t>Research framework</a:t>
              </a:r>
              <a:endParaRPr lang="zh-CN" altLang="en-US" sz="1500" dirty="0">
                <a:solidFill>
                  <a:srgbClr val="B0252A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</p:grpSp>
      <p:sp>
        <p:nvSpPr>
          <p:cNvPr id="34" name="等腰三角形 33"/>
          <p:cNvSpPr/>
          <p:nvPr/>
        </p:nvSpPr>
        <p:spPr>
          <a:xfrm flipH="1" flipV="1">
            <a:off x="3005645" y="550853"/>
            <a:ext cx="115554" cy="90832"/>
          </a:xfrm>
          <a:prstGeom prst="triangle">
            <a:avLst>
              <a:gd name="adj" fmla="val 100000"/>
            </a:avLst>
          </a:prstGeom>
          <a:solidFill>
            <a:srgbClr val="871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rcRect t="20638"/>
          <a:stretch>
            <a:fillRect/>
          </a:stretch>
        </p:blipFill>
        <p:spPr>
          <a:xfrm>
            <a:off x="7057390" y="-2540"/>
            <a:ext cx="2100354" cy="561600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TABLE_ENDDRAG_ORIGIN_RECT" val="368*232"/>
  <p:tag name="TABLE_ENDDRAG_RECT" val="342*71*368*232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commondata" val="eyJoZGlkIjoiZWM0ZjgyNjU5ZGI3ZjQyNWU2YWQ0MjM0NDNkMmIyOTA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D21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4668</Words>
  <Application>WPS 演示</Application>
  <PresentationFormat>全屏显示(4:3)</PresentationFormat>
  <Paragraphs>246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微软雅黑</vt:lpstr>
      <vt:lpstr>Wingdings</vt:lpstr>
      <vt:lpstr>Libertinus Serif</vt:lpstr>
      <vt:lpstr>Segoe Print</vt:lpstr>
      <vt:lpstr>楷体</vt:lpstr>
      <vt:lpstr>Calibri</vt:lpstr>
      <vt:lpstr>Arial Unicode MS</vt:lpstr>
      <vt:lpstr>Calibri Light</vt:lpstr>
      <vt:lpstr>PMingLiU</vt:lpstr>
      <vt:lpstr>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WD</cp:lastModifiedBy>
  <cp:revision>191</cp:revision>
  <dcterms:created xsi:type="dcterms:W3CDTF">2015-02-19T23:46:00Z</dcterms:created>
  <dcterms:modified xsi:type="dcterms:W3CDTF">2024-05-27T15:08:45Z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6B61A8E93FF4495E9884D401DA420086_13</vt:lpwstr>
  </property>
  <property fmtid="{D5CDD505-2E9C-101B-9397-08002B2CF9AE}" pid="3" name="KSOProductBuildVer">
    <vt:lpwstr>2052-12.1.0.16929</vt:lpwstr>
  </property>
</Properties>
</file>