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417" r:id="rId4"/>
    <p:sldId id="484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94" r:id="rId15"/>
    <p:sldId id="495" r:id="rId16"/>
    <p:sldId id="496" r:id="rId17"/>
    <p:sldId id="497" r:id="rId18"/>
    <p:sldId id="498" r:id="rId19"/>
    <p:sldId id="49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家彬" initials="家彬" lastIdx="1" clrIdx="0">
    <p:extLst>
      <p:ext uri="{19B8F6BF-5375-455C-9EA6-DF929625EA0E}">
        <p15:presenceInfo xmlns:p15="http://schemas.microsoft.com/office/powerpoint/2012/main" userId="dcdde20c40229f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6D941-5E48-4721-81FC-CDC4AE994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E7A908-D759-4E70-98ED-B7E1407CF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6FA15-0C18-4EAF-BAF7-ED7373A6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35CC-F5C0-4893-9AE3-64E173937DB1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898BA-C7C5-453B-9DE1-D193D799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D1C88-C6AA-459C-AEFD-15709C03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2488-BD65-4273-AAFB-78273A3FB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68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27F6A-A30A-43AF-9A2E-A95D0B7F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DF42BC-68B4-4357-BFDE-252C59CE6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ECDA3-8A0C-4395-8080-0FD75999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35CC-F5C0-4893-9AE3-64E173937DB1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4BBA7-3641-4AFE-9677-8F350E64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A6C1F-3DEA-4485-BFD7-E9B6E07C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2488-BD65-4273-AAFB-78273A3FB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33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404DAB-2A73-424D-A92F-75891CC83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04C533-22BE-4D30-B31B-FE2A45282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82239-6023-476B-857B-14FEBA0C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35CC-F5C0-4893-9AE3-64E173937DB1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B9BCC-70C9-42DD-888D-7DE66949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B0415-B319-40CF-BC12-C8C7A3A9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2488-BD65-4273-AAFB-78273A3FB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79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C2693-0986-4E37-BF8F-7B5F6DB5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74FAC9-AFFC-4276-894A-CB6E339E2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FD34F5-A94C-4C54-9760-BE13405F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35CC-F5C0-4893-9AE3-64E173937DB1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B7EBC-92F0-4749-8873-59167219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A5D7A-F961-4EC4-819F-63E5193D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2488-BD65-4273-AAFB-78273A3FB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93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17B7A-DAD6-4F7F-B18C-B36E0127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4F3027-2158-46F5-A68B-0819340E4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88661-F30F-4336-AA44-1BD3A6AC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35CC-F5C0-4893-9AE3-64E173937DB1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337344-16C1-4B8F-99E2-32BB2AA0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250BB-7A00-435A-B17F-68459426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2488-BD65-4273-AAFB-78273A3FB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4D793-6EC0-42C2-B17D-3C403F40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35807-6037-4E42-9810-0FD301D54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720C61-B6B2-4AE2-BD1D-A4F757953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3411B4-9C6B-4B95-8B5B-E2402899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35CC-F5C0-4893-9AE3-64E173937DB1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93ED70-B7DA-4C49-98A6-E24178B2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45414C-6FDB-4C1E-8FC7-23C7F073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2488-BD65-4273-AAFB-78273A3FB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45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7733A-D657-401C-A871-4A266A261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624210-11E2-4EF9-ABB9-DBF12F281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7DDC70-B5C2-4874-BC38-37E0EA03F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1757FC-63B4-4EAD-8F13-035161719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D7EB29-97EA-45AE-A22C-06818AAD1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E985F8-14D4-4381-BDC0-64EC5BDC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35CC-F5C0-4893-9AE3-64E173937DB1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9B0EC5-3382-48F0-8936-E8262A1C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3EC191-5107-423C-81C9-3D28FE29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2488-BD65-4273-AAFB-78273A3FB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99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13D92-D6EA-4BC9-8B77-40167354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29BEF-D26A-4346-AA23-4244E225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35CC-F5C0-4893-9AE3-64E173937DB1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7F8664-BF66-4DED-9702-D6FECE96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1AE335-FD7F-4318-9D2D-CB6EF32D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2488-BD65-4273-AAFB-78273A3FB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7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7600F0-8D71-468C-A8A5-F6971A64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35CC-F5C0-4893-9AE3-64E173937DB1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E9C566-9B48-4D1B-A2C5-856E1D07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E91042-4E30-485E-A842-E79DB2E8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2488-BD65-4273-AAFB-78273A3FB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33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DB041-337A-4197-97DD-113BD538E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2ADE2-D479-4322-9DD7-E3A88AED1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285045-F409-4276-BB12-AD516FDAF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12B79E-47C7-4EC4-9608-47AF3613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35CC-F5C0-4893-9AE3-64E173937DB1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4CFA42-4E8C-4C74-B4D7-DBBADCFF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B0B858-752B-43F7-91D2-D5596920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2488-BD65-4273-AAFB-78273A3FB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05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2A3DA-2736-4958-A237-59C4B1F8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F81FD4-266E-480B-B3CB-069E68DBC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24CD1C-7B3C-4B03-B2EA-5F6AB31A2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6D0BA2-C690-4999-B1C6-5946E8A2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35CC-F5C0-4893-9AE3-64E173937DB1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4D713A-5707-4ECB-A309-14E8836A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130F0D-709C-4C2F-8FB2-60956D02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2488-BD65-4273-AAFB-78273A3FB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58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18C9CE-A282-4134-9477-299B6281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DE7B8D-FCE9-4D2C-A10E-D6A31304C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CF22C-C1D7-4AF0-BBB8-3E7105697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F35CC-F5C0-4893-9AE3-64E173937DB1}" type="datetimeFigureOut">
              <a:rPr lang="zh-CN" altLang="en-US" smtClean="0"/>
              <a:t>2021/9/29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34E68-C100-4B6C-8218-FE2307807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69EEC-0E82-4C51-BBE3-BBF55FE04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F2488-BD65-4273-AAFB-78273A3FBB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16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12192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444847" y="3951670"/>
            <a:ext cx="11302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Extracting Domain Entities from Scientific Papers Leveraging Author Keywords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4066" y="6015186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34067" y="6431754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-1" y="3770843"/>
            <a:ext cx="12192000" cy="64800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logo"/>
          <p:cNvPicPr>
            <a:picLocks noChangeAspect="1"/>
          </p:cNvPicPr>
          <p:nvPr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4066" y="418472"/>
            <a:ext cx="4915086" cy="115580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9087AEF-1837-449C-B7EC-2791FD8BA6FC}"/>
              </a:ext>
            </a:extLst>
          </p:cNvPr>
          <p:cNvSpPr txBox="1"/>
          <p:nvPr/>
        </p:nvSpPr>
        <p:spPr>
          <a:xfrm>
            <a:off x="4163463" y="5191712"/>
            <a:ext cx="3865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Jiabin</a:t>
            </a:r>
            <a:r>
              <a:rPr lang="en-US" altLang="zh-CN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Peng, Jing Chen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en-US" altLang="zh-CN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Guo Chen</a:t>
            </a:r>
            <a:endParaRPr lang="zh-CN" altLang="en-US" sz="16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21C01D-2E2E-4BAB-A019-5FAC56F26BDA}"/>
              </a:ext>
            </a:extLst>
          </p:cNvPr>
          <p:cNvSpPr txBox="1"/>
          <p:nvPr/>
        </p:nvSpPr>
        <p:spPr>
          <a:xfrm>
            <a:off x="4111410" y="1980487"/>
            <a:ext cx="3969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EEKE</a:t>
            </a: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2021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6"/>
    </mc:Choice>
    <mc:Fallback xmlns="">
      <p:transition spd="slow" advTm="21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5400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521190" y="65424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6640833"/>
            <a:ext cx="1218240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7746B3-44E3-48D3-BF5D-D020D4284A2B}"/>
              </a:ext>
            </a:extLst>
          </p:cNvPr>
          <p:cNvSpPr txBox="1"/>
          <p:nvPr/>
        </p:nvSpPr>
        <p:spPr>
          <a:xfrm>
            <a:off x="1521190" y="159665"/>
            <a:ext cx="2645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Methodology</a:t>
            </a:r>
          </a:p>
        </p:txBody>
      </p:sp>
      <p:sp>
        <p:nvSpPr>
          <p:cNvPr id="8" name="TextBox 30">
            <a:extLst>
              <a:ext uri="{FF2B5EF4-FFF2-40B4-BE49-F238E27FC236}">
                <a16:creationId xmlns:a16="http://schemas.microsoft.com/office/drawing/2014/main" id="{76F27600-3855-4708-A976-11CD38ADA57C}"/>
              </a:ext>
            </a:extLst>
          </p:cNvPr>
          <p:cNvSpPr txBox="1"/>
          <p:nvPr/>
        </p:nvSpPr>
        <p:spPr>
          <a:xfrm>
            <a:off x="1937572" y="831417"/>
            <a:ext cx="748923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Feature Processing —— </a:t>
            </a:r>
            <a:r>
              <a:rPr lang="en-US" altLang="zh-CN" sz="1800" i="1" dirty="0"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Word Vector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3170A4-C9D6-4804-A790-5D8494611026}"/>
              </a:ext>
            </a:extLst>
          </p:cNvPr>
          <p:cNvSpPr/>
          <p:nvPr/>
        </p:nvSpPr>
        <p:spPr>
          <a:xfrm>
            <a:off x="1616963" y="89464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CF29AF5-A278-49D3-868D-152642B2D41E}"/>
              </a:ext>
            </a:extLst>
          </p:cNvPr>
          <p:cNvSpPr txBox="1"/>
          <p:nvPr/>
        </p:nvSpPr>
        <p:spPr>
          <a:xfrm>
            <a:off x="1530614" y="1340647"/>
            <a:ext cx="968973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Model: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Word2Vec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56499DE-9BB2-49EE-A5CA-DC7F70EC7BA2}"/>
              </a:ext>
            </a:extLst>
          </p:cNvPr>
          <p:cNvSpPr txBox="1"/>
          <p:nvPr/>
        </p:nvSpPr>
        <p:spPr>
          <a:xfrm>
            <a:off x="1530614" y="1972241"/>
            <a:ext cx="307113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Corpus Processing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B137230-50E9-45CB-BE89-ECB298D4B3E5}"/>
              </a:ext>
            </a:extLst>
          </p:cNvPr>
          <p:cNvSpPr txBox="1"/>
          <p:nvPr/>
        </p:nvSpPr>
        <p:spPr>
          <a:xfrm>
            <a:off x="1530613" y="4476754"/>
            <a:ext cx="349387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 Parameter Selection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8A8DE2A-61CD-49BC-94DD-A28AA84FF959}"/>
              </a:ext>
            </a:extLst>
          </p:cNvPr>
          <p:cNvSpPr txBox="1"/>
          <p:nvPr/>
        </p:nvSpPr>
        <p:spPr>
          <a:xfrm>
            <a:off x="1811761" y="2545613"/>
            <a:ext cx="9783207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 stemming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Concatenating the words in a phrase by ‘_’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1500130-5659-44EC-9FD7-767CA5DA0F5E}"/>
              </a:ext>
            </a:extLst>
          </p:cNvPr>
          <p:cNvSpPr txBox="1"/>
          <p:nvPr/>
        </p:nvSpPr>
        <p:spPr>
          <a:xfrm>
            <a:off x="1888041" y="3493804"/>
            <a:ext cx="9783207" cy="87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Original sentence : </a:t>
            </a:r>
            <a:r>
              <a:rPr lang="en-US" altLang="zh-CN" i="1" dirty="0"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Support vector machine and random forest were used in this paper.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Processed sentences: </a:t>
            </a:r>
            <a:r>
              <a:rPr lang="en-US" altLang="zh-CN" i="1" dirty="0" err="1">
                <a:latin typeface="Linux Libertine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i="1" dirty="0" err="1"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upport_vector_machin</a:t>
            </a:r>
            <a:r>
              <a:rPr lang="en-US" altLang="zh-CN" i="1" dirty="0"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altLang="zh-CN" i="1" dirty="0" err="1"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random_forest</a:t>
            </a:r>
            <a:r>
              <a:rPr lang="en-US" altLang="zh-CN" i="1" dirty="0"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 were use in </a:t>
            </a:r>
            <a:r>
              <a:rPr lang="en-US" altLang="zh-CN" i="1" dirty="0" err="1"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altLang="zh-CN" i="1" dirty="0"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 paper .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9450A3F-B742-4AE4-8E63-1CDB09F75B50}"/>
              </a:ext>
            </a:extLst>
          </p:cNvPr>
          <p:cNvSpPr txBox="1"/>
          <p:nvPr/>
        </p:nvSpPr>
        <p:spPr>
          <a:xfrm>
            <a:off x="1888041" y="5045892"/>
            <a:ext cx="9783207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Algorithm: 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Skip-gram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or </a:t>
            </a:r>
            <a:r>
              <a:rPr lang="en-US" altLang="zh-CN" sz="16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CBOW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 size: 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or 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5902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"/>
    </mc:Choice>
    <mc:Fallback xmlns="">
      <p:transition spd="slow" advTm="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0" grpId="0"/>
      <p:bldP spid="40" grpId="0"/>
      <p:bldP spid="26" grpId="0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5400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521190" y="65424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6640833"/>
            <a:ext cx="1218240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7746B3-44E3-48D3-BF5D-D020D4284A2B}"/>
              </a:ext>
            </a:extLst>
          </p:cNvPr>
          <p:cNvSpPr txBox="1"/>
          <p:nvPr/>
        </p:nvSpPr>
        <p:spPr>
          <a:xfrm>
            <a:off x="1521190" y="159665"/>
            <a:ext cx="2645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Methodology</a:t>
            </a:r>
          </a:p>
        </p:txBody>
      </p:sp>
      <p:sp>
        <p:nvSpPr>
          <p:cNvPr id="8" name="TextBox 30">
            <a:extLst>
              <a:ext uri="{FF2B5EF4-FFF2-40B4-BE49-F238E27FC236}">
                <a16:creationId xmlns:a16="http://schemas.microsoft.com/office/drawing/2014/main" id="{76F27600-3855-4708-A976-11CD38ADA57C}"/>
              </a:ext>
            </a:extLst>
          </p:cNvPr>
          <p:cNvSpPr txBox="1"/>
          <p:nvPr/>
        </p:nvSpPr>
        <p:spPr>
          <a:xfrm>
            <a:off x="1937572" y="831417"/>
            <a:ext cx="748923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Feature Processing —— </a:t>
            </a:r>
            <a:r>
              <a:rPr lang="en-US" altLang="zh-CN" sz="1800" i="1" dirty="0"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Part of Speech (POS)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3170A4-C9D6-4804-A790-5D8494611026}"/>
              </a:ext>
            </a:extLst>
          </p:cNvPr>
          <p:cNvSpPr/>
          <p:nvPr/>
        </p:nvSpPr>
        <p:spPr>
          <a:xfrm>
            <a:off x="1616963" y="89464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CF29AF5-A278-49D3-868D-152642B2D41E}"/>
              </a:ext>
            </a:extLst>
          </p:cNvPr>
          <p:cNvSpPr txBox="1"/>
          <p:nvPr/>
        </p:nvSpPr>
        <p:spPr>
          <a:xfrm>
            <a:off x="1530614" y="1340647"/>
            <a:ext cx="968973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Toolkit: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nltk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(36 POS in total)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CC48F50-48C3-4C6C-A6BA-6375F3D9E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336306"/>
              </p:ext>
            </p:extLst>
          </p:nvPr>
        </p:nvGraphicFramePr>
        <p:xfrm>
          <a:off x="2195610" y="1974483"/>
          <a:ext cx="69731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565">
                  <a:extLst>
                    <a:ext uri="{9D8B030D-6E8A-4147-A177-3AD203B41FA5}">
                      <a16:colId xmlns:a16="http://schemas.microsoft.com/office/drawing/2014/main" val="25808284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5204287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90775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399402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82979602"/>
                    </a:ext>
                  </a:extLst>
                </a:gridCol>
                <a:gridCol w="2179146">
                  <a:extLst>
                    <a:ext uri="{9D8B030D-6E8A-4147-A177-3AD203B41FA5}">
                      <a16:colId xmlns:a16="http://schemas.microsoft.com/office/drawing/2014/main" val="3553143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VB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VBG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NNS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the other 32 POS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4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support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0, 0, … , 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99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vector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0, 0, … , 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60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machin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0, 0, … , 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588363"/>
                  </a:ext>
                </a:extLst>
              </a:tr>
            </a:tbl>
          </a:graphicData>
        </a:graphic>
      </p:graphicFrame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D6F7D11A-A333-4D55-BF8E-F618FEA19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342896"/>
              </p:ext>
            </p:extLst>
          </p:nvPr>
        </p:nvGraphicFramePr>
        <p:xfrm>
          <a:off x="2195609" y="3783924"/>
          <a:ext cx="69731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565">
                  <a:extLst>
                    <a:ext uri="{9D8B030D-6E8A-4147-A177-3AD203B41FA5}">
                      <a16:colId xmlns:a16="http://schemas.microsoft.com/office/drawing/2014/main" val="25808284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5204287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90775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0399402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82979602"/>
                    </a:ext>
                  </a:extLst>
                </a:gridCol>
                <a:gridCol w="2179146">
                  <a:extLst>
                    <a:ext uri="{9D8B030D-6E8A-4147-A177-3AD203B41FA5}">
                      <a16:colId xmlns:a16="http://schemas.microsoft.com/office/drawing/2014/main" val="3553143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VB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VBG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NNS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the other 32 POS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4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support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0.333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0.267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0, 0, … , 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99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vector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0, 0, … , 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60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machin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0, 0, … , 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588363"/>
                  </a:ext>
                </a:extLst>
              </a:tr>
            </a:tbl>
          </a:graphicData>
        </a:graphic>
      </p:graphicFrame>
      <p:sp>
        <p:nvSpPr>
          <p:cNvPr id="16" name="箭头: 右 15">
            <a:extLst>
              <a:ext uri="{FF2B5EF4-FFF2-40B4-BE49-F238E27FC236}">
                <a16:creationId xmlns:a16="http://schemas.microsoft.com/office/drawing/2014/main" id="{B4492BEB-40EB-43AC-B2BC-A0866F19F7A4}"/>
              </a:ext>
            </a:extLst>
          </p:cNvPr>
          <p:cNvSpPr/>
          <p:nvPr/>
        </p:nvSpPr>
        <p:spPr>
          <a:xfrm>
            <a:off x="584461" y="4254435"/>
            <a:ext cx="1303579" cy="53283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FAE15AC-BF3F-44E6-B2CB-C3B4727C59E6}"/>
              </a:ext>
            </a:extLst>
          </p:cNvPr>
          <p:cNvSpPr txBox="1"/>
          <p:nvPr/>
        </p:nvSpPr>
        <p:spPr>
          <a:xfrm>
            <a:off x="316435" y="3787456"/>
            <a:ext cx="181753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132124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"/>
    </mc:Choice>
    <mc:Fallback xmlns="">
      <p:transition spd="slow" advTm="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5400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521190" y="65424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6640833"/>
            <a:ext cx="1218240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7746B3-44E3-48D3-BF5D-D020D4284A2B}"/>
              </a:ext>
            </a:extLst>
          </p:cNvPr>
          <p:cNvSpPr txBox="1"/>
          <p:nvPr/>
        </p:nvSpPr>
        <p:spPr>
          <a:xfrm>
            <a:off x="1521190" y="159665"/>
            <a:ext cx="2645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Methodology</a:t>
            </a:r>
          </a:p>
        </p:txBody>
      </p:sp>
      <p:sp>
        <p:nvSpPr>
          <p:cNvPr id="8" name="TextBox 30">
            <a:extLst>
              <a:ext uri="{FF2B5EF4-FFF2-40B4-BE49-F238E27FC236}">
                <a16:creationId xmlns:a16="http://schemas.microsoft.com/office/drawing/2014/main" id="{76F27600-3855-4708-A976-11CD38ADA57C}"/>
              </a:ext>
            </a:extLst>
          </p:cNvPr>
          <p:cNvSpPr txBox="1"/>
          <p:nvPr/>
        </p:nvSpPr>
        <p:spPr>
          <a:xfrm>
            <a:off x="1937572" y="831417"/>
            <a:ext cx="748923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Feature Processing —— </a:t>
            </a:r>
            <a:r>
              <a:rPr lang="en-US" altLang="zh-CN" sz="1800" i="1" dirty="0"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Part of Speech (POS)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3170A4-C9D6-4804-A790-5D8494611026}"/>
              </a:ext>
            </a:extLst>
          </p:cNvPr>
          <p:cNvSpPr/>
          <p:nvPr/>
        </p:nvSpPr>
        <p:spPr>
          <a:xfrm>
            <a:off x="1616963" y="89464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E90DB76-94A5-4554-AA95-B658E53699ED}"/>
              </a:ext>
            </a:extLst>
          </p:cNvPr>
          <p:cNvSpPr txBox="1"/>
          <p:nvPr/>
        </p:nvSpPr>
        <p:spPr>
          <a:xfrm>
            <a:off x="650449" y="3523022"/>
            <a:ext cx="11795901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[support vector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machin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[</a:t>
            </a:r>
            <a:r>
              <a:rPr lang="en-US" altLang="zh-CN" sz="1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0.333, 0.267, 0.3, 0.1, 0, 0, …, 0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 0, 0.7, 0.3, 0, 0, …, 0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0.15, 0.05, 0.5, 0.3, 0, 0, …, 0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0, 0, …, 0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57528561-1992-4964-BE82-C85DF23C30A8}"/>
              </a:ext>
            </a:extLst>
          </p:cNvPr>
          <p:cNvSpPr/>
          <p:nvPr/>
        </p:nvSpPr>
        <p:spPr>
          <a:xfrm>
            <a:off x="4951565" y="2813060"/>
            <a:ext cx="216000" cy="2553171"/>
          </a:xfrm>
          <a:prstGeom prst="leftBrace">
            <a:avLst/>
          </a:prstGeom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0F417F56-E390-4EA9-BFA0-E0A27DAB31EC}"/>
              </a:ext>
            </a:extLst>
          </p:cNvPr>
          <p:cNvSpPr/>
          <p:nvPr/>
        </p:nvSpPr>
        <p:spPr>
          <a:xfrm>
            <a:off x="7253334" y="3189645"/>
            <a:ext cx="216000" cy="1800000"/>
          </a:xfrm>
          <a:prstGeom prst="leftBrace">
            <a:avLst/>
          </a:prstGeom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EA410A77-422E-4958-8F88-A1E3A68C15BB}"/>
              </a:ext>
            </a:extLst>
          </p:cNvPr>
          <p:cNvSpPr/>
          <p:nvPr/>
        </p:nvSpPr>
        <p:spPr>
          <a:xfrm>
            <a:off x="9447103" y="2919645"/>
            <a:ext cx="216000" cy="2340000"/>
          </a:xfrm>
          <a:prstGeom prst="leftBrace">
            <a:avLst/>
          </a:prstGeom>
          <a:ln>
            <a:solidFill>
              <a:schemeClr val="tx1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B977CA-D946-4E24-BD8B-393749A339D3}"/>
              </a:ext>
            </a:extLst>
          </p:cNvPr>
          <p:cNvSpPr txBox="1"/>
          <p:nvPr/>
        </p:nvSpPr>
        <p:spPr>
          <a:xfrm>
            <a:off x="4409045" y="4167495"/>
            <a:ext cx="1225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36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BE55F44-A5EF-4157-A406-7730779B2183}"/>
              </a:ext>
            </a:extLst>
          </p:cNvPr>
          <p:cNvSpPr txBox="1"/>
          <p:nvPr/>
        </p:nvSpPr>
        <p:spPr>
          <a:xfrm>
            <a:off x="6748591" y="4167495"/>
            <a:ext cx="1225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36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8B5DE4F-3D12-451D-BA5B-4736E236A598}"/>
              </a:ext>
            </a:extLst>
          </p:cNvPr>
          <p:cNvSpPr txBox="1"/>
          <p:nvPr/>
        </p:nvSpPr>
        <p:spPr>
          <a:xfrm>
            <a:off x="8942360" y="4163910"/>
            <a:ext cx="1225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36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179EC848-3D80-48F1-A2B2-4AFFBDD20190}"/>
              </a:ext>
            </a:extLst>
          </p:cNvPr>
          <p:cNvSpPr/>
          <p:nvPr/>
        </p:nvSpPr>
        <p:spPr>
          <a:xfrm>
            <a:off x="7558299" y="-477000"/>
            <a:ext cx="216000" cy="7812000"/>
          </a:xfrm>
          <a:prstGeom prst="leftBrace">
            <a:avLst/>
          </a:prstGeom>
          <a:ln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4B3256E-B8C2-4C04-84A5-9EBDADFFD311}"/>
              </a:ext>
            </a:extLst>
          </p:cNvPr>
          <p:cNvSpPr txBox="1"/>
          <p:nvPr/>
        </p:nvSpPr>
        <p:spPr>
          <a:xfrm>
            <a:off x="1616963" y="1341800"/>
            <a:ext cx="9689735" cy="1197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[support] = [</a:t>
            </a:r>
            <a:r>
              <a:rPr lang="en-US" altLang="zh-CN" sz="1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0.333, 0.267, 0.3, 0.1, 0, 0, …, 0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[vector] = [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 0, 0.7, 0.3, 0, 0, …, 0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machin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 [</a:t>
            </a:r>
            <a:r>
              <a:rPr lang="en-US" altLang="zh-CN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0.15, 0.05, 0.5, 0.3, 0, 0, …, 0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10D9734-2A93-423E-9556-DCFB04678842}"/>
              </a:ext>
            </a:extLst>
          </p:cNvPr>
          <p:cNvSpPr txBox="1"/>
          <p:nvPr/>
        </p:nvSpPr>
        <p:spPr>
          <a:xfrm>
            <a:off x="5800945" y="2988963"/>
            <a:ext cx="3730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36</a:t>
            </a:r>
            <a:r>
              <a:rPr lang="fr-FR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 Max(len(phrase</a:t>
            </a:r>
            <a:r>
              <a:rPr lang="fr-FR" altLang="zh-CN" sz="1400" baseline="-1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{lexicon}</a:t>
            </a:r>
            <a:r>
              <a:rPr lang="fr-FR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7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"/>
    </mc:Choice>
    <mc:Fallback xmlns="">
      <p:transition spd="slow" advTm="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5400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521190" y="65424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6640833"/>
            <a:ext cx="1218240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7746B3-44E3-48D3-BF5D-D020D4284A2B}"/>
              </a:ext>
            </a:extLst>
          </p:cNvPr>
          <p:cNvSpPr txBox="1"/>
          <p:nvPr/>
        </p:nvSpPr>
        <p:spPr>
          <a:xfrm>
            <a:off x="1521190" y="159665"/>
            <a:ext cx="2645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Methodology</a:t>
            </a:r>
          </a:p>
        </p:txBody>
      </p:sp>
      <p:sp>
        <p:nvSpPr>
          <p:cNvPr id="8" name="TextBox 30">
            <a:extLst>
              <a:ext uri="{FF2B5EF4-FFF2-40B4-BE49-F238E27FC236}">
                <a16:creationId xmlns:a16="http://schemas.microsoft.com/office/drawing/2014/main" id="{76F27600-3855-4708-A976-11CD38ADA57C}"/>
              </a:ext>
            </a:extLst>
          </p:cNvPr>
          <p:cNvSpPr txBox="1"/>
          <p:nvPr/>
        </p:nvSpPr>
        <p:spPr>
          <a:xfrm>
            <a:off x="1937572" y="831417"/>
            <a:ext cx="748923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Feature Processing —— </a:t>
            </a:r>
            <a:r>
              <a:rPr lang="en-US" altLang="zh-CN" sz="1800" i="1" dirty="0"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3170A4-C9D6-4804-A790-5D8494611026}"/>
              </a:ext>
            </a:extLst>
          </p:cNvPr>
          <p:cNvSpPr/>
          <p:nvPr/>
        </p:nvSpPr>
        <p:spPr>
          <a:xfrm>
            <a:off x="1616963" y="89464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F137CD-CEC1-4769-B11C-AC1A361D2D66}"/>
              </a:ext>
            </a:extLst>
          </p:cNvPr>
          <p:cNvSpPr txBox="1"/>
          <p:nvPr/>
        </p:nvSpPr>
        <p:spPr>
          <a:xfrm>
            <a:off x="1616963" y="1406111"/>
            <a:ext cx="9689735" cy="16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Three types of phrase cases were defined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 uppercase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uppercase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lowercase</a:t>
            </a:r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BB75BDEC-8A6F-4C4D-99C8-7E3D0A645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919061"/>
              </p:ext>
            </p:extLst>
          </p:nvPr>
        </p:nvGraphicFramePr>
        <p:xfrm>
          <a:off x="1867992" y="3207393"/>
          <a:ext cx="84464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686">
                  <a:extLst>
                    <a:ext uri="{9D8B030D-6E8A-4147-A177-3AD203B41FA5}">
                      <a16:colId xmlns:a16="http://schemas.microsoft.com/office/drawing/2014/main" val="258082844"/>
                    </a:ext>
                  </a:extLst>
                </a:gridCol>
                <a:gridCol w="1960776">
                  <a:extLst>
                    <a:ext uri="{9D8B030D-6E8A-4147-A177-3AD203B41FA5}">
                      <a16:colId xmlns:a16="http://schemas.microsoft.com/office/drawing/2014/main" val="1652042878"/>
                    </a:ext>
                  </a:extLst>
                </a:gridCol>
                <a:gridCol w="1687397">
                  <a:extLst>
                    <a:ext uri="{9D8B030D-6E8A-4147-A177-3AD203B41FA5}">
                      <a16:colId xmlns:a16="http://schemas.microsoft.com/office/drawing/2014/main" val="2619077580"/>
                    </a:ext>
                  </a:extLst>
                </a:gridCol>
                <a:gridCol w="1602557">
                  <a:extLst>
                    <a:ext uri="{9D8B030D-6E8A-4147-A177-3AD203B41FA5}">
                      <a16:colId xmlns:a16="http://schemas.microsoft.com/office/drawing/2014/main" val="2039940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initial uppercase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all uppercase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all lowercase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4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support_vector_machin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99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svm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601839"/>
                  </a:ext>
                </a:extLst>
              </a:tr>
            </a:tbl>
          </a:graphicData>
        </a:graphic>
      </p:graphicFrame>
      <p:graphicFrame>
        <p:nvGraphicFramePr>
          <p:cNvPr id="13" name="表格 4">
            <a:extLst>
              <a:ext uri="{FF2B5EF4-FFF2-40B4-BE49-F238E27FC236}">
                <a16:creationId xmlns:a16="http://schemas.microsoft.com/office/drawing/2014/main" id="{B618EFFE-F593-4D84-9788-22586DD0E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95214"/>
              </p:ext>
            </p:extLst>
          </p:nvPr>
        </p:nvGraphicFramePr>
        <p:xfrm>
          <a:off x="1872792" y="4501462"/>
          <a:ext cx="844641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5686">
                  <a:extLst>
                    <a:ext uri="{9D8B030D-6E8A-4147-A177-3AD203B41FA5}">
                      <a16:colId xmlns:a16="http://schemas.microsoft.com/office/drawing/2014/main" val="258082844"/>
                    </a:ext>
                  </a:extLst>
                </a:gridCol>
                <a:gridCol w="1960776">
                  <a:extLst>
                    <a:ext uri="{9D8B030D-6E8A-4147-A177-3AD203B41FA5}">
                      <a16:colId xmlns:a16="http://schemas.microsoft.com/office/drawing/2014/main" val="1652042878"/>
                    </a:ext>
                  </a:extLst>
                </a:gridCol>
                <a:gridCol w="1687397">
                  <a:extLst>
                    <a:ext uri="{9D8B030D-6E8A-4147-A177-3AD203B41FA5}">
                      <a16:colId xmlns:a16="http://schemas.microsoft.com/office/drawing/2014/main" val="2619077580"/>
                    </a:ext>
                  </a:extLst>
                </a:gridCol>
                <a:gridCol w="1602557">
                  <a:extLst>
                    <a:ext uri="{9D8B030D-6E8A-4147-A177-3AD203B41FA5}">
                      <a16:colId xmlns:a16="http://schemas.microsoft.com/office/drawing/2014/main" val="2039940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initial uppercase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all uppercase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all lowercase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4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support_vector_machin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99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svm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601839"/>
                  </a:ext>
                </a:extLst>
              </a:tr>
            </a:tbl>
          </a:graphicData>
        </a:graphic>
      </p:graphicFrame>
      <p:sp>
        <p:nvSpPr>
          <p:cNvPr id="14" name="箭头: 右 13">
            <a:extLst>
              <a:ext uri="{FF2B5EF4-FFF2-40B4-BE49-F238E27FC236}">
                <a16:creationId xmlns:a16="http://schemas.microsoft.com/office/drawing/2014/main" id="{3AAB5C8B-792E-43C7-BA81-00BC661A465C}"/>
              </a:ext>
            </a:extLst>
          </p:cNvPr>
          <p:cNvSpPr/>
          <p:nvPr/>
        </p:nvSpPr>
        <p:spPr>
          <a:xfrm>
            <a:off x="323281" y="4786892"/>
            <a:ext cx="1303579" cy="53283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C9D40F-55C0-434A-BE77-4459462BB9F5}"/>
              </a:ext>
            </a:extLst>
          </p:cNvPr>
          <p:cNvSpPr txBox="1"/>
          <p:nvPr/>
        </p:nvSpPr>
        <p:spPr>
          <a:xfrm>
            <a:off x="55255" y="4319913"/>
            <a:ext cx="181753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Normalization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4C0E695-E17F-4573-8FF9-581244B1A58A}"/>
              </a:ext>
            </a:extLst>
          </p:cNvPr>
          <p:cNvSpPr txBox="1"/>
          <p:nvPr/>
        </p:nvSpPr>
        <p:spPr>
          <a:xfrm>
            <a:off x="1839711" y="5733646"/>
            <a:ext cx="8828289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support_vector_machin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 [0.4, 0, 0.6]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svm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 [0.1, 0.8, 0.1]</a:t>
            </a:r>
          </a:p>
        </p:txBody>
      </p:sp>
    </p:spTree>
    <p:extLst>
      <p:ext uri="{BB962C8B-B14F-4D97-AF65-F5344CB8AC3E}">
        <p14:creationId xmlns:p14="http://schemas.microsoft.com/office/powerpoint/2010/main" val="192161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"/>
    </mc:Choice>
    <mc:Fallback xmlns="">
      <p:transition spd="slow" advTm="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5400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521190" y="65424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6640833"/>
            <a:ext cx="1218240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7746B3-44E3-48D3-BF5D-D020D4284A2B}"/>
              </a:ext>
            </a:extLst>
          </p:cNvPr>
          <p:cNvSpPr txBox="1"/>
          <p:nvPr/>
        </p:nvSpPr>
        <p:spPr>
          <a:xfrm>
            <a:off x="1521190" y="159665"/>
            <a:ext cx="3154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Experiment &amp; Result</a:t>
            </a:r>
          </a:p>
        </p:txBody>
      </p:sp>
      <p:sp>
        <p:nvSpPr>
          <p:cNvPr id="8" name="TextBox 30">
            <a:extLst>
              <a:ext uri="{FF2B5EF4-FFF2-40B4-BE49-F238E27FC236}">
                <a16:creationId xmlns:a16="http://schemas.microsoft.com/office/drawing/2014/main" id="{76F27600-3855-4708-A976-11CD38ADA57C}"/>
              </a:ext>
            </a:extLst>
          </p:cNvPr>
          <p:cNvSpPr txBox="1"/>
          <p:nvPr/>
        </p:nvSpPr>
        <p:spPr>
          <a:xfrm>
            <a:off x="1937572" y="831417"/>
            <a:ext cx="748923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Experimental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Data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3170A4-C9D6-4804-A790-5D8494611026}"/>
              </a:ext>
            </a:extLst>
          </p:cNvPr>
          <p:cNvSpPr/>
          <p:nvPr/>
        </p:nvSpPr>
        <p:spPr>
          <a:xfrm>
            <a:off x="1616963" y="89464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CF29AF5-A278-49D3-868D-152642B2D41E}"/>
              </a:ext>
            </a:extLst>
          </p:cNvPr>
          <p:cNvSpPr txBox="1"/>
          <p:nvPr/>
        </p:nvSpPr>
        <p:spPr>
          <a:xfrm>
            <a:off x="1616963" y="1690641"/>
            <a:ext cx="244599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Bibliography Data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225DD005-2CB7-4E2C-871F-06BBD0DB80EF}"/>
              </a:ext>
            </a:extLst>
          </p:cNvPr>
          <p:cNvSpPr/>
          <p:nvPr/>
        </p:nvSpPr>
        <p:spPr>
          <a:xfrm>
            <a:off x="4187898" y="1406111"/>
            <a:ext cx="245096" cy="102796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33016B-D3D2-4338-9AFF-0950A3A01DE7}"/>
              </a:ext>
            </a:extLst>
          </p:cNvPr>
          <p:cNvSpPr txBox="1"/>
          <p:nvPr/>
        </p:nvSpPr>
        <p:spPr>
          <a:xfrm>
            <a:off x="4432994" y="1406111"/>
            <a:ext cx="1036634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25BE9E9-A2C1-4DEA-8169-E21FACB84067}"/>
              </a:ext>
            </a:extLst>
          </p:cNvPr>
          <p:cNvSpPr txBox="1"/>
          <p:nvPr/>
        </p:nvSpPr>
        <p:spPr>
          <a:xfrm>
            <a:off x="4432994" y="2015888"/>
            <a:ext cx="112882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Keywords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E95A8D-8664-4889-A524-A6FB606DA090}"/>
              </a:ext>
            </a:extLst>
          </p:cNvPr>
          <p:cNvSpPr txBox="1"/>
          <p:nvPr/>
        </p:nvSpPr>
        <p:spPr>
          <a:xfrm>
            <a:off x="1616963" y="3104249"/>
            <a:ext cx="155044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Glossary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4AD69E5F-2F59-4EBA-80A0-38398612D3D3}"/>
              </a:ext>
            </a:extLst>
          </p:cNvPr>
          <p:cNvSpPr/>
          <p:nvPr/>
        </p:nvSpPr>
        <p:spPr>
          <a:xfrm>
            <a:off x="3167406" y="2841181"/>
            <a:ext cx="245096" cy="102796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B15B0A3-852E-4FC3-81CF-2F1792299B2B}"/>
              </a:ext>
            </a:extLst>
          </p:cNvPr>
          <p:cNvSpPr txBox="1"/>
          <p:nvPr/>
        </p:nvSpPr>
        <p:spPr>
          <a:xfrm>
            <a:off x="3412502" y="2841181"/>
            <a:ext cx="2149312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 entities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62E095-28EF-4990-A7AF-CE69EDB38ED2}"/>
              </a:ext>
            </a:extLst>
          </p:cNvPr>
          <p:cNvSpPr txBox="1"/>
          <p:nvPr/>
        </p:nvSpPr>
        <p:spPr>
          <a:xfrm>
            <a:off x="3412501" y="3450958"/>
            <a:ext cx="1828801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Solution entities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58A7DC04-36EA-4B85-AFFA-7A3DA7A2C7E7}"/>
              </a:ext>
            </a:extLst>
          </p:cNvPr>
          <p:cNvSpPr/>
          <p:nvPr/>
        </p:nvSpPr>
        <p:spPr>
          <a:xfrm>
            <a:off x="5606095" y="2150253"/>
            <a:ext cx="353438" cy="172052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F5D802E-BD45-4D80-A7D0-ACDBB7F67CCE}"/>
              </a:ext>
            </a:extLst>
          </p:cNvPr>
          <p:cNvSpPr txBox="1"/>
          <p:nvPr/>
        </p:nvSpPr>
        <p:spPr>
          <a:xfrm>
            <a:off x="6129590" y="2781062"/>
            <a:ext cx="3382055" cy="458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 segmentation lexicon</a:t>
            </a:r>
          </a:p>
        </p:txBody>
      </p:sp>
    </p:spTree>
    <p:extLst>
      <p:ext uri="{BB962C8B-B14F-4D97-AF65-F5344CB8AC3E}">
        <p14:creationId xmlns:p14="http://schemas.microsoft.com/office/powerpoint/2010/main" val="323207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"/>
    </mc:Choice>
    <mc:Fallback xmlns="">
      <p:transition spd="slow" advTm="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5400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521190" y="65424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6640833"/>
            <a:ext cx="1218240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7746B3-44E3-48D3-BF5D-D020D4284A2B}"/>
              </a:ext>
            </a:extLst>
          </p:cNvPr>
          <p:cNvSpPr txBox="1"/>
          <p:nvPr/>
        </p:nvSpPr>
        <p:spPr>
          <a:xfrm>
            <a:off x="1521190" y="159665"/>
            <a:ext cx="3154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Experiment &amp; Result</a:t>
            </a:r>
          </a:p>
        </p:txBody>
      </p:sp>
      <p:sp>
        <p:nvSpPr>
          <p:cNvPr id="8" name="TextBox 30">
            <a:extLst>
              <a:ext uri="{FF2B5EF4-FFF2-40B4-BE49-F238E27FC236}">
                <a16:creationId xmlns:a16="http://schemas.microsoft.com/office/drawing/2014/main" id="{76F27600-3855-4708-A976-11CD38ADA57C}"/>
              </a:ext>
            </a:extLst>
          </p:cNvPr>
          <p:cNvSpPr txBox="1"/>
          <p:nvPr/>
        </p:nvSpPr>
        <p:spPr>
          <a:xfrm>
            <a:off x="1937572" y="831417"/>
            <a:ext cx="748923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Experimental Data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3170A4-C9D6-4804-A790-5D8494611026}"/>
              </a:ext>
            </a:extLst>
          </p:cNvPr>
          <p:cNvSpPr/>
          <p:nvPr/>
        </p:nvSpPr>
        <p:spPr>
          <a:xfrm>
            <a:off x="1616963" y="89464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8B91EC3-A0A9-4EFB-9812-1780E7A60ED6}"/>
              </a:ext>
            </a:extLst>
          </p:cNvPr>
          <p:cNvSpPr txBox="1"/>
          <p:nvPr/>
        </p:nvSpPr>
        <p:spPr>
          <a:xfrm>
            <a:off x="964880" y="2284266"/>
            <a:ext cx="1656629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Training Data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B0A9BEFE-9F53-418C-AEF9-8D31AE463A25}"/>
              </a:ext>
            </a:extLst>
          </p:cNvPr>
          <p:cNvSpPr/>
          <p:nvPr/>
        </p:nvSpPr>
        <p:spPr>
          <a:xfrm>
            <a:off x="2740058" y="1850409"/>
            <a:ext cx="197961" cy="136949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A948EDD-72F2-4170-8B1C-EED82A31D55F}"/>
              </a:ext>
            </a:extLst>
          </p:cNvPr>
          <p:cNvSpPr txBox="1"/>
          <p:nvPr/>
        </p:nvSpPr>
        <p:spPr>
          <a:xfrm>
            <a:off x="2985154" y="1850410"/>
            <a:ext cx="100238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Entities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A11DA5B-25BA-47FE-B8DB-8CAC7C233EDF}"/>
              </a:ext>
            </a:extLst>
          </p:cNvPr>
          <p:cNvSpPr txBox="1"/>
          <p:nvPr/>
        </p:nvSpPr>
        <p:spPr>
          <a:xfrm>
            <a:off x="2985153" y="2787516"/>
            <a:ext cx="143601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Non-entities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7942FBC8-4F25-4CDA-B011-CAAD7D17A086}"/>
              </a:ext>
            </a:extLst>
          </p:cNvPr>
          <p:cNvSpPr/>
          <p:nvPr/>
        </p:nvSpPr>
        <p:spPr>
          <a:xfrm>
            <a:off x="4034672" y="1694822"/>
            <a:ext cx="245096" cy="7293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56208E2-6985-48C9-A9F0-69AD0DE953FC}"/>
              </a:ext>
            </a:extLst>
          </p:cNvPr>
          <p:cNvSpPr txBox="1"/>
          <p:nvPr/>
        </p:nvSpPr>
        <p:spPr>
          <a:xfrm>
            <a:off x="4326903" y="1551371"/>
            <a:ext cx="233784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360 problem entities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72FA78C-27F9-4B56-85B1-060DAE7A81BB}"/>
              </a:ext>
            </a:extLst>
          </p:cNvPr>
          <p:cNvSpPr txBox="1"/>
          <p:nvPr/>
        </p:nvSpPr>
        <p:spPr>
          <a:xfrm>
            <a:off x="4326902" y="2057986"/>
            <a:ext cx="2337847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360 solution entities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48524E30-9DBF-4F70-9E6C-020B893A1AC1}"/>
              </a:ext>
            </a:extLst>
          </p:cNvPr>
          <p:cNvSpPr/>
          <p:nvPr/>
        </p:nvSpPr>
        <p:spPr>
          <a:xfrm>
            <a:off x="4539516" y="2647645"/>
            <a:ext cx="245096" cy="7293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7CBF890-2D65-4C91-B21C-6C59CB2D44BE}"/>
              </a:ext>
            </a:extLst>
          </p:cNvPr>
          <p:cNvSpPr txBox="1"/>
          <p:nvPr/>
        </p:nvSpPr>
        <p:spPr>
          <a:xfrm>
            <a:off x="4831746" y="2504194"/>
            <a:ext cx="3982316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about 240 phrase-level non-entities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57BA4E1-33C6-46B6-A616-9F9E8BD0AA22}"/>
              </a:ext>
            </a:extLst>
          </p:cNvPr>
          <p:cNvSpPr txBox="1"/>
          <p:nvPr/>
        </p:nvSpPr>
        <p:spPr>
          <a:xfrm>
            <a:off x="4831745" y="3010809"/>
            <a:ext cx="371836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about 120 word-level non-entities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59307A2B-C513-4B95-AB2A-0DBC458CBD0F}"/>
              </a:ext>
            </a:extLst>
          </p:cNvPr>
          <p:cNvSpPr/>
          <p:nvPr/>
        </p:nvSpPr>
        <p:spPr>
          <a:xfrm>
            <a:off x="8691514" y="1850409"/>
            <a:ext cx="198000" cy="136949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8C84452-3ECC-472B-A94F-8E25185C8B74}"/>
              </a:ext>
            </a:extLst>
          </p:cNvPr>
          <p:cNvSpPr txBox="1"/>
          <p:nvPr/>
        </p:nvSpPr>
        <p:spPr>
          <a:xfrm>
            <a:off x="8988457" y="2284266"/>
            <a:ext cx="208803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1080 pieces of data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AA56487-2895-4068-9C9F-6A7B775696B5}"/>
              </a:ext>
            </a:extLst>
          </p:cNvPr>
          <p:cNvSpPr txBox="1"/>
          <p:nvPr/>
        </p:nvSpPr>
        <p:spPr>
          <a:xfrm>
            <a:off x="964880" y="4065663"/>
            <a:ext cx="1656629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Data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(3000 pieces)</a:t>
            </a:r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E89A50D0-C4D6-4897-80A4-E7AB9F2C93C2}"/>
              </a:ext>
            </a:extLst>
          </p:cNvPr>
          <p:cNvSpPr/>
          <p:nvPr/>
        </p:nvSpPr>
        <p:spPr>
          <a:xfrm>
            <a:off x="2740058" y="3638096"/>
            <a:ext cx="197961" cy="136949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AA2E70D-F2AA-43C7-BE2C-D3DB80560D6D}"/>
              </a:ext>
            </a:extLst>
          </p:cNvPr>
          <p:cNvSpPr txBox="1"/>
          <p:nvPr/>
        </p:nvSpPr>
        <p:spPr>
          <a:xfrm>
            <a:off x="2985154" y="3638097"/>
            <a:ext cx="1436017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 pieces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BF9728D-8A60-4586-A989-89CFEC14D2D8}"/>
              </a:ext>
            </a:extLst>
          </p:cNvPr>
          <p:cNvSpPr/>
          <p:nvPr/>
        </p:nvSpPr>
        <p:spPr>
          <a:xfrm>
            <a:off x="4539516" y="3782127"/>
            <a:ext cx="720642" cy="21716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EB2A113-F332-4E0A-82CA-282582058AF1}"/>
              </a:ext>
            </a:extLst>
          </p:cNvPr>
          <p:cNvSpPr txBox="1"/>
          <p:nvPr/>
        </p:nvSpPr>
        <p:spPr>
          <a:xfrm>
            <a:off x="5373191" y="3647472"/>
            <a:ext cx="2187106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BERT-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BiLSTM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CRF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2FC99DA-5A0B-4BC0-BC4A-AA15413129A7}"/>
              </a:ext>
            </a:extLst>
          </p:cNvPr>
          <p:cNvSpPr txBox="1"/>
          <p:nvPr/>
        </p:nvSpPr>
        <p:spPr>
          <a:xfrm>
            <a:off x="2985154" y="4592625"/>
            <a:ext cx="1436017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 pieces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A4593758-8F25-4F26-B1DE-4ED3C8B06FB5}"/>
              </a:ext>
            </a:extLst>
          </p:cNvPr>
          <p:cNvSpPr/>
          <p:nvPr/>
        </p:nvSpPr>
        <p:spPr>
          <a:xfrm>
            <a:off x="4539516" y="4736655"/>
            <a:ext cx="720642" cy="217169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DFCB2DF-333E-4976-9E7E-EA310F1BEB7E}"/>
              </a:ext>
            </a:extLst>
          </p:cNvPr>
          <p:cNvSpPr txBox="1"/>
          <p:nvPr/>
        </p:nvSpPr>
        <p:spPr>
          <a:xfrm>
            <a:off x="5373191" y="4602000"/>
            <a:ext cx="2187106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Common Test Set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147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"/>
    </mc:Choice>
    <mc:Fallback xmlns="">
      <p:transition spd="slow" advTm="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32" grpId="0"/>
      <p:bldP spid="5" grpId="0" animBg="1"/>
      <p:bldP spid="43" grpId="0"/>
      <p:bldP spid="44" grpId="0"/>
      <p:bldP spid="45" grpId="0" animBg="1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5400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521190" y="65424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6640833"/>
            <a:ext cx="1218240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7746B3-44E3-48D3-BF5D-D020D4284A2B}"/>
              </a:ext>
            </a:extLst>
          </p:cNvPr>
          <p:cNvSpPr txBox="1"/>
          <p:nvPr/>
        </p:nvSpPr>
        <p:spPr>
          <a:xfrm>
            <a:off x="1521190" y="159665"/>
            <a:ext cx="3154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Experiment &amp; Result</a:t>
            </a:r>
          </a:p>
        </p:txBody>
      </p:sp>
      <p:sp>
        <p:nvSpPr>
          <p:cNvPr id="8" name="TextBox 30">
            <a:extLst>
              <a:ext uri="{FF2B5EF4-FFF2-40B4-BE49-F238E27FC236}">
                <a16:creationId xmlns:a16="http://schemas.microsoft.com/office/drawing/2014/main" id="{76F27600-3855-4708-A976-11CD38ADA57C}"/>
              </a:ext>
            </a:extLst>
          </p:cNvPr>
          <p:cNvSpPr txBox="1"/>
          <p:nvPr/>
        </p:nvSpPr>
        <p:spPr>
          <a:xfrm>
            <a:off x="1937572" y="831417"/>
            <a:ext cx="748923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Result Analysis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3170A4-C9D6-4804-A790-5D8494611026}"/>
              </a:ext>
            </a:extLst>
          </p:cNvPr>
          <p:cNvSpPr/>
          <p:nvPr/>
        </p:nvSpPr>
        <p:spPr>
          <a:xfrm>
            <a:off x="1616963" y="89464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EFF76CF-D088-429F-8017-677675079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593429"/>
              </p:ext>
            </p:extLst>
          </p:nvPr>
        </p:nvGraphicFramePr>
        <p:xfrm>
          <a:off x="3644209" y="2393687"/>
          <a:ext cx="4368575" cy="2208472"/>
        </p:xfrm>
        <a:graphic>
          <a:graphicData uri="http://schemas.openxmlformats.org/drawingml/2006/table">
            <a:tbl>
              <a:tblPr firstRow="1" firstCol="1" bandRow="1"/>
              <a:tblGrid>
                <a:gridCol w="1082092">
                  <a:extLst>
                    <a:ext uri="{9D8B030D-6E8A-4147-A177-3AD203B41FA5}">
                      <a16:colId xmlns:a16="http://schemas.microsoft.com/office/drawing/2014/main" val="4049439172"/>
                    </a:ext>
                  </a:extLst>
                </a:gridCol>
                <a:gridCol w="819036">
                  <a:extLst>
                    <a:ext uri="{9D8B030D-6E8A-4147-A177-3AD203B41FA5}">
                      <a16:colId xmlns:a16="http://schemas.microsoft.com/office/drawing/2014/main" val="2320526543"/>
                    </a:ext>
                  </a:extLst>
                </a:gridCol>
                <a:gridCol w="824780">
                  <a:extLst>
                    <a:ext uri="{9D8B030D-6E8A-4147-A177-3AD203B41FA5}">
                      <a16:colId xmlns:a16="http://schemas.microsoft.com/office/drawing/2014/main" val="3333227180"/>
                    </a:ext>
                  </a:extLst>
                </a:gridCol>
                <a:gridCol w="817887">
                  <a:extLst>
                    <a:ext uri="{9D8B030D-6E8A-4147-A177-3AD203B41FA5}">
                      <a16:colId xmlns:a16="http://schemas.microsoft.com/office/drawing/2014/main" val="3691209797"/>
                    </a:ext>
                  </a:extLst>
                </a:gridCol>
                <a:gridCol w="824780">
                  <a:extLst>
                    <a:ext uri="{9D8B030D-6E8A-4147-A177-3AD203B41FA5}">
                      <a16:colId xmlns:a16="http://schemas.microsoft.com/office/drawing/2014/main" val="399682113"/>
                    </a:ext>
                  </a:extLst>
                </a:gridCol>
              </a:tblGrid>
              <a:tr h="31549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  <a:latin typeface="Linux Libertin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  <a:latin typeface="Linux Libertin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sg=1</a:t>
                      </a:r>
                      <a:endParaRPr lang="zh-CN" sz="16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  <a:latin typeface="Linux Libertin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sg=0</a:t>
                      </a:r>
                      <a:endParaRPr lang="zh-CN" sz="16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561045"/>
                  </a:ext>
                </a:extLst>
              </a:tr>
              <a:tr h="31549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  <a:latin typeface="Linux Libertin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16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  <a:latin typeface="Linux Libertin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w=5</a:t>
                      </a:r>
                      <a:endParaRPr lang="zh-CN" sz="16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  <a:latin typeface="Linux Libertin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w=10</a:t>
                      </a:r>
                      <a:endParaRPr lang="zh-CN" sz="16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  <a:latin typeface="Linux Libertin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w=5</a:t>
                      </a:r>
                      <a:endParaRPr lang="zh-CN" sz="16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  <a:latin typeface="Linux Libertin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w=10</a:t>
                      </a:r>
                      <a:endParaRPr lang="zh-CN" sz="16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671227"/>
                  </a:ext>
                </a:extLst>
              </a:tr>
              <a:tr h="31549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 dirty="0">
                          <a:effectLst/>
                          <a:latin typeface="Linux Libertin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</a:t>
                      </a:r>
                      <a:endParaRPr lang="zh-CN" sz="16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  <a:latin typeface="Linux Libertin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0.672</a:t>
                      </a:r>
                      <a:endParaRPr lang="zh-CN" sz="16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 b="1">
                          <a:effectLst/>
                          <a:latin typeface="Linux Libertin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0.681</a:t>
                      </a:r>
                      <a:endParaRPr lang="zh-CN" sz="16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  <a:latin typeface="Linux Libertin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0.666</a:t>
                      </a:r>
                      <a:endParaRPr lang="zh-CN" sz="16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  <a:latin typeface="Linux Libertin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0.655</a:t>
                      </a:r>
                      <a:endParaRPr lang="zh-CN" sz="16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77385"/>
                  </a:ext>
                </a:extLst>
              </a:tr>
              <a:tr h="31549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  <a:latin typeface="Linux Libertin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KNN</a:t>
                      </a:r>
                      <a:endParaRPr lang="zh-CN" sz="16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  <a:latin typeface="Linux Libertin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zh-CN" sz="16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 b="1">
                          <a:effectLst/>
                          <a:latin typeface="Linux Libertin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0.672</a:t>
                      </a:r>
                      <a:endParaRPr lang="zh-CN" sz="16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  <a:latin typeface="Linux Libertin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0.151</a:t>
                      </a:r>
                      <a:endParaRPr lang="zh-CN" sz="16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  <a:latin typeface="Linux Libertin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0.146</a:t>
                      </a:r>
                      <a:endParaRPr lang="zh-CN" sz="16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014231"/>
                  </a:ext>
                </a:extLst>
              </a:tr>
              <a:tr h="31549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  <a:latin typeface="Linux Libertin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SVM</a:t>
                      </a:r>
                      <a:endParaRPr lang="zh-CN" sz="16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 b="1" u="sng">
                          <a:effectLst/>
                          <a:latin typeface="Linux Libertin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0.736</a:t>
                      </a:r>
                      <a:endParaRPr lang="zh-CN" sz="16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  <a:latin typeface="Linux Libertin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0.701</a:t>
                      </a:r>
                      <a:endParaRPr lang="zh-CN" sz="16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  <a:latin typeface="Linux Libertin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0.709</a:t>
                      </a:r>
                      <a:endParaRPr lang="zh-CN" sz="16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  <a:latin typeface="Linux Libertin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0.679</a:t>
                      </a:r>
                      <a:endParaRPr lang="zh-CN" sz="16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343312"/>
                  </a:ext>
                </a:extLst>
              </a:tr>
              <a:tr h="31549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  <a:latin typeface="Linux Libertin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MLP</a:t>
                      </a:r>
                      <a:endParaRPr lang="zh-CN" sz="16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  <a:latin typeface="Linux Libertin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0.672</a:t>
                      </a:r>
                      <a:endParaRPr lang="zh-CN" sz="16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 b="1">
                          <a:effectLst/>
                          <a:latin typeface="Linux Libertin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0.685</a:t>
                      </a:r>
                      <a:endParaRPr lang="zh-CN" sz="16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  <a:latin typeface="Linux Libertin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0.428</a:t>
                      </a:r>
                      <a:endParaRPr lang="zh-CN" sz="16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  <a:latin typeface="Linux Libertin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0.478</a:t>
                      </a:r>
                      <a:endParaRPr lang="zh-CN" sz="16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047479"/>
                  </a:ext>
                </a:extLst>
              </a:tr>
              <a:tr h="315496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 dirty="0" err="1">
                          <a:effectLst/>
                          <a:latin typeface="Linux Libertin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TextCNN</a:t>
                      </a:r>
                      <a:endParaRPr lang="zh-CN" sz="16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 b="1" dirty="0">
                          <a:effectLst/>
                          <a:latin typeface="Linux Libertin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0.695</a:t>
                      </a:r>
                      <a:endParaRPr lang="zh-CN" sz="16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 dirty="0">
                          <a:effectLst/>
                          <a:latin typeface="Linux Libertin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0.685</a:t>
                      </a:r>
                      <a:endParaRPr lang="zh-CN" sz="16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 dirty="0">
                          <a:effectLst/>
                          <a:latin typeface="Linux Libertin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zh-CN" sz="16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 dirty="0">
                          <a:effectLst/>
                          <a:latin typeface="Linux Libertine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zh-CN" sz="16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80409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2BEE1F92-DB3F-4252-9E6F-292323AB18ED}"/>
              </a:ext>
            </a:extLst>
          </p:cNvPr>
          <p:cNvSpPr txBox="1"/>
          <p:nvPr/>
        </p:nvSpPr>
        <p:spPr>
          <a:xfrm>
            <a:off x="2139000" y="4683619"/>
            <a:ext cx="8833799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Tabel1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Macro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-measure of models using different word vectors on the test set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sg=1 meant algorithm was Skip-gram, sg=0 was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CBOW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w was used to represent the window size</a:t>
            </a:r>
          </a:p>
        </p:txBody>
      </p:sp>
    </p:spTree>
    <p:extLst>
      <p:ext uri="{BB962C8B-B14F-4D97-AF65-F5344CB8AC3E}">
        <p14:creationId xmlns:p14="http://schemas.microsoft.com/office/powerpoint/2010/main" val="313544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"/>
    </mc:Choice>
    <mc:Fallback xmlns="">
      <p:transition spd="slow" advTm="8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5400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521190" y="65424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6640833"/>
            <a:ext cx="1218240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7746B3-44E3-48D3-BF5D-D020D4284A2B}"/>
              </a:ext>
            </a:extLst>
          </p:cNvPr>
          <p:cNvSpPr txBox="1"/>
          <p:nvPr/>
        </p:nvSpPr>
        <p:spPr>
          <a:xfrm>
            <a:off x="1521190" y="159665"/>
            <a:ext cx="3154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Experiment &amp; Result</a:t>
            </a:r>
          </a:p>
        </p:txBody>
      </p:sp>
      <p:sp>
        <p:nvSpPr>
          <p:cNvPr id="8" name="TextBox 30">
            <a:extLst>
              <a:ext uri="{FF2B5EF4-FFF2-40B4-BE49-F238E27FC236}">
                <a16:creationId xmlns:a16="http://schemas.microsoft.com/office/drawing/2014/main" id="{76F27600-3855-4708-A976-11CD38ADA57C}"/>
              </a:ext>
            </a:extLst>
          </p:cNvPr>
          <p:cNvSpPr txBox="1"/>
          <p:nvPr/>
        </p:nvSpPr>
        <p:spPr>
          <a:xfrm>
            <a:off x="1937572" y="831417"/>
            <a:ext cx="748923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Result Analysis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3170A4-C9D6-4804-A790-5D8494611026}"/>
              </a:ext>
            </a:extLst>
          </p:cNvPr>
          <p:cNvSpPr/>
          <p:nvPr/>
        </p:nvSpPr>
        <p:spPr>
          <a:xfrm>
            <a:off x="1616963" y="89464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7942E21B-3C65-4AB9-9F60-7A880847F4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807523"/>
              </p:ext>
            </p:extLst>
          </p:nvPr>
        </p:nvGraphicFramePr>
        <p:xfrm>
          <a:off x="1520825" y="1719263"/>
          <a:ext cx="11809413" cy="392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665227" imgH="2546371" progId="Word.Document.12">
                  <p:embed/>
                </p:oleObj>
              </mc:Choice>
              <mc:Fallback>
                <p:oleObj name="Document" r:id="rId2" imgW="7665227" imgH="25463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0825" y="1719263"/>
                        <a:ext cx="11809413" cy="392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E8BE1F4B-13A9-4C7F-A5F9-3C9E9CAFCDD2}"/>
              </a:ext>
            </a:extLst>
          </p:cNvPr>
          <p:cNvSpPr txBox="1"/>
          <p:nvPr/>
        </p:nvSpPr>
        <p:spPr>
          <a:xfrm>
            <a:off x="1521190" y="5265514"/>
            <a:ext cx="9146810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Tabel2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Macro P, R,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-measure of models using different features on the test set.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was word vector,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f2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was POS feature,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f3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was case feature</a:t>
            </a:r>
          </a:p>
        </p:txBody>
      </p:sp>
    </p:spTree>
    <p:extLst>
      <p:ext uri="{BB962C8B-B14F-4D97-AF65-F5344CB8AC3E}">
        <p14:creationId xmlns:p14="http://schemas.microsoft.com/office/powerpoint/2010/main" val="371490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"/>
    </mc:Choice>
    <mc:Fallback xmlns="">
      <p:transition spd="slow" advTm="8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5400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521190" y="65424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6640833"/>
            <a:ext cx="1218240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7746B3-44E3-48D3-BF5D-D020D4284A2B}"/>
              </a:ext>
            </a:extLst>
          </p:cNvPr>
          <p:cNvSpPr txBox="1"/>
          <p:nvPr/>
        </p:nvSpPr>
        <p:spPr>
          <a:xfrm>
            <a:off x="1521190" y="159665"/>
            <a:ext cx="3154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Conclusion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AD2541-831F-4170-A78A-542E95EBF847}"/>
              </a:ext>
            </a:extLst>
          </p:cNvPr>
          <p:cNvSpPr txBox="1"/>
          <p:nvPr/>
        </p:nvSpPr>
        <p:spPr>
          <a:xfrm>
            <a:off x="1521190" y="825573"/>
            <a:ext cx="914681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two-stage knowledge entity extraction methodology was proposed, which can get rid of the dependence on manually annotation data.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E5A598-FF6C-4E9C-A4B9-D2CA1B78C933}"/>
              </a:ext>
            </a:extLst>
          </p:cNvPr>
          <p:cNvSpPr txBox="1"/>
          <p:nvPr/>
        </p:nvSpPr>
        <p:spPr>
          <a:xfrm>
            <a:off x="1517795" y="2035806"/>
            <a:ext cx="914681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Our methodology has good domain generalization because it does not need manual annotation.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067C68D-B805-459E-AE39-9D64013C7715}"/>
              </a:ext>
            </a:extLst>
          </p:cNvPr>
          <p:cNvSpPr txBox="1"/>
          <p:nvPr/>
        </p:nvSpPr>
        <p:spPr>
          <a:xfrm>
            <a:off x="1517795" y="3681785"/>
            <a:ext cx="914681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Better algorithm for English word segmentation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 to use dynamic word embeddings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 to add more features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1100DE4-2763-4003-BDB8-5BDA4B32E798}"/>
              </a:ext>
            </a:extLst>
          </p:cNvPr>
          <p:cNvSpPr txBox="1"/>
          <p:nvPr/>
        </p:nvSpPr>
        <p:spPr>
          <a:xfrm>
            <a:off x="1517795" y="3246039"/>
            <a:ext cx="914681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400601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"/>
    </mc:Choice>
    <mc:Fallback xmlns="">
      <p:transition spd="slow" advTm="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12192000" cy="365467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444847" y="3951670"/>
            <a:ext cx="11302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Thanks for your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listening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!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4066" y="6015186"/>
            <a:ext cx="424342" cy="424342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34067" y="6431754"/>
            <a:ext cx="440822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-1" y="3770843"/>
            <a:ext cx="12192000" cy="64800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 descr="logo"/>
          <p:cNvPicPr>
            <a:picLocks noChangeAspect="1"/>
          </p:cNvPicPr>
          <p:nvPr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434066" y="418472"/>
            <a:ext cx="4915086" cy="115580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9087AEF-1837-449C-B7EC-2791FD8BA6FC}"/>
              </a:ext>
            </a:extLst>
          </p:cNvPr>
          <p:cNvSpPr txBox="1"/>
          <p:nvPr/>
        </p:nvSpPr>
        <p:spPr>
          <a:xfrm>
            <a:off x="4129891" y="5635161"/>
            <a:ext cx="3932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Guo Chen :      </a:t>
            </a:r>
            <a:r>
              <a:rPr lang="en-US" altLang="zh-CN" sz="16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delphi1987@qq.com</a:t>
            </a:r>
            <a:endParaRPr lang="en-US" altLang="zh-CN" sz="16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Jiabin</a:t>
            </a:r>
            <a:r>
              <a:rPr lang="en-US" altLang="zh-CN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Peng :   </a:t>
            </a:r>
            <a:r>
              <a:rPr lang="en-US" altLang="zh-CN" sz="16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2542505085@qq.com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21C01D-2E2E-4BAB-A019-5FAC56F26BDA}"/>
              </a:ext>
            </a:extLst>
          </p:cNvPr>
          <p:cNvSpPr txBox="1"/>
          <p:nvPr/>
        </p:nvSpPr>
        <p:spPr>
          <a:xfrm>
            <a:off x="4111410" y="1980487"/>
            <a:ext cx="3969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EEKE</a:t>
            </a: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2021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319E6C4-96E9-4489-A21E-DA6B2FFAE53F}"/>
              </a:ext>
            </a:extLst>
          </p:cNvPr>
          <p:cNvSpPr txBox="1"/>
          <p:nvPr/>
        </p:nvSpPr>
        <p:spPr>
          <a:xfrm>
            <a:off x="2410118" y="5032191"/>
            <a:ext cx="7371760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i="1" dirty="0">
                <a:latin typeface="Linux Libertine"/>
                <a:cs typeface="Times New Roman" panose="02020603050405020304" pitchFamily="18" charset="0"/>
              </a:rPr>
              <a:t>If you have any questions, please contact us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642FDDC-007E-49EC-BA44-C5505C1901BD}"/>
              </a:ext>
            </a:extLst>
          </p:cNvPr>
          <p:cNvSpPr txBox="1"/>
          <p:nvPr/>
        </p:nvSpPr>
        <p:spPr>
          <a:xfrm>
            <a:off x="5224804" y="6366434"/>
            <a:ext cx="1742385" cy="456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i="1" dirty="0">
                <a:latin typeface="Linux Libertine"/>
                <a:cs typeface="Times New Roman" panose="02020603050405020304" pitchFamily="18" charset="0"/>
              </a:rPr>
              <a:t>2021.9.30</a:t>
            </a:r>
          </a:p>
        </p:txBody>
      </p:sp>
    </p:spTree>
    <p:extLst>
      <p:ext uri="{BB962C8B-B14F-4D97-AF65-F5344CB8AC3E}">
        <p14:creationId xmlns:p14="http://schemas.microsoft.com/office/powerpoint/2010/main" val="85973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6"/>
    </mc:Choice>
    <mc:Fallback xmlns="">
      <p:transition spd="slow" advTm="213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12192000" cy="1202643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089261" y="2479942"/>
            <a:ext cx="312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CONTENTS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-1" y="1305568"/>
            <a:ext cx="12191997" cy="57600"/>
            <a:chOff x="30834" y="1305568"/>
            <a:chExt cx="8816454" cy="66133"/>
          </a:xfrm>
        </p:grpSpPr>
        <p:sp>
          <p:nvSpPr>
            <p:cNvPr id="14" name="矩形 13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434607" y="6513998"/>
            <a:ext cx="40872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451088" y="2300308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39909" y="2366386"/>
            <a:ext cx="4090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Background &amp; Related Studies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5662119" y="2479941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451087" y="2973214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08575" y="3056368"/>
            <a:ext cx="193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Methodology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5693453" y="3142629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451087" y="3624670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909532" y="3691395"/>
            <a:ext cx="2971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Experiment &amp; Results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5662118" y="3804303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451087" y="4232700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5C307D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zh-CN" altLang="en-US" sz="3200" dirty="0">
              <a:solidFill>
                <a:srgbClr val="5C307D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939910" y="4313984"/>
            <a:ext cx="1604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Conclusion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5693453" y="4402115"/>
            <a:ext cx="246456" cy="246456"/>
          </a:xfrm>
          <a:prstGeom prst="line">
            <a:avLst/>
          </a:prstGeom>
          <a:ln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16"/>
          <p:cNvSpPr/>
          <p:nvPr/>
        </p:nvSpPr>
        <p:spPr>
          <a:xfrm>
            <a:off x="11233827" y="6233511"/>
            <a:ext cx="288032" cy="28803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37" name="椭圆 17"/>
          <p:cNvSpPr/>
          <p:nvPr/>
        </p:nvSpPr>
        <p:spPr>
          <a:xfrm>
            <a:off x="11554801" y="5916419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华文楷体" panose="02010600040101010101" pitchFamily="2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5203825" y="2392046"/>
            <a:ext cx="0" cy="25193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logo"/>
          <p:cNvPicPr>
            <a:picLocks noChangeAspect="1"/>
          </p:cNvPicPr>
          <p:nvPr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92784" y="129834"/>
            <a:ext cx="4010025" cy="942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"/>
    </mc:Choice>
    <mc:Fallback xmlns="">
      <p:transition spd="slow" advTm="12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5400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521190" y="65424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6640833"/>
            <a:ext cx="1218240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7746B3-44E3-48D3-BF5D-D020D4284A2B}"/>
              </a:ext>
            </a:extLst>
          </p:cNvPr>
          <p:cNvSpPr txBox="1"/>
          <p:nvPr/>
        </p:nvSpPr>
        <p:spPr>
          <a:xfrm>
            <a:off x="1521190" y="159665"/>
            <a:ext cx="1731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7C71C3-FC67-423F-B48F-08EEACE64704}"/>
              </a:ext>
            </a:extLst>
          </p:cNvPr>
          <p:cNvSpPr txBox="1"/>
          <p:nvPr/>
        </p:nvSpPr>
        <p:spPr>
          <a:xfrm>
            <a:off x="1521190" y="825573"/>
            <a:ext cx="914681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rise of data-hungry deep-learning systems increased the performance of named entity recognition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).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6A808C-0B8D-4AC5-8A52-3B7E7D08836E}"/>
              </a:ext>
            </a:extLst>
          </p:cNvPr>
          <p:cNvSpPr txBox="1"/>
          <p:nvPr/>
        </p:nvSpPr>
        <p:spPr>
          <a:xfrm>
            <a:off x="1521190" y="1813064"/>
            <a:ext cx="914681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many subdivided domains, annotated corpus is very scarce and expensive.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007AEB-338D-4F34-83FA-D346385B721C}"/>
              </a:ext>
            </a:extLst>
          </p:cNvPr>
          <p:cNvSpPr txBox="1"/>
          <p:nvPr/>
        </p:nvSpPr>
        <p:spPr>
          <a:xfrm>
            <a:off x="1521190" y="2385056"/>
            <a:ext cx="914681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large number of knowledge resources have been accumulated in many domains, such as knowledge bases, gazetteers, glossaries, dictionaries ……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AFCECB-D65A-41F4-BBAF-0901A23E390F}"/>
              </a:ext>
            </a:extLst>
          </p:cNvPr>
          <p:cNvSpPr txBox="1"/>
          <p:nvPr/>
        </p:nvSpPr>
        <p:spPr>
          <a:xfrm>
            <a:off x="1517795" y="3368403"/>
            <a:ext cx="914681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task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to make full use of existing resources in domain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NER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methods to minimize the annotation cost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55483F-7B77-468A-8EDC-1EE90D93A77F}"/>
              </a:ext>
            </a:extLst>
          </p:cNvPr>
          <p:cNvSpPr txBox="1"/>
          <p:nvPr/>
        </p:nvSpPr>
        <p:spPr>
          <a:xfrm>
            <a:off x="1517795" y="4351750"/>
            <a:ext cx="914681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Taking the domain of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artificial intelligence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(AI) as an example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recognized </a:t>
            </a:r>
            <a:r>
              <a:rPr lang="en-US" altLang="zh-CN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entities.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2754B9-89BA-4661-A78C-DAF81B9112A6}"/>
              </a:ext>
            </a:extLst>
          </p:cNvPr>
          <p:cNvSpPr txBox="1"/>
          <p:nvPr/>
        </p:nvSpPr>
        <p:spPr>
          <a:xfrm>
            <a:off x="1527395" y="5204474"/>
            <a:ext cx="9511567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research objectives, domains, applications, tasks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solution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schemes, models, technologies, tools, software, algorithms, theories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"/>
    </mc:Choice>
    <mc:Fallback xmlns="">
      <p:transition spd="slow" advTm="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5400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521190" y="65424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6640833"/>
            <a:ext cx="1218240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7746B3-44E3-48D3-BF5D-D020D4284A2B}"/>
              </a:ext>
            </a:extLst>
          </p:cNvPr>
          <p:cNvSpPr txBox="1"/>
          <p:nvPr/>
        </p:nvSpPr>
        <p:spPr>
          <a:xfrm>
            <a:off x="1521190" y="159665"/>
            <a:ext cx="2645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Related Studies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7C71C3-FC67-423F-B48F-08EEACE64704}"/>
              </a:ext>
            </a:extLst>
          </p:cNvPr>
          <p:cNvSpPr txBox="1"/>
          <p:nvPr/>
        </p:nvSpPr>
        <p:spPr>
          <a:xfrm>
            <a:off x="1517795" y="806928"/>
            <a:ext cx="914681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Transfer Learning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AFCECB-D65A-41F4-BBAF-0901A23E390F}"/>
              </a:ext>
            </a:extLst>
          </p:cNvPr>
          <p:cNvSpPr txBox="1"/>
          <p:nvPr/>
        </p:nvSpPr>
        <p:spPr>
          <a:xfrm>
            <a:off x="1517795" y="2030102"/>
            <a:ext cx="914681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Shortcoming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cannot avoid manual participation in the construction of datasets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7E9C94-5A89-4F29-AF16-653364762421}"/>
              </a:ext>
            </a:extLst>
          </p:cNvPr>
          <p:cNvSpPr txBox="1"/>
          <p:nvPr/>
        </p:nvSpPr>
        <p:spPr>
          <a:xfrm>
            <a:off x="1517795" y="1418515"/>
            <a:ext cx="914681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Distant Supervision, Semi-Supervision, Weak Supervision, ……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F14067-19F5-418B-BD80-C7CCD8EB5951}"/>
              </a:ext>
            </a:extLst>
          </p:cNvPr>
          <p:cNvSpPr txBox="1"/>
          <p:nvPr/>
        </p:nvSpPr>
        <p:spPr>
          <a:xfrm>
            <a:off x="1517795" y="3051100"/>
            <a:ext cx="914681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 ideas: Zero-Shot Learning, Learning with Noisy Labels, …… </a:t>
            </a:r>
          </a:p>
        </p:txBody>
      </p:sp>
    </p:spTree>
    <p:extLst>
      <p:ext uri="{BB962C8B-B14F-4D97-AF65-F5344CB8AC3E}">
        <p14:creationId xmlns:p14="http://schemas.microsoft.com/office/powerpoint/2010/main" val="5143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"/>
    </mc:Choice>
    <mc:Fallback xmlns="">
      <p:transition spd="slow" advTm="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5400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521190" y="65424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6640833"/>
            <a:ext cx="1218240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7746B3-44E3-48D3-BF5D-D020D4284A2B}"/>
              </a:ext>
            </a:extLst>
          </p:cNvPr>
          <p:cNvSpPr txBox="1"/>
          <p:nvPr/>
        </p:nvSpPr>
        <p:spPr>
          <a:xfrm>
            <a:off x="1521190" y="159665"/>
            <a:ext cx="2645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Methodology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7C71C3-FC67-423F-B48F-08EEACE64704}"/>
              </a:ext>
            </a:extLst>
          </p:cNvPr>
          <p:cNvSpPr txBox="1"/>
          <p:nvPr/>
        </p:nvSpPr>
        <p:spPr>
          <a:xfrm>
            <a:off x="1521190" y="1414764"/>
            <a:ext cx="914681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Domain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was divided into two subtasks: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entity boundary recognition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entity classification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FE0176-7016-43B5-8D3D-4D57B0DD2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57" y="2607465"/>
            <a:ext cx="10125075" cy="2695575"/>
          </a:xfrm>
          <a:prstGeom prst="rect">
            <a:avLst/>
          </a:prstGeom>
        </p:spPr>
      </p:pic>
      <p:sp>
        <p:nvSpPr>
          <p:cNvPr id="8" name="TextBox 30">
            <a:extLst>
              <a:ext uri="{FF2B5EF4-FFF2-40B4-BE49-F238E27FC236}">
                <a16:creationId xmlns:a16="http://schemas.microsoft.com/office/drawing/2014/main" id="{8390DA20-E725-4CFC-80FD-B6441442DA80}"/>
              </a:ext>
            </a:extLst>
          </p:cNvPr>
          <p:cNvSpPr txBox="1"/>
          <p:nvPr/>
        </p:nvSpPr>
        <p:spPr>
          <a:xfrm>
            <a:off x="1937572" y="831417"/>
            <a:ext cx="437838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Framework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3E5774-615E-463C-9F90-2DB4279B6866}"/>
              </a:ext>
            </a:extLst>
          </p:cNvPr>
          <p:cNvSpPr/>
          <p:nvPr/>
        </p:nvSpPr>
        <p:spPr>
          <a:xfrm>
            <a:off x="1616963" y="89464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07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"/>
    </mc:Choice>
    <mc:Fallback xmlns="">
      <p:transition spd="slow" advTm="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5400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521190" y="65424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6640833"/>
            <a:ext cx="1218240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7746B3-44E3-48D3-BF5D-D020D4284A2B}"/>
              </a:ext>
            </a:extLst>
          </p:cNvPr>
          <p:cNvSpPr txBox="1"/>
          <p:nvPr/>
        </p:nvSpPr>
        <p:spPr>
          <a:xfrm>
            <a:off x="1521190" y="159665"/>
            <a:ext cx="2645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Methodology</a:t>
            </a:r>
          </a:p>
        </p:txBody>
      </p:sp>
      <p:sp>
        <p:nvSpPr>
          <p:cNvPr id="8" name="TextBox 30">
            <a:extLst>
              <a:ext uri="{FF2B5EF4-FFF2-40B4-BE49-F238E27FC236}">
                <a16:creationId xmlns:a16="http://schemas.microsoft.com/office/drawing/2014/main" id="{76F27600-3855-4708-A976-11CD38ADA57C}"/>
              </a:ext>
            </a:extLst>
          </p:cNvPr>
          <p:cNvSpPr txBox="1"/>
          <p:nvPr/>
        </p:nvSpPr>
        <p:spPr>
          <a:xfrm>
            <a:off x="1937572" y="831417"/>
            <a:ext cx="437838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Entity Boundary Recognition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3170A4-C9D6-4804-A790-5D8494611026}"/>
              </a:ext>
            </a:extLst>
          </p:cNvPr>
          <p:cNvSpPr/>
          <p:nvPr/>
        </p:nvSpPr>
        <p:spPr>
          <a:xfrm>
            <a:off x="1616963" y="89464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509006-D32E-4150-8E82-0A199043910F}"/>
              </a:ext>
            </a:extLst>
          </p:cNvPr>
          <p:cNvSpPr txBox="1"/>
          <p:nvPr/>
        </p:nvSpPr>
        <p:spPr>
          <a:xfrm>
            <a:off x="1521189" y="1471919"/>
            <a:ext cx="968973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Domain keyword set could cover the labeled entities to a great extent (about 90%)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603ECAB-0737-408A-9DDB-CAC2C5D4D777}"/>
              </a:ext>
            </a:extLst>
          </p:cNvPr>
          <p:cNvSpPr/>
          <p:nvPr/>
        </p:nvSpPr>
        <p:spPr>
          <a:xfrm>
            <a:off x="1781174" y="2313926"/>
            <a:ext cx="2476501" cy="69532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 Boundary Recognition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8B68FEB-0F10-4604-9136-297A79D8C969}"/>
              </a:ext>
            </a:extLst>
          </p:cNvPr>
          <p:cNvSpPr/>
          <p:nvPr/>
        </p:nvSpPr>
        <p:spPr>
          <a:xfrm>
            <a:off x="4819651" y="2313926"/>
            <a:ext cx="2476501" cy="69532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English Word Segmentation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3912752E-2CC9-489D-8045-99F0E354FD5A}"/>
              </a:ext>
            </a:extLst>
          </p:cNvPr>
          <p:cNvSpPr/>
          <p:nvPr/>
        </p:nvSpPr>
        <p:spPr>
          <a:xfrm>
            <a:off x="4257675" y="2553004"/>
            <a:ext cx="561976" cy="21716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913435E-D376-4BF6-8604-EF913BD3B3D5}"/>
              </a:ext>
            </a:extLst>
          </p:cNvPr>
          <p:cNvSpPr/>
          <p:nvPr/>
        </p:nvSpPr>
        <p:spPr>
          <a:xfrm>
            <a:off x="7858128" y="2325746"/>
            <a:ext cx="2476501" cy="69532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Forward Maximum String Matching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74BBA106-70FB-471E-8B89-BB0077A264DA}"/>
              </a:ext>
            </a:extLst>
          </p:cNvPr>
          <p:cNvSpPr/>
          <p:nvPr/>
        </p:nvSpPr>
        <p:spPr>
          <a:xfrm rot="10800000">
            <a:off x="7296152" y="2553004"/>
            <a:ext cx="561976" cy="21716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3B3FDC6-7AFA-47C9-B2B4-133930F90B86}"/>
              </a:ext>
            </a:extLst>
          </p:cNvPr>
          <p:cNvSpPr txBox="1"/>
          <p:nvPr/>
        </p:nvSpPr>
        <p:spPr>
          <a:xfrm>
            <a:off x="1036949" y="3316950"/>
            <a:ext cx="10426046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Lexicon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{convolutional neural network, image recognition task, image recognition, …}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Sentence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i="1" dirty="0">
                <a:latin typeface="Linux Libertine"/>
                <a:cs typeface="Times New Roman" panose="02020603050405020304" pitchFamily="18" charset="0"/>
              </a:rPr>
              <a:t>We proposed an improved algorithm which made convolutional neural network more robust 	        in general image recognition task because the algorithm could	dynamically model the task.</a:t>
            </a:r>
          </a:p>
          <a:p>
            <a:pPr algn="just">
              <a:lnSpc>
                <a:spcPct val="150000"/>
              </a:lnSpc>
            </a:pP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i="1" dirty="0">
                <a:latin typeface="Linux Libertine"/>
                <a:cs typeface="Times New Roman" panose="02020603050405020304" pitchFamily="18" charset="0"/>
              </a:rPr>
              <a:t>We proposed an improved algorithm which made </a:t>
            </a:r>
            <a:r>
              <a:rPr lang="en-US" altLang="zh-CN" b="1" i="1" u="sng" dirty="0">
                <a:latin typeface="Linux Libertine"/>
                <a:cs typeface="Times New Roman" panose="02020603050405020304" pitchFamily="18" charset="0"/>
              </a:rPr>
              <a:t>convolutional neural network</a:t>
            </a:r>
            <a:r>
              <a:rPr lang="en-US" altLang="zh-CN" i="1" dirty="0">
                <a:latin typeface="Linux Libertine"/>
                <a:cs typeface="Times New Roman" panose="02020603050405020304" pitchFamily="18" charset="0"/>
              </a:rPr>
              <a:t> more robust in 	  general </a:t>
            </a:r>
            <a:r>
              <a:rPr lang="en-US" altLang="zh-CN" b="1" i="1" u="sng" dirty="0">
                <a:latin typeface="Linux Libertine"/>
                <a:cs typeface="Times New Roman" panose="02020603050405020304" pitchFamily="18" charset="0"/>
              </a:rPr>
              <a:t>image recognition task</a:t>
            </a:r>
            <a:r>
              <a:rPr lang="en-US" altLang="zh-CN" i="1" dirty="0">
                <a:latin typeface="Linux Libertine"/>
                <a:cs typeface="Times New Roman" panose="02020603050405020304" pitchFamily="18" charset="0"/>
              </a:rPr>
              <a:t> because the algorithm could dynamically model the task .</a:t>
            </a:r>
          </a:p>
        </p:txBody>
      </p:sp>
    </p:spTree>
    <p:extLst>
      <p:ext uri="{BB962C8B-B14F-4D97-AF65-F5344CB8AC3E}">
        <p14:creationId xmlns:p14="http://schemas.microsoft.com/office/powerpoint/2010/main" val="164482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"/>
    </mc:Choice>
    <mc:Fallback xmlns="">
      <p:transition spd="slow" advTm="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5400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521190" y="65424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6640833"/>
            <a:ext cx="1218240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7746B3-44E3-48D3-BF5D-D020D4284A2B}"/>
              </a:ext>
            </a:extLst>
          </p:cNvPr>
          <p:cNvSpPr txBox="1"/>
          <p:nvPr/>
        </p:nvSpPr>
        <p:spPr>
          <a:xfrm>
            <a:off x="1521190" y="159665"/>
            <a:ext cx="2645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Methodology</a:t>
            </a:r>
          </a:p>
        </p:txBody>
      </p:sp>
      <p:sp>
        <p:nvSpPr>
          <p:cNvPr id="8" name="TextBox 30">
            <a:extLst>
              <a:ext uri="{FF2B5EF4-FFF2-40B4-BE49-F238E27FC236}">
                <a16:creationId xmlns:a16="http://schemas.microsoft.com/office/drawing/2014/main" id="{76F27600-3855-4708-A976-11CD38ADA57C}"/>
              </a:ext>
            </a:extLst>
          </p:cNvPr>
          <p:cNvSpPr txBox="1"/>
          <p:nvPr/>
        </p:nvSpPr>
        <p:spPr>
          <a:xfrm>
            <a:off x="1937572" y="831417"/>
            <a:ext cx="437838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Entity Boundary Recognition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3170A4-C9D6-4804-A790-5D8494611026}"/>
              </a:ext>
            </a:extLst>
          </p:cNvPr>
          <p:cNvSpPr/>
          <p:nvPr/>
        </p:nvSpPr>
        <p:spPr>
          <a:xfrm>
            <a:off x="1616963" y="89464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91DCCBD-A7BB-49B7-A809-5DC6BE163BB5}"/>
              </a:ext>
            </a:extLst>
          </p:cNvPr>
          <p:cNvSpPr txBox="1"/>
          <p:nvPr/>
        </p:nvSpPr>
        <p:spPr>
          <a:xfrm>
            <a:off x="1530614" y="1340647"/>
            <a:ext cx="9689735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There would be some errors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 Stemming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 Matching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E24B81D-4666-40FC-8FE6-4C0F1798985B}"/>
              </a:ext>
            </a:extLst>
          </p:cNvPr>
          <p:cNvSpPr txBox="1"/>
          <p:nvPr/>
        </p:nvSpPr>
        <p:spPr>
          <a:xfrm>
            <a:off x="435117" y="2708711"/>
            <a:ext cx="11104775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Lexicon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{convolutional neural network, image recognition task, image recognition, dynamical model, …}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i="1" dirty="0">
                <a:latin typeface="Linux Libertine"/>
                <a:cs typeface="Times New Roman" panose="02020603050405020304" pitchFamily="18" charset="0"/>
              </a:rPr>
              <a:t>We proposed an improved algorithm which made </a:t>
            </a:r>
            <a:r>
              <a:rPr lang="en-US" altLang="zh-CN" b="1" i="1" u="sng" dirty="0">
                <a:latin typeface="Linux Libertine"/>
                <a:cs typeface="Times New Roman" panose="02020603050405020304" pitchFamily="18" charset="0"/>
              </a:rPr>
              <a:t>convolutional neural network</a:t>
            </a:r>
            <a:r>
              <a:rPr lang="en-US" altLang="zh-CN" i="1" dirty="0">
                <a:latin typeface="Linux Libertine"/>
                <a:cs typeface="Times New Roman" panose="02020603050405020304" pitchFamily="18" charset="0"/>
              </a:rPr>
              <a:t> more robust in 	   general </a:t>
            </a:r>
            <a:r>
              <a:rPr lang="en-US" altLang="zh-CN" b="1" i="1" u="sng" dirty="0">
                <a:latin typeface="Linux Libertine"/>
                <a:cs typeface="Times New Roman" panose="02020603050405020304" pitchFamily="18" charset="0"/>
              </a:rPr>
              <a:t>image recognition task</a:t>
            </a:r>
            <a:r>
              <a:rPr lang="en-US" altLang="zh-CN" i="1" dirty="0">
                <a:latin typeface="Linux Libertine"/>
                <a:cs typeface="Times New Roman" panose="02020603050405020304" pitchFamily="18" charset="0"/>
              </a:rPr>
              <a:t> because the algorithm could </a:t>
            </a:r>
            <a:r>
              <a:rPr lang="en-US" altLang="zh-CN" b="1" i="1" u="sng" dirty="0">
                <a:solidFill>
                  <a:srgbClr val="FF0000"/>
                </a:solidFill>
                <a:latin typeface="Linux Libertine"/>
                <a:cs typeface="Times New Roman" panose="02020603050405020304" pitchFamily="18" charset="0"/>
              </a:rPr>
              <a:t>dynamically model</a:t>
            </a:r>
            <a:r>
              <a:rPr lang="en-US" altLang="zh-CN" i="1" dirty="0">
                <a:latin typeface="Linux Libertine"/>
                <a:cs typeface="Times New Roman" panose="02020603050405020304" pitchFamily="18" charset="0"/>
              </a:rPr>
              <a:t> the task .</a:t>
            </a:r>
          </a:p>
        </p:txBody>
      </p:sp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F38BB16C-6D5A-4DF2-B27F-D032667BE203}"/>
              </a:ext>
            </a:extLst>
          </p:cNvPr>
          <p:cNvSpPr/>
          <p:nvPr/>
        </p:nvSpPr>
        <p:spPr>
          <a:xfrm>
            <a:off x="7202648" y="4590879"/>
            <a:ext cx="1344749" cy="705740"/>
          </a:xfrm>
          <a:prstGeom prst="wedgeEllipseCallout">
            <a:avLst>
              <a:gd name="adj1" fmla="val 60547"/>
              <a:gd name="adj2" fmla="val -126343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Noise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C1CC9EB-70E1-4A32-B88C-F9301792AE50}"/>
              </a:ext>
            </a:extLst>
          </p:cNvPr>
          <p:cNvSpPr/>
          <p:nvPr/>
        </p:nvSpPr>
        <p:spPr>
          <a:xfrm>
            <a:off x="3886546" y="4204000"/>
            <a:ext cx="2596391" cy="684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Classification Model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3F132C4-D263-462C-AEF3-CD0F652A480B}"/>
              </a:ext>
            </a:extLst>
          </p:cNvPr>
          <p:cNvSpPr/>
          <p:nvPr/>
        </p:nvSpPr>
        <p:spPr>
          <a:xfrm>
            <a:off x="3886547" y="5065011"/>
            <a:ext cx="2596391" cy="684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of Speech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963C1C64-81F1-40B5-9B14-E3203336FBEA}"/>
              </a:ext>
            </a:extLst>
          </p:cNvPr>
          <p:cNvSpPr/>
          <p:nvPr/>
        </p:nvSpPr>
        <p:spPr>
          <a:xfrm>
            <a:off x="6561806" y="4869254"/>
            <a:ext cx="561976" cy="21716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0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"/>
    </mc:Choice>
    <mc:Fallback xmlns="">
      <p:transition spd="slow" advTm="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D213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 animBg="1"/>
      <p:bldP spid="21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5400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521190" y="65424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6640833"/>
            <a:ext cx="1218240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7746B3-44E3-48D3-BF5D-D020D4284A2B}"/>
              </a:ext>
            </a:extLst>
          </p:cNvPr>
          <p:cNvSpPr txBox="1"/>
          <p:nvPr/>
        </p:nvSpPr>
        <p:spPr>
          <a:xfrm>
            <a:off x="1521190" y="159665"/>
            <a:ext cx="2645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Methodology</a:t>
            </a:r>
          </a:p>
        </p:txBody>
      </p:sp>
      <p:sp>
        <p:nvSpPr>
          <p:cNvPr id="8" name="TextBox 30">
            <a:extLst>
              <a:ext uri="{FF2B5EF4-FFF2-40B4-BE49-F238E27FC236}">
                <a16:creationId xmlns:a16="http://schemas.microsoft.com/office/drawing/2014/main" id="{76F27600-3855-4708-A976-11CD38ADA57C}"/>
              </a:ext>
            </a:extLst>
          </p:cNvPr>
          <p:cNvSpPr txBox="1"/>
          <p:nvPr/>
        </p:nvSpPr>
        <p:spPr>
          <a:xfrm>
            <a:off x="1937572" y="831417"/>
            <a:ext cx="437838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Entity Boundary Recognition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3170A4-C9D6-4804-A790-5D8494611026}"/>
              </a:ext>
            </a:extLst>
          </p:cNvPr>
          <p:cNvSpPr/>
          <p:nvPr/>
        </p:nvSpPr>
        <p:spPr>
          <a:xfrm>
            <a:off x="1616963" y="89464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91DCCBD-A7BB-49B7-A809-5DC6BE163BB5}"/>
              </a:ext>
            </a:extLst>
          </p:cNvPr>
          <p:cNvSpPr txBox="1"/>
          <p:nvPr/>
        </p:nvSpPr>
        <p:spPr>
          <a:xfrm>
            <a:off x="1530614" y="1340647"/>
            <a:ext cx="9689735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There would be some errors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 Stemming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Error Matching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7C3AF29-2D84-4F23-B741-5D60B8917425}"/>
              </a:ext>
            </a:extLst>
          </p:cNvPr>
          <p:cNvSpPr txBox="1"/>
          <p:nvPr/>
        </p:nvSpPr>
        <p:spPr>
          <a:xfrm>
            <a:off x="435117" y="2708711"/>
            <a:ext cx="11104775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Lexicon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{convolutional neural network, image recognition task, image recognition, general image, …}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i="1" dirty="0">
                <a:latin typeface="Linux Libertine"/>
                <a:cs typeface="Times New Roman" panose="02020603050405020304" pitchFamily="18" charset="0"/>
              </a:rPr>
              <a:t>We proposed an improved algorithm which made </a:t>
            </a:r>
            <a:r>
              <a:rPr lang="en-US" altLang="zh-CN" b="1" i="1" u="sng" dirty="0">
                <a:latin typeface="Linux Libertine"/>
                <a:cs typeface="Times New Roman" panose="02020603050405020304" pitchFamily="18" charset="0"/>
              </a:rPr>
              <a:t>convolutional neural network</a:t>
            </a:r>
            <a:r>
              <a:rPr lang="en-US" altLang="zh-CN" i="1" dirty="0">
                <a:latin typeface="Linux Libertine"/>
                <a:cs typeface="Times New Roman" panose="02020603050405020304" pitchFamily="18" charset="0"/>
              </a:rPr>
              <a:t> more robust in </a:t>
            </a:r>
          </a:p>
          <a:p>
            <a:pPr algn="just">
              <a:lnSpc>
                <a:spcPct val="150000"/>
              </a:lnSpc>
            </a:pPr>
            <a:r>
              <a:rPr lang="en-US" altLang="zh-CN" i="1" dirty="0">
                <a:latin typeface="Linux Libertine"/>
                <a:cs typeface="Times New Roman" panose="02020603050405020304" pitchFamily="18" charset="0"/>
              </a:rPr>
              <a:t>	  </a:t>
            </a:r>
            <a:r>
              <a:rPr lang="en-US" altLang="zh-CN" b="1" i="1" u="sng" dirty="0">
                <a:solidFill>
                  <a:srgbClr val="FF0000"/>
                </a:solidFill>
                <a:latin typeface="Linux Libertine"/>
                <a:cs typeface="Times New Roman" panose="02020603050405020304" pitchFamily="18" charset="0"/>
              </a:rPr>
              <a:t>general image</a:t>
            </a:r>
            <a:r>
              <a:rPr lang="en-US" altLang="zh-CN" i="1" dirty="0">
                <a:latin typeface="Linux Libertine"/>
                <a:cs typeface="Times New Roman" panose="02020603050405020304" pitchFamily="18" charset="0"/>
              </a:rPr>
              <a:t> recognition task because the algorithm could dynamically model the task .</a:t>
            </a:r>
          </a:p>
        </p:txBody>
      </p:sp>
      <p:sp>
        <p:nvSpPr>
          <p:cNvPr id="16" name="对话气泡: 椭圆形 15">
            <a:extLst>
              <a:ext uri="{FF2B5EF4-FFF2-40B4-BE49-F238E27FC236}">
                <a16:creationId xmlns:a16="http://schemas.microsoft.com/office/drawing/2014/main" id="{DE6E927B-5C1F-44C0-A90A-6FD0C314E90E}"/>
              </a:ext>
            </a:extLst>
          </p:cNvPr>
          <p:cNvSpPr/>
          <p:nvPr/>
        </p:nvSpPr>
        <p:spPr>
          <a:xfrm>
            <a:off x="2413831" y="4426618"/>
            <a:ext cx="1344749" cy="705740"/>
          </a:xfrm>
          <a:prstGeom prst="wedgeEllipseCallout">
            <a:avLst>
              <a:gd name="adj1" fmla="val -55820"/>
              <a:gd name="adj2" fmla="val -10764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F11FAA6-8D71-4E3E-ADD5-373995B072EC}"/>
              </a:ext>
            </a:extLst>
          </p:cNvPr>
          <p:cNvSpPr/>
          <p:nvPr/>
        </p:nvSpPr>
        <p:spPr>
          <a:xfrm>
            <a:off x="4495277" y="4426618"/>
            <a:ext cx="2476501" cy="69532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Better Algorithm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9F355D71-2D1C-4F88-93DF-2DF0D89B1C04}"/>
              </a:ext>
            </a:extLst>
          </p:cNvPr>
          <p:cNvSpPr/>
          <p:nvPr/>
        </p:nvSpPr>
        <p:spPr>
          <a:xfrm rot="10800000">
            <a:off x="3845941" y="4664291"/>
            <a:ext cx="561976" cy="21716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7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"/>
    </mc:Choice>
    <mc:Fallback xmlns="">
      <p:transition spd="slow" advTm="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D213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54000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521190" y="65424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0" y="6640833"/>
            <a:ext cx="1218240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7746B3-44E3-48D3-BF5D-D020D4284A2B}"/>
              </a:ext>
            </a:extLst>
          </p:cNvPr>
          <p:cNvSpPr txBox="1"/>
          <p:nvPr/>
        </p:nvSpPr>
        <p:spPr>
          <a:xfrm>
            <a:off x="1521190" y="159665"/>
            <a:ext cx="2645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Methodology</a:t>
            </a:r>
          </a:p>
        </p:txBody>
      </p:sp>
      <p:sp>
        <p:nvSpPr>
          <p:cNvPr id="8" name="TextBox 30">
            <a:extLst>
              <a:ext uri="{FF2B5EF4-FFF2-40B4-BE49-F238E27FC236}">
                <a16:creationId xmlns:a16="http://schemas.microsoft.com/office/drawing/2014/main" id="{76F27600-3855-4708-A976-11CD38ADA57C}"/>
              </a:ext>
            </a:extLst>
          </p:cNvPr>
          <p:cNvSpPr txBox="1"/>
          <p:nvPr/>
        </p:nvSpPr>
        <p:spPr>
          <a:xfrm>
            <a:off x="1937572" y="831417"/>
            <a:ext cx="748923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Entity Classification  —— </a:t>
            </a:r>
            <a:r>
              <a:rPr lang="en-US" altLang="zh-CN" i="1" dirty="0"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Multi-class classification task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3170A4-C9D6-4804-A790-5D8494611026}"/>
              </a:ext>
            </a:extLst>
          </p:cNvPr>
          <p:cNvSpPr/>
          <p:nvPr/>
        </p:nvSpPr>
        <p:spPr>
          <a:xfrm>
            <a:off x="1616963" y="894641"/>
            <a:ext cx="271078" cy="2710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CF29AF5-A278-49D3-868D-152642B2D41E}"/>
              </a:ext>
            </a:extLst>
          </p:cNvPr>
          <p:cNvSpPr txBox="1"/>
          <p:nvPr/>
        </p:nvSpPr>
        <p:spPr>
          <a:xfrm>
            <a:off x="1530614" y="1340647"/>
            <a:ext cx="968973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Construct Training Data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A045F8D-945C-4481-A109-DC7E5F8C041E}"/>
              </a:ext>
            </a:extLst>
          </p:cNvPr>
          <p:cNvSpPr txBox="1"/>
          <p:nvPr/>
        </p:nvSpPr>
        <p:spPr>
          <a:xfrm>
            <a:off x="1752502" y="2540516"/>
            <a:ext cx="1712206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Training Data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A8939636-16CD-4AEB-9341-F33A2962B508}"/>
              </a:ext>
            </a:extLst>
          </p:cNvPr>
          <p:cNvSpPr/>
          <p:nvPr/>
        </p:nvSpPr>
        <p:spPr>
          <a:xfrm>
            <a:off x="3478848" y="2014322"/>
            <a:ext cx="556181" cy="147058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BE05EF2-3C5F-41EF-AB51-63EA1B122F2A}"/>
              </a:ext>
            </a:extLst>
          </p:cNvPr>
          <p:cNvSpPr txBox="1"/>
          <p:nvPr/>
        </p:nvSpPr>
        <p:spPr>
          <a:xfrm>
            <a:off x="4035030" y="2012856"/>
            <a:ext cx="1940172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Positive Samples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12D16FC-146D-46E4-921A-A7938EE7C5CA}"/>
              </a:ext>
            </a:extLst>
          </p:cNvPr>
          <p:cNvSpPr txBox="1"/>
          <p:nvPr/>
        </p:nvSpPr>
        <p:spPr>
          <a:xfrm>
            <a:off x="4035029" y="3081969"/>
            <a:ext cx="2181951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Negative Samples</a:t>
            </a:r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06EA48EC-577C-4BC9-9F60-B33F2FE4AC25}"/>
              </a:ext>
            </a:extLst>
          </p:cNvPr>
          <p:cNvSpPr/>
          <p:nvPr/>
        </p:nvSpPr>
        <p:spPr>
          <a:xfrm>
            <a:off x="5975202" y="2919889"/>
            <a:ext cx="200269" cy="84690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441F8B2-7702-4E6E-A8BE-6821D1929AB8}"/>
              </a:ext>
            </a:extLst>
          </p:cNvPr>
          <p:cNvSpPr txBox="1"/>
          <p:nvPr/>
        </p:nvSpPr>
        <p:spPr>
          <a:xfrm>
            <a:off x="6238366" y="2847667"/>
            <a:ext cx="2867927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Word-level non-entities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E5CD1CD-09F8-4116-8CCC-9B1563BE806A}"/>
              </a:ext>
            </a:extLst>
          </p:cNvPr>
          <p:cNvSpPr txBox="1"/>
          <p:nvPr/>
        </p:nvSpPr>
        <p:spPr>
          <a:xfrm>
            <a:off x="6238366" y="3343342"/>
            <a:ext cx="2867927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Phrase-level non-entities</a:t>
            </a: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3597731C-980B-4D83-93EE-99965BAE44CD}"/>
              </a:ext>
            </a:extLst>
          </p:cNvPr>
          <p:cNvSpPr/>
          <p:nvPr/>
        </p:nvSpPr>
        <p:spPr>
          <a:xfrm>
            <a:off x="5975202" y="1819118"/>
            <a:ext cx="200269" cy="84690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C4A5A4F-95F0-4537-8C1A-A68777AE913C}"/>
              </a:ext>
            </a:extLst>
          </p:cNvPr>
          <p:cNvSpPr txBox="1"/>
          <p:nvPr/>
        </p:nvSpPr>
        <p:spPr>
          <a:xfrm>
            <a:off x="6238367" y="1746896"/>
            <a:ext cx="1097154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Entities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4E9A6A6-FD01-4A3A-9833-3711A0673BC2}"/>
              </a:ext>
            </a:extLst>
          </p:cNvPr>
          <p:cNvSpPr txBox="1"/>
          <p:nvPr/>
        </p:nvSpPr>
        <p:spPr>
          <a:xfrm>
            <a:off x="6238367" y="2242571"/>
            <a:ext cx="1483234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Labels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56499DE-9BB2-49EE-A5CA-DC7F70EC7BA2}"/>
              </a:ext>
            </a:extLst>
          </p:cNvPr>
          <p:cNvSpPr txBox="1"/>
          <p:nvPr/>
        </p:nvSpPr>
        <p:spPr>
          <a:xfrm>
            <a:off x="1521191" y="3877467"/>
            <a:ext cx="307113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Construct Text Features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69D5E0F-3215-4820-A1DA-D8E82B43C29D}"/>
              </a:ext>
            </a:extLst>
          </p:cNvPr>
          <p:cNvSpPr txBox="1"/>
          <p:nvPr/>
        </p:nvSpPr>
        <p:spPr>
          <a:xfrm>
            <a:off x="1752502" y="4450839"/>
            <a:ext cx="6913978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 Vector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basic input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of Speech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 Case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B137230-50E9-45CB-BE89-ECB298D4B3E5}"/>
              </a:ext>
            </a:extLst>
          </p:cNvPr>
          <p:cNvSpPr txBox="1"/>
          <p:nvPr/>
        </p:nvSpPr>
        <p:spPr>
          <a:xfrm>
            <a:off x="1580451" y="5081242"/>
            <a:ext cx="307113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Models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3046D01-249F-4BEE-8FE5-C13E665ECAE5}"/>
              </a:ext>
            </a:extLst>
          </p:cNvPr>
          <p:cNvSpPr txBox="1"/>
          <p:nvPr/>
        </p:nvSpPr>
        <p:spPr>
          <a:xfrm>
            <a:off x="1811761" y="5654614"/>
            <a:ext cx="9783207" cy="78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 Forest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K-Nearest Neighbor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Support Vector Machine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Multilayer Perceptron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TextCNN</a:t>
            </a:r>
            <a:r>
              <a:rPr lang="en-US" altLang="zh-CN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718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"/>
    </mc:Choice>
    <mc:Fallback xmlns="">
      <p:transition spd="slow" advTm="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 animBg="1"/>
      <p:bldP spid="21" grpId="0"/>
      <p:bldP spid="22" grpId="0"/>
      <p:bldP spid="23" grpId="0" animBg="1"/>
      <p:bldP spid="24" grpId="0"/>
      <p:bldP spid="25" grpId="0"/>
      <p:bldP spid="27" grpId="0" animBg="1"/>
      <p:bldP spid="28" grpId="0"/>
      <p:bldP spid="29" grpId="0"/>
      <p:bldP spid="30" grpId="0"/>
      <p:bldP spid="35" grpId="0"/>
      <p:bldP spid="40" grpId="0"/>
      <p:bldP spid="4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6809</TotalTime>
  <Words>1175</Words>
  <Application>Microsoft Office PowerPoint</Application>
  <PresentationFormat>宽屏</PresentationFormat>
  <Paragraphs>253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Linux Libertine</vt:lpstr>
      <vt:lpstr>等线</vt:lpstr>
      <vt:lpstr>等线 Light</vt:lpstr>
      <vt:lpstr>华文楷体</vt:lpstr>
      <vt:lpstr>微软雅黑</vt:lpstr>
      <vt:lpstr>Arial</vt:lpstr>
      <vt:lpstr>Wingdings</vt:lpstr>
      <vt:lpstr>Office 主题​​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家彬</dc:creator>
  <cp:lastModifiedBy>家彬</cp:lastModifiedBy>
  <cp:revision>172</cp:revision>
  <dcterms:created xsi:type="dcterms:W3CDTF">2020-11-16T05:24:45Z</dcterms:created>
  <dcterms:modified xsi:type="dcterms:W3CDTF">2021-09-29T12:29:01Z</dcterms:modified>
</cp:coreProperties>
</file>