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420" r:id="rId3"/>
    <p:sldId id="412" r:id="rId4"/>
    <p:sldId id="419" r:id="rId5"/>
    <p:sldId id="377" r:id="rId6"/>
    <p:sldId id="359" r:id="rId7"/>
    <p:sldId id="415" r:id="rId8"/>
    <p:sldId id="396" r:id="rId9"/>
    <p:sldId id="366" r:id="rId10"/>
    <p:sldId id="367" r:id="rId11"/>
    <p:sldId id="408" r:id="rId12"/>
    <p:sldId id="409" r:id="rId13"/>
    <p:sldId id="413" r:id="rId14"/>
    <p:sldId id="414" r:id="rId15"/>
    <p:sldId id="410" r:id="rId16"/>
    <p:sldId id="387" r:id="rId17"/>
    <p:sldId id="388" r:id="rId18"/>
    <p:sldId id="389" r:id="rId19"/>
    <p:sldId id="390" r:id="rId20"/>
    <p:sldId id="407" r:id="rId21"/>
    <p:sldId id="401" r:id="rId22"/>
    <p:sldId id="418" r:id="rId23"/>
    <p:sldId id="416" r:id="rId24"/>
    <p:sldId id="402" r:id="rId25"/>
    <p:sldId id="417" r:id="rId26"/>
    <p:sldId id="403" r:id="rId27"/>
    <p:sldId id="391" r:id="rId28"/>
    <p:sldId id="393" r:id="rId29"/>
    <p:sldId id="394" r:id="rId30"/>
    <p:sldId id="362" r:id="rId31"/>
    <p:sldId id="308" r:id="rId32"/>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788" autoAdjust="0"/>
    <p:restoredTop sz="86429" autoAdjust="0"/>
  </p:normalViewPr>
  <p:slideViewPr>
    <p:cSldViewPr snapToGrid="0">
      <p:cViewPr varScale="1">
        <p:scale>
          <a:sx n="97" d="100"/>
          <a:sy n="97" d="100"/>
        </p:scale>
        <p:origin x="324" y="57"/>
      </p:cViewPr>
      <p:guideLst/>
    </p:cSldViewPr>
  </p:slideViewPr>
  <p:outlineViewPr>
    <p:cViewPr>
      <p:scale>
        <a:sx n="33" d="100"/>
        <a:sy n="33" d="100"/>
      </p:scale>
      <p:origin x="0" y="-2655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ike%20Thelwall\Dropbox\papers\1%20submitted\QSS%20ChatGPT%20classes%20and%20tokens\Probabilities%20and%20class%20correlation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ike%20Thelwall\Dropbox\papers\1%20submitted\QSS%20ChatGPT%20classes%20and%20tokens\Probabilities%20and%20class%20correlation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'Prob piv Fig1'!$L$3</c:f>
              <c:strCache>
                <c:ptCount val="1"/>
                <c:pt idx="0">
                  <c:v>Standard</c:v>
                </c:pt>
              </c:strCache>
            </c:strRef>
          </c:tx>
          <c:spPr>
            <a:solidFill>
              <a:schemeClr val="accent1"/>
            </a:solidFill>
            <a:ln>
              <a:noFill/>
            </a:ln>
            <a:effectLst/>
          </c:spPr>
          <c:invertIfNegative val="0"/>
          <c:cat>
            <c:strRef>
              <c:f>'Prob piv Fig1'!$K$4:$K$38</c:f>
              <c:strCache>
                <c:ptCount val="35"/>
                <c:pt idx="0">
                  <c:v>1 - Clinical Medicine </c:v>
                </c:pt>
                <c:pt idx="1">
                  <c:v>2 - Public Health, Health Services and Primary Care</c:v>
                </c:pt>
                <c:pt idx="2">
                  <c:v>3 - Allied Health Professions, Dentistry, Nursing and Pharmacy</c:v>
                </c:pt>
                <c:pt idx="3">
                  <c:v>4 - Psychology, Psychiatry and Neuroscience</c:v>
                </c:pt>
                <c:pt idx="4">
                  <c:v>5 - Biological Sciences</c:v>
                </c:pt>
                <c:pt idx="5">
                  <c:v>6 - Agriculture, Food and Veterinary Sciences</c:v>
                </c:pt>
                <c:pt idx="6">
                  <c:v>7 - Earth Systems and Environmental Sciences</c:v>
                </c:pt>
                <c:pt idx="7">
                  <c:v>8 - Chemistry</c:v>
                </c:pt>
                <c:pt idx="8">
                  <c:v>9 - Physics</c:v>
                </c:pt>
                <c:pt idx="9">
                  <c:v>10 - Mathematical Sciences</c:v>
                </c:pt>
                <c:pt idx="10">
                  <c:v>11 - Computer Science and Informatics</c:v>
                </c:pt>
                <c:pt idx="11">
                  <c:v>12 - Engineering</c:v>
                </c:pt>
                <c:pt idx="12">
                  <c:v>13 - Architecture, Built Environment and Planning</c:v>
                </c:pt>
                <c:pt idx="13">
                  <c:v>14 - Geography and Environmental Studies</c:v>
                </c:pt>
                <c:pt idx="14">
                  <c:v>15 - Archaeology</c:v>
                </c:pt>
                <c:pt idx="15">
                  <c:v>16 - Economics and Econometrics</c:v>
                </c:pt>
                <c:pt idx="16">
                  <c:v>17 - Business and Management Studies</c:v>
                </c:pt>
                <c:pt idx="17">
                  <c:v>18 - Law</c:v>
                </c:pt>
                <c:pt idx="18">
                  <c:v>19 - Politics and International Studies</c:v>
                </c:pt>
                <c:pt idx="19">
                  <c:v>20 - Social Work and Social Policy</c:v>
                </c:pt>
                <c:pt idx="20">
                  <c:v>21 - Sociology</c:v>
                </c:pt>
                <c:pt idx="21">
                  <c:v>22 - Anthropology and Development Studies</c:v>
                </c:pt>
                <c:pt idx="22">
                  <c:v>23 - Education</c:v>
                </c:pt>
                <c:pt idx="23">
                  <c:v>24 - Sport and Exercise Sciences, Leisure and Tourism</c:v>
                </c:pt>
                <c:pt idx="24">
                  <c:v>25 - Area Studies             </c:v>
                </c:pt>
                <c:pt idx="25">
                  <c:v>26 - Modern Languages and Linguistics</c:v>
                </c:pt>
                <c:pt idx="26">
                  <c:v>27 - English Language and Literature</c:v>
                </c:pt>
                <c:pt idx="27">
                  <c:v>28 - History</c:v>
                </c:pt>
                <c:pt idx="28">
                  <c:v>29 - Classics                                   </c:v>
                </c:pt>
                <c:pt idx="29">
                  <c:v>30 - Philosophy</c:v>
                </c:pt>
                <c:pt idx="30">
                  <c:v>31 - Theology and Religious Studies  </c:v>
                </c:pt>
                <c:pt idx="31">
                  <c:v>32 - Art and Design: History, Practice and Theory  </c:v>
                </c:pt>
                <c:pt idx="32">
                  <c:v>33 - Music, Drama, Dance, Performing Arts, Film and Screen Studies</c:v>
                </c:pt>
                <c:pt idx="33">
                  <c:v>34 - Communication, Cultural and Media Studies, Library and Information Management</c:v>
                </c:pt>
                <c:pt idx="34">
                  <c:v>All</c:v>
                </c:pt>
              </c:strCache>
            </c:strRef>
          </c:cat>
          <c:val>
            <c:numRef>
              <c:f>'Prob piv Fig1'!$L$4:$L$38</c:f>
              <c:numCache>
                <c:formatCode>General</c:formatCode>
                <c:ptCount val="35"/>
                <c:pt idx="0">
                  <c:v>0.15877888629365941</c:v>
                </c:pt>
                <c:pt idx="1">
                  <c:v>0.19582847289859437</c:v>
                </c:pt>
                <c:pt idx="2">
                  <c:v>0.33625267421798105</c:v>
                </c:pt>
                <c:pt idx="3">
                  <c:v>0.44822193373041996</c:v>
                </c:pt>
                <c:pt idx="4">
                  <c:v>0.22519263098912279</c:v>
                </c:pt>
                <c:pt idx="5">
                  <c:v>0.3356000454576944</c:v>
                </c:pt>
                <c:pt idx="6">
                  <c:v>0.20909333179395043</c:v>
                </c:pt>
                <c:pt idx="7">
                  <c:v>0.20643774297346179</c:v>
                </c:pt>
                <c:pt idx="8">
                  <c:v>0.20417840891536596</c:v>
                </c:pt>
                <c:pt idx="9">
                  <c:v>0.18384595902025866</c:v>
                </c:pt>
                <c:pt idx="10">
                  <c:v>0.33909919331869764</c:v>
                </c:pt>
                <c:pt idx="11">
                  <c:v>0.29633141107517424</c:v>
                </c:pt>
                <c:pt idx="12">
                  <c:v>0.22265111554969591</c:v>
                </c:pt>
                <c:pt idx="13">
                  <c:v>0.21611703553794404</c:v>
                </c:pt>
                <c:pt idx="14">
                  <c:v>0.23746516171947482</c:v>
                </c:pt>
                <c:pt idx="15">
                  <c:v>0.23424675820021951</c:v>
                </c:pt>
                <c:pt idx="16">
                  <c:v>0.24649294339168476</c:v>
                </c:pt>
                <c:pt idx="17">
                  <c:v>0.15778692056504065</c:v>
                </c:pt>
                <c:pt idx="18">
                  <c:v>0.22680187751969139</c:v>
                </c:pt>
                <c:pt idx="19">
                  <c:v>0.21091859386878256</c:v>
                </c:pt>
                <c:pt idx="20">
                  <c:v>0.11304914954527572</c:v>
                </c:pt>
                <c:pt idx="21">
                  <c:v>0.15048131493765823</c:v>
                </c:pt>
                <c:pt idx="22">
                  <c:v>0.22161257085892755</c:v>
                </c:pt>
                <c:pt idx="23">
                  <c:v>0.30698878923615919</c:v>
                </c:pt>
                <c:pt idx="24">
                  <c:v>3.5239981277694322E-2</c:v>
                </c:pt>
                <c:pt idx="25">
                  <c:v>0.17290549130434005</c:v>
                </c:pt>
                <c:pt idx="26">
                  <c:v>0.16214083361744852</c:v>
                </c:pt>
                <c:pt idx="27">
                  <c:v>0.10082232221529301</c:v>
                </c:pt>
                <c:pt idx="28">
                  <c:v>-0.18492134647156849</c:v>
                </c:pt>
                <c:pt idx="29">
                  <c:v>0.13743718804839117</c:v>
                </c:pt>
                <c:pt idx="30">
                  <c:v>-1.6970598826014562E-2</c:v>
                </c:pt>
                <c:pt idx="31">
                  <c:v>9.1299100331067515E-2</c:v>
                </c:pt>
                <c:pt idx="32">
                  <c:v>0.23093902874622352</c:v>
                </c:pt>
                <c:pt idx="33">
                  <c:v>9.5608979547784106E-2</c:v>
                </c:pt>
                <c:pt idx="34">
                  <c:v>0.4156302128242701</c:v>
                </c:pt>
              </c:numCache>
            </c:numRef>
          </c:val>
          <c:extLst>
            <c:ext xmlns:c16="http://schemas.microsoft.com/office/drawing/2014/chart" uri="{C3380CC4-5D6E-409C-BE32-E72D297353CC}">
              <c16:uniqueId val="{00000000-FE49-442A-93E4-71178A52D0FD}"/>
            </c:ext>
          </c:extLst>
        </c:ser>
        <c:ser>
          <c:idx val="3"/>
          <c:order val="1"/>
          <c:tx>
            <c:strRef>
              <c:f>'Prob piv Fig1'!$O$3</c:f>
              <c:strCache>
                <c:ptCount val="1"/>
                <c:pt idx="0">
                  <c:v>Classification percentages</c:v>
                </c:pt>
              </c:strCache>
            </c:strRef>
          </c:tx>
          <c:spPr>
            <a:solidFill>
              <a:schemeClr val="accent4"/>
            </a:solidFill>
            <a:ln>
              <a:noFill/>
            </a:ln>
            <a:effectLst/>
          </c:spPr>
          <c:invertIfNegative val="0"/>
          <c:cat>
            <c:strRef>
              <c:f>'Prob piv Fig1'!$K$4:$K$38</c:f>
              <c:strCache>
                <c:ptCount val="35"/>
                <c:pt idx="0">
                  <c:v>1 - Clinical Medicine </c:v>
                </c:pt>
                <c:pt idx="1">
                  <c:v>2 - Public Health, Health Services and Primary Care</c:v>
                </c:pt>
                <c:pt idx="2">
                  <c:v>3 - Allied Health Professions, Dentistry, Nursing and Pharmacy</c:v>
                </c:pt>
                <c:pt idx="3">
                  <c:v>4 - Psychology, Psychiatry and Neuroscience</c:v>
                </c:pt>
                <c:pt idx="4">
                  <c:v>5 - Biological Sciences</c:v>
                </c:pt>
                <c:pt idx="5">
                  <c:v>6 - Agriculture, Food and Veterinary Sciences</c:v>
                </c:pt>
                <c:pt idx="6">
                  <c:v>7 - Earth Systems and Environmental Sciences</c:v>
                </c:pt>
                <c:pt idx="7">
                  <c:v>8 - Chemistry</c:v>
                </c:pt>
                <c:pt idx="8">
                  <c:v>9 - Physics</c:v>
                </c:pt>
                <c:pt idx="9">
                  <c:v>10 - Mathematical Sciences</c:v>
                </c:pt>
                <c:pt idx="10">
                  <c:v>11 - Computer Science and Informatics</c:v>
                </c:pt>
                <c:pt idx="11">
                  <c:v>12 - Engineering</c:v>
                </c:pt>
                <c:pt idx="12">
                  <c:v>13 - Architecture, Built Environment and Planning</c:v>
                </c:pt>
                <c:pt idx="13">
                  <c:v>14 - Geography and Environmental Studies</c:v>
                </c:pt>
                <c:pt idx="14">
                  <c:v>15 - Archaeology</c:v>
                </c:pt>
                <c:pt idx="15">
                  <c:v>16 - Economics and Econometrics</c:v>
                </c:pt>
                <c:pt idx="16">
                  <c:v>17 - Business and Management Studies</c:v>
                </c:pt>
                <c:pt idx="17">
                  <c:v>18 - Law</c:v>
                </c:pt>
                <c:pt idx="18">
                  <c:v>19 - Politics and International Studies</c:v>
                </c:pt>
                <c:pt idx="19">
                  <c:v>20 - Social Work and Social Policy</c:v>
                </c:pt>
                <c:pt idx="20">
                  <c:v>21 - Sociology</c:v>
                </c:pt>
                <c:pt idx="21">
                  <c:v>22 - Anthropology and Development Studies</c:v>
                </c:pt>
                <c:pt idx="22">
                  <c:v>23 - Education</c:v>
                </c:pt>
                <c:pt idx="23">
                  <c:v>24 - Sport and Exercise Sciences, Leisure and Tourism</c:v>
                </c:pt>
                <c:pt idx="24">
                  <c:v>25 - Area Studies             </c:v>
                </c:pt>
                <c:pt idx="25">
                  <c:v>26 - Modern Languages and Linguistics</c:v>
                </c:pt>
                <c:pt idx="26">
                  <c:v>27 - English Language and Literature</c:v>
                </c:pt>
                <c:pt idx="27">
                  <c:v>28 - History</c:v>
                </c:pt>
                <c:pt idx="28">
                  <c:v>29 - Classics                                   </c:v>
                </c:pt>
                <c:pt idx="29">
                  <c:v>30 - Philosophy</c:v>
                </c:pt>
                <c:pt idx="30">
                  <c:v>31 - Theology and Religious Studies  </c:v>
                </c:pt>
                <c:pt idx="31">
                  <c:v>32 - Art and Design: History, Practice and Theory  </c:v>
                </c:pt>
                <c:pt idx="32">
                  <c:v>33 - Music, Drama, Dance, Performing Arts, Film and Screen Studies</c:v>
                </c:pt>
                <c:pt idx="33">
                  <c:v>34 - Communication, Cultural and Media Studies, Library and Information Management</c:v>
                </c:pt>
                <c:pt idx="34">
                  <c:v>All</c:v>
                </c:pt>
              </c:strCache>
            </c:strRef>
          </c:cat>
          <c:val>
            <c:numRef>
              <c:f>'Prob piv Fig1'!$O$4:$O$38</c:f>
              <c:numCache>
                <c:formatCode>General</c:formatCode>
                <c:ptCount val="35"/>
                <c:pt idx="0">
                  <c:v>0.1157247959330663</c:v>
                </c:pt>
                <c:pt idx="1">
                  <c:v>0.19586127717762866</c:v>
                </c:pt>
                <c:pt idx="2">
                  <c:v>0.28374163773220029</c:v>
                </c:pt>
                <c:pt idx="3">
                  <c:v>0.35456242502671459</c:v>
                </c:pt>
                <c:pt idx="4">
                  <c:v>0.12242430316764367</c:v>
                </c:pt>
                <c:pt idx="5">
                  <c:v>0.27323976588421711</c:v>
                </c:pt>
                <c:pt idx="6">
                  <c:v>0.2055411574951013</c:v>
                </c:pt>
                <c:pt idx="7">
                  <c:v>0.11335522052460538</c:v>
                </c:pt>
                <c:pt idx="8">
                  <c:v>0.16771842349544586</c:v>
                </c:pt>
                <c:pt idx="9">
                  <c:v>0.15315463306542887</c:v>
                </c:pt>
                <c:pt idx="10">
                  <c:v>0.27934240738853272</c:v>
                </c:pt>
                <c:pt idx="11">
                  <c:v>0.22299303842251186</c:v>
                </c:pt>
                <c:pt idx="12">
                  <c:v>0.19563454261841415</c:v>
                </c:pt>
                <c:pt idx="13">
                  <c:v>0.23369743908482479</c:v>
                </c:pt>
                <c:pt idx="14">
                  <c:v>0.21555033402687629</c:v>
                </c:pt>
                <c:pt idx="15">
                  <c:v>0.19414726383028938</c:v>
                </c:pt>
                <c:pt idx="16">
                  <c:v>0.2889089845478266</c:v>
                </c:pt>
                <c:pt idx="17">
                  <c:v>0.16422062557665812</c:v>
                </c:pt>
                <c:pt idx="18">
                  <c:v>0.237235882579487</c:v>
                </c:pt>
                <c:pt idx="19">
                  <c:v>0.23775646440973375</c:v>
                </c:pt>
                <c:pt idx="20">
                  <c:v>0.17986923624038481</c:v>
                </c:pt>
                <c:pt idx="21">
                  <c:v>9.2819892686427458E-2</c:v>
                </c:pt>
                <c:pt idx="22">
                  <c:v>0.26957151262575413</c:v>
                </c:pt>
                <c:pt idx="23">
                  <c:v>0.27126880021568833</c:v>
                </c:pt>
                <c:pt idx="24">
                  <c:v>0.19524763240553106</c:v>
                </c:pt>
                <c:pt idx="25">
                  <c:v>0.14440129859335549</c:v>
                </c:pt>
                <c:pt idx="26">
                  <c:v>0.10640314703053282</c:v>
                </c:pt>
                <c:pt idx="27">
                  <c:v>0.11813239951483707</c:v>
                </c:pt>
                <c:pt idx="28">
                  <c:v>-4.2026263476893928E-2</c:v>
                </c:pt>
                <c:pt idx="29">
                  <c:v>6.7222303522720878E-2</c:v>
                </c:pt>
                <c:pt idx="30">
                  <c:v>9.9254236127472334E-2</c:v>
                </c:pt>
                <c:pt idx="31">
                  <c:v>-1.7265366989987495E-2</c:v>
                </c:pt>
                <c:pt idx="32">
                  <c:v>0.15521273076272993</c:v>
                </c:pt>
                <c:pt idx="33">
                  <c:v>0.1296191765308683</c:v>
                </c:pt>
                <c:pt idx="34">
                  <c:v>0.1708604357572841</c:v>
                </c:pt>
              </c:numCache>
            </c:numRef>
          </c:val>
          <c:extLst>
            <c:ext xmlns:c16="http://schemas.microsoft.com/office/drawing/2014/chart" uri="{C3380CC4-5D6E-409C-BE32-E72D297353CC}">
              <c16:uniqueId val="{00000001-FE49-442A-93E4-71178A52D0FD}"/>
            </c:ext>
          </c:extLst>
        </c:ser>
        <c:ser>
          <c:idx val="4"/>
          <c:order val="2"/>
          <c:tx>
            <c:strRef>
              <c:f>'Prob piv Fig1'!$P$3</c:f>
              <c:strCache>
                <c:ptCount val="1"/>
                <c:pt idx="0">
                  <c:v>Classification winners</c:v>
                </c:pt>
              </c:strCache>
            </c:strRef>
          </c:tx>
          <c:spPr>
            <a:solidFill>
              <a:schemeClr val="accent4">
                <a:lumMod val="50000"/>
              </a:schemeClr>
            </a:solidFill>
            <a:ln>
              <a:noFill/>
            </a:ln>
            <a:effectLst/>
          </c:spPr>
          <c:invertIfNegative val="0"/>
          <c:cat>
            <c:strRef>
              <c:f>'Prob piv Fig1'!$K$4:$K$38</c:f>
              <c:strCache>
                <c:ptCount val="35"/>
                <c:pt idx="0">
                  <c:v>1 - Clinical Medicine </c:v>
                </c:pt>
                <c:pt idx="1">
                  <c:v>2 - Public Health, Health Services and Primary Care</c:v>
                </c:pt>
                <c:pt idx="2">
                  <c:v>3 - Allied Health Professions, Dentistry, Nursing and Pharmacy</c:v>
                </c:pt>
                <c:pt idx="3">
                  <c:v>4 - Psychology, Psychiatry and Neuroscience</c:v>
                </c:pt>
                <c:pt idx="4">
                  <c:v>5 - Biological Sciences</c:v>
                </c:pt>
                <c:pt idx="5">
                  <c:v>6 - Agriculture, Food and Veterinary Sciences</c:v>
                </c:pt>
                <c:pt idx="6">
                  <c:v>7 - Earth Systems and Environmental Sciences</c:v>
                </c:pt>
                <c:pt idx="7">
                  <c:v>8 - Chemistry</c:v>
                </c:pt>
                <c:pt idx="8">
                  <c:v>9 - Physics</c:v>
                </c:pt>
                <c:pt idx="9">
                  <c:v>10 - Mathematical Sciences</c:v>
                </c:pt>
                <c:pt idx="10">
                  <c:v>11 - Computer Science and Informatics</c:v>
                </c:pt>
                <c:pt idx="11">
                  <c:v>12 - Engineering</c:v>
                </c:pt>
                <c:pt idx="12">
                  <c:v>13 - Architecture, Built Environment and Planning</c:v>
                </c:pt>
                <c:pt idx="13">
                  <c:v>14 - Geography and Environmental Studies</c:v>
                </c:pt>
                <c:pt idx="14">
                  <c:v>15 - Archaeology</c:v>
                </c:pt>
                <c:pt idx="15">
                  <c:v>16 - Economics and Econometrics</c:v>
                </c:pt>
                <c:pt idx="16">
                  <c:v>17 - Business and Management Studies</c:v>
                </c:pt>
                <c:pt idx="17">
                  <c:v>18 - Law</c:v>
                </c:pt>
                <c:pt idx="18">
                  <c:v>19 - Politics and International Studies</c:v>
                </c:pt>
                <c:pt idx="19">
                  <c:v>20 - Social Work and Social Policy</c:v>
                </c:pt>
                <c:pt idx="20">
                  <c:v>21 - Sociology</c:v>
                </c:pt>
                <c:pt idx="21">
                  <c:v>22 - Anthropology and Development Studies</c:v>
                </c:pt>
                <c:pt idx="22">
                  <c:v>23 - Education</c:v>
                </c:pt>
                <c:pt idx="23">
                  <c:v>24 - Sport and Exercise Sciences, Leisure and Tourism</c:v>
                </c:pt>
                <c:pt idx="24">
                  <c:v>25 - Area Studies             </c:v>
                </c:pt>
                <c:pt idx="25">
                  <c:v>26 - Modern Languages and Linguistics</c:v>
                </c:pt>
                <c:pt idx="26">
                  <c:v>27 - English Language and Literature</c:v>
                </c:pt>
                <c:pt idx="27">
                  <c:v>28 - History</c:v>
                </c:pt>
                <c:pt idx="28">
                  <c:v>29 - Classics                                   </c:v>
                </c:pt>
                <c:pt idx="29">
                  <c:v>30 - Philosophy</c:v>
                </c:pt>
                <c:pt idx="30">
                  <c:v>31 - Theology and Religious Studies  </c:v>
                </c:pt>
                <c:pt idx="31">
                  <c:v>32 - Art and Design: History, Practice and Theory  </c:v>
                </c:pt>
                <c:pt idx="32">
                  <c:v>33 - Music, Drama, Dance, Performing Arts, Film and Screen Studies</c:v>
                </c:pt>
                <c:pt idx="33">
                  <c:v>34 - Communication, Cultural and Media Studies, Library and Information Management</c:v>
                </c:pt>
                <c:pt idx="34">
                  <c:v>All</c:v>
                </c:pt>
              </c:strCache>
            </c:strRef>
          </c:cat>
          <c:val>
            <c:numRef>
              <c:f>'Prob piv Fig1'!$P$4:$P$38</c:f>
              <c:numCache>
                <c:formatCode>General</c:formatCode>
                <c:ptCount val="35"/>
                <c:pt idx="0">
                  <c:v>7.4646445726039262E-2</c:v>
                </c:pt>
                <c:pt idx="1">
                  <c:v>0.10327786589423799</c:v>
                </c:pt>
                <c:pt idx="2">
                  <c:v>0.15045441912033508</c:v>
                </c:pt>
                <c:pt idx="3">
                  <c:v>0.20342059836967363</c:v>
                </c:pt>
                <c:pt idx="4">
                  <c:v>5.3293390554078918E-2</c:v>
                </c:pt>
                <c:pt idx="5">
                  <c:v>0.14375346830296018</c:v>
                </c:pt>
                <c:pt idx="6">
                  <c:v>0.11566005954461052</c:v>
                </c:pt>
                <c:pt idx="7">
                  <c:v>2.6101031252408459E-2</c:v>
                </c:pt>
                <c:pt idx="8">
                  <c:v>0.11779090656343723</c:v>
                </c:pt>
                <c:pt idx="9">
                  <c:v>9.4330538112531781E-2</c:v>
                </c:pt>
                <c:pt idx="10">
                  <c:v>0.14199531929171555</c:v>
                </c:pt>
                <c:pt idx="11">
                  <c:v>9.8696059502400804E-2</c:v>
                </c:pt>
                <c:pt idx="12">
                  <c:v>0.11288618631639315</c:v>
                </c:pt>
                <c:pt idx="13">
                  <c:v>0.10545657182505878</c:v>
                </c:pt>
                <c:pt idx="14">
                  <c:v>0.12449882096173194</c:v>
                </c:pt>
                <c:pt idx="15">
                  <c:v>8.5393617740105003E-3</c:v>
                </c:pt>
                <c:pt idx="16">
                  <c:v>0.14173832475160905</c:v>
                </c:pt>
                <c:pt idx="17">
                  <c:v>8.00919139073199E-2</c:v>
                </c:pt>
                <c:pt idx="18">
                  <c:v>8.1981370464827369E-2</c:v>
                </c:pt>
                <c:pt idx="19">
                  <c:v>0.14495868732269959</c:v>
                </c:pt>
                <c:pt idx="20">
                  <c:v>0.12992527859581554</c:v>
                </c:pt>
                <c:pt idx="21">
                  <c:v>0.11791973059079651</c:v>
                </c:pt>
                <c:pt idx="22">
                  <c:v>0.18704884970843014</c:v>
                </c:pt>
                <c:pt idx="23">
                  <c:v>0.11944495788744211</c:v>
                </c:pt>
                <c:pt idx="24">
                  <c:v>5.5546420925246975E-2</c:v>
                </c:pt>
                <c:pt idx="25">
                  <c:v>8.7438186912810412E-2</c:v>
                </c:pt>
                <c:pt idx="26">
                  <c:v>9.3717433072670303E-2</c:v>
                </c:pt>
                <c:pt idx="27">
                  <c:v>9.0373655859500884E-2</c:v>
                </c:pt>
                <c:pt idx="28">
                  <c:v>0.10026583176505788</c:v>
                </c:pt>
                <c:pt idx="29">
                  <c:v>5.1190624100190298E-2</c:v>
                </c:pt>
                <c:pt idx="30">
                  <c:v>1.1157763550132857E-2</c:v>
                </c:pt>
                <c:pt idx="31">
                  <c:v>4.8185453481773971E-2</c:v>
                </c:pt>
                <c:pt idx="32">
                  <c:v>0.11447909609771263</c:v>
                </c:pt>
                <c:pt idx="33">
                  <c:v>0.11824221758910632</c:v>
                </c:pt>
                <c:pt idx="34">
                  <c:v>0.21127368269016941</c:v>
                </c:pt>
              </c:numCache>
            </c:numRef>
          </c:val>
          <c:extLst>
            <c:ext xmlns:c16="http://schemas.microsoft.com/office/drawing/2014/chart" uri="{C3380CC4-5D6E-409C-BE32-E72D297353CC}">
              <c16:uniqueId val="{00000002-FE49-442A-93E4-71178A52D0FD}"/>
            </c:ext>
          </c:extLst>
        </c:ser>
        <c:dLbls>
          <c:showLegendKey val="0"/>
          <c:showVal val="0"/>
          <c:showCatName val="0"/>
          <c:showSerName val="0"/>
          <c:showPercent val="0"/>
          <c:showBubbleSize val="0"/>
        </c:dLbls>
        <c:gapWidth val="182"/>
        <c:axId val="533961056"/>
        <c:axId val="533904896"/>
      </c:barChart>
      <c:catAx>
        <c:axId val="53396105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3904896"/>
        <c:crosses val="autoZero"/>
        <c:auto val="1"/>
        <c:lblAlgn val="ctr"/>
        <c:lblOffset val="100"/>
        <c:noMultiLvlLbl val="0"/>
      </c:catAx>
      <c:valAx>
        <c:axId val="533904896"/>
        <c:scaling>
          <c:orientation val="minMax"/>
          <c:max val="0.5"/>
        </c:scaling>
        <c:delete val="0"/>
        <c:axPos val="b"/>
        <c:majorGridlines>
          <c:spPr>
            <a:ln w="9525" cap="flat" cmpd="sng" algn="ctr">
              <a:solidFill>
                <a:schemeClr val="tx1">
                  <a:lumMod val="15000"/>
                  <a:lumOff val="85000"/>
                </a:schemeClr>
              </a:solidFill>
              <a:round/>
            </a:ln>
            <a:effectLst/>
          </c:spPr>
        </c:majorGridlines>
        <c:title>
          <c:tx>
            <c:strRef>
              <c:f>'Prob piv Fig1'!$F$1</c:f>
              <c:strCache>
                <c:ptCount val="1"/>
                <c:pt idx="0">
                  <c:v>Average Spearman correlation</c:v>
                </c:pt>
              </c:strCache>
            </c:strRef>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3961056"/>
        <c:crosses val="autoZero"/>
        <c:crossBetween val="between"/>
      </c:valAx>
      <c:spPr>
        <a:noFill/>
        <a:ln>
          <a:noFill/>
        </a:ln>
        <a:effectLst/>
      </c:spPr>
    </c:plotArea>
    <c:legend>
      <c:legendPos val="r"/>
      <c:layout>
        <c:manualLayout>
          <c:xMode val="edge"/>
          <c:yMode val="edge"/>
          <c:x val="0.69695866730293943"/>
          <c:y val="0.11922091522355585"/>
          <c:w val="0.25861637901831347"/>
          <c:h val="9.9757729039967186E-2"/>
        </c:manualLayout>
      </c:layout>
      <c:overlay val="1"/>
      <c:spPr>
        <a:solidFill>
          <a:schemeClr val="bg1"/>
        </a:solidFill>
        <a:ln>
          <a:solidFill>
            <a:sysClr val="windowText" lastClr="000000"/>
          </a:solid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'Prob piv Fig1'!$L$3</c:f>
              <c:strCache>
                <c:ptCount val="1"/>
                <c:pt idx="0">
                  <c:v>Standard</c:v>
                </c:pt>
              </c:strCache>
            </c:strRef>
          </c:tx>
          <c:spPr>
            <a:solidFill>
              <a:schemeClr val="accent1"/>
            </a:solidFill>
            <a:ln>
              <a:noFill/>
            </a:ln>
            <a:effectLst/>
          </c:spPr>
          <c:invertIfNegative val="0"/>
          <c:cat>
            <c:strRef>
              <c:f>'Prob piv Fig1'!$K$4:$K$38</c:f>
              <c:strCache>
                <c:ptCount val="35"/>
                <c:pt idx="0">
                  <c:v>1 - Clinical Medicine </c:v>
                </c:pt>
                <c:pt idx="1">
                  <c:v>2 - Public Health, Health Services and Primary Care</c:v>
                </c:pt>
                <c:pt idx="2">
                  <c:v>3 - Allied Health Professions, Dentistry, Nursing and Pharmacy</c:v>
                </c:pt>
                <c:pt idx="3">
                  <c:v>4 - Psychology, Psychiatry and Neuroscience</c:v>
                </c:pt>
                <c:pt idx="4">
                  <c:v>5 - Biological Sciences</c:v>
                </c:pt>
                <c:pt idx="5">
                  <c:v>6 - Agriculture, Food and Veterinary Sciences</c:v>
                </c:pt>
                <c:pt idx="6">
                  <c:v>7 - Earth Systems and Environmental Sciences</c:v>
                </c:pt>
                <c:pt idx="7">
                  <c:v>8 - Chemistry</c:v>
                </c:pt>
                <c:pt idx="8">
                  <c:v>9 - Physics</c:v>
                </c:pt>
                <c:pt idx="9">
                  <c:v>10 - Mathematical Sciences</c:v>
                </c:pt>
                <c:pt idx="10">
                  <c:v>11 - Computer Science and Informatics</c:v>
                </c:pt>
                <c:pt idx="11">
                  <c:v>12 - Engineering</c:v>
                </c:pt>
                <c:pt idx="12">
                  <c:v>13 - Architecture, Built Environment and Planning</c:v>
                </c:pt>
                <c:pt idx="13">
                  <c:v>14 - Geography and Environmental Studies</c:v>
                </c:pt>
                <c:pt idx="14">
                  <c:v>15 - Archaeology</c:v>
                </c:pt>
                <c:pt idx="15">
                  <c:v>16 - Economics and Econometrics</c:v>
                </c:pt>
                <c:pt idx="16">
                  <c:v>17 - Business and Management Studies</c:v>
                </c:pt>
                <c:pt idx="17">
                  <c:v>18 - Law</c:v>
                </c:pt>
                <c:pt idx="18">
                  <c:v>19 - Politics and International Studies</c:v>
                </c:pt>
                <c:pt idx="19">
                  <c:v>20 - Social Work and Social Policy</c:v>
                </c:pt>
                <c:pt idx="20">
                  <c:v>21 - Sociology</c:v>
                </c:pt>
                <c:pt idx="21">
                  <c:v>22 - Anthropology and Development Studies</c:v>
                </c:pt>
                <c:pt idx="22">
                  <c:v>23 - Education</c:v>
                </c:pt>
                <c:pt idx="23">
                  <c:v>24 - Sport and Exercise Sciences, Leisure and Tourism</c:v>
                </c:pt>
                <c:pt idx="24">
                  <c:v>25 - Area Studies             </c:v>
                </c:pt>
                <c:pt idx="25">
                  <c:v>26 - Modern Languages and Linguistics</c:v>
                </c:pt>
                <c:pt idx="26">
                  <c:v>27 - English Language and Literature</c:v>
                </c:pt>
                <c:pt idx="27">
                  <c:v>28 - History</c:v>
                </c:pt>
                <c:pt idx="28">
                  <c:v>29 - Classics                                   </c:v>
                </c:pt>
                <c:pt idx="29">
                  <c:v>30 - Philosophy</c:v>
                </c:pt>
                <c:pt idx="30">
                  <c:v>31 - Theology and Religious Studies  </c:v>
                </c:pt>
                <c:pt idx="31">
                  <c:v>32 - Art and Design: History, Practice and Theory  </c:v>
                </c:pt>
                <c:pt idx="32">
                  <c:v>33 - Music, Drama, Dance, Performing Arts, Film and Screen Studies</c:v>
                </c:pt>
                <c:pt idx="33">
                  <c:v>34 - Communication, Cultural and Media Studies, Library and Information Management</c:v>
                </c:pt>
                <c:pt idx="34">
                  <c:v>All</c:v>
                </c:pt>
              </c:strCache>
            </c:strRef>
          </c:cat>
          <c:val>
            <c:numRef>
              <c:f>'Prob piv Fig1'!$L$4:$L$38</c:f>
              <c:numCache>
                <c:formatCode>General</c:formatCode>
                <c:ptCount val="35"/>
                <c:pt idx="0">
                  <c:v>0.15877888629365941</c:v>
                </c:pt>
                <c:pt idx="1">
                  <c:v>0.19582847289859437</c:v>
                </c:pt>
                <c:pt idx="2">
                  <c:v>0.33625267421798105</c:v>
                </c:pt>
                <c:pt idx="3">
                  <c:v>0.44822193373041996</c:v>
                </c:pt>
                <c:pt idx="4">
                  <c:v>0.22519263098912279</c:v>
                </c:pt>
                <c:pt idx="5">
                  <c:v>0.3356000454576944</c:v>
                </c:pt>
                <c:pt idx="6">
                  <c:v>0.20909333179395043</c:v>
                </c:pt>
                <c:pt idx="7">
                  <c:v>0.20643774297346179</c:v>
                </c:pt>
                <c:pt idx="8">
                  <c:v>0.20417840891536596</c:v>
                </c:pt>
                <c:pt idx="9">
                  <c:v>0.18384595902025866</c:v>
                </c:pt>
                <c:pt idx="10">
                  <c:v>0.33909919331869764</c:v>
                </c:pt>
                <c:pt idx="11">
                  <c:v>0.29633141107517424</c:v>
                </c:pt>
                <c:pt idx="12">
                  <c:v>0.22265111554969591</c:v>
                </c:pt>
                <c:pt idx="13">
                  <c:v>0.21611703553794404</c:v>
                </c:pt>
                <c:pt idx="14">
                  <c:v>0.23746516171947482</c:v>
                </c:pt>
                <c:pt idx="15">
                  <c:v>0.23424675820021951</c:v>
                </c:pt>
                <c:pt idx="16">
                  <c:v>0.24649294339168476</c:v>
                </c:pt>
                <c:pt idx="17">
                  <c:v>0.15778692056504065</c:v>
                </c:pt>
                <c:pt idx="18">
                  <c:v>0.22680187751969139</c:v>
                </c:pt>
                <c:pt idx="19">
                  <c:v>0.21091859386878256</c:v>
                </c:pt>
                <c:pt idx="20">
                  <c:v>0.11304914954527572</c:v>
                </c:pt>
                <c:pt idx="21">
                  <c:v>0.15048131493765823</c:v>
                </c:pt>
                <c:pt idx="22">
                  <c:v>0.22161257085892755</c:v>
                </c:pt>
                <c:pt idx="23">
                  <c:v>0.30698878923615919</c:v>
                </c:pt>
                <c:pt idx="24">
                  <c:v>3.5239981277694322E-2</c:v>
                </c:pt>
                <c:pt idx="25">
                  <c:v>0.17290549130434005</c:v>
                </c:pt>
                <c:pt idx="26">
                  <c:v>0.16214083361744852</c:v>
                </c:pt>
                <c:pt idx="27">
                  <c:v>0.10082232221529301</c:v>
                </c:pt>
                <c:pt idx="28">
                  <c:v>-0.18492134647156849</c:v>
                </c:pt>
                <c:pt idx="29">
                  <c:v>0.13743718804839117</c:v>
                </c:pt>
                <c:pt idx="30">
                  <c:v>-1.6970598826014562E-2</c:v>
                </c:pt>
                <c:pt idx="31">
                  <c:v>9.1299100331067515E-2</c:v>
                </c:pt>
                <c:pt idx="32">
                  <c:v>0.23093902874622352</c:v>
                </c:pt>
                <c:pt idx="33">
                  <c:v>9.5608979547784106E-2</c:v>
                </c:pt>
                <c:pt idx="34">
                  <c:v>0.4156302128242701</c:v>
                </c:pt>
              </c:numCache>
            </c:numRef>
          </c:val>
          <c:extLst>
            <c:ext xmlns:c16="http://schemas.microsoft.com/office/drawing/2014/chart" uri="{C3380CC4-5D6E-409C-BE32-E72D297353CC}">
              <c16:uniqueId val="{00000000-D914-4E28-8142-52FBA439537C}"/>
            </c:ext>
          </c:extLst>
        </c:ser>
        <c:ser>
          <c:idx val="1"/>
          <c:order val="1"/>
          <c:tx>
            <c:strRef>
              <c:f>'Prob piv Fig1'!$M$3</c:f>
              <c:strCache>
                <c:ptCount val="1"/>
                <c:pt idx="0">
                  <c:v>Probabilities</c:v>
                </c:pt>
              </c:strCache>
            </c:strRef>
          </c:tx>
          <c:spPr>
            <a:solidFill>
              <a:schemeClr val="accent2"/>
            </a:solidFill>
            <a:ln>
              <a:noFill/>
            </a:ln>
            <a:effectLst/>
          </c:spPr>
          <c:invertIfNegative val="0"/>
          <c:cat>
            <c:strRef>
              <c:f>'Prob piv Fig1'!$K$4:$K$38</c:f>
              <c:strCache>
                <c:ptCount val="35"/>
                <c:pt idx="0">
                  <c:v>1 - Clinical Medicine </c:v>
                </c:pt>
                <c:pt idx="1">
                  <c:v>2 - Public Health, Health Services and Primary Care</c:v>
                </c:pt>
                <c:pt idx="2">
                  <c:v>3 - Allied Health Professions, Dentistry, Nursing and Pharmacy</c:v>
                </c:pt>
                <c:pt idx="3">
                  <c:v>4 - Psychology, Psychiatry and Neuroscience</c:v>
                </c:pt>
                <c:pt idx="4">
                  <c:v>5 - Biological Sciences</c:v>
                </c:pt>
                <c:pt idx="5">
                  <c:v>6 - Agriculture, Food and Veterinary Sciences</c:v>
                </c:pt>
                <c:pt idx="6">
                  <c:v>7 - Earth Systems and Environmental Sciences</c:v>
                </c:pt>
                <c:pt idx="7">
                  <c:v>8 - Chemistry</c:v>
                </c:pt>
                <c:pt idx="8">
                  <c:v>9 - Physics</c:v>
                </c:pt>
                <c:pt idx="9">
                  <c:v>10 - Mathematical Sciences</c:v>
                </c:pt>
                <c:pt idx="10">
                  <c:v>11 - Computer Science and Informatics</c:v>
                </c:pt>
                <c:pt idx="11">
                  <c:v>12 - Engineering</c:v>
                </c:pt>
                <c:pt idx="12">
                  <c:v>13 - Architecture, Built Environment and Planning</c:v>
                </c:pt>
                <c:pt idx="13">
                  <c:v>14 - Geography and Environmental Studies</c:v>
                </c:pt>
                <c:pt idx="14">
                  <c:v>15 - Archaeology</c:v>
                </c:pt>
                <c:pt idx="15">
                  <c:v>16 - Economics and Econometrics</c:v>
                </c:pt>
                <c:pt idx="16">
                  <c:v>17 - Business and Management Studies</c:v>
                </c:pt>
                <c:pt idx="17">
                  <c:v>18 - Law</c:v>
                </c:pt>
                <c:pt idx="18">
                  <c:v>19 - Politics and International Studies</c:v>
                </c:pt>
                <c:pt idx="19">
                  <c:v>20 - Social Work and Social Policy</c:v>
                </c:pt>
                <c:pt idx="20">
                  <c:v>21 - Sociology</c:v>
                </c:pt>
                <c:pt idx="21">
                  <c:v>22 - Anthropology and Development Studies</c:v>
                </c:pt>
                <c:pt idx="22">
                  <c:v>23 - Education</c:v>
                </c:pt>
                <c:pt idx="23">
                  <c:v>24 - Sport and Exercise Sciences, Leisure and Tourism</c:v>
                </c:pt>
                <c:pt idx="24">
                  <c:v>25 - Area Studies             </c:v>
                </c:pt>
                <c:pt idx="25">
                  <c:v>26 - Modern Languages and Linguistics</c:v>
                </c:pt>
                <c:pt idx="26">
                  <c:v>27 - English Language and Literature</c:v>
                </c:pt>
                <c:pt idx="27">
                  <c:v>28 - History</c:v>
                </c:pt>
                <c:pt idx="28">
                  <c:v>29 - Classics                                   </c:v>
                </c:pt>
                <c:pt idx="29">
                  <c:v>30 - Philosophy</c:v>
                </c:pt>
                <c:pt idx="30">
                  <c:v>31 - Theology and Religious Studies  </c:v>
                </c:pt>
                <c:pt idx="31">
                  <c:v>32 - Art and Design: History, Practice and Theory  </c:v>
                </c:pt>
                <c:pt idx="32">
                  <c:v>33 - Music, Drama, Dance, Performing Arts, Film and Screen Studies</c:v>
                </c:pt>
                <c:pt idx="33">
                  <c:v>34 - Communication, Cultural and Media Studies, Library and Information Management</c:v>
                </c:pt>
                <c:pt idx="34">
                  <c:v>All</c:v>
                </c:pt>
              </c:strCache>
            </c:strRef>
          </c:cat>
          <c:val>
            <c:numRef>
              <c:f>'Prob piv Fig1'!$M$4:$M$38</c:f>
              <c:numCache>
                <c:formatCode>General</c:formatCode>
                <c:ptCount val="35"/>
                <c:pt idx="0">
                  <c:v>0.17198219142361279</c:v>
                </c:pt>
                <c:pt idx="1">
                  <c:v>0.19807642535246173</c:v>
                </c:pt>
                <c:pt idx="2">
                  <c:v>0.36681788733991388</c:v>
                </c:pt>
                <c:pt idx="3">
                  <c:v>0.48504319622842501</c:v>
                </c:pt>
                <c:pt idx="4">
                  <c:v>0.25174598169377987</c:v>
                </c:pt>
                <c:pt idx="5">
                  <c:v>0.3869670636817793</c:v>
                </c:pt>
                <c:pt idx="6">
                  <c:v>0.24234882870731556</c:v>
                </c:pt>
                <c:pt idx="7">
                  <c:v>0.23479773328646386</c:v>
                </c:pt>
                <c:pt idx="8">
                  <c:v>0.22898340285814367</c:v>
                </c:pt>
                <c:pt idx="9">
                  <c:v>0.19373881237648874</c:v>
                </c:pt>
                <c:pt idx="10">
                  <c:v>0.37595442120335332</c:v>
                </c:pt>
                <c:pt idx="11">
                  <c:v>0.33179486869636937</c:v>
                </c:pt>
                <c:pt idx="12">
                  <c:v>0.24225454862694651</c:v>
                </c:pt>
                <c:pt idx="13">
                  <c:v>0.271583729746596</c:v>
                </c:pt>
                <c:pt idx="14">
                  <c:v>0.25443902189120809</c:v>
                </c:pt>
                <c:pt idx="15">
                  <c:v>0.25482020742375872</c:v>
                </c:pt>
                <c:pt idx="16">
                  <c:v>0.3414125084883185</c:v>
                </c:pt>
                <c:pt idx="17">
                  <c:v>0.18455449750316702</c:v>
                </c:pt>
                <c:pt idx="18">
                  <c:v>0.28305622835883598</c:v>
                </c:pt>
                <c:pt idx="19">
                  <c:v>0.22890635761601086</c:v>
                </c:pt>
                <c:pt idx="20">
                  <c:v>0.1678071055063039</c:v>
                </c:pt>
                <c:pt idx="21">
                  <c:v>0.18943276561182881</c:v>
                </c:pt>
                <c:pt idx="22">
                  <c:v>0.23152150888472373</c:v>
                </c:pt>
                <c:pt idx="23">
                  <c:v>0.34886275768738734</c:v>
                </c:pt>
                <c:pt idx="24">
                  <c:v>4.9952762606570965E-2</c:v>
                </c:pt>
                <c:pt idx="25">
                  <c:v>0.11619227733842899</c:v>
                </c:pt>
                <c:pt idx="26">
                  <c:v>6.2440795944664625E-2</c:v>
                </c:pt>
                <c:pt idx="27">
                  <c:v>0.17750360353994069</c:v>
                </c:pt>
                <c:pt idx="28">
                  <c:v>6.8315907120466368E-2</c:v>
                </c:pt>
                <c:pt idx="29">
                  <c:v>0.11458345861693292</c:v>
                </c:pt>
                <c:pt idx="30">
                  <c:v>6.1587148907153971E-2</c:v>
                </c:pt>
                <c:pt idx="31">
                  <c:v>2.2823686850630368E-2</c:v>
                </c:pt>
                <c:pt idx="32">
                  <c:v>0.24168313781501496</c:v>
                </c:pt>
                <c:pt idx="33">
                  <c:v>0.23183140892305737</c:v>
                </c:pt>
                <c:pt idx="34">
                  <c:v>0.43388753310725686</c:v>
                </c:pt>
              </c:numCache>
            </c:numRef>
          </c:val>
          <c:extLst>
            <c:ext xmlns:c16="http://schemas.microsoft.com/office/drawing/2014/chart" uri="{C3380CC4-5D6E-409C-BE32-E72D297353CC}">
              <c16:uniqueId val="{00000001-D914-4E28-8142-52FBA439537C}"/>
            </c:ext>
          </c:extLst>
        </c:ser>
        <c:ser>
          <c:idx val="2"/>
          <c:order val="2"/>
          <c:tx>
            <c:strRef>
              <c:f>'Prob piv Fig1'!$N$3</c:f>
              <c:strCache>
                <c:ptCount val="1"/>
                <c:pt idx="0">
                  <c:v>Probability winners</c:v>
                </c:pt>
              </c:strCache>
            </c:strRef>
          </c:tx>
          <c:spPr>
            <a:solidFill>
              <a:schemeClr val="accent3"/>
            </a:solidFill>
            <a:ln>
              <a:noFill/>
            </a:ln>
            <a:effectLst/>
          </c:spPr>
          <c:invertIfNegative val="0"/>
          <c:cat>
            <c:strRef>
              <c:f>'Prob piv Fig1'!$K$4:$K$38</c:f>
              <c:strCache>
                <c:ptCount val="35"/>
                <c:pt idx="0">
                  <c:v>1 - Clinical Medicine </c:v>
                </c:pt>
                <c:pt idx="1">
                  <c:v>2 - Public Health, Health Services and Primary Care</c:v>
                </c:pt>
                <c:pt idx="2">
                  <c:v>3 - Allied Health Professions, Dentistry, Nursing and Pharmacy</c:v>
                </c:pt>
                <c:pt idx="3">
                  <c:v>4 - Psychology, Psychiatry and Neuroscience</c:v>
                </c:pt>
                <c:pt idx="4">
                  <c:v>5 - Biological Sciences</c:v>
                </c:pt>
                <c:pt idx="5">
                  <c:v>6 - Agriculture, Food and Veterinary Sciences</c:v>
                </c:pt>
                <c:pt idx="6">
                  <c:v>7 - Earth Systems and Environmental Sciences</c:v>
                </c:pt>
                <c:pt idx="7">
                  <c:v>8 - Chemistry</c:v>
                </c:pt>
                <c:pt idx="8">
                  <c:v>9 - Physics</c:v>
                </c:pt>
                <c:pt idx="9">
                  <c:v>10 - Mathematical Sciences</c:v>
                </c:pt>
                <c:pt idx="10">
                  <c:v>11 - Computer Science and Informatics</c:v>
                </c:pt>
                <c:pt idx="11">
                  <c:v>12 - Engineering</c:v>
                </c:pt>
                <c:pt idx="12">
                  <c:v>13 - Architecture, Built Environment and Planning</c:v>
                </c:pt>
                <c:pt idx="13">
                  <c:v>14 - Geography and Environmental Studies</c:v>
                </c:pt>
                <c:pt idx="14">
                  <c:v>15 - Archaeology</c:v>
                </c:pt>
                <c:pt idx="15">
                  <c:v>16 - Economics and Econometrics</c:v>
                </c:pt>
                <c:pt idx="16">
                  <c:v>17 - Business and Management Studies</c:v>
                </c:pt>
                <c:pt idx="17">
                  <c:v>18 - Law</c:v>
                </c:pt>
                <c:pt idx="18">
                  <c:v>19 - Politics and International Studies</c:v>
                </c:pt>
                <c:pt idx="19">
                  <c:v>20 - Social Work and Social Policy</c:v>
                </c:pt>
                <c:pt idx="20">
                  <c:v>21 - Sociology</c:v>
                </c:pt>
                <c:pt idx="21">
                  <c:v>22 - Anthropology and Development Studies</c:v>
                </c:pt>
                <c:pt idx="22">
                  <c:v>23 - Education</c:v>
                </c:pt>
                <c:pt idx="23">
                  <c:v>24 - Sport and Exercise Sciences, Leisure and Tourism</c:v>
                </c:pt>
                <c:pt idx="24">
                  <c:v>25 - Area Studies             </c:v>
                </c:pt>
                <c:pt idx="25">
                  <c:v>26 - Modern Languages and Linguistics</c:v>
                </c:pt>
                <c:pt idx="26">
                  <c:v>27 - English Language and Literature</c:v>
                </c:pt>
                <c:pt idx="27">
                  <c:v>28 - History</c:v>
                </c:pt>
                <c:pt idx="28">
                  <c:v>29 - Classics                                   </c:v>
                </c:pt>
                <c:pt idx="29">
                  <c:v>30 - Philosophy</c:v>
                </c:pt>
                <c:pt idx="30">
                  <c:v>31 - Theology and Religious Studies  </c:v>
                </c:pt>
                <c:pt idx="31">
                  <c:v>32 - Art and Design: History, Practice and Theory  </c:v>
                </c:pt>
                <c:pt idx="32">
                  <c:v>33 - Music, Drama, Dance, Performing Arts, Film and Screen Studies</c:v>
                </c:pt>
                <c:pt idx="33">
                  <c:v>34 - Communication, Cultural and Media Studies, Library and Information Management</c:v>
                </c:pt>
                <c:pt idx="34">
                  <c:v>All</c:v>
                </c:pt>
              </c:strCache>
            </c:strRef>
          </c:cat>
          <c:val>
            <c:numRef>
              <c:f>'Prob piv Fig1'!$N$4:$N$38</c:f>
              <c:numCache>
                <c:formatCode>General</c:formatCode>
                <c:ptCount val="35"/>
                <c:pt idx="0">
                  <c:v>0.14434160001718363</c:v>
                </c:pt>
                <c:pt idx="1">
                  <c:v>0.1725111397654448</c:v>
                </c:pt>
                <c:pt idx="2">
                  <c:v>0.31496542453693155</c:v>
                </c:pt>
                <c:pt idx="3">
                  <c:v>0.42220110203180361</c:v>
                </c:pt>
                <c:pt idx="4">
                  <c:v>0.22464570368008704</c:v>
                </c:pt>
                <c:pt idx="5">
                  <c:v>0.34258676809653937</c:v>
                </c:pt>
                <c:pt idx="6">
                  <c:v>0.21751733085202662</c:v>
                </c:pt>
                <c:pt idx="7">
                  <c:v>0.21759180350626578</c:v>
                </c:pt>
                <c:pt idx="8">
                  <c:v>0.18527810762899177</c:v>
                </c:pt>
                <c:pt idx="9">
                  <c:v>0.1435437188948944</c:v>
                </c:pt>
                <c:pt idx="10">
                  <c:v>0.30434046372793638</c:v>
                </c:pt>
                <c:pt idx="11">
                  <c:v>0.29536877415600432</c:v>
                </c:pt>
                <c:pt idx="12">
                  <c:v>0.21415104979376443</c:v>
                </c:pt>
                <c:pt idx="13">
                  <c:v>0.23308716650189557</c:v>
                </c:pt>
                <c:pt idx="14">
                  <c:v>0.23748190921208462</c:v>
                </c:pt>
                <c:pt idx="15">
                  <c:v>0.11396518176540274</c:v>
                </c:pt>
                <c:pt idx="16">
                  <c:v>0.20719401742691282</c:v>
                </c:pt>
                <c:pt idx="17">
                  <c:v>0.15264934745393718</c:v>
                </c:pt>
                <c:pt idx="18">
                  <c:v>0.17365961337158325</c:v>
                </c:pt>
                <c:pt idx="19">
                  <c:v>0.17114279982121985</c:v>
                </c:pt>
                <c:pt idx="20">
                  <c:v>0.10543095933250086</c:v>
                </c:pt>
                <c:pt idx="21">
                  <c:v>0.10781823427244111</c:v>
                </c:pt>
                <c:pt idx="22">
                  <c:v>0.16861851380992737</c:v>
                </c:pt>
                <c:pt idx="23">
                  <c:v>0.24708238252465153</c:v>
                </c:pt>
                <c:pt idx="24">
                  <c:v>-8.0815791501539364E-2</c:v>
                </c:pt>
                <c:pt idx="25">
                  <c:v>3.8242951380212713E-2</c:v>
                </c:pt>
                <c:pt idx="26">
                  <c:v>0.13552183268852366</c:v>
                </c:pt>
                <c:pt idx="27">
                  <c:v>0.13287379870380109</c:v>
                </c:pt>
                <c:pt idx="28">
                  <c:v>5.3116218115469363E-3</c:v>
                </c:pt>
                <c:pt idx="29">
                  <c:v>0.13391727583868118</c:v>
                </c:pt>
                <c:pt idx="30">
                  <c:v>8.7297028180690878E-2</c:v>
                </c:pt>
                <c:pt idx="31">
                  <c:v>4.5481113747026902E-2</c:v>
                </c:pt>
                <c:pt idx="32">
                  <c:v>0.12789925848577974</c:v>
                </c:pt>
                <c:pt idx="33">
                  <c:v>9.3974556347240612E-2</c:v>
                </c:pt>
                <c:pt idx="34">
                  <c:v>0.38131280144324486</c:v>
                </c:pt>
              </c:numCache>
            </c:numRef>
          </c:val>
          <c:extLst>
            <c:ext xmlns:c16="http://schemas.microsoft.com/office/drawing/2014/chart" uri="{C3380CC4-5D6E-409C-BE32-E72D297353CC}">
              <c16:uniqueId val="{00000002-D914-4E28-8142-52FBA439537C}"/>
            </c:ext>
          </c:extLst>
        </c:ser>
        <c:dLbls>
          <c:showLegendKey val="0"/>
          <c:showVal val="0"/>
          <c:showCatName val="0"/>
          <c:showSerName val="0"/>
          <c:showPercent val="0"/>
          <c:showBubbleSize val="0"/>
        </c:dLbls>
        <c:gapWidth val="182"/>
        <c:axId val="533961056"/>
        <c:axId val="533904896"/>
      </c:barChart>
      <c:catAx>
        <c:axId val="53396105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3904896"/>
        <c:crosses val="autoZero"/>
        <c:auto val="1"/>
        <c:lblAlgn val="ctr"/>
        <c:lblOffset val="100"/>
        <c:noMultiLvlLbl val="0"/>
      </c:catAx>
      <c:valAx>
        <c:axId val="533904896"/>
        <c:scaling>
          <c:orientation val="minMax"/>
          <c:max val="0.5"/>
        </c:scaling>
        <c:delete val="0"/>
        <c:axPos val="b"/>
        <c:majorGridlines>
          <c:spPr>
            <a:ln w="9525" cap="flat" cmpd="sng" algn="ctr">
              <a:solidFill>
                <a:schemeClr val="tx1">
                  <a:lumMod val="15000"/>
                  <a:lumOff val="85000"/>
                </a:schemeClr>
              </a:solidFill>
              <a:round/>
            </a:ln>
            <a:effectLst/>
          </c:spPr>
        </c:majorGridlines>
        <c:title>
          <c:tx>
            <c:strRef>
              <c:f>'Prob piv Fig1'!$F$1</c:f>
              <c:strCache>
                <c:ptCount val="1"/>
                <c:pt idx="0">
                  <c:v>Average Spearman correlation</c:v>
                </c:pt>
              </c:strCache>
            </c:strRef>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3961056"/>
        <c:crosses val="autoZero"/>
        <c:crossBetween val="between"/>
      </c:valAx>
      <c:spPr>
        <a:noFill/>
        <a:ln>
          <a:noFill/>
        </a:ln>
        <a:effectLst/>
      </c:spPr>
    </c:plotArea>
    <c:legend>
      <c:legendPos val="r"/>
      <c:layout>
        <c:manualLayout>
          <c:xMode val="edge"/>
          <c:yMode val="edge"/>
          <c:x val="0.69695866730293943"/>
          <c:y val="0.11922091522355585"/>
          <c:w val="0.25861637901831347"/>
          <c:h val="9.4449169356708454E-2"/>
        </c:manualLayout>
      </c:layout>
      <c:overlay val="1"/>
      <c:spPr>
        <a:solidFill>
          <a:schemeClr val="bg1"/>
        </a:solidFill>
        <a:ln>
          <a:solidFill>
            <a:sysClr val="windowText" lastClr="000000"/>
          </a:solid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EE0009C0-A11A-46CC-B1B2-5631B4167B19}" type="datetimeFigureOut">
              <a:rPr lang="en-GB" smtClean="0"/>
              <a:t>06/07/2025</a:t>
            </a:fld>
            <a:endParaRPr lang="en-GB"/>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F8704B13-87A1-467C-8483-E4E52AE98BCD}" type="slidenum">
              <a:rPr lang="en-GB" smtClean="0"/>
              <a:t>‹#›</a:t>
            </a:fld>
            <a:endParaRPr lang="en-GB"/>
          </a:p>
        </p:txBody>
      </p:sp>
    </p:spTree>
    <p:extLst>
      <p:ext uri="{BB962C8B-B14F-4D97-AF65-F5344CB8AC3E}">
        <p14:creationId xmlns:p14="http://schemas.microsoft.com/office/powerpoint/2010/main" val="4285266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Joint Workshop of the 5th AI + Informetrics (AII) and the 6th Extraction and Evaluation of Knowledge Entities from Scientific Documents (EEKE): AII-EEKE 2025 (10am-1pm, and 2pm-5pm) https://eeke-workshop.github.io/2025/</a:t>
            </a:r>
          </a:p>
        </p:txBody>
      </p:sp>
      <p:sp>
        <p:nvSpPr>
          <p:cNvPr id="4" name="Slide Number Placeholder 3"/>
          <p:cNvSpPr>
            <a:spLocks noGrp="1"/>
          </p:cNvSpPr>
          <p:nvPr>
            <p:ph type="sldNum" sz="quarter" idx="5"/>
          </p:nvPr>
        </p:nvSpPr>
        <p:spPr/>
        <p:txBody>
          <a:bodyPr/>
          <a:lstStyle/>
          <a:p>
            <a:fld id="{F8704B13-87A1-467C-8483-E4E52AE98BCD}" type="slidenum">
              <a:rPr lang="en-GB" smtClean="0"/>
              <a:t>1</a:t>
            </a:fld>
            <a:endParaRPr lang="en-GB"/>
          </a:p>
        </p:txBody>
      </p:sp>
    </p:spTree>
    <p:extLst>
      <p:ext uri="{BB962C8B-B14F-4D97-AF65-F5344CB8AC3E}">
        <p14:creationId xmlns:p14="http://schemas.microsoft.com/office/powerpoint/2010/main" val="1395457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are an academic expert, assessing academic journal articles based on originality, significance, and rigour in alignment with international research quality standards. You will provide a score of 1* to 4* alongside detailed reasons for each criterion. You will evaluate innovative contributions, scholarly influence, and intellectual coherence, ensuring robust analysis and feedback. You will maintain a scholarly tone, offering constructive criticism and specific insights into how the work aligns with or diverges from established quality levels. You will emphasize scientific rigour, contribution to knowledge, and applicability in various sectors, providing comprehensive evaluations and detailed explanations for its scoring.</a:t>
            </a:r>
          </a:p>
          <a:p>
            <a:r>
              <a:rPr lang="en-GB" dirty="0"/>
              <a:t>Originality will be understood as the extent to which the output makes an important and innovative contribution to understanding and knowledge in the field. Research outputs that demonstrate originality may do one or more of the following: produce and interpret new empirical findings or new material; engage with new and/or complex problems; develop innovative research methods, methodologies and analytical techniques; show imaginative and creative scope; provide new arguments and/or new forms of expression, formal innovations, interpretations and/or insights; collect and engage with novel types of data; and/or advance theory or the analysis of doctrine, policy or practice, and new forms of expression.</a:t>
            </a:r>
          </a:p>
          <a:p>
            <a:r>
              <a:rPr lang="en-GB" dirty="0"/>
              <a:t>Significance will be understood as the extent to which the work has influenced, or has the capacity to influence, knowledge and scholarly thought, or the development and understanding of policy and/or practice. </a:t>
            </a:r>
          </a:p>
          <a:p>
            <a:r>
              <a:rPr lang="en-GB" dirty="0"/>
              <a:t>Rigour will be understood as the extent to which the work demonstrates intellectual coherence and integrity, and adopts robust and appropriate concepts, analyses, sources, theories and/or methodologies.</a:t>
            </a:r>
          </a:p>
          <a:p>
            <a:r>
              <a:rPr lang="en-GB" dirty="0"/>
              <a:t>The scoring system used is 1*, 2*, 3* or 4*, which are defined as follows.</a:t>
            </a:r>
          </a:p>
          <a:p>
            <a:r>
              <a:rPr lang="en-GB" dirty="0"/>
              <a:t>4*: Quality that is world-leading in terms of originality, significance and rigour.</a:t>
            </a:r>
          </a:p>
          <a:p>
            <a:r>
              <a:rPr lang="en-GB" dirty="0"/>
              <a:t>3*: Quality that is internationally excellent in terms of originality, significance and rigour but which falls short of the highest standards of excellence.</a:t>
            </a:r>
          </a:p>
          <a:p>
            <a:r>
              <a:rPr lang="en-GB" dirty="0"/>
              <a:t>2*: Quality that is recognised internationally in terms of originality, significance and rigour.</a:t>
            </a:r>
          </a:p>
          <a:p>
            <a:r>
              <a:rPr lang="en-GB" dirty="0"/>
              <a:t>1* Quality that is recognised nationally in terms of originality, significance and rigour.</a:t>
            </a:r>
          </a:p>
          <a:p>
            <a:r>
              <a:rPr lang="en-GB" dirty="0"/>
              <a:t>The terms ‘world-leading’, ‘international’ and ‘national’ will be taken as quality benchmarks within the generic definitions of the quality levels. They will relate to the actual, likely or deserved influence of the work, whether in the UK, a particular country or region outside the UK, or on international audiences more broadly. There will be no assumption of any necessary international exposure in terms of publication or reception, or any necessary research content in terms of topic or approach. Nor will there be an assumption that work published in a language other than English or Welsh is necessarily of a quality that is or is not internationally benchmarked. </a:t>
            </a:r>
          </a:p>
          <a:p>
            <a:r>
              <a:rPr lang="en-GB" dirty="0"/>
              <a:t>In assessing outputs, look for evidence of originality, significance and rigour and apply the generic definitions of the starred quality levels as follows:</a:t>
            </a:r>
          </a:p>
          <a:p>
            <a:r>
              <a:rPr lang="en-GB" dirty="0"/>
              <a:t>In assessing work as being 4* (quality that is world-leading in terms of originality, significance and rigour), expect to see evidence of, or potential for, some of the following types of characteristics across and possibly beyond its area/field:</a:t>
            </a:r>
          </a:p>
          <a:p>
            <a:r>
              <a:rPr lang="en-GB" dirty="0"/>
              <a:t>a primary or essential point of reference;</a:t>
            </a:r>
          </a:p>
          <a:p>
            <a:r>
              <a:rPr lang="en-GB" dirty="0"/>
              <a:t>of profound influence;</a:t>
            </a:r>
          </a:p>
          <a:p>
            <a:r>
              <a:rPr lang="en-GB" dirty="0"/>
              <a:t>instrumental in developing new thinking, practices, paradigms, policies or audiences;</a:t>
            </a:r>
          </a:p>
          <a:p>
            <a:r>
              <a:rPr lang="en-GB" dirty="0"/>
              <a:t>a major expansion of the range and the depth of research and its application;</a:t>
            </a:r>
          </a:p>
          <a:p>
            <a:r>
              <a:rPr lang="en-GB" dirty="0"/>
              <a:t>outstandingly novel, innovative and/or creative.</a:t>
            </a:r>
          </a:p>
          <a:p>
            <a:r>
              <a:rPr lang="en-GB" dirty="0"/>
              <a:t>In assessing work as being 3* (quality that is internationally excellent in terms of originality, significance and rigour but which falls short of the highest standards of excellence), expect to see evidence of, or potential for, some of the following types of characteristics across and possibly beyond its area/field:</a:t>
            </a:r>
          </a:p>
          <a:p>
            <a:r>
              <a:rPr lang="en-GB" dirty="0"/>
              <a:t>an important point of reference;</a:t>
            </a:r>
          </a:p>
          <a:p>
            <a:r>
              <a:rPr lang="en-GB" dirty="0"/>
              <a:t>of considerable influence;</a:t>
            </a:r>
          </a:p>
          <a:p>
            <a:r>
              <a:rPr lang="en-GB" dirty="0"/>
              <a:t>a catalyst for, or important contribution to, new thinking, practices, paradigms, policies or audiences;</a:t>
            </a:r>
          </a:p>
          <a:p>
            <a:r>
              <a:rPr lang="en-GB" dirty="0"/>
              <a:t>a significant expansion of the range and the depth of research and its application;</a:t>
            </a:r>
          </a:p>
          <a:p>
            <a:r>
              <a:rPr lang="en-GB" dirty="0"/>
              <a:t>significantly novel or innovative or creative.</a:t>
            </a:r>
          </a:p>
          <a:p>
            <a:r>
              <a:rPr lang="en-GB" dirty="0"/>
              <a:t>In assessing work as being 2* (quality that is recognised internationally in terms of originality, significance and rigour), expect to see evidence of, or potential for, some of the following types of characteristics across and possibly beyond its area/field:</a:t>
            </a:r>
          </a:p>
          <a:p>
            <a:r>
              <a:rPr lang="en-GB" dirty="0"/>
              <a:t>a recognised point of reference;</a:t>
            </a:r>
          </a:p>
          <a:p>
            <a:r>
              <a:rPr lang="en-GB" dirty="0"/>
              <a:t>of some influence;</a:t>
            </a:r>
          </a:p>
          <a:p>
            <a:r>
              <a:rPr lang="en-GB" dirty="0"/>
              <a:t>an incremental and cumulative advance on thinking, practices, paradigms, policies or audiences;</a:t>
            </a:r>
          </a:p>
          <a:p>
            <a:r>
              <a:rPr lang="en-GB" dirty="0"/>
              <a:t>a useful contribution to the range or depth of research and its application.</a:t>
            </a:r>
          </a:p>
          <a:p>
            <a:r>
              <a:rPr lang="en-GB" dirty="0"/>
              <a:t>In assessing work as being 1* (quality that is recognised nationally in terms of originality, significance and rigour), expect to see evidence of the following characteristics within its area/field:</a:t>
            </a:r>
          </a:p>
          <a:p>
            <a:r>
              <a:rPr lang="en-GB" dirty="0"/>
              <a:t>an identifiable contribution to understanding without advancing existing paradigms of enquiry or practice;</a:t>
            </a:r>
          </a:p>
          <a:p>
            <a:r>
              <a:rPr lang="en-GB" dirty="0"/>
              <a:t>of minor influence.</a:t>
            </a:r>
          </a:p>
        </p:txBody>
      </p:sp>
      <p:sp>
        <p:nvSpPr>
          <p:cNvPr id="4" name="Slide Number Placeholder 3"/>
          <p:cNvSpPr>
            <a:spLocks noGrp="1"/>
          </p:cNvSpPr>
          <p:nvPr>
            <p:ph type="sldNum" sz="quarter" idx="5"/>
          </p:nvPr>
        </p:nvSpPr>
        <p:spPr/>
        <p:txBody>
          <a:bodyPr/>
          <a:lstStyle/>
          <a:p>
            <a:fld id="{F8704B13-87A1-467C-8483-E4E52AE98BCD}" type="slidenum">
              <a:rPr lang="en-GB" smtClean="0"/>
              <a:t>5</a:t>
            </a:fld>
            <a:endParaRPr lang="en-GB"/>
          </a:p>
        </p:txBody>
      </p:sp>
    </p:spTree>
    <p:extLst>
      <p:ext uri="{BB962C8B-B14F-4D97-AF65-F5344CB8AC3E}">
        <p14:creationId xmlns:p14="http://schemas.microsoft.com/office/powerpoint/2010/main" val="3608635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8704B13-87A1-467C-8483-E4E52AE98BCD}" type="slidenum">
              <a:rPr lang="en-GB" smtClean="0"/>
              <a:t>8</a:t>
            </a:fld>
            <a:endParaRPr lang="en-GB"/>
          </a:p>
        </p:txBody>
      </p:sp>
    </p:spTree>
    <p:extLst>
      <p:ext uri="{BB962C8B-B14F-4D97-AF65-F5344CB8AC3E}">
        <p14:creationId xmlns:p14="http://schemas.microsoft.com/office/powerpoint/2010/main" val="431194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GitHub repository titled "Beetroot-faced elephants are 12323" by Mike Thelwall is related to a project that involves building a one-hidden-layer multilayer perceptron (MLP) using </a:t>
            </a:r>
            <a:r>
              <a:rPr lang="en-US" dirty="0" err="1"/>
              <a:t>numpy</a:t>
            </a:r>
            <a:r>
              <a:rPr lang="en-US" dirty="0"/>
              <a:t> to detect star pulsars from given features. The model achieves a 97% accuracy on both training and test data. This project is an example of applied machine learning, particularly in the context of astronomical data analysis【11†source】【12†source】【14†source】.</a:t>
            </a:r>
          </a:p>
          <a:p>
            <a:endParaRPr lang="en-US" dirty="0"/>
          </a:p>
          <a:p>
            <a:r>
              <a:rPr lang="en-US" dirty="0"/>
              <a:t>Given the high accuracy and the development from scratch, this repository demonstrates originality in its specific application and implementation of a neural network model. However, without further context about its broader impacts or methodological innovations beyond standard practices in machine learning, it might not reach the highest levels of originality and significance required for the top REF scores.</a:t>
            </a:r>
          </a:p>
          <a:p>
            <a:endParaRPr lang="en-US" dirty="0"/>
          </a:p>
          <a:p>
            <a:r>
              <a:rPr lang="en-US" dirty="0"/>
              <a:t>Here’s a detailed assessment based on REF criteria:</a:t>
            </a:r>
          </a:p>
          <a:p>
            <a:endParaRPr lang="en-US" dirty="0"/>
          </a:p>
          <a:p>
            <a:r>
              <a:rPr lang="en-US" dirty="0"/>
              <a:t>1. **Originality**: The project showcases some originality in its application to star pulsar detection using a custom-built neural network from scratch. This indicates a good level of innovation within its specific domain.</a:t>
            </a:r>
          </a:p>
          <a:p>
            <a:r>
              <a:rPr lang="en-US" dirty="0"/>
              <a:t>   </a:t>
            </a:r>
          </a:p>
          <a:p>
            <a:r>
              <a:rPr lang="en-US" dirty="0"/>
              <a:t>2. **Significance**: The significance is moderate. While achieving high accuracy is impressive, the broader impact on the field or beyond isn't clear from the repository alone. The repository does not provide evidence of profound influence or major expansion of research paradigms.</a:t>
            </a:r>
          </a:p>
          <a:p>
            <a:endParaRPr lang="en-US" dirty="0"/>
          </a:p>
          <a:p>
            <a:r>
              <a:rPr lang="en-US" dirty="0"/>
              <a:t>3. **</a:t>
            </a:r>
            <a:r>
              <a:rPr lang="en-US" dirty="0" err="1"/>
              <a:t>Rigour</a:t>
            </a:r>
            <a:r>
              <a:rPr lang="en-US" dirty="0"/>
              <a:t>**: The project demonstrates </a:t>
            </a:r>
            <a:r>
              <a:rPr lang="en-US" dirty="0" err="1"/>
              <a:t>rigour</a:t>
            </a:r>
            <a:r>
              <a:rPr lang="en-US" dirty="0"/>
              <a:t> in terms of technical implementation and validation using training and test datasets. The thoroughness in achieving high accuracy reflects robust methodological application.</a:t>
            </a:r>
          </a:p>
          <a:p>
            <a:endParaRPr lang="en-US" dirty="0"/>
          </a:p>
          <a:p>
            <a:r>
              <a:rPr lang="en-US" dirty="0"/>
              <a:t>Based on these criteria, the repository would likely be rated as:</a:t>
            </a:r>
          </a:p>
          <a:p>
            <a:endParaRPr lang="en-US" dirty="0"/>
          </a:p>
          <a:p>
            <a:r>
              <a:rPr lang="en-US" dirty="0"/>
              <a:t>- **3* (Internationally excellent)**: It shows important originality and considerable influence within its niche area. The project is technically sound and makes a significant contribution to its field, although it may not be a primary or essential point of reference for broader research developments【5†source】.</a:t>
            </a:r>
          </a:p>
          <a:p>
            <a:endParaRPr lang="en-US" dirty="0"/>
          </a:p>
          <a:p>
            <a:r>
              <a:rPr lang="en-US" dirty="0"/>
              <a:t>For higher ratings, further demonstration of its impact on broader research or practical applications, as well as additional methodological innovations, would be necessary.</a:t>
            </a:r>
            <a:endParaRPr lang="en-GB" dirty="0"/>
          </a:p>
        </p:txBody>
      </p:sp>
      <p:sp>
        <p:nvSpPr>
          <p:cNvPr id="4" name="Slide Number Placeholder 3"/>
          <p:cNvSpPr>
            <a:spLocks noGrp="1"/>
          </p:cNvSpPr>
          <p:nvPr>
            <p:ph type="sldNum" sz="quarter" idx="5"/>
          </p:nvPr>
        </p:nvSpPr>
        <p:spPr/>
        <p:txBody>
          <a:bodyPr/>
          <a:lstStyle/>
          <a:p>
            <a:fld id="{F8704B13-87A1-467C-8483-E4E52AE98BCD}" type="slidenum">
              <a:rPr lang="en-GB" smtClean="0"/>
              <a:t>10</a:t>
            </a:fld>
            <a:endParaRPr lang="en-GB"/>
          </a:p>
        </p:txBody>
      </p:sp>
    </p:spTree>
    <p:extLst>
      <p:ext uri="{BB962C8B-B14F-4D97-AF65-F5344CB8AC3E}">
        <p14:creationId xmlns:p14="http://schemas.microsoft.com/office/powerpoint/2010/main" val="3168305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8704B13-87A1-467C-8483-E4E52AE98BCD}" type="slidenum">
              <a:rPr lang="en-GB" smtClean="0"/>
              <a:t>19</a:t>
            </a:fld>
            <a:endParaRPr lang="en-GB"/>
          </a:p>
        </p:txBody>
      </p:sp>
    </p:spTree>
    <p:extLst>
      <p:ext uri="{BB962C8B-B14F-4D97-AF65-F5344CB8AC3E}">
        <p14:creationId xmlns:p14="http://schemas.microsoft.com/office/powerpoint/2010/main" val="4078194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8704B13-87A1-467C-8483-E4E52AE98BCD}" type="slidenum">
              <a:rPr lang="en-GB" smtClean="0"/>
              <a:t>21</a:t>
            </a:fld>
            <a:endParaRPr lang="en-GB"/>
          </a:p>
        </p:txBody>
      </p:sp>
    </p:spTree>
    <p:extLst>
      <p:ext uri="{BB962C8B-B14F-4D97-AF65-F5344CB8AC3E}">
        <p14:creationId xmlns:p14="http://schemas.microsoft.com/office/powerpoint/2010/main" val="1255853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8704B13-87A1-467C-8483-E4E52AE98BCD}" type="slidenum">
              <a:rPr lang="en-GB" smtClean="0"/>
              <a:t>30</a:t>
            </a:fld>
            <a:endParaRPr lang="en-GB"/>
          </a:p>
        </p:txBody>
      </p:sp>
    </p:spTree>
    <p:extLst>
      <p:ext uri="{BB962C8B-B14F-4D97-AF65-F5344CB8AC3E}">
        <p14:creationId xmlns:p14="http://schemas.microsoft.com/office/powerpoint/2010/main" val="1574917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8704B13-87A1-467C-8483-E4E52AE98BCD}" type="slidenum">
              <a:rPr lang="en-GB" smtClean="0"/>
              <a:t>31</a:t>
            </a:fld>
            <a:endParaRPr lang="en-GB"/>
          </a:p>
        </p:txBody>
      </p:sp>
    </p:spTree>
    <p:extLst>
      <p:ext uri="{BB962C8B-B14F-4D97-AF65-F5344CB8AC3E}">
        <p14:creationId xmlns:p14="http://schemas.microsoft.com/office/powerpoint/2010/main" val="3370053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87008-6249-402D-A3C5-24C03786BE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F7D356F-2EC9-4F41-AE59-DAD239BC9A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F73D4C4-9FE8-4A8A-B8FC-4B31909A2A45}"/>
              </a:ext>
            </a:extLst>
          </p:cNvPr>
          <p:cNvSpPr>
            <a:spLocks noGrp="1"/>
          </p:cNvSpPr>
          <p:nvPr>
            <p:ph type="dt" sz="half" idx="10"/>
          </p:nvPr>
        </p:nvSpPr>
        <p:spPr/>
        <p:txBody>
          <a:bodyPr/>
          <a:lstStyle/>
          <a:p>
            <a:fld id="{422AE735-E8E2-4B3F-9071-378688ED5E45}" type="datetimeFigureOut">
              <a:rPr lang="en-GB" smtClean="0"/>
              <a:t>06/07/2025</a:t>
            </a:fld>
            <a:endParaRPr lang="en-GB"/>
          </a:p>
        </p:txBody>
      </p:sp>
      <p:sp>
        <p:nvSpPr>
          <p:cNvPr id="5" name="Footer Placeholder 4">
            <a:extLst>
              <a:ext uri="{FF2B5EF4-FFF2-40B4-BE49-F238E27FC236}">
                <a16:creationId xmlns:a16="http://schemas.microsoft.com/office/drawing/2014/main" id="{474D8504-C7DD-43CF-BFFC-A4D3D31A6E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544936-10A8-498F-AD6D-A030D7B59914}"/>
              </a:ext>
            </a:extLst>
          </p:cNvPr>
          <p:cNvSpPr>
            <a:spLocks noGrp="1"/>
          </p:cNvSpPr>
          <p:nvPr>
            <p:ph type="sldNum" sz="quarter" idx="12"/>
          </p:nvPr>
        </p:nvSpPr>
        <p:spPr/>
        <p:txBody>
          <a:bodyPr/>
          <a:lstStyle/>
          <a:p>
            <a:fld id="{7D667C2D-6270-4CBD-9B0F-8F31137D2B93}" type="slidenum">
              <a:rPr lang="en-GB" smtClean="0"/>
              <a:t>‹#›</a:t>
            </a:fld>
            <a:endParaRPr lang="en-GB"/>
          </a:p>
        </p:txBody>
      </p:sp>
    </p:spTree>
    <p:extLst>
      <p:ext uri="{BB962C8B-B14F-4D97-AF65-F5344CB8AC3E}">
        <p14:creationId xmlns:p14="http://schemas.microsoft.com/office/powerpoint/2010/main" val="1636830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21570-7C7A-4AB7-9123-3A1927E3B12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619B369-F05E-4249-B49C-2BEBDC05BC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8A38F7B-AD44-4BC8-A25C-A4E9B22B1CBB}"/>
              </a:ext>
            </a:extLst>
          </p:cNvPr>
          <p:cNvSpPr>
            <a:spLocks noGrp="1"/>
          </p:cNvSpPr>
          <p:nvPr>
            <p:ph type="dt" sz="half" idx="10"/>
          </p:nvPr>
        </p:nvSpPr>
        <p:spPr/>
        <p:txBody>
          <a:bodyPr/>
          <a:lstStyle/>
          <a:p>
            <a:fld id="{422AE735-E8E2-4B3F-9071-378688ED5E45}" type="datetimeFigureOut">
              <a:rPr lang="en-GB" smtClean="0"/>
              <a:t>06/07/2025</a:t>
            </a:fld>
            <a:endParaRPr lang="en-GB"/>
          </a:p>
        </p:txBody>
      </p:sp>
      <p:sp>
        <p:nvSpPr>
          <p:cNvPr id="5" name="Footer Placeholder 4">
            <a:extLst>
              <a:ext uri="{FF2B5EF4-FFF2-40B4-BE49-F238E27FC236}">
                <a16:creationId xmlns:a16="http://schemas.microsoft.com/office/drawing/2014/main" id="{52C23CCF-58D5-4255-BAE5-8CDA7126DE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8DAC924-9C5C-45E0-AC40-BAB96687B2A0}"/>
              </a:ext>
            </a:extLst>
          </p:cNvPr>
          <p:cNvSpPr>
            <a:spLocks noGrp="1"/>
          </p:cNvSpPr>
          <p:nvPr>
            <p:ph type="sldNum" sz="quarter" idx="12"/>
          </p:nvPr>
        </p:nvSpPr>
        <p:spPr/>
        <p:txBody>
          <a:bodyPr/>
          <a:lstStyle/>
          <a:p>
            <a:fld id="{7D667C2D-6270-4CBD-9B0F-8F31137D2B93}" type="slidenum">
              <a:rPr lang="en-GB" smtClean="0"/>
              <a:t>‹#›</a:t>
            </a:fld>
            <a:endParaRPr lang="en-GB"/>
          </a:p>
        </p:txBody>
      </p:sp>
    </p:spTree>
    <p:extLst>
      <p:ext uri="{BB962C8B-B14F-4D97-AF65-F5344CB8AC3E}">
        <p14:creationId xmlns:p14="http://schemas.microsoft.com/office/powerpoint/2010/main" val="3093322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87BE03-D91A-45F2-8FEA-0331D92868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D16C44A-F29E-49F5-8F93-E9FE7B33DB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F31B44-D864-40C5-896F-2069442CF138}"/>
              </a:ext>
            </a:extLst>
          </p:cNvPr>
          <p:cNvSpPr>
            <a:spLocks noGrp="1"/>
          </p:cNvSpPr>
          <p:nvPr>
            <p:ph type="dt" sz="half" idx="10"/>
          </p:nvPr>
        </p:nvSpPr>
        <p:spPr/>
        <p:txBody>
          <a:bodyPr/>
          <a:lstStyle/>
          <a:p>
            <a:fld id="{422AE735-E8E2-4B3F-9071-378688ED5E45}" type="datetimeFigureOut">
              <a:rPr lang="en-GB" smtClean="0"/>
              <a:t>06/07/2025</a:t>
            </a:fld>
            <a:endParaRPr lang="en-GB"/>
          </a:p>
        </p:txBody>
      </p:sp>
      <p:sp>
        <p:nvSpPr>
          <p:cNvPr id="5" name="Footer Placeholder 4">
            <a:extLst>
              <a:ext uri="{FF2B5EF4-FFF2-40B4-BE49-F238E27FC236}">
                <a16:creationId xmlns:a16="http://schemas.microsoft.com/office/drawing/2014/main" id="{ED9EFBCF-F2D6-445C-83C7-FD515AB988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7F47AE7-24C1-40BD-8FD5-F5AD3411395B}"/>
              </a:ext>
            </a:extLst>
          </p:cNvPr>
          <p:cNvSpPr>
            <a:spLocks noGrp="1"/>
          </p:cNvSpPr>
          <p:nvPr>
            <p:ph type="sldNum" sz="quarter" idx="12"/>
          </p:nvPr>
        </p:nvSpPr>
        <p:spPr/>
        <p:txBody>
          <a:bodyPr/>
          <a:lstStyle/>
          <a:p>
            <a:fld id="{7D667C2D-6270-4CBD-9B0F-8F31137D2B93}" type="slidenum">
              <a:rPr lang="en-GB" smtClean="0"/>
              <a:t>‹#›</a:t>
            </a:fld>
            <a:endParaRPr lang="en-GB"/>
          </a:p>
        </p:txBody>
      </p:sp>
    </p:spTree>
    <p:extLst>
      <p:ext uri="{BB962C8B-B14F-4D97-AF65-F5344CB8AC3E}">
        <p14:creationId xmlns:p14="http://schemas.microsoft.com/office/powerpoint/2010/main" val="3204810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AA090-1C2B-41DF-94A0-89EFE72AA49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62C27D3-D2DD-4E6C-A7E6-C37CF7C23C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48AA74-4967-4D70-B248-A95DC3B0C97E}"/>
              </a:ext>
            </a:extLst>
          </p:cNvPr>
          <p:cNvSpPr>
            <a:spLocks noGrp="1"/>
          </p:cNvSpPr>
          <p:nvPr>
            <p:ph type="dt" sz="half" idx="10"/>
          </p:nvPr>
        </p:nvSpPr>
        <p:spPr/>
        <p:txBody>
          <a:bodyPr/>
          <a:lstStyle/>
          <a:p>
            <a:fld id="{422AE735-E8E2-4B3F-9071-378688ED5E45}" type="datetimeFigureOut">
              <a:rPr lang="en-GB" smtClean="0"/>
              <a:t>06/07/2025</a:t>
            </a:fld>
            <a:endParaRPr lang="en-GB"/>
          </a:p>
        </p:txBody>
      </p:sp>
      <p:sp>
        <p:nvSpPr>
          <p:cNvPr id="5" name="Footer Placeholder 4">
            <a:extLst>
              <a:ext uri="{FF2B5EF4-FFF2-40B4-BE49-F238E27FC236}">
                <a16:creationId xmlns:a16="http://schemas.microsoft.com/office/drawing/2014/main" id="{DC41A0A5-2C5D-4C2F-8D7B-9B8C3376352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02155DE-EC5A-437A-9E5B-562985FD6857}"/>
              </a:ext>
            </a:extLst>
          </p:cNvPr>
          <p:cNvSpPr>
            <a:spLocks noGrp="1"/>
          </p:cNvSpPr>
          <p:nvPr>
            <p:ph type="sldNum" sz="quarter" idx="12"/>
          </p:nvPr>
        </p:nvSpPr>
        <p:spPr/>
        <p:txBody>
          <a:bodyPr/>
          <a:lstStyle/>
          <a:p>
            <a:fld id="{7D667C2D-6270-4CBD-9B0F-8F31137D2B93}" type="slidenum">
              <a:rPr lang="en-GB" smtClean="0"/>
              <a:t>‹#›</a:t>
            </a:fld>
            <a:endParaRPr lang="en-GB"/>
          </a:p>
        </p:txBody>
      </p:sp>
    </p:spTree>
    <p:extLst>
      <p:ext uri="{BB962C8B-B14F-4D97-AF65-F5344CB8AC3E}">
        <p14:creationId xmlns:p14="http://schemas.microsoft.com/office/powerpoint/2010/main" val="3307748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C1F54-DFA3-4C58-8501-2904803B88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FC1B0E8-C89A-4D8E-A04F-A919E13F19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C5A2D2-9F6A-442C-96F8-E0812D23F508}"/>
              </a:ext>
            </a:extLst>
          </p:cNvPr>
          <p:cNvSpPr>
            <a:spLocks noGrp="1"/>
          </p:cNvSpPr>
          <p:nvPr>
            <p:ph type="dt" sz="half" idx="10"/>
          </p:nvPr>
        </p:nvSpPr>
        <p:spPr/>
        <p:txBody>
          <a:bodyPr/>
          <a:lstStyle/>
          <a:p>
            <a:fld id="{422AE735-E8E2-4B3F-9071-378688ED5E45}" type="datetimeFigureOut">
              <a:rPr lang="en-GB" smtClean="0"/>
              <a:t>06/07/2025</a:t>
            </a:fld>
            <a:endParaRPr lang="en-GB"/>
          </a:p>
        </p:txBody>
      </p:sp>
      <p:sp>
        <p:nvSpPr>
          <p:cNvPr id="5" name="Footer Placeholder 4">
            <a:extLst>
              <a:ext uri="{FF2B5EF4-FFF2-40B4-BE49-F238E27FC236}">
                <a16:creationId xmlns:a16="http://schemas.microsoft.com/office/drawing/2014/main" id="{2E244FA8-F9ED-4491-B7BD-FD7FB4B4C81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885D8E8-AD31-43DC-A80B-83C9551725B1}"/>
              </a:ext>
            </a:extLst>
          </p:cNvPr>
          <p:cNvSpPr>
            <a:spLocks noGrp="1"/>
          </p:cNvSpPr>
          <p:nvPr>
            <p:ph type="sldNum" sz="quarter" idx="12"/>
          </p:nvPr>
        </p:nvSpPr>
        <p:spPr/>
        <p:txBody>
          <a:bodyPr/>
          <a:lstStyle/>
          <a:p>
            <a:fld id="{7D667C2D-6270-4CBD-9B0F-8F31137D2B93}" type="slidenum">
              <a:rPr lang="en-GB" smtClean="0"/>
              <a:t>‹#›</a:t>
            </a:fld>
            <a:endParaRPr lang="en-GB"/>
          </a:p>
        </p:txBody>
      </p:sp>
    </p:spTree>
    <p:extLst>
      <p:ext uri="{BB962C8B-B14F-4D97-AF65-F5344CB8AC3E}">
        <p14:creationId xmlns:p14="http://schemas.microsoft.com/office/powerpoint/2010/main" val="1935035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38DDB-CB39-46B8-9294-467A2E1548B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D732A76-86D1-497C-9594-71E16CA171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73E1716-815F-4133-BA73-29D091DA12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7D9C9BF-7045-4451-85F9-F2CF8C5048B9}"/>
              </a:ext>
            </a:extLst>
          </p:cNvPr>
          <p:cNvSpPr>
            <a:spLocks noGrp="1"/>
          </p:cNvSpPr>
          <p:nvPr>
            <p:ph type="dt" sz="half" idx="10"/>
          </p:nvPr>
        </p:nvSpPr>
        <p:spPr/>
        <p:txBody>
          <a:bodyPr/>
          <a:lstStyle/>
          <a:p>
            <a:fld id="{422AE735-E8E2-4B3F-9071-378688ED5E45}" type="datetimeFigureOut">
              <a:rPr lang="en-GB" smtClean="0"/>
              <a:t>06/07/2025</a:t>
            </a:fld>
            <a:endParaRPr lang="en-GB"/>
          </a:p>
        </p:txBody>
      </p:sp>
      <p:sp>
        <p:nvSpPr>
          <p:cNvPr id="6" name="Footer Placeholder 5">
            <a:extLst>
              <a:ext uri="{FF2B5EF4-FFF2-40B4-BE49-F238E27FC236}">
                <a16:creationId xmlns:a16="http://schemas.microsoft.com/office/drawing/2014/main" id="{9FAD5459-0D23-4408-8F94-E38779AAB17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24A4C8-11AF-429A-BC24-563420DCCA6A}"/>
              </a:ext>
            </a:extLst>
          </p:cNvPr>
          <p:cNvSpPr>
            <a:spLocks noGrp="1"/>
          </p:cNvSpPr>
          <p:nvPr>
            <p:ph type="sldNum" sz="quarter" idx="12"/>
          </p:nvPr>
        </p:nvSpPr>
        <p:spPr/>
        <p:txBody>
          <a:bodyPr/>
          <a:lstStyle/>
          <a:p>
            <a:fld id="{7D667C2D-6270-4CBD-9B0F-8F31137D2B93}" type="slidenum">
              <a:rPr lang="en-GB" smtClean="0"/>
              <a:t>‹#›</a:t>
            </a:fld>
            <a:endParaRPr lang="en-GB"/>
          </a:p>
        </p:txBody>
      </p:sp>
    </p:spTree>
    <p:extLst>
      <p:ext uri="{BB962C8B-B14F-4D97-AF65-F5344CB8AC3E}">
        <p14:creationId xmlns:p14="http://schemas.microsoft.com/office/powerpoint/2010/main" val="357373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46CA4-608A-4DAF-9869-839B2571133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5FC9067-9A74-479C-B5EE-8F78512C21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F658E8-EF73-47E2-88D3-E9292C02F5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462FAF5-E464-4540-A8F5-EF8FA4498F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CE248D-B0FC-42E9-87AC-E17CD38D58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5C8B46B-5531-4884-939B-5C867C1D2679}"/>
              </a:ext>
            </a:extLst>
          </p:cNvPr>
          <p:cNvSpPr>
            <a:spLocks noGrp="1"/>
          </p:cNvSpPr>
          <p:nvPr>
            <p:ph type="dt" sz="half" idx="10"/>
          </p:nvPr>
        </p:nvSpPr>
        <p:spPr/>
        <p:txBody>
          <a:bodyPr/>
          <a:lstStyle/>
          <a:p>
            <a:fld id="{422AE735-E8E2-4B3F-9071-378688ED5E45}" type="datetimeFigureOut">
              <a:rPr lang="en-GB" smtClean="0"/>
              <a:t>06/07/2025</a:t>
            </a:fld>
            <a:endParaRPr lang="en-GB"/>
          </a:p>
        </p:txBody>
      </p:sp>
      <p:sp>
        <p:nvSpPr>
          <p:cNvPr id="8" name="Footer Placeholder 7">
            <a:extLst>
              <a:ext uri="{FF2B5EF4-FFF2-40B4-BE49-F238E27FC236}">
                <a16:creationId xmlns:a16="http://schemas.microsoft.com/office/drawing/2014/main" id="{FC904A58-C27F-4800-AB1B-B6F3591A357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A81099A-882B-404E-8881-5409C2A27D51}"/>
              </a:ext>
            </a:extLst>
          </p:cNvPr>
          <p:cNvSpPr>
            <a:spLocks noGrp="1"/>
          </p:cNvSpPr>
          <p:nvPr>
            <p:ph type="sldNum" sz="quarter" idx="12"/>
          </p:nvPr>
        </p:nvSpPr>
        <p:spPr/>
        <p:txBody>
          <a:bodyPr/>
          <a:lstStyle/>
          <a:p>
            <a:fld id="{7D667C2D-6270-4CBD-9B0F-8F31137D2B93}" type="slidenum">
              <a:rPr lang="en-GB" smtClean="0"/>
              <a:t>‹#›</a:t>
            </a:fld>
            <a:endParaRPr lang="en-GB"/>
          </a:p>
        </p:txBody>
      </p:sp>
    </p:spTree>
    <p:extLst>
      <p:ext uri="{BB962C8B-B14F-4D97-AF65-F5344CB8AC3E}">
        <p14:creationId xmlns:p14="http://schemas.microsoft.com/office/powerpoint/2010/main" val="1269465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D0E60-1519-4579-B67B-B0DD49CAAA5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6A13C5C-9F37-4A77-A156-827E0592FEE6}"/>
              </a:ext>
            </a:extLst>
          </p:cNvPr>
          <p:cNvSpPr>
            <a:spLocks noGrp="1"/>
          </p:cNvSpPr>
          <p:nvPr>
            <p:ph type="dt" sz="half" idx="10"/>
          </p:nvPr>
        </p:nvSpPr>
        <p:spPr/>
        <p:txBody>
          <a:bodyPr/>
          <a:lstStyle/>
          <a:p>
            <a:fld id="{422AE735-E8E2-4B3F-9071-378688ED5E45}" type="datetimeFigureOut">
              <a:rPr lang="en-GB" smtClean="0"/>
              <a:t>06/07/2025</a:t>
            </a:fld>
            <a:endParaRPr lang="en-GB"/>
          </a:p>
        </p:txBody>
      </p:sp>
      <p:sp>
        <p:nvSpPr>
          <p:cNvPr id="4" name="Footer Placeholder 3">
            <a:extLst>
              <a:ext uri="{FF2B5EF4-FFF2-40B4-BE49-F238E27FC236}">
                <a16:creationId xmlns:a16="http://schemas.microsoft.com/office/drawing/2014/main" id="{52D4013D-8C0D-4207-93E8-07987AD87F8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BC8E04C-BD3C-482A-A135-9D96A840EE0F}"/>
              </a:ext>
            </a:extLst>
          </p:cNvPr>
          <p:cNvSpPr>
            <a:spLocks noGrp="1"/>
          </p:cNvSpPr>
          <p:nvPr>
            <p:ph type="sldNum" sz="quarter" idx="12"/>
          </p:nvPr>
        </p:nvSpPr>
        <p:spPr/>
        <p:txBody>
          <a:bodyPr/>
          <a:lstStyle/>
          <a:p>
            <a:fld id="{7D667C2D-6270-4CBD-9B0F-8F31137D2B93}" type="slidenum">
              <a:rPr lang="en-GB" smtClean="0"/>
              <a:t>‹#›</a:t>
            </a:fld>
            <a:endParaRPr lang="en-GB"/>
          </a:p>
        </p:txBody>
      </p:sp>
    </p:spTree>
    <p:extLst>
      <p:ext uri="{BB962C8B-B14F-4D97-AF65-F5344CB8AC3E}">
        <p14:creationId xmlns:p14="http://schemas.microsoft.com/office/powerpoint/2010/main" val="2870704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5F6C8C-1D8D-41A6-A9C5-ED75899A77A5}"/>
              </a:ext>
            </a:extLst>
          </p:cNvPr>
          <p:cNvSpPr>
            <a:spLocks noGrp="1"/>
          </p:cNvSpPr>
          <p:nvPr>
            <p:ph type="dt" sz="half" idx="10"/>
          </p:nvPr>
        </p:nvSpPr>
        <p:spPr/>
        <p:txBody>
          <a:bodyPr/>
          <a:lstStyle/>
          <a:p>
            <a:fld id="{422AE735-E8E2-4B3F-9071-378688ED5E45}" type="datetimeFigureOut">
              <a:rPr lang="en-GB" smtClean="0"/>
              <a:t>06/07/2025</a:t>
            </a:fld>
            <a:endParaRPr lang="en-GB"/>
          </a:p>
        </p:txBody>
      </p:sp>
      <p:sp>
        <p:nvSpPr>
          <p:cNvPr id="3" name="Footer Placeholder 2">
            <a:extLst>
              <a:ext uri="{FF2B5EF4-FFF2-40B4-BE49-F238E27FC236}">
                <a16:creationId xmlns:a16="http://schemas.microsoft.com/office/drawing/2014/main" id="{D5B78288-DAA1-4547-8620-0EC61FE86FC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4EB093B-7DEE-4DCA-A959-575F073521E3}"/>
              </a:ext>
            </a:extLst>
          </p:cNvPr>
          <p:cNvSpPr>
            <a:spLocks noGrp="1"/>
          </p:cNvSpPr>
          <p:nvPr>
            <p:ph type="sldNum" sz="quarter" idx="12"/>
          </p:nvPr>
        </p:nvSpPr>
        <p:spPr/>
        <p:txBody>
          <a:bodyPr/>
          <a:lstStyle/>
          <a:p>
            <a:fld id="{7D667C2D-6270-4CBD-9B0F-8F31137D2B93}" type="slidenum">
              <a:rPr lang="en-GB" smtClean="0"/>
              <a:t>‹#›</a:t>
            </a:fld>
            <a:endParaRPr lang="en-GB"/>
          </a:p>
        </p:txBody>
      </p:sp>
    </p:spTree>
    <p:extLst>
      <p:ext uri="{BB962C8B-B14F-4D97-AF65-F5344CB8AC3E}">
        <p14:creationId xmlns:p14="http://schemas.microsoft.com/office/powerpoint/2010/main" val="1907039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1FBCE-7769-4D2F-B30E-129529C4FF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59667AE-A5B0-4B62-B4D7-B7F60EB191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33E9195-8D00-48F9-89F4-B9D4A68748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12966-064A-4E71-976B-10E87173157D}"/>
              </a:ext>
            </a:extLst>
          </p:cNvPr>
          <p:cNvSpPr>
            <a:spLocks noGrp="1"/>
          </p:cNvSpPr>
          <p:nvPr>
            <p:ph type="dt" sz="half" idx="10"/>
          </p:nvPr>
        </p:nvSpPr>
        <p:spPr/>
        <p:txBody>
          <a:bodyPr/>
          <a:lstStyle/>
          <a:p>
            <a:fld id="{422AE735-E8E2-4B3F-9071-378688ED5E45}" type="datetimeFigureOut">
              <a:rPr lang="en-GB" smtClean="0"/>
              <a:t>06/07/2025</a:t>
            </a:fld>
            <a:endParaRPr lang="en-GB"/>
          </a:p>
        </p:txBody>
      </p:sp>
      <p:sp>
        <p:nvSpPr>
          <p:cNvPr id="6" name="Footer Placeholder 5">
            <a:extLst>
              <a:ext uri="{FF2B5EF4-FFF2-40B4-BE49-F238E27FC236}">
                <a16:creationId xmlns:a16="http://schemas.microsoft.com/office/drawing/2014/main" id="{F5A2A01E-CE45-4D76-BE35-8CC20C78EA7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2A0435E-CC63-462B-8022-E3EC4AD91ECC}"/>
              </a:ext>
            </a:extLst>
          </p:cNvPr>
          <p:cNvSpPr>
            <a:spLocks noGrp="1"/>
          </p:cNvSpPr>
          <p:nvPr>
            <p:ph type="sldNum" sz="quarter" idx="12"/>
          </p:nvPr>
        </p:nvSpPr>
        <p:spPr/>
        <p:txBody>
          <a:bodyPr/>
          <a:lstStyle/>
          <a:p>
            <a:fld id="{7D667C2D-6270-4CBD-9B0F-8F31137D2B93}" type="slidenum">
              <a:rPr lang="en-GB" smtClean="0"/>
              <a:t>‹#›</a:t>
            </a:fld>
            <a:endParaRPr lang="en-GB"/>
          </a:p>
        </p:txBody>
      </p:sp>
    </p:spTree>
    <p:extLst>
      <p:ext uri="{BB962C8B-B14F-4D97-AF65-F5344CB8AC3E}">
        <p14:creationId xmlns:p14="http://schemas.microsoft.com/office/powerpoint/2010/main" val="3123777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E4046-ADD4-431E-AA8B-A455995CAB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6AA3D9E-89D5-4719-B0AF-BB04D052BF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369E92B-A862-4ADD-BFF0-564BB5D694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CEF71D-EA89-4792-A79C-AE8BBEC464DF}"/>
              </a:ext>
            </a:extLst>
          </p:cNvPr>
          <p:cNvSpPr>
            <a:spLocks noGrp="1"/>
          </p:cNvSpPr>
          <p:nvPr>
            <p:ph type="dt" sz="half" idx="10"/>
          </p:nvPr>
        </p:nvSpPr>
        <p:spPr/>
        <p:txBody>
          <a:bodyPr/>
          <a:lstStyle/>
          <a:p>
            <a:fld id="{422AE735-E8E2-4B3F-9071-378688ED5E45}" type="datetimeFigureOut">
              <a:rPr lang="en-GB" smtClean="0"/>
              <a:t>06/07/2025</a:t>
            </a:fld>
            <a:endParaRPr lang="en-GB"/>
          </a:p>
        </p:txBody>
      </p:sp>
      <p:sp>
        <p:nvSpPr>
          <p:cNvPr id="6" name="Footer Placeholder 5">
            <a:extLst>
              <a:ext uri="{FF2B5EF4-FFF2-40B4-BE49-F238E27FC236}">
                <a16:creationId xmlns:a16="http://schemas.microsoft.com/office/drawing/2014/main" id="{B9EDFEEA-A0B6-4974-8A41-57CE1C9BE58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D6B7D3B-E5C3-4202-A6F2-90BAAB910242}"/>
              </a:ext>
            </a:extLst>
          </p:cNvPr>
          <p:cNvSpPr>
            <a:spLocks noGrp="1"/>
          </p:cNvSpPr>
          <p:nvPr>
            <p:ph type="sldNum" sz="quarter" idx="12"/>
          </p:nvPr>
        </p:nvSpPr>
        <p:spPr/>
        <p:txBody>
          <a:bodyPr/>
          <a:lstStyle/>
          <a:p>
            <a:fld id="{7D667C2D-6270-4CBD-9B0F-8F31137D2B93}" type="slidenum">
              <a:rPr lang="en-GB" smtClean="0"/>
              <a:t>‹#›</a:t>
            </a:fld>
            <a:endParaRPr lang="en-GB"/>
          </a:p>
        </p:txBody>
      </p:sp>
    </p:spTree>
    <p:extLst>
      <p:ext uri="{BB962C8B-B14F-4D97-AF65-F5344CB8AC3E}">
        <p14:creationId xmlns:p14="http://schemas.microsoft.com/office/powerpoint/2010/main" val="2742623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89DCDA-6772-43DC-848E-BD03E5752C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952150A-65A4-4DCC-A7F6-9CF8D81AE7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5BA2BF6-399D-4C2E-8BCB-35B611D212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2AE735-E8E2-4B3F-9071-378688ED5E45}" type="datetimeFigureOut">
              <a:rPr lang="en-GB" smtClean="0"/>
              <a:t>06/07/2025</a:t>
            </a:fld>
            <a:endParaRPr lang="en-GB"/>
          </a:p>
        </p:txBody>
      </p:sp>
      <p:sp>
        <p:nvSpPr>
          <p:cNvPr id="5" name="Footer Placeholder 4">
            <a:extLst>
              <a:ext uri="{FF2B5EF4-FFF2-40B4-BE49-F238E27FC236}">
                <a16:creationId xmlns:a16="http://schemas.microsoft.com/office/drawing/2014/main" id="{F32FD16F-AB0A-4597-B400-31A7E1B396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470E5F3-98D5-4103-810B-54B273C13F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667C2D-6270-4CBD-9B0F-8F31137D2B93}" type="slidenum">
              <a:rPr lang="en-GB" smtClean="0"/>
              <a:t>‹#›</a:t>
            </a:fld>
            <a:endParaRPr lang="en-GB"/>
          </a:p>
        </p:txBody>
      </p:sp>
    </p:spTree>
    <p:extLst>
      <p:ext uri="{BB962C8B-B14F-4D97-AF65-F5344CB8AC3E}">
        <p14:creationId xmlns:p14="http://schemas.microsoft.com/office/powerpoint/2010/main" val="2290101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MikeThelwall/LargeLanguageModel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doi.org/10.2478/jdis-2024-0013"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doi.org/10.2478/jdis-2025-0011" TargetMode="External"/><Relationship Id="rId5" Type="http://schemas.openxmlformats.org/officeDocument/2006/relationships/hyperlink" Target="https://arxiv.org/abs/2504.04464" TargetMode="External"/><Relationship Id="rId4" Type="http://schemas.openxmlformats.org/officeDocument/2006/relationships/hyperlink" Target="https://arxiv.org/abs/2409.16695"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chatgpt.com/share/68541c2f-3fec-800c-82ce-7a1c1769ab6c"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4" name="Rectangle 1043">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A9D916-5702-4CE6-8D1A-42271C614A67}"/>
              </a:ext>
            </a:extLst>
          </p:cNvPr>
          <p:cNvSpPr>
            <a:spLocks noGrp="1"/>
          </p:cNvSpPr>
          <p:nvPr>
            <p:ph type="ctrTitle"/>
          </p:nvPr>
        </p:nvSpPr>
        <p:spPr>
          <a:xfrm>
            <a:off x="890338" y="640080"/>
            <a:ext cx="3734014" cy="3566160"/>
          </a:xfrm>
        </p:spPr>
        <p:txBody>
          <a:bodyPr anchor="b">
            <a:noAutofit/>
          </a:bodyPr>
          <a:lstStyle/>
          <a:p>
            <a:pPr algn="l"/>
            <a:r>
              <a:rPr lang="en-US" sz="3600" dirty="0"/>
              <a:t>Large Language Models for Research Quality Evaluation: Technical Challenges</a:t>
            </a:r>
            <a:endParaRPr lang="en-GB" sz="1800" dirty="0"/>
          </a:p>
        </p:txBody>
      </p:sp>
      <p:sp>
        <p:nvSpPr>
          <p:cNvPr id="3" name="Subtitle 2">
            <a:extLst>
              <a:ext uri="{FF2B5EF4-FFF2-40B4-BE49-F238E27FC236}">
                <a16:creationId xmlns:a16="http://schemas.microsoft.com/office/drawing/2014/main" id="{3DB4EFF3-C67F-4187-9F4B-11C573572BCA}"/>
              </a:ext>
            </a:extLst>
          </p:cNvPr>
          <p:cNvSpPr>
            <a:spLocks noGrp="1"/>
          </p:cNvSpPr>
          <p:nvPr>
            <p:ph type="subTitle" idx="1"/>
          </p:nvPr>
        </p:nvSpPr>
        <p:spPr>
          <a:xfrm>
            <a:off x="890339" y="4636008"/>
            <a:ext cx="4242100" cy="1572768"/>
          </a:xfrm>
        </p:spPr>
        <p:txBody>
          <a:bodyPr>
            <a:normAutofit/>
          </a:bodyPr>
          <a:lstStyle/>
          <a:p>
            <a:pPr algn="l"/>
            <a:r>
              <a:rPr lang="en-US" dirty="0"/>
              <a:t>Mike Thelwall</a:t>
            </a:r>
          </a:p>
          <a:p>
            <a:pPr algn="l"/>
            <a:r>
              <a:rPr lang="en-US" dirty="0"/>
              <a:t>School of Information, Journalism and Communication, University of Sheffield, UK </a:t>
            </a:r>
          </a:p>
        </p:txBody>
      </p:sp>
      <p:sp>
        <p:nvSpPr>
          <p:cNvPr id="1046"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artoon of a robot with a question mark on his head&#10;&#10;AI-generated content may be incorrect.">
            <a:extLst>
              <a:ext uri="{FF2B5EF4-FFF2-40B4-BE49-F238E27FC236}">
                <a16:creationId xmlns:a16="http://schemas.microsoft.com/office/drawing/2014/main" id="{A52C2E17-0A0F-9968-6192-4025B46809C0}"/>
              </a:ext>
            </a:extLst>
          </p:cNvPr>
          <p:cNvPicPr>
            <a:picLocks noChangeAspect="1"/>
          </p:cNvPicPr>
          <p:nvPr/>
        </p:nvPicPr>
        <p:blipFill>
          <a:blip r:embed="rId3"/>
          <a:stretch>
            <a:fillRect/>
          </a:stretch>
        </p:blipFill>
        <p:spPr>
          <a:xfrm>
            <a:off x="5370575" y="18287"/>
            <a:ext cx="6821425" cy="6821425"/>
          </a:xfrm>
          <a:prstGeom prst="rect">
            <a:avLst/>
          </a:prstGeom>
        </p:spPr>
      </p:pic>
    </p:spTree>
    <p:extLst>
      <p:ext uri="{BB962C8B-B14F-4D97-AF65-F5344CB8AC3E}">
        <p14:creationId xmlns:p14="http://schemas.microsoft.com/office/powerpoint/2010/main" val="219318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B0544-67C2-D5A1-804A-D7806D955C38}"/>
              </a:ext>
            </a:extLst>
          </p:cNvPr>
          <p:cNvSpPr>
            <a:spLocks noGrp="1"/>
          </p:cNvSpPr>
          <p:nvPr>
            <p:ph type="title"/>
          </p:nvPr>
        </p:nvSpPr>
        <p:spPr/>
        <p:txBody>
          <a:bodyPr/>
          <a:lstStyle/>
          <a:p>
            <a:r>
              <a:rPr lang="en-GB" dirty="0"/>
              <a:t>The ChatGPT score for the fake URL is 3*</a:t>
            </a:r>
          </a:p>
        </p:txBody>
      </p:sp>
      <p:sp>
        <p:nvSpPr>
          <p:cNvPr id="3" name="Content Placeholder 2">
            <a:extLst>
              <a:ext uri="{FF2B5EF4-FFF2-40B4-BE49-F238E27FC236}">
                <a16:creationId xmlns:a16="http://schemas.microsoft.com/office/drawing/2014/main" id="{03E0ED57-30B6-251B-0C49-8A2D766F6DC2}"/>
              </a:ext>
            </a:extLst>
          </p:cNvPr>
          <p:cNvSpPr>
            <a:spLocks noGrp="1"/>
          </p:cNvSpPr>
          <p:nvPr>
            <p:ph idx="1"/>
          </p:nvPr>
        </p:nvSpPr>
        <p:spPr/>
        <p:txBody>
          <a:bodyPr>
            <a:normAutofit/>
          </a:bodyPr>
          <a:lstStyle/>
          <a:p>
            <a:r>
              <a:rPr lang="en-US" dirty="0"/>
              <a:t>…..</a:t>
            </a:r>
          </a:p>
          <a:p>
            <a:r>
              <a:rPr lang="en-US" dirty="0"/>
              <a:t>Based on these criteria, the repository would likely be rated as:</a:t>
            </a:r>
          </a:p>
          <a:p>
            <a:r>
              <a:rPr lang="en-US" dirty="0"/>
              <a:t>- **3* (Internationally excellent)**: It shows important originality and considerable influence within its niche area. The project is technically sound and makes a significant contribution to its field, although it may not be a primary or essential point of reference for broader research developments【5†source】.</a:t>
            </a:r>
          </a:p>
          <a:p>
            <a:r>
              <a:rPr lang="en-US" dirty="0"/>
              <a:t>For higher ratings, further demonstration of its impact on broader research or practical applications, as well as additional methodological innovations, would be necessary.</a:t>
            </a:r>
            <a:endParaRPr lang="en-GB" dirty="0"/>
          </a:p>
        </p:txBody>
      </p:sp>
    </p:spTree>
    <p:extLst>
      <p:ext uri="{BB962C8B-B14F-4D97-AF65-F5344CB8AC3E}">
        <p14:creationId xmlns:p14="http://schemas.microsoft.com/office/powerpoint/2010/main" val="2432780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B7567-4B3D-9F16-DFC4-1999243E6C54}"/>
              </a:ext>
            </a:extLst>
          </p:cNvPr>
          <p:cNvSpPr>
            <a:spLocks noGrp="1"/>
          </p:cNvSpPr>
          <p:nvPr>
            <p:ph type="title"/>
          </p:nvPr>
        </p:nvSpPr>
        <p:spPr/>
        <p:txBody>
          <a:bodyPr/>
          <a:lstStyle/>
          <a:p>
            <a:r>
              <a:rPr lang="en-GB" dirty="0"/>
              <a:t>Correlation is a better measure than accuracy </a:t>
            </a:r>
          </a:p>
        </p:txBody>
      </p:sp>
      <p:sp>
        <p:nvSpPr>
          <p:cNvPr id="3" name="Content Placeholder 2">
            <a:extLst>
              <a:ext uri="{FF2B5EF4-FFF2-40B4-BE49-F238E27FC236}">
                <a16:creationId xmlns:a16="http://schemas.microsoft.com/office/drawing/2014/main" id="{767F4EA2-7BB9-7F7E-0F4C-AD0CF5EA0CEF}"/>
              </a:ext>
            </a:extLst>
          </p:cNvPr>
          <p:cNvSpPr>
            <a:spLocks noGrp="1"/>
          </p:cNvSpPr>
          <p:nvPr>
            <p:ph idx="1"/>
          </p:nvPr>
        </p:nvSpPr>
        <p:spPr>
          <a:xfrm>
            <a:off x="838200" y="1825625"/>
            <a:ext cx="6801465" cy="4351338"/>
          </a:xfrm>
        </p:spPr>
        <p:txBody>
          <a:bodyPr/>
          <a:lstStyle/>
          <a:p>
            <a:r>
              <a:rPr lang="en-US" dirty="0"/>
              <a:t>ChatGPT works on a different scale to human scores and average ChatGPT scores do not have to be whole numbers (1*, 2*, 3*, or 4*) so the most useful information from ChatGPT is the rank order of the articles.</a:t>
            </a:r>
          </a:p>
          <a:p>
            <a:r>
              <a:rPr lang="en-US" dirty="0"/>
              <a:t>Spearman correlation is therefore the best statistic for the usefulness of the scores.</a:t>
            </a:r>
          </a:p>
          <a:p>
            <a:r>
              <a:rPr lang="en-US" dirty="0"/>
              <a:t>This is the same for citation indicators. </a:t>
            </a:r>
            <a:endParaRPr lang="en-GB" dirty="0"/>
          </a:p>
        </p:txBody>
      </p:sp>
      <p:graphicFrame>
        <p:nvGraphicFramePr>
          <p:cNvPr id="4" name="Table 3">
            <a:extLst>
              <a:ext uri="{FF2B5EF4-FFF2-40B4-BE49-F238E27FC236}">
                <a16:creationId xmlns:a16="http://schemas.microsoft.com/office/drawing/2014/main" id="{06602A49-0872-D44F-CC30-FCC247B3EB69}"/>
              </a:ext>
            </a:extLst>
          </p:cNvPr>
          <p:cNvGraphicFramePr>
            <a:graphicFrameLocks noGrp="1"/>
          </p:cNvGraphicFramePr>
          <p:nvPr>
            <p:extLst>
              <p:ext uri="{D42A27DB-BD31-4B8C-83A1-F6EECF244321}">
                <p14:modId xmlns:p14="http://schemas.microsoft.com/office/powerpoint/2010/main" val="3700689031"/>
              </p:ext>
            </p:extLst>
          </p:nvPr>
        </p:nvGraphicFramePr>
        <p:xfrm>
          <a:off x="8180439" y="1917826"/>
          <a:ext cx="3687098" cy="3995741"/>
        </p:xfrm>
        <a:graphic>
          <a:graphicData uri="http://schemas.openxmlformats.org/drawingml/2006/table">
            <a:tbl>
              <a:tblPr firstRow="1" firstCol="1" bandRow="1">
                <a:tableStyleId>{5C22544A-7EE6-4342-B048-85BDC9FD1C3A}</a:tableStyleId>
              </a:tblPr>
              <a:tblGrid>
                <a:gridCol w="1843549">
                  <a:extLst>
                    <a:ext uri="{9D8B030D-6E8A-4147-A177-3AD203B41FA5}">
                      <a16:colId xmlns:a16="http://schemas.microsoft.com/office/drawing/2014/main" val="1061942353"/>
                    </a:ext>
                  </a:extLst>
                </a:gridCol>
                <a:gridCol w="1843549">
                  <a:extLst>
                    <a:ext uri="{9D8B030D-6E8A-4147-A177-3AD203B41FA5}">
                      <a16:colId xmlns:a16="http://schemas.microsoft.com/office/drawing/2014/main" val="4026778140"/>
                    </a:ext>
                  </a:extLst>
                </a:gridCol>
              </a:tblGrid>
              <a:tr h="33630">
                <a:tc>
                  <a:txBody>
                    <a:bodyPr/>
                    <a:lstStyle/>
                    <a:p>
                      <a:pPr algn="l" fontAlgn="b"/>
                      <a:endParaRPr lang="en-GB" sz="2000" b="0" i="0" u="none" strike="noStrike" dirty="0">
                        <a:solidFill>
                          <a:srgbClr val="000000"/>
                        </a:solidFill>
                        <a:effectLst/>
                        <a:latin typeface="Aptos Narrow" panose="020B0004020202020204" pitchFamily="34" charset="0"/>
                      </a:endParaRPr>
                    </a:p>
                  </a:txBody>
                  <a:tcPr marL="4763" marR="4763" marT="4763" marB="0" anchor="b"/>
                </a:tc>
                <a:tc>
                  <a:txBody>
                    <a:bodyPr/>
                    <a:lstStyle/>
                    <a:p>
                      <a:pPr algn="l" fontAlgn="b"/>
                      <a:r>
                        <a:rPr lang="en-GB" sz="2000" u="none" strike="noStrike" dirty="0">
                          <a:effectLst/>
                        </a:rPr>
                        <a:t>Average REF score</a:t>
                      </a:r>
                      <a:endParaRPr lang="en-GB" sz="2000" b="0" i="0" u="none" strike="noStrike" dirty="0">
                        <a:solidFill>
                          <a:srgbClr val="000000"/>
                        </a:solidFill>
                        <a:effectLst/>
                        <a:latin typeface="Aptos Narrow" panose="020B0004020202020204" pitchFamily="34" charset="0"/>
                      </a:endParaRPr>
                    </a:p>
                  </a:txBody>
                  <a:tcPr marL="4763" marR="4763" marT="4763" marB="0" anchor="b"/>
                </a:tc>
                <a:extLst>
                  <a:ext uri="{0D108BD9-81ED-4DB2-BD59-A6C34878D82A}">
                    <a16:rowId xmlns:a16="http://schemas.microsoft.com/office/drawing/2014/main" val="1980505904"/>
                  </a:ext>
                </a:extLst>
              </a:tr>
              <a:tr h="180975">
                <a:tc>
                  <a:txBody>
                    <a:bodyPr/>
                    <a:lstStyle/>
                    <a:p>
                      <a:pPr algn="l" fontAlgn="b"/>
                      <a:r>
                        <a:rPr lang="en-GB" sz="2000" u="none" strike="noStrike">
                          <a:effectLst/>
                        </a:rPr>
                        <a:t>Human</a:t>
                      </a:r>
                      <a:endParaRPr lang="en-GB" sz="2000" b="0" i="0" u="none" strike="noStrike">
                        <a:solidFill>
                          <a:srgbClr val="000000"/>
                        </a:solidFill>
                        <a:effectLst/>
                        <a:latin typeface="Aptos Narrow" panose="020B0004020202020204" pitchFamily="34" charset="0"/>
                      </a:endParaRPr>
                    </a:p>
                  </a:txBody>
                  <a:tcPr marL="4763" marR="4763" marT="4763" marB="0" anchor="b"/>
                </a:tc>
                <a:tc>
                  <a:txBody>
                    <a:bodyPr/>
                    <a:lstStyle/>
                    <a:p>
                      <a:pPr algn="r" fontAlgn="b"/>
                      <a:r>
                        <a:rPr lang="en-GB" sz="2000" u="none" strike="noStrike">
                          <a:effectLst/>
                        </a:rPr>
                        <a:t>2.75</a:t>
                      </a:r>
                      <a:endParaRPr lang="en-GB" sz="2000" b="0" i="0" u="none" strike="noStrike">
                        <a:solidFill>
                          <a:srgbClr val="000000"/>
                        </a:solidFill>
                        <a:effectLst/>
                        <a:latin typeface="Aptos Narrow" panose="020B0004020202020204" pitchFamily="34" charset="0"/>
                      </a:endParaRPr>
                    </a:p>
                  </a:txBody>
                  <a:tcPr marL="4763" marR="4763" marT="4763" marB="0" anchor="b"/>
                </a:tc>
                <a:extLst>
                  <a:ext uri="{0D108BD9-81ED-4DB2-BD59-A6C34878D82A}">
                    <a16:rowId xmlns:a16="http://schemas.microsoft.com/office/drawing/2014/main" val="2845305249"/>
                  </a:ext>
                </a:extLst>
              </a:tr>
              <a:tr h="180975">
                <a:tc>
                  <a:txBody>
                    <a:bodyPr/>
                    <a:lstStyle/>
                    <a:p>
                      <a:pPr algn="l" fontAlgn="b"/>
                      <a:r>
                        <a:rPr lang="en-GB" sz="2000" u="none" strike="noStrike">
                          <a:effectLst/>
                        </a:rPr>
                        <a:t>GPT-3.5 turbo: Titles</a:t>
                      </a:r>
                      <a:endParaRPr lang="en-GB" sz="2000" b="0" i="0" u="none" strike="noStrike">
                        <a:solidFill>
                          <a:srgbClr val="000000"/>
                        </a:solidFill>
                        <a:effectLst/>
                        <a:latin typeface="Aptos Narrow" panose="020B0004020202020204" pitchFamily="34" charset="0"/>
                      </a:endParaRPr>
                    </a:p>
                  </a:txBody>
                  <a:tcPr marL="4763" marR="4763" marT="4763" marB="0" anchor="b"/>
                </a:tc>
                <a:tc>
                  <a:txBody>
                    <a:bodyPr/>
                    <a:lstStyle/>
                    <a:p>
                      <a:pPr algn="r" fontAlgn="b"/>
                      <a:r>
                        <a:rPr lang="en-GB" sz="2000" u="none" strike="noStrike" dirty="0">
                          <a:solidFill>
                            <a:srgbClr val="FF0000"/>
                          </a:solidFill>
                          <a:effectLst/>
                        </a:rPr>
                        <a:t>2.49</a:t>
                      </a:r>
                      <a:endParaRPr lang="en-GB" sz="2000" b="0" i="0" u="none" strike="noStrike" dirty="0">
                        <a:solidFill>
                          <a:srgbClr val="FF0000"/>
                        </a:solidFill>
                        <a:effectLst/>
                        <a:latin typeface="Aptos Narrow" panose="020B0004020202020204" pitchFamily="34" charset="0"/>
                      </a:endParaRPr>
                    </a:p>
                  </a:txBody>
                  <a:tcPr marL="4763" marR="4763" marT="4763" marB="0" anchor="b"/>
                </a:tc>
                <a:extLst>
                  <a:ext uri="{0D108BD9-81ED-4DB2-BD59-A6C34878D82A}">
                    <a16:rowId xmlns:a16="http://schemas.microsoft.com/office/drawing/2014/main" val="466979700"/>
                  </a:ext>
                </a:extLst>
              </a:tr>
              <a:tr h="180975">
                <a:tc>
                  <a:txBody>
                    <a:bodyPr/>
                    <a:lstStyle/>
                    <a:p>
                      <a:pPr algn="l" fontAlgn="b"/>
                      <a:r>
                        <a:rPr lang="en-GB" sz="2000" u="none" strike="noStrike" dirty="0">
                          <a:effectLst/>
                        </a:rPr>
                        <a:t>GPT-3.5 turbo: Abstracts</a:t>
                      </a:r>
                      <a:endParaRPr lang="en-GB" sz="2000" b="0" i="0" u="none" strike="noStrike" dirty="0">
                        <a:solidFill>
                          <a:srgbClr val="000000"/>
                        </a:solidFill>
                        <a:effectLst/>
                        <a:latin typeface="Aptos Narrow" panose="020B0004020202020204" pitchFamily="34" charset="0"/>
                      </a:endParaRPr>
                    </a:p>
                  </a:txBody>
                  <a:tcPr marL="4763" marR="4763" marT="4763" marB="0" anchor="b"/>
                </a:tc>
                <a:tc>
                  <a:txBody>
                    <a:bodyPr/>
                    <a:lstStyle/>
                    <a:p>
                      <a:pPr algn="r" fontAlgn="b"/>
                      <a:r>
                        <a:rPr lang="en-GB" sz="2000" u="none" strike="noStrike">
                          <a:effectLst/>
                        </a:rPr>
                        <a:t>2.75</a:t>
                      </a:r>
                      <a:endParaRPr lang="en-GB" sz="2000" b="0" i="0" u="none" strike="noStrike">
                        <a:solidFill>
                          <a:srgbClr val="000000"/>
                        </a:solidFill>
                        <a:effectLst/>
                        <a:latin typeface="Aptos Narrow" panose="020B0004020202020204" pitchFamily="34" charset="0"/>
                      </a:endParaRPr>
                    </a:p>
                  </a:txBody>
                  <a:tcPr marL="4763" marR="4763" marT="4763" marB="0" anchor="b"/>
                </a:tc>
                <a:extLst>
                  <a:ext uri="{0D108BD9-81ED-4DB2-BD59-A6C34878D82A}">
                    <a16:rowId xmlns:a16="http://schemas.microsoft.com/office/drawing/2014/main" val="2651974185"/>
                  </a:ext>
                </a:extLst>
              </a:tr>
              <a:tr h="180975">
                <a:tc>
                  <a:txBody>
                    <a:bodyPr/>
                    <a:lstStyle/>
                    <a:p>
                      <a:pPr algn="l" fontAlgn="b"/>
                      <a:r>
                        <a:rPr lang="en-GB" sz="2000" u="none" strike="noStrike" dirty="0">
                          <a:effectLst/>
                        </a:rPr>
                        <a:t>GPT-3.5 turbo: Truncated text</a:t>
                      </a:r>
                      <a:endParaRPr lang="en-GB" sz="2000" b="0" i="0" u="none" strike="noStrike" dirty="0">
                        <a:solidFill>
                          <a:srgbClr val="000000"/>
                        </a:solidFill>
                        <a:effectLst/>
                        <a:latin typeface="Aptos Narrow" panose="020B0004020202020204" pitchFamily="34" charset="0"/>
                      </a:endParaRPr>
                    </a:p>
                  </a:txBody>
                  <a:tcPr marL="4763" marR="4763" marT="4763" marB="0" anchor="b"/>
                </a:tc>
                <a:tc>
                  <a:txBody>
                    <a:bodyPr/>
                    <a:lstStyle/>
                    <a:p>
                      <a:pPr algn="r" fontAlgn="b"/>
                      <a:r>
                        <a:rPr lang="en-GB" sz="2000" b="1" u="none" strike="noStrike" dirty="0">
                          <a:effectLst/>
                        </a:rPr>
                        <a:t>3.03</a:t>
                      </a:r>
                      <a:endParaRPr lang="en-GB" sz="2000" b="1" i="0" u="none" strike="noStrike" dirty="0">
                        <a:solidFill>
                          <a:srgbClr val="000000"/>
                        </a:solidFill>
                        <a:effectLst/>
                        <a:latin typeface="Aptos Narrow" panose="020B0004020202020204" pitchFamily="34" charset="0"/>
                      </a:endParaRPr>
                    </a:p>
                  </a:txBody>
                  <a:tcPr marL="4763" marR="4763" marT="4763" marB="0" anchor="b"/>
                </a:tc>
                <a:extLst>
                  <a:ext uri="{0D108BD9-81ED-4DB2-BD59-A6C34878D82A}">
                    <a16:rowId xmlns:a16="http://schemas.microsoft.com/office/drawing/2014/main" val="2399854032"/>
                  </a:ext>
                </a:extLst>
              </a:tr>
              <a:tr h="180975">
                <a:tc>
                  <a:txBody>
                    <a:bodyPr/>
                    <a:lstStyle/>
                    <a:p>
                      <a:pPr algn="l" fontAlgn="b"/>
                      <a:r>
                        <a:rPr lang="en-GB" sz="2000" u="none" strike="noStrike">
                          <a:effectLst/>
                        </a:rPr>
                        <a:t>GPT-4o-mini: Abstracts</a:t>
                      </a:r>
                      <a:endParaRPr lang="en-GB" sz="2000" b="0" i="0" u="none" strike="noStrike">
                        <a:solidFill>
                          <a:srgbClr val="000000"/>
                        </a:solidFill>
                        <a:effectLst/>
                        <a:latin typeface="Aptos Narrow" panose="020B0004020202020204" pitchFamily="34" charset="0"/>
                      </a:endParaRPr>
                    </a:p>
                  </a:txBody>
                  <a:tcPr marL="4763" marR="4763" marT="4763" marB="0" anchor="b"/>
                </a:tc>
                <a:tc>
                  <a:txBody>
                    <a:bodyPr/>
                    <a:lstStyle/>
                    <a:p>
                      <a:pPr algn="r" fontAlgn="b"/>
                      <a:r>
                        <a:rPr lang="en-GB" sz="2000" b="1" u="none" strike="noStrike" dirty="0">
                          <a:effectLst/>
                        </a:rPr>
                        <a:t>2.93</a:t>
                      </a:r>
                      <a:endParaRPr lang="en-GB" sz="2000" b="1" i="0" u="none" strike="noStrike" dirty="0">
                        <a:solidFill>
                          <a:srgbClr val="000000"/>
                        </a:solidFill>
                        <a:effectLst/>
                        <a:latin typeface="Aptos Narrow" panose="020B0004020202020204" pitchFamily="34" charset="0"/>
                      </a:endParaRPr>
                    </a:p>
                  </a:txBody>
                  <a:tcPr marL="4763" marR="4763" marT="4763" marB="0" anchor="b"/>
                </a:tc>
                <a:extLst>
                  <a:ext uri="{0D108BD9-81ED-4DB2-BD59-A6C34878D82A}">
                    <a16:rowId xmlns:a16="http://schemas.microsoft.com/office/drawing/2014/main" val="668437516"/>
                  </a:ext>
                </a:extLst>
              </a:tr>
              <a:tr h="180975">
                <a:tc>
                  <a:txBody>
                    <a:bodyPr/>
                    <a:lstStyle/>
                    <a:p>
                      <a:pPr algn="l" fontAlgn="b"/>
                      <a:r>
                        <a:rPr lang="en-GB" sz="2000" u="none" strike="noStrike">
                          <a:effectLst/>
                        </a:rPr>
                        <a:t>GPT-4o: Abstracts</a:t>
                      </a:r>
                      <a:endParaRPr lang="en-GB" sz="2000" b="0" i="0" u="none" strike="noStrike">
                        <a:solidFill>
                          <a:srgbClr val="000000"/>
                        </a:solidFill>
                        <a:effectLst/>
                        <a:latin typeface="Aptos Narrow" panose="020B0004020202020204" pitchFamily="34" charset="0"/>
                      </a:endParaRPr>
                    </a:p>
                  </a:txBody>
                  <a:tcPr marL="4763" marR="4763" marT="4763" marB="0" anchor="b"/>
                </a:tc>
                <a:tc>
                  <a:txBody>
                    <a:bodyPr/>
                    <a:lstStyle/>
                    <a:p>
                      <a:pPr algn="r" fontAlgn="b"/>
                      <a:r>
                        <a:rPr lang="en-GB" sz="2000" b="1" u="none" strike="noStrike" dirty="0">
                          <a:effectLst/>
                        </a:rPr>
                        <a:t>2.99</a:t>
                      </a:r>
                      <a:endParaRPr lang="en-GB" sz="2000" b="1" i="0" u="none" strike="noStrike" dirty="0">
                        <a:solidFill>
                          <a:srgbClr val="000000"/>
                        </a:solidFill>
                        <a:effectLst/>
                        <a:latin typeface="Aptos Narrow" panose="020B0004020202020204" pitchFamily="34" charset="0"/>
                      </a:endParaRPr>
                    </a:p>
                  </a:txBody>
                  <a:tcPr marL="4763" marR="4763" marT="4763" marB="0" anchor="b"/>
                </a:tc>
                <a:extLst>
                  <a:ext uri="{0D108BD9-81ED-4DB2-BD59-A6C34878D82A}">
                    <a16:rowId xmlns:a16="http://schemas.microsoft.com/office/drawing/2014/main" val="2062528642"/>
                  </a:ext>
                </a:extLst>
              </a:tr>
            </a:tbl>
          </a:graphicData>
        </a:graphic>
      </p:graphicFrame>
    </p:spTree>
    <p:extLst>
      <p:ext uri="{BB962C8B-B14F-4D97-AF65-F5344CB8AC3E}">
        <p14:creationId xmlns:p14="http://schemas.microsoft.com/office/powerpoint/2010/main" val="1508513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CE865-DC31-C77C-16D3-6576942F8B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B50028-4571-C362-D9C6-C7869763D876}"/>
              </a:ext>
            </a:extLst>
          </p:cNvPr>
          <p:cNvSpPr>
            <a:spLocks noGrp="1"/>
          </p:cNvSpPr>
          <p:nvPr>
            <p:ph type="title"/>
          </p:nvPr>
        </p:nvSpPr>
        <p:spPr/>
        <p:txBody>
          <a:bodyPr/>
          <a:lstStyle/>
          <a:p>
            <a:r>
              <a:rPr lang="en-GB" dirty="0"/>
              <a:t>The best input is just </a:t>
            </a:r>
            <a:r>
              <a:rPr lang="en-GB" b="1" dirty="0"/>
              <a:t>Title and abstract</a:t>
            </a:r>
            <a:r>
              <a:rPr lang="en-GB" dirty="0"/>
              <a:t>!</a:t>
            </a:r>
          </a:p>
        </p:txBody>
      </p:sp>
      <p:sp>
        <p:nvSpPr>
          <p:cNvPr id="3" name="Content Placeholder 2">
            <a:extLst>
              <a:ext uri="{FF2B5EF4-FFF2-40B4-BE49-F238E27FC236}">
                <a16:creationId xmlns:a16="http://schemas.microsoft.com/office/drawing/2014/main" id="{60A28018-E8A2-A873-D190-1A4FD57CD43E}"/>
              </a:ext>
            </a:extLst>
          </p:cNvPr>
          <p:cNvSpPr>
            <a:spLocks noGrp="1"/>
          </p:cNvSpPr>
          <p:nvPr>
            <p:ph idx="1"/>
          </p:nvPr>
        </p:nvSpPr>
        <p:spPr>
          <a:xfrm>
            <a:off x="838200" y="1825625"/>
            <a:ext cx="3256966" cy="4351338"/>
          </a:xfrm>
        </p:spPr>
        <p:txBody>
          <a:bodyPr>
            <a:normAutofit fontScale="92500"/>
          </a:bodyPr>
          <a:lstStyle/>
          <a:p>
            <a:r>
              <a:rPr lang="en-US" dirty="0"/>
              <a:t>The title and abstract is a better input than the full text (without images).</a:t>
            </a:r>
          </a:p>
          <a:p>
            <a:r>
              <a:rPr lang="en-US" dirty="0"/>
              <a:t>ChatGPT does not need the full text to guess a score.</a:t>
            </a:r>
          </a:p>
          <a:p>
            <a:r>
              <a:rPr lang="en-US" dirty="0"/>
              <a:t>Useful because full text use has copyright problems.</a:t>
            </a:r>
            <a:endParaRPr lang="en-GB" dirty="0"/>
          </a:p>
        </p:txBody>
      </p:sp>
      <p:pic>
        <p:nvPicPr>
          <p:cNvPr id="6" name="Picture 5">
            <a:extLst>
              <a:ext uri="{FF2B5EF4-FFF2-40B4-BE49-F238E27FC236}">
                <a16:creationId xmlns:a16="http://schemas.microsoft.com/office/drawing/2014/main" id="{F7B4B8CA-462B-C302-34D7-FA59A7501521}"/>
              </a:ext>
            </a:extLst>
          </p:cNvPr>
          <p:cNvPicPr>
            <a:picLocks noChangeAspect="1"/>
          </p:cNvPicPr>
          <p:nvPr/>
        </p:nvPicPr>
        <p:blipFill>
          <a:blip r:embed="rId2"/>
          <a:stretch>
            <a:fillRect/>
          </a:stretch>
        </p:blipFill>
        <p:spPr>
          <a:xfrm>
            <a:off x="4646292" y="1735934"/>
            <a:ext cx="7238193" cy="3386131"/>
          </a:xfrm>
          <a:prstGeom prst="rect">
            <a:avLst/>
          </a:prstGeom>
        </p:spPr>
      </p:pic>
    </p:spTree>
    <p:extLst>
      <p:ext uri="{BB962C8B-B14F-4D97-AF65-F5344CB8AC3E}">
        <p14:creationId xmlns:p14="http://schemas.microsoft.com/office/powerpoint/2010/main" val="3574856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D6D10-E234-9249-2BC0-6D5E71C227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A7E611-403D-AD2D-B07A-36EA313140CD}"/>
              </a:ext>
            </a:extLst>
          </p:cNvPr>
          <p:cNvSpPr>
            <a:spLocks noGrp="1"/>
          </p:cNvSpPr>
          <p:nvPr>
            <p:ph type="title"/>
          </p:nvPr>
        </p:nvSpPr>
        <p:spPr/>
        <p:txBody>
          <a:bodyPr/>
          <a:lstStyle/>
          <a:p>
            <a:r>
              <a:rPr lang="en-US" dirty="0"/>
              <a:t>The best p</a:t>
            </a:r>
            <a:r>
              <a:rPr lang="en-GB" dirty="0" err="1"/>
              <a:t>arameters</a:t>
            </a:r>
            <a:r>
              <a:rPr lang="en-GB" dirty="0"/>
              <a:t> are the </a:t>
            </a:r>
            <a:r>
              <a:rPr lang="en-GB" b="1" dirty="0"/>
              <a:t>default</a:t>
            </a:r>
            <a:r>
              <a:rPr lang="en-GB" dirty="0"/>
              <a:t> ones</a:t>
            </a:r>
          </a:p>
        </p:txBody>
      </p:sp>
      <p:sp>
        <p:nvSpPr>
          <p:cNvPr id="3" name="Content Placeholder 2">
            <a:extLst>
              <a:ext uri="{FF2B5EF4-FFF2-40B4-BE49-F238E27FC236}">
                <a16:creationId xmlns:a16="http://schemas.microsoft.com/office/drawing/2014/main" id="{E52A3224-252E-3024-F5B4-47A2E9F2EE59}"/>
              </a:ext>
            </a:extLst>
          </p:cNvPr>
          <p:cNvSpPr>
            <a:spLocks noGrp="1"/>
          </p:cNvSpPr>
          <p:nvPr>
            <p:ph idx="1"/>
          </p:nvPr>
        </p:nvSpPr>
        <p:spPr/>
        <p:txBody>
          <a:bodyPr/>
          <a:lstStyle/>
          <a:p>
            <a:r>
              <a:rPr lang="en-GB" dirty="0"/>
              <a:t>Temperature variations of 0.1,0.5, 1.5 or 2 made the results worse.</a:t>
            </a:r>
          </a:p>
          <a:p>
            <a:r>
              <a:rPr lang="en-GB" dirty="0" err="1"/>
              <a:t>top_p</a:t>
            </a:r>
            <a:r>
              <a:rPr lang="en-GB" dirty="0"/>
              <a:t> variations of 0.25, 0.5, or 0.75 made the results worse. </a:t>
            </a:r>
          </a:p>
          <a:p>
            <a:r>
              <a:rPr lang="en-GB" dirty="0"/>
              <a:t>So the default ChatGPT parameters seem to be the best.</a:t>
            </a:r>
          </a:p>
        </p:txBody>
      </p:sp>
    </p:spTree>
    <p:extLst>
      <p:ext uri="{BB962C8B-B14F-4D97-AF65-F5344CB8AC3E}">
        <p14:creationId xmlns:p14="http://schemas.microsoft.com/office/powerpoint/2010/main" val="1622453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C6D29-6DF4-476F-36DA-C9D33227D49F}"/>
              </a:ext>
            </a:extLst>
          </p:cNvPr>
          <p:cNvSpPr>
            <a:spLocks noGrp="1"/>
          </p:cNvSpPr>
          <p:nvPr>
            <p:ph type="title"/>
          </p:nvPr>
        </p:nvSpPr>
        <p:spPr/>
        <p:txBody>
          <a:bodyPr/>
          <a:lstStyle/>
          <a:p>
            <a:r>
              <a:rPr lang="en-US" dirty="0"/>
              <a:t>The best system instructions are the full human reviewer instructions</a:t>
            </a:r>
            <a:endParaRPr lang="en-GB" dirty="0"/>
          </a:p>
        </p:txBody>
      </p:sp>
      <p:sp>
        <p:nvSpPr>
          <p:cNvPr id="3" name="Content Placeholder 2">
            <a:extLst>
              <a:ext uri="{FF2B5EF4-FFF2-40B4-BE49-F238E27FC236}">
                <a16:creationId xmlns:a16="http://schemas.microsoft.com/office/drawing/2014/main" id="{3816C5CE-378B-2D94-707F-EEB4630C5E4E}"/>
              </a:ext>
            </a:extLst>
          </p:cNvPr>
          <p:cNvSpPr>
            <a:spLocks noGrp="1"/>
          </p:cNvSpPr>
          <p:nvPr>
            <p:ph idx="1"/>
          </p:nvPr>
        </p:nvSpPr>
        <p:spPr>
          <a:xfrm>
            <a:off x="838200" y="1825625"/>
            <a:ext cx="5187675" cy="4351338"/>
          </a:xfrm>
        </p:spPr>
        <p:txBody>
          <a:bodyPr/>
          <a:lstStyle/>
          <a:p>
            <a:r>
              <a:rPr lang="en-US" dirty="0"/>
              <a:t>The system instructions are long (1.5 pages of A4) and expensive, so I tried 6 other strategies with shorter system instructions, but none was as good.</a:t>
            </a:r>
          </a:p>
          <a:p>
            <a:r>
              <a:rPr lang="en-US" dirty="0"/>
              <a:t>Strategy 0 was a request for a score but no report.</a:t>
            </a:r>
          </a:p>
          <a:p>
            <a:r>
              <a:rPr lang="en-US" dirty="0"/>
              <a:t>Strategies 1 to 5 were increasingly long subsets of the main system instructions</a:t>
            </a:r>
            <a:endParaRPr lang="en-GB" dirty="0"/>
          </a:p>
        </p:txBody>
      </p:sp>
      <p:pic>
        <p:nvPicPr>
          <p:cNvPr id="4" name="Picture 3">
            <a:extLst>
              <a:ext uri="{FF2B5EF4-FFF2-40B4-BE49-F238E27FC236}">
                <a16:creationId xmlns:a16="http://schemas.microsoft.com/office/drawing/2014/main" id="{A11DFF81-D507-4C1F-1F06-E1373338368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66126" y="2963545"/>
            <a:ext cx="5729605" cy="3529330"/>
          </a:xfrm>
          <a:prstGeom prst="rect">
            <a:avLst/>
          </a:prstGeom>
          <a:noFill/>
          <a:ln>
            <a:noFill/>
          </a:ln>
        </p:spPr>
      </p:pic>
    </p:spTree>
    <p:extLst>
      <p:ext uri="{BB962C8B-B14F-4D97-AF65-F5344CB8AC3E}">
        <p14:creationId xmlns:p14="http://schemas.microsoft.com/office/powerpoint/2010/main" val="433233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80DFC-F2C4-F574-BF78-40ED45915175}"/>
              </a:ext>
            </a:extLst>
          </p:cNvPr>
          <p:cNvSpPr>
            <a:spLocks noGrp="1"/>
          </p:cNvSpPr>
          <p:nvPr>
            <p:ph type="title"/>
          </p:nvPr>
        </p:nvSpPr>
        <p:spPr>
          <a:xfrm>
            <a:off x="405252" y="321582"/>
            <a:ext cx="4065814" cy="2013404"/>
          </a:xfrm>
        </p:spPr>
        <p:txBody>
          <a:bodyPr>
            <a:normAutofit fontScale="90000"/>
          </a:bodyPr>
          <a:lstStyle/>
          <a:p>
            <a:r>
              <a:rPr lang="en-GB" dirty="0"/>
              <a:t>Gemini 1.5 Flash is not better than ChatGPT 4o-mini</a:t>
            </a:r>
          </a:p>
        </p:txBody>
      </p:sp>
      <p:sp>
        <p:nvSpPr>
          <p:cNvPr id="3" name="Content Placeholder 2">
            <a:extLst>
              <a:ext uri="{FF2B5EF4-FFF2-40B4-BE49-F238E27FC236}">
                <a16:creationId xmlns:a16="http://schemas.microsoft.com/office/drawing/2014/main" id="{C35FB028-B11C-C6E5-C457-559716BD1502}"/>
              </a:ext>
            </a:extLst>
          </p:cNvPr>
          <p:cNvSpPr>
            <a:spLocks noGrp="1"/>
          </p:cNvSpPr>
          <p:nvPr>
            <p:ph idx="1"/>
          </p:nvPr>
        </p:nvSpPr>
        <p:spPr>
          <a:xfrm>
            <a:off x="740229" y="2750118"/>
            <a:ext cx="3526237" cy="4351338"/>
          </a:xfrm>
        </p:spPr>
        <p:txBody>
          <a:bodyPr/>
          <a:lstStyle/>
          <a:p>
            <a:r>
              <a:rPr lang="en-US" dirty="0"/>
              <a:t>Gemini 1.5 Flash correlations are lower than those for ChatGPT 4o-mini</a:t>
            </a:r>
          </a:p>
          <a:p>
            <a:r>
              <a:rPr lang="en-US" dirty="0"/>
              <a:t>But Gemini works better with more input.</a:t>
            </a:r>
          </a:p>
          <a:p>
            <a:r>
              <a:rPr lang="en-US" dirty="0"/>
              <a:t>It allows PDF input too.</a:t>
            </a:r>
            <a:endParaRPr lang="en-GB" dirty="0"/>
          </a:p>
        </p:txBody>
      </p:sp>
      <p:pic>
        <p:nvPicPr>
          <p:cNvPr id="4" name="Picture 3">
            <a:extLst>
              <a:ext uri="{FF2B5EF4-FFF2-40B4-BE49-F238E27FC236}">
                <a16:creationId xmlns:a16="http://schemas.microsoft.com/office/drawing/2014/main" id="{31BD2F2E-1318-BF4F-F957-51E584A2181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666" y="92231"/>
            <a:ext cx="7321941" cy="6400644"/>
          </a:xfrm>
          <a:prstGeom prst="rect">
            <a:avLst/>
          </a:prstGeom>
          <a:noFill/>
          <a:ln>
            <a:noFill/>
          </a:ln>
        </p:spPr>
      </p:pic>
    </p:spTree>
    <p:extLst>
      <p:ext uri="{BB962C8B-B14F-4D97-AF65-F5344CB8AC3E}">
        <p14:creationId xmlns:p14="http://schemas.microsoft.com/office/powerpoint/2010/main" val="1471227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E068AF-C2D8-EA40-C41E-3E55BF0C22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21AAD7-DDE1-E5D7-FDD0-23F3644A35CA}"/>
              </a:ext>
            </a:extLst>
          </p:cNvPr>
          <p:cNvSpPr>
            <a:spLocks noGrp="1"/>
          </p:cNvSpPr>
          <p:nvPr>
            <p:ph type="title"/>
          </p:nvPr>
        </p:nvSpPr>
        <p:spPr/>
        <p:txBody>
          <a:bodyPr/>
          <a:lstStyle/>
          <a:p>
            <a:r>
              <a:rPr lang="en-GB" dirty="0"/>
              <a:t>Experimental dataset 2 for more rigorous tests </a:t>
            </a:r>
          </a:p>
        </p:txBody>
      </p:sp>
      <p:sp>
        <p:nvSpPr>
          <p:cNvPr id="3" name="Content Placeholder 2">
            <a:extLst>
              <a:ext uri="{FF2B5EF4-FFF2-40B4-BE49-F238E27FC236}">
                <a16:creationId xmlns:a16="http://schemas.microsoft.com/office/drawing/2014/main" id="{56D9C7F0-01B5-6CC5-33B9-DCE3D5BC07DD}"/>
              </a:ext>
            </a:extLst>
          </p:cNvPr>
          <p:cNvSpPr>
            <a:spLocks noGrp="1"/>
          </p:cNvSpPr>
          <p:nvPr>
            <p:ph idx="1"/>
          </p:nvPr>
        </p:nvSpPr>
        <p:spPr>
          <a:xfrm>
            <a:off x="838200" y="1825625"/>
            <a:ext cx="10515600" cy="4592004"/>
          </a:xfrm>
        </p:spPr>
        <p:txBody>
          <a:bodyPr>
            <a:normAutofit fontScale="92500"/>
          </a:bodyPr>
          <a:lstStyle/>
          <a:p>
            <a:r>
              <a:rPr lang="en-GB" dirty="0"/>
              <a:t>I sampled 107,212 articles from the “Unit of Assessment” disciplinary groupings in the UK’s national Research Excellence Framework (REF) 2021.</a:t>
            </a:r>
          </a:p>
          <a:p>
            <a:r>
              <a:rPr lang="en-GB" dirty="0"/>
              <a:t>The REF2021 quality scores for individual articles are missing, so I replaced them with the average quality of the department that they are from.</a:t>
            </a:r>
          </a:p>
          <a:p>
            <a:r>
              <a:rPr lang="en-GB" dirty="0"/>
              <a:t>This is an indirect quality score.</a:t>
            </a:r>
          </a:p>
          <a:p>
            <a:r>
              <a:rPr lang="en-GB" dirty="0"/>
              <a:t>A positive correlation would suggest some ability of ChatGPT to assess research quality.</a:t>
            </a:r>
          </a:p>
          <a:p>
            <a:r>
              <a:rPr lang="en-GB" dirty="0"/>
              <a:t>The departmental average scores are “sort of” public and the connection between articles and departments is also “sort of” public so ChatGPT could cheat (but it does not seem to).</a:t>
            </a:r>
          </a:p>
        </p:txBody>
      </p:sp>
    </p:spTree>
    <p:extLst>
      <p:ext uri="{BB962C8B-B14F-4D97-AF65-F5344CB8AC3E}">
        <p14:creationId xmlns:p14="http://schemas.microsoft.com/office/powerpoint/2010/main" val="1608893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55134DC-9052-5E32-C448-1BAF17AE9B5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2234" y="0"/>
            <a:ext cx="8544892" cy="6832694"/>
          </a:xfrm>
          <a:prstGeom prst="rect">
            <a:avLst/>
          </a:prstGeom>
          <a:noFill/>
          <a:ln>
            <a:noFill/>
          </a:ln>
        </p:spPr>
      </p:pic>
      <p:sp>
        <p:nvSpPr>
          <p:cNvPr id="2" name="Title 1">
            <a:extLst>
              <a:ext uri="{FF2B5EF4-FFF2-40B4-BE49-F238E27FC236}">
                <a16:creationId xmlns:a16="http://schemas.microsoft.com/office/drawing/2014/main" id="{8C48173F-3650-D932-AA04-46F6B7B7C196}"/>
              </a:ext>
            </a:extLst>
          </p:cNvPr>
          <p:cNvSpPr>
            <a:spLocks noGrp="1"/>
          </p:cNvSpPr>
          <p:nvPr>
            <p:ph type="title"/>
          </p:nvPr>
        </p:nvSpPr>
        <p:spPr>
          <a:xfrm>
            <a:off x="243193" y="270234"/>
            <a:ext cx="4087585" cy="1325563"/>
          </a:xfrm>
        </p:spPr>
        <p:txBody>
          <a:bodyPr/>
          <a:lstStyle/>
          <a:p>
            <a:r>
              <a:rPr lang="en-US" dirty="0"/>
              <a:t>ChatGPT 4o vs. ChatGPT 4o-mini</a:t>
            </a:r>
            <a:endParaRPr lang="en-GB" dirty="0"/>
          </a:p>
        </p:txBody>
      </p:sp>
      <p:sp>
        <p:nvSpPr>
          <p:cNvPr id="3" name="Content Placeholder 2">
            <a:extLst>
              <a:ext uri="{FF2B5EF4-FFF2-40B4-BE49-F238E27FC236}">
                <a16:creationId xmlns:a16="http://schemas.microsoft.com/office/drawing/2014/main" id="{2B3114B7-DB1B-8002-23F6-28F3757DF937}"/>
              </a:ext>
            </a:extLst>
          </p:cNvPr>
          <p:cNvSpPr>
            <a:spLocks noGrp="1"/>
          </p:cNvSpPr>
          <p:nvPr>
            <p:ph idx="1"/>
          </p:nvPr>
        </p:nvSpPr>
        <p:spPr>
          <a:xfrm>
            <a:off x="176242" y="1943432"/>
            <a:ext cx="4154536" cy="4351338"/>
          </a:xfrm>
          <a:solidFill>
            <a:schemeClr val="bg1"/>
          </a:solidFill>
        </p:spPr>
        <p:txBody>
          <a:bodyPr/>
          <a:lstStyle/>
          <a:p>
            <a:r>
              <a:rPr lang="en-US" dirty="0"/>
              <a:t>ChatGPT 4o has a positive correlation with research quality in all fields except Classics.</a:t>
            </a:r>
          </a:p>
          <a:p>
            <a:r>
              <a:rPr lang="en-US" b="1" dirty="0"/>
              <a:t>ChatGPT 4o is only slightly better than ChatGPT 4o-mini</a:t>
            </a:r>
            <a:r>
              <a:rPr lang="en-US" dirty="0"/>
              <a:t>, despite being ten times as expensive</a:t>
            </a:r>
          </a:p>
          <a:p>
            <a:endParaRPr lang="en-GB" dirty="0"/>
          </a:p>
        </p:txBody>
      </p:sp>
    </p:spTree>
    <p:extLst>
      <p:ext uri="{BB962C8B-B14F-4D97-AF65-F5344CB8AC3E}">
        <p14:creationId xmlns:p14="http://schemas.microsoft.com/office/powerpoint/2010/main" val="1762452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CCF486-EBFF-52F8-B120-0B59BF618E41}"/>
              </a:ext>
            </a:extLst>
          </p:cNvPr>
          <p:cNvSpPr>
            <a:spLocks noGrp="1"/>
          </p:cNvSpPr>
          <p:nvPr>
            <p:ph idx="1"/>
          </p:nvPr>
        </p:nvSpPr>
        <p:spPr>
          <a:xfrm>
            <a:off x="213174" y="1825625"/>
            <a:ext cx="3651990" cy="4351338"/>
          </a:xfrm>
        </p:spPr>
        <p:txBody>
          <a:bodyPr/>
          <a:lstStyle/>
          <a:p>
            <a:endParaRPr lang="en-GB" dirty="0"/>
          </a:p>
        </p:txBody>
      </p:sp>
      <p:pic>
        <p:nvPicPr>
          <p:cNvPr id="6" name="Picture 5">
            <a:extLst>
              <a:ext uri="{FF2B5EF4-FFF2-40B4-BE49-F238E27FC236}">
                <a16:creationId xmlns:a16="http://schemas.microsoft.com/office/drawing/2014/main" id="{466B0D30-41E7-6E35-1844-76ADCA9A18C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63109" y="0"/>
            <a:ext cx="8528892" cy="6819900"/>
          </a:xfrm>
          <a:prstGeom prst="rect">
            <a:avLst/>
          </a:prstGeom>
          <a:noFill/>
          <a:ln>
            <a:noFill/>
          </a:ln>
        </p:spPr>
      </p:pic>
      <p:sp>
        <p:nvSpPr>
          <p:cNvPr id="5" name="Content Placeholder 2">
            <a:extLst>
              <a:ext uri="{FF2B5EF4-FFF2-40B4-BE49-F238E27FC236}">
                <a16:creationId xmlns:a16="http://schemas.microsoft.com/office/drawing/2014/main" id="{1A605AE6-D768-DD42-21A9-B8258B7A9B50}"/>
              </a:ext>
            </a:extLst>
          </p:cNvPr>
          <p:cNvSpPr txBox="1">
            <a:spLocks/>
          </p:cNvSpPr>
          <p:nvPr/>
        </p:nvSpPr>
        <p:spPr>
          <a:xfrm>
            <a:off x="176242" y="1943431"/>
            <a:ext cx="4154536" cy="4729511"/>
          </a:xfrm>
          <a:prstGeom prst="rect">
            <a:avLst/>
          </a:prstGeom>
          <a:solidFill>
            <a:schemeClr val="bg1"/>
          </a:solidFill>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ChatGPT 4o has a stronger correlation than citation rates (NLCS) for </a:t>
            </a:r>
            <a:r>
              <a:rPr lang="en-US" b="1" dirty="0"/>
              <a:t>short term </a:t>
            </a:r>
            <a:r>
              <a:rPr lang="en-US" dirty="0"/>
              <a:t>citations with research quality in most fields.</a:t>
            </a:r>
          </a:p>
          <a:p>
            <a:r>
              <a:rPr lang="en-US" dirty="0"/>
              <a:t>For this graph, the proportion of theoretical maximum correlation is shown.</a:t>
            </a:r>
          </a:p>
          <a:p>
            <a:r>
              <a:rPr lang="en-US" dirty="0"/>
              <a:t>NLCS = </a:t>
            </a:r>
            <a:r>
              <a:rPr lang="en-US" dirty="0" err="1"/>
              <a:t>Normalised</a:t>
            </a:r>
            <a:r>
              <a:rPr lang="en-US" dirty="0"/>
              <a:t> Log-transformed Citation Score</a:t>
            </a:r>
          </a:p>
          <a:p>
            <a:endParaRPr lang="en-GB" dirty="0"/>
          </a:p>
        </p:txBody>
      </p:sp>
      <p:sp>
        <p:nvSpPr>
          <p:cNvPr id="2" name="Title 1">
            <a:extLst>
              <a:ext uri="{FF2B5EF4-FFF2-40B4-BE49-F238E27FC236}">
                <a16:creationId xmlns:a16="http://schemas.microsoft.com/office/drawing/2014/main" id="{1CB3523D-E6EB-4614-5524-505174EB4C3D}"/>
              </a:ext>
            </a:extLst>
          </p:cNvPr>
          <p:cNvSpPr>
            <a:spLocks noGrp="1"/>
          </p:cNvSpPr>
          <p:nvPr>
            <p:ph type="title"/>
          </p:nvPr>
        </p:nvSpPr>
        <p:spPr>
          <a:xfrm>
            <a:off x="176242" y="250031"/>
            <a:ext cx="3799114" cy="1325563"/>
          </a:xfrm>
        </p:spPr>
        <p:txBody>
          <a:bodyPr>
            <a:normAutofit/>
          </a:bodyPr>
          <a:lstStyle/>
          <a:p>
            <a:r>
              <a:rPr lang="en-US" dirty="0"/>
              <a:t>ChatGPT 4o vs. </a:t>
            </a:r>
            <a:r>
              <a:rPr lang="en-US" b="1" dirty="0"/>
              <a:t>young</a:t>
            </a:r>
            <a:r>
              <a:rPr lang="en-US" dirty="0"/>
              <a:t> citations</a:t>
            </a:r>
            <a:endParaRPr lang="en-GB" dirty="0"/>
          </a:p>
        </p:txBody>
      </p:sp>
    </p:spTree>
    <p:extLst>
      <p:ext uri="{BB962C8B-B14F-4D97-AF65-F5344CB8AC3E}">
        <p14:creationId xmlns:p14="http://schemas.microsoft.com/office/powerpoint/2010/main" val="2433484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18B4C4-8FDF-1040-5B41-9213D854FF78}"/>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BCDD75DB-676E-DA25-3CEE-B9E17C34A72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2642" y="0"/>
            <a:ext cx="8576540" cy="6858000"/>
          </a:xfrm>
          <a:prstGeom prst="rect">
            <a:avLst/>
          </a:prstGeom>
          <a:noFill/>
          <a:ln>
            <a:noFill/>
          </a:ln>
        </p:spPr>
      </p:pic>
      <p:sp>
        <p:nvSpPr>
          <p:cNvPr id="3" name="Content Placeholder 2">
            <a:extLst>
              <a:ext uri="{FF2B5EF4-FFF2-40B4-BE49-F238E27FC236}">
                <a16:creationId xmlns:a16="http://schemas.microsoft.com/office/drawing/2014/main" id="{3FA930D5-7667-78DD-5A23-F4F9ECBEA39B}"/>
              </a:ext>
            </a:extLst>
          </p:cNvPr>
          <p:cNvSpPr>
            <a:spLocks noGrp="1"/>
          </p:cNvSpPr>
          <p:nvPr>
            <p:ph idx="1"/>
          </p:nvPr>
        </p:nvSpPr>
        <p:spPr>
          <a:xfrm>
            <a:off x="213174" y="1825625"/>
            <a:ext cx="3651990" cy="4351338"/>
          </a:xfrm>
        </p:spPr>
        <p:txBody>
          <a:bodyPr/>
          <a:lstStyle/>
          <a:p>
            <a:endParaRPr lang="en-GB" dirty="0"/>
          </a:p>
        </p:txBody>
      </p:sp>
      <p:sp>
        <p:nvSpPr>
          <p:cNvPr id="5" name="Content Placeholder 2">
            <a:extLst>
              <a:ext uri="{FF2B5EF4-FFF2-40B4-BE49-F238E27FC236}">
                <a16:creationId xmlns:a16="http://schemas.microsoft.com/office/drawing/2014/main" id="{3D79220A-02D7-A7CE-A6F4-625884443AB0}"/>
              </a:ext>
            </a:extLst>
          </p:cNvPr>
          <p:cNvSpPr txBox="1">
            <a:spLocks/>
          </p:cNvSpPr>
          <p:nvPr/>
        </p:nvSpPr>
        <p:spPr>
          <a:xfrm>
            <a:off x="176242" y="1943431"/>
            <a:ext cx="4154536" cy="4729511"/>
          </a:xfrm>
          <a:prstGeom prst="rect">
            <a:avLst/>
          </a:prstGeom>
          <a:solidFill>
            <a:schemeClr val="bg1"/>
          </a:solidFill>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ChatGPT 4o has a stronger correlation than citation rates (NLCS) for </a:t>
            </a:r>
            <a:r>
              <a:rPr lang="en-US" b="1" dirty="0"/>
              <a:t>medium term </a:t>
            </a:r>
            <a:r>
              <a:rPr lang="en-US" dirty="0"/>
              <a:t>citations with research quality in most fields.</a:t>
            </a:r>
          </a:p>
          <a:p>
            <a:r>
              <a:rPr lang="en-US" dirty="0"/>
              <a:t>For this graph, the proportion of theoretical maximum correlation is shown.</a:t>
            </a:r>
          </a:p>
          <a:p>
            <a:r>
              <a:rPr lang="en-US" dirty="0"/>
              <a:t>NLCS = </a:t>
            </a:r>
            <a:r>
              <a:rPr lang="en-US" dirty="0" err="1"/>
              <a:t>Normalised</a:t>
            </a:r>
            <a:r>
              <a:rPr lang="en-US" dirty="0"/>
              <a:t> Log-transformed Citation Score</a:t>
            </a:r>
          </a:p>
          <a:p>
            <a:endParaRPr lang="en-GB" dirty="0"/>
          </a:p>
        </p:txBody>
      </p:sp>
      <p:sp>
        <p:nvSpPr>
          <p:cNvPr id="2" name="Title 1">
            <a:extLst>
              <a:ext uri="{FF2B5EF4-FFF2-40B4-BE49-F238E27FC236}">
                <a16:creationId xmlns:a16="http://schemas.microsoft.com/office/drawing/2014/main" id="{81E72F98-F98E-99BB-185C-6BC6B3D425BC}"/>
              </a:ext>
            </a:extLst>
          </p:cNvPr>
          <p:cNvSpPr>
            <a:spLocks noGrp="1"/>
          </p:cNvSpPr>
          <p:nvPr>
            <p:ph type="title"/>
          </p:nvPr>
        </p:nvSpPr>
        <p:spPr>
          <a:xfrm>
            <a:off x="176242" y="250031"/>
            <a:ext cx="3799114" cy="1325563"/>
          </a:xfrm>
        </p:spPr>
        <p:txBody>
          <a:bodyPr>
            <a:normAutofit fontScale="90000"/>
          </a:bodyPr>
          <a:lstStyle/>
          <a:p>
            <a:r>
              <a:rPr lang="en-US" dirty="0"/>
              <a:t>ChatGPT 4o vs. </a:t>
            </a:r>
            <a:r>
              <a:rPr lang="en-US" b="1" dirty="0"/>
              <a:t>mature</a:t>
            </a:r>
            <a:r>
              <a:rPr lang="en-US" dirty="0"/>
              <a:t> citations</a:t>
            </a:r>
            <a:endParaRPr lang="en-GB" dirty="0"/>
          </a:p>
        </p:txBody>
      </p:sp>
    </p:spTree>
    <p:extLst>
      <p:ext uri="{BB962C8B-B14F-4D97-AF65-F5344CB8AC3E}">
        <p14:creationId xmlns:p14="http://schemas.microsoft.com/office/powerpoint/2010/main" val="1371383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20DC1-6D48-8985-5361-A555C5B5223F}"/>
              </a:ext>
            </a:extLst>
          </p:cNvPr>
          <p:cNvSpPr>
            <a:spLocks noGrp="1"/>
          </p:cNvSpPr>
          <p:nvPr>
            <p:ph type="title"/>
          </p:nvPr>
        </p:nvSpPr>
        <p:spPr/>
        <p:txBody>
          <a:bodyPr/>
          <a:lstStyle/>
          <a:p>
            <a:r>
              <a:rPr lang="en-US" dirty="0"/>
              <a:t>Basic research idea</a:t>
            </a:r>
            <a:endParaRPr lang="en-GB" dirty="0"/>
          </a:p>
        </p:txBody>
      </p:sp>
      <p:sp>
        <p:nvSpPr>
          <p:cNvPr id="3" name="Content Placeholder 2">
            <a:extLst>
              <a:ext uri="{FF2B5EF4-FFF2-40B4-BE49-F238E27FC236}">
                <a16:creationId xmlns:a16="http://schemas.microsoft.com/office/drawing/2014/main" id="{E97595FC-EAFE-4BFB-17C5-205744BCFE23}"/>
              </a:ext>
            </a:extLst>
          </p:cNvPr>
          <p:cNvSpPr>
            <a:spLocks noGrp="1"/>
          </p:cNvSpPr>
          <p:nvPr>
            <p:ph idx="1"/>
          </p:nvPr>
        </p:nvSpPr>
        <p:spPr/>
        <p:txBody>
          <a:bodyPr>
            <a:normAutofit/>
          </a:bodyPr>
          <a:lstStyle/>
          <a:p>
            <a:r>
              <a:rPr lang="en-US" sz="4000" dirty="0"/>
              <a:t>Submit academic journal articles to ChatGPT through its API and ask it to give them a research quality score.</a:t>
            </a:r>
          </a:p>
          <a:p>
            <a:r>
              <a:rPr lang="en-US" sz="4000" dirty="0"/>
              <a:t>Try different ChatGPT variations to get the best </a:t>
            </a:r>
            <a:r>
              <a:rPr lang="en-US" sz="4000"/>
              <a:t>scores.</a:t>
            </a:r>
            <a:endParaRPr lang="en-GB" sz="4000" dirty="0"/>
          </a:p>
        </p:txBody>
      </p:sp>
    </p:spTree>
    <p:extLst>
      <p:ext uri="{BB962C8B-B14F-4D97-AF65-F5344CB8AC3E}">
        <p14:creationId xmlns:p14="http://schemas.microsoft.com/office/powerpoint/2010/main" val="42537425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607EB-F1D7-1168-020F-283901C2A670}"/>
              </a:ext>
            </a:extLst>
          </p:cNvPr>
          <p:cNvSpPr>
            <a:spLocks noGrp="1"/>
          </p:cNvSpPr>
          <p:nvPr>
            <p:ph type="title"/>
          </p:nvPr>
        </p:nvSpPr>
        <p:spPr/>
        <p:txBody>
          <a:bodyPr/>
          <a:lstStyle/>
          <a:p>
            <a:r>
              <a:rPr lang="en-US" dirty="0"/>
              <a:t>New strategy: Asking ChatGPT about score certainty</a:t>
            </a:r>
            <a:endParaRPr lang="en-GB" dirty="0"/>
          </a:p>
        </p:txBody>
      </p:sp>
      <p:sp>
        <p:nvSpPr>
          <p:cNvPr id="3" name="Content Placeholder 2">
            <a:extLst>
              <a:ext uri="{FF2B5EF4-FFF2-40B4-BE49-F238E27FC236}">
                <a16:creationId xmlns:a16="http://schemas.microsoft.com/office/drawing/2014/main" id="{9F5F4892-043A-B1BA-4063-18B7AEEE8476}"/>
              </a:ext>
            </a:extLst>
          </p:cNvPr>
          <p:cNvSpPr>
            <a:spLocks noGrp="1"/>
          </p:cNvSpPr>
          <p:nvPr>
            <p:ph idx="1"/>
          </p:nvPr>
        </p:nvSpPr>
        <p:spPr/>
        <p:txBody>
          <a:bodyPr/>
          <a:lstStyle/>
          <a:p>
            <a:r>
              <a:rPr lang="en-US" dirty="0"/>
              <a:t>Averaging multiple iterations of ChatGPT scores improves correlations.</a:t>
            </a:r>
          </a:p>
          <a:p>
            <a:r>
              <a:rPr lang="en-US" dirty="0"/>
              <a:t>Is it leveraging internal model information about its score certainty?</a:t>
            </a:r>
          </a:p>
          <a:p>
            <a:r>
              <a:rPr lang="en-US" dirty="0"/>
              <a:t>If so, could we ask it how certain it was about its score instead?</a:t>
            </a:r>
          </a:p>
          <a:p>
            <a:r>
              <a:rPr lang="en-US" b="1" dirty="0"/>
              <a:t>Two</a:t>
            </a:r>
            <a:r>
              <a:rPr lang="en-US" dirty="0"/>
              <a:t> new strategies were tried based on this idea.</a:t>
            </a:r>
            <a:endParaRPr lang="en-GB" dirty="0"/>
          </a:p>
        </p:txBody>
      </p:sp>
    </p:spTree>
    <p:extLst>
      <p:ext uri="{BB962C8B-B14F-4D97-AF65-F5344CB8AC3E}">
        <p14:creationId xmlns:p14="http://schemas.microsoft.com/office/powerpoint/2010/main" val="749740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F4B45-2A65-2E47-7308-30BC6C95D840}"/>
              </a:ext>
            </a:extLst>
          </p:cNvPr>
          <p:cNvSpPr>
            <a:spLocks noGrp="1"/>
          </p:cNvSpPr>
          <p:nvPr>
            <p:ph type="title"/>
          </p:nvPr>
        </p:nvSpPr>
        <p:spPr>
          <a:xfrm>
            <a:off x="390832" y="320880"/>
            <a:ext cx="4766187" cy="1414514"/>
          </a:xfrm>
        </p:spPr>
        <p:txBody>
          <a:bodyPr>
            <a:normAutofit fontScale="90000"/>
          </a:bodyPr>
          <a:lstStyle/>
          <a:p>
            <a:r>
              <a:rPr lang="en-US" dirty="0"/>
              <a:t>Asking ChatGPT about its score certainty</a:t>
            </a:r>
            <a:endParaRPr lang="en-GB" dirty="0"/>
          </a:p>
        </p:txBody>
      </p:sp>
      <p:sp>
        <p:nvSpPr>
          <p:cNvPr id="3" name="Content Placeholder 2">
            <a:extLst>
              <a:ext uri="{FF2B5EF4-FFF2-40B4-BE49-F238E27FC236}">
                <a16:creationId xmlns:a16="http://schemas.microsoft.com/office/drawing/2014/main" id="{BAFA9069-C447-74BE-B7FD-303DC141DB7F}"/>
              </a:ext>
            </a:extLst>
          </p:cNvPr>
          <p:cNvSpPr>
            <a:spLocks noGrp="1"/>
          </p:cNvSpPr>
          <p:nvPr>
            <p:ph idx="1"/>
          </p:nvPr>
        </p:nvSpPr>
        <p:spPr>
          <a:xfrm>
            <a:off x="838200" y="1825625"/>
            <a:ext cx="3384755" cy="4609588"/>
          </a:xfrm>
        </p:spPr>
        <p:txBody>
          <a:bodyPr>
            <a:normAutofit lnSpcReduction="10000"/>
          </a:bodyPr>
          <a:lstStyle/>
          <a:p>
            <a:r>
              <a:rPr lang="en-US" dirty="0"/>
              <a:t>Since the best ChatGPT scores are averages, why not ask it directly how likely it is to give each score and ask once?</a:t>
            </a:r>
          </a:p>
          <a:p>
            <a:r>
              <a:rPr lang="en-US" dirty="0"/>
              <a:t>We tried the prompt on the right.</a:t>
            </a:r>
          </a:p>
          <a:p>
            <a:r>
              <a:rPr lang="en-US" dirty="0"/>
              <a:t>Then calculated the weighted average score.</a:t>
            </a:r>
          </a:p>
          <a:p>
            <a:endParaRPr lang="en-GB" dirty="0"/>
          </a:p>
        </p:txBody>
      </p:sp>
      <p:sp>
        <p:nvSpPr>
          <p:cNvPr id="5" name="TextBox 4">
            <a:extLst>
              <a:ext uri="{FF2B5EF4-FFF2-40B4-BE49-F238E27FC236}">
                <a16:creationId xmlns:a16="http://schemas.microsoft.com/office/drawing/2014/main" id="{AC090625-B078-C7DC-C5AA-9053A25AE4D9}"/>
              </a:ext>
            </a:extLst>
          </p:cNvPr>
          <p:cNvSpPr txBox="1"/>
          <p:nvPr/>
        </p:nvSpPr>
        <p:spPr>
          <a:xfrm>
            <a:off x="5250425" y="166145"/>
            <a:ext cx="6322142" cy="6370975"/>
          </a:xfrm>
          <a:prstGeom prst="rect">
            <a:avLst/>
          </a:prstGeom>
          <a:noFill/>
          <a:ln>
            <a:solidFill>
              <a:schemeClr val="tx1"/>
            </a:solidFill>
          </a:ln>
        </p:spPr>
        <p:txBody>
          <a:bodyPr wrap="square">
            <a:spAutoFit/>
          </a:bodyPr>
          <a:lstStyle/>
          <a:p>
            <a:pPr marL="457200" algn="l">
              <a:buNone/>
            </a:pPr>
            <a:r>
              <a:rPr lang="en-GB" sz="2400" dirty="0">
                <a:solidFill>
                  <a:srgbClr val="156082"/>
                </a:solidFill>
                <a:effectLst/>
                <a:latin typeface="Aptos" panose="020B0004020202020204" pitchFamily="34" charset="0"/>
                <a:ea typeface="Aptos" panose="020B0004020202020204" pitchFamily="34" charset="0"/>
                <a:cs typeface="Times New Roman" panose="02020603050405020304" pitchFamily="18" charset="0"/>
              </a:rPr>
              <a:t>Given the following article, estimate the likelihood (in percentages) that it belongs to each of the four quality categories and then stop. The total should add up to 100%.</a:t>
            </a:r>
            <a:endParaRPr lang="en-GB" sz="2400" dirty="0">
              <a:effectLst/>
              <a:latin typeface="Aptos" panose="020B0004020202020204" pitchFamily="34" charset="0"/>
              <a:ea typeface="Aptos" panose="020B0004020202020204" pitchFamily="34" charset="0"/>
              <a:cs typeface="Times New Roman" panose="02020603050405020304" pitchFamily="18" charset="0"/>
            </a:endParaRPr>
          </a:p>
          <a:p>
            <a:pPr marL="457200" algn="l">
              <a:buNone/>
            </a:pPr>
            <a:r>
              <a:rPr lang="en-GB" sz="2400" dirty="0">
                <a:solidFill>
                  <a:srgbClr val="156082"/>
                </a:solidFill>
                <a:effectLst/>
                <a:latin typeface="Aptos" panose="020B0004020202020204" pitchFamily="34" charset="0"/>
                <a:ea typeface="Aptos" panose="020B0004020202020204" pitchFamily="34" charset="0"/>
                <a:cs typeface="Times New Roman" panose="02020603050405020304" pitchFamily="18" charset="0"/>
              </a:rPr>
              <a:t>Categories:</a:t>
            </a:r>
            <a:endParaRPr lang="en-GB" sz="2400" dirty="0">
              <a:effectLst/>
              <a:latin typeface="Aptos" panose="020B0004020202020204" pitchFamily="34" charset="0"/>
              <a:ea typeface="Aptos" panose="020B0004020202020204" pitchFamily="34" charset="0"/>
              <a:cs typeface="Times New Roman" panose="02020603050405020304" pitchFamily="18" charset="0"/>
            </a:endParaRPr>
          </a:p>
          <a:p>
            <a:pPr marL="457200" algn="l">
              <a:buNone/>
            </a:pPr>
            <a:r>
              <a:rPr lang="en-GB" sz="2400" dirty="0">
                <a:solidFill>
                  <a:srgbClr val="156082"/>
                </a:solidFill>
                <a:effectLst/>
                <a:latin typeface="Aptos" panose="020B0004020202020204" pitchFamily="34" charset="0"/>
                <a:ea typeface="Aptos" panose="020B0004020202020204" pitchFamily="34" charset="0"/>
                <a:cs typeface="Times New Roman" panose="02020603050405020304" pitchFamily="18" charset="0"/>
              </a:rPr>
              <a:t>1*</a:t>
            </a:r>
            <a:endParaRPr lang="en-GB" sz="2400" dirty="0">
              <a:effectLst/>
              <a:latin typeface="Aptos" panose="020B0004020202020204" pitchFamily="34" charset="0"/>
              <a:ea typeface="Aptos" panose="020B0004020202020204" pitchFamily="34" charset="0"/>
              <a:cs typeface="Times New Roman" panose="02020603050405020304" pitchFamily="18" charset="0"/>
            </a:endParaRPr>
          </a:p>
          <a:p>
            <a:pPr marL="457200" algn="l">
              <a:buNone/>
            </a:pPr>
            <a:r>
              <a:rPr lang="en-GB" sz="2400" dirty="0">
                <a:solidFill>
                  <a:srgbClr val="156082"/>
                </a:solidFill>
                <a:effectLst/>
                <a:latin typeface="Aptos" panose="020B0004020202020204" pitchFamily="34" charset="0"/>
                <a:ea typeface="Aptos" panose="020B0004020202020204" pitchFamily="34" charset="0"/>
                <a:cs typeface="Times New Roman" panose="02020603050405020304" pitchFamily="18" charset="0"/>
              </a:rPr>
              <a:t>2*</a:t>
            </a:r>
            <a:endParaRPr lang="en-GB" sz="2400" dirty="0">
              <a:effectLst/>
              <a:latin typeface="Aptos" panose="020B0004020202020204" pitchFamily="34" charset="0"/>
              <a:ea typeface="Aptos" panose="020B0004020202020204" pitchFamily="34" charset="0"/>
              <a:cs typeface="Times New Roman" panose="02020603050405020304" pitchFamily="18" charset="0"/>
            </a:endParaRPr>
          </a:p>
          <a:p>
            <a:pPr marL="457200" algn="l">
              <a:buNone/>
            </a:pPr>
            <a:r>
              <a:rPr lang="en-GB" sz="2400" dirty="0">
                <a:solidFill>
                  <a:srgbClr val="156082"/>
                </a:solidFill>
                <a:effectLst/>
                <a:latin typeface="Aptos" panose="020B0004020202020204" pitchFamily="34" charset="0"/>
                <a:ea typeface="Aptos" panose="020B0004020202020204" pitchFamily="34" charset="0"/>
                <a:cs typeface="Times New Roman" panose="02020603050405020304" pitchFamily="18" charset="0"/>
              </a:rPr>
              <a:t>3*</a:t>
            </a:r>
            <a:endParaRPr lang="en-GB" sz="2400" dirty="0">
              <a:effectLst/>
              <a:latin typeface="Aptos" panose="020B0004020202020204" pitchFamily="34" charset="0"/>
              <a:ea typeface="Aptos" panose="020B0004020202020204" pitchFamily="34" charset="0"/>
              <a:cs typeface="Times New Roman" panose="02020603050405020304" pitchFamily="18" charset="0"/>
            </a:endParaRPr>
          </a:p>
          <a:p>
            <a:pPr marL="457200" algn="l">
              <a:buNone/>
            </a:pPr>
            <a:r>
              <a:rPr lang="en-GB" sz="2400" dirty="0">
                <a:solidFill>
                  <a:srgbClr val="156082"/>
                </a:solidFill>
                <a:effectLst/>
                <a:latin typeface="Aptos" panose="020B0004020202020204" pitchFamily="34" charset="0"/>
                <a:ea typeface="Aptos" panose="020B0004020202020204" pitchFamily="34" charset="0"/>
                <a:cs typeface="Times New Roman" panose="02020603050405020304" pitchFamily="18" charset="0"/>
              </a:rPr>
              <a:t>4*</a:t>
            </a:r>
            <a:endParaRPr lang="en-GB" sz="2400" dirty="0">
              <a:effectLst/>
              <a:latin typeface="Aptos" panose="020B0004020202020204" pitchFamily="34" charset="0"/>
              <a:ea typeface="Aptos" panose="020B0004020202020204" pitchFamily="34" charset="0"/>
              <a:cs typeface="Times New Roman" panose="02020603050405020304" pitchFamily="18" charset="0"/>
            </a:endParaRPr>
          </a:p>
          <a:p>
            <a:pPr marL="457200" algn="l">
              <a:buNone/>
            </a:pPr>
            <a:r>
              <a:rPr lang="en-GB" sz="2400" dirty="0">
                <a:solidFill>
                  <a:srgbClr val="156082"/>
                </a:solidFill>
                <a:effectLst/>
                <a:latin typeface="Aptos" panose="020B0004020202020204" pitchFamily="34" charset="0"/>
                <a:ea typeface="Aptos" panose="020B0004020202020204" pitchFamily="34" charset="0"/>
                <a:cs typeface="Times New Roman" panose="02020603050405020304" pitchFamily="18" charset="0"/>
              </a:rPr>
              <a:t>Respond with a list like:</a:t>
            </a:r>
            <a:endParaRPr lang="en-GB" sz="2400" dirty="0">
              <a:effectLst/>
              <a:latin typeface="Aptos" panose="020B0004020202020204" pitchFamily="34" charset="0"/>
              <a:ea typeface="Aptos" panose="020B0004020202020204" pitchFamily="34" charset="0"/>
              <a:cs typeface="Times New Roman" panose="02020603050405020304" pitchFamily="18" charset="0"/>
            </a:endParaRPr>
          </a:p>
          <a:p>
            <a:pPr marL="457200" algn="l">
              <a:buNone/>
            </a:pPr>
            <a:r>
              <a:rPr lang="en-GB" sz="2400" dirty="0">
                <a:solidFill>
                  <a:srgbClr val="156082"/>
                </a:solidFill>
                <a:effectLst/>
                <a:latin typeface="Aptos" panose="020B0004020202020204" pitchFamily="34" charset="0"/>
                <a:ea typeface="Aptos" panose="020B0004020202020204" pitchFamily="34" charset="0"/>
                <a:cs typeface="Times New Roman" panose="02020603050405020304" pitchFamily="18" charset="0"/>
              </a:rPr>
              <a:t>1*: __%</a:t>
            </a:r>
            <a:endParaRPr lang="en-GB" sz="2400" dirty="0">
              <a:effectLst/>
              <a:latin typeface="Aptos" panose="020B0004020202020204" pitchFamily="34" charset="0"/>
              <a:ea typeface="Aptos" panose="020B0004020202020204" pitchFamily="34" charset="0"/>
              <a:cs typeface="Times New Roman" panose="02020603050405020304" pitchFamily="18" charset="0"/>
            </a:endParaRPr>
          </a:p>
          <a:p>
            <a:pPr marL="457200" algn="l">
              <a:buNone/>
            </a:pPr>
            <a:r>
              <a:rPr lang="en-GB" sz="2400" dirty="0">
                <a:solidFill>
                  <a:srgbClr val="156082"/>
                </a:solidFill>
                <a:effectLst/>
                <a:latin typeface="Aptos" panose="020B0004020202020204" pitchFamily="34" charset="0"/>
                <a:ea typeface="Aptos" panose="020B0004020202020204" pitchFamily="34" charset="0"/>
                <a:cs typeface="Times New Roman" panose="02020603050405020304" pitchFamily="18" charset="0"/>
              </a:rPr>
              <a:t>2*: __%</a:t>
            </a:r>
            <a:endParaRPr lang="en-GB" sz="2400" dirty="0">
              <a:effectLst/>
              <a:latin typeface="Aptos" panose="020B0004020202020204" pitchFamily="34" charset="0"/>
              <a:ea typeface="Aptos" panose="020B0004020202020204" pitchFamily="34" charset="0"/>
              <a:cs typeface="Times New Roman" panose="02020603050405020304" pitchFamily="18" charset="0"/>
            </a:endParaRPr>
          </a:p>
          <a:p>
            <a:pPr marL="457200" algn="l">
              <a:buNone/>
            </a:pPr>
            <a:r>
              <a:rPr lang="en-GB" sz="2400" dirty="0">
                <a:solidFill>
                  <a:srgbClr val="156082"/>
                </a:solidFill>
                <a:effectLst/>
                <a:latin typeface="Aptos" panose="020B0004020202020204" pitchFamily="34" charset="0"/>
                <a:ea typeface="Aptos" panose="020B0004020202020204" pitchFamily="34" charset="0"/>
                <a:cs typeface="Times New Roman" panose="02020603050405020304" pitchFamily="18" charset="0"/>
              </a:rPr>
              <a:t>3*: __%</a:t>
            </a:r>
            <a:endParaRPr lang="en-GB" sz="2400" dirty="0">
              <a:effectLst/>
              <a:latin typeface="Aptos" panose="020B0004020202020204" pitchFamily="34" charset="0"/>
              <a:ea typeface="Aptos" panose="020B0004020202020204" pitchFamily="34" charset="0"/>
              <a:cs typeface="Times New Roman" panose="02020603050405020304" pitchFamily="18" charset="0"/>
            </a:endParaRPr>
          </a:p>
          <a:p>
            <a:pPr marL="457200" algn="l">
              <a:buNone/>
            </a:pPr>
            <a:r>
              <a:rPr lang="en-GB" sz="2400" dirty="0">
                <a:solidFill>
                  <a:srgbClr val="156082"/>
                </a:solidFill>
                <a:effectLst/>
                <a:latin typeface="Aptos" panose="020B0004020202020204" pitchFamily="34" charset="0"/>
                <a:ea typeface="Aptos" panose="020B0004020202020204" pitchFamily="34" charset="0"/>
                <a:cs typeface="Times New Roman" panose="02020603050405020304" pitchFamily="18" charset="0"/>
              </a:rPr>
              <a:t>4*: __%</a:t>
            </a:r>
            <a:endParaRPr lang="en-GB" sz="2400" dirty="0">
              <a:effectLst/>
              <a:latin typeface="Aptos" panose="020B0004020202020204" pitchFamily="34" charset="0"/>
              <a:ea typeface="Aptos" panose="020B0004020202020204" pitchFamily="34" charset="0"/>
              <a:cs typeface="Times New Roman" panose="02020603050405020304" pitchFamily="18" charset="0"/>
            </a:endParaRPr>
          </a:p>
          <a:p>
            <a:pPr marL="457200" algn="l">
              <a:buNone/>
            </a:pPr>
            <a:r>
              <a:rPr lang="en-GB" sz="2400" dirty="0">
                <a:solidFill>
                  <a:srgbClr val="156082"/>
                </a:solidFill>
                <a:effectLst/>
                <a:latin typeface="Aptos" panose="020B0004020202020204" pitchFamily="34" charset="0"/>
                <a:ea typeface="Aptos" panose="020B0004020202020204" pitchFamily="34" charset="0"/>
                <a:cs typeface="Times New Roman" panose="02020603050405020304" pitchFamily="18" charset="0"/>
              </a:rPr>
              <a:t>Article:</a:t>
            </a:r>
            <a:endParaRPr lang="en-GB" sz="2400" dirty="0">
              <a:effectLst/>
              <a:latin typeface="Aptos" panose="020B0004020202020204" pitchFamily="34" charset="0"/>
              <a:ea typeface="Aptos" panose="020B0004020202020204" pitchFamily="34" charset="0"/>
              <a:cs typeface="Times New Roman" panose="02020603050405020304" pitchFamily="18" charset="0"/>
            </a:endParaRPr>
          </a:p>
          <a:p>
            <a:pPr marL="457200" algn="l">
              <a:buNone/>
            </a:pPr>
            <a:r>
              <a:rPr lang="en-GB" sz="2400" dirty="0">
                <a:solidFill>
                  <a:srgbClr val="156082"/>
                </a:solidFill>
                <a:effectLst/>
                <a:latin typeface="Aptos" panose="020B0004020202020204" pitchFamily="34" charset="0"/>
                <a:ea typeface="Aptos" panose="020B0004020202020204" pitchFamily="34" charset="0"/>
                <a:cs typeface="Times New Roman" panose="02020603050405020304" pitchFamily="18" charset="0"/>
              </a:rPr>
              <a:t>[Article title]</a:t>
            </a:r>
            <a:endParaRPr lang="en-GB" sz="2400" dirty="0">
              <a:effectLst/>
              <a:latin typeface="Aptos" panose="020B0004020202020204" pitchFamily="34" charset="0"/>
              <a:ea typeface="Aptos" panose="020B0004020202020204" pitchFamily="34" charset="0"/>
              <a:cs typeface="Times New Roman" panose="02020603050405020304" pitchFamily="18" charset="0"/>
            </a:endParaRPr>
          </a:p>
          <a:p>
            <a:pPr marL="457200" algn="l"/>
            <a:r>
              <a:rPr lang="en-GB" sz="2400" dirty="0">
                <a:solidFill>
                  <a:srgbClr val="156082"/>
                </a:solidFill>
                <a:effectLst/>
                <a:latin typeface="Aptos" panose="020B0004020202020204" pitchFamily="34" charset="0"/>
                <a:ea typeface="Aptos" panose="020B0004020202020204" pitchFamily="34" charset="0"/>
                <a:cs typeface="Times New Roman" panose="02020603050405020304" pitchFamily="18" charset="0"/>
              </a:rPr>
              <a:t>[Article abstract]</a:t>
            </a:r>
            <a:endParaRPr lang="en-GB" sz="24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41D85DE1-A59B-96EE-AD17-81896FA0B239}"/>
              </a:ext>
            </a:extLst>
          </p:cNvPr>
          <p:cNvSpPr txBox="1"/>
          <p:nvPr/>
        </p:nvSpPr>
        <p:spPr>
          <a:xfrm>
            <a:off x="8441872" y="4238260"/>
            <a:ext cx="2911928" cy="1754326"/>
          </a:xfrm>
          <a:prstGeom prst="rect">
            <a:avLst/>
          </a:prstGeom>
          <a:noFill/>
          <a:ln w="38100">
            <a:solidFill>
              <a:schemeClr val="accent1"/>
            </a:solidFill>
          </a:ln>
        </p:spPr>
        <p:txBody>
          <a:bodyPr wrap="square">
            <a:spAutoFit/>
          </a:bodyPr>
          <a:lstStyle/>
          <a:p>
            <a:pPr>
              <a:buNone/>
            </a:pPr>
            <a:r>
              <a:rPr lang="en-GB" sz="1800" b="1" dirty="0">
                <a:effectLst/>
                <a:latin typeface="Aptos" panose="020B0004020202020204" pitchFamily="34" charset="0"/>
                <a:ea typeface="DengXian" panose="02010600030101010101" pitchFamily="2" charset="-122"/>
                <a:cs typeface="Times New Roman" panose="02020603050405020304" pitchFamily="18" charset="0"/>
              </a:rPr>
              <a:t>ChatGPT example response to the prompt.</a:t>
            </a:r>
          </a:p>
          <a:p>
            <a:pPr marL="457200">
              <a:buNone/>
            </a:pPr>
            <a:r>
              <a:rPr lang="en-GB" sz="1800" dirty="0">
                <a:effectLst/>
                <a:latin typeface="Aptos" panose="020B0004020202020204" pitchFamily="34" charset="0"/>
                <a:ea typeface="DengXian" panose="02010600030101010101" pitchFamily="2" charset="-122"/>
                <a:cs typeface="Times New Roman" panose="02020603050405020304" pitchFamily="18" charset="0"/>
              </a:rPr>
              <a:t>1*: 10%</a:t>
            </a:r>
          </a:p>
          <a:p>
            <a:pPr marL="457200">
              <a:buNone/>
            </a:pPr>
            <a:r>
              <a:rPr lang="en-GB" sz="1800" dirty="0">
                <a:effectLst/>
                <a:latin typeface="Aptos" panose="020B0004020202020204" pitchFamily="34" charset="0"/>
                <a:ea typeface="DengXian" panose="02010600030101010101" pitchFamily="2" charset="-122"/>
                <a:cs typeface="Times New Roman" panose="02020603050405020304" pitchFamily="18" charset="0"/>
              </a:rPr>
              <a:t>2*: 20%</a:t>
            </a:r>
          </a:p>
          <a:p>
            <a:pPr marL="457200">
              <a:buNone/>
            </a:pPr>
            <a:r>
              <a:rPr lang="en-GB" sz="1800" dirty="0">
                <a:effectLst/>
                <a:latin typeface="Aptos" panose="020B0004020202020204" pitchFamily="34" charset="0"/>
                <a:ea typeface="DengXian" panose="02010600030101010101" pitchFamily="2" charset="-122"/>
                <a:cs typeface="Times New Roman" panose="02020603050405020304" pitchFamily="18" charset="0"/>
              </a:rPr>
              <a:t>3*: 35%</a:t>
            </a:r>
          </a:p>
          <a:p>
            <a:pPr marL="457200"/>
            <a:r>
              <a:rPr lang="en-GB" sz="1800" dirty="0">
                <a:effectLst/>
                <a:latin typeface="Aptos" panose="020B0004020202020204" pitchFamily="34" charset="0"/>
                <a:ea typeface="DengXian" panose="02010600030101010101" pitchFamily="2" charset="-122"/>
                <a:cs typeface="Times New Roman" panose="02020603050405020304" pitchFamily="18" charset="0"/>
              </a:rPr>
              <a:t>4*: 35%</a:t>
            </a:r>
          </a:p>
        </p:txBody>
      </p:sp>
    </p:spTree>
    <p:extLst>
      <p:ext uri="{BB962C8B-B14F-4D97-AF65-F5344CB8AC3E}">
        <p14:creationId xmlns:p14="http://schemas.microsoft.com/office/powerpoint/2010/main" val="3985871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86308-5E28-8952-FC10-B3D7C562CF64}"/>
              </a:ext>
            </a:extLst>
          </p:cNvPr>
          <p:cNvSpPr>
            <a:spLocks noGrp="1"/>
          </p:cNvSpPr>
          <p:nvPr>
            <p:ph type="title"/>
          </p:nvPr>
        </p:nvSpPr>
        <p:spPr/>
        <p:txBody>
          <a:bodyPr/>
          <a:lstStyle/>
          <a:p>
            <a:r>
              <a:rPr lang="en-US" dirty="0"/>
              <a:t>Calculating the weighted average score</a:t>
            </a:r>
            <a:endParaRPr lang="en-GB" dirty="0"/>
          </a:p>
        </p:txBody>
      </p:sp>
      <p:sp>
        <p:nvSpPr>
          <p:cNvPr id="3" name="Content Placeholder 2">
            <a:extLst>
              <a:ext uri="{FF2B5EF4-FFF2-40B4-BE49-F238E27FC236}">
                <a16:creationId xmlns:a16="http://schemas.microsoft.com/office/drawing/2014/main" id="{683785A8-006B-C9F4-869B-524B3FD2DCCE}"/>
              </a:ext>
            </a:extLst>
          </p:cNvPr>
          <p:cNvSpPr>
            <a:spLocks noGrp="1"/>
          </p:cNvSpPr>
          <p:nvPr>
            <p:ph idx="1"/>
          </p:nvPr>
        </p:nvSpPr>
        <p:spPr>
          <a:xfrm>
            <a:off x="838200" y="1825625"/>
            <a:ext cx="7190014" cy="4351338"/>
          </a:xfrm>
        </p:spPr>
        <p:txBody>
          <a:bodyPr/>
          <a:lstStyle/>
          <a:p>
            <a:r>
              <a:rPr lang="en-US" dirty="0"/>
              <a:t>The </a:t>
            </a:r>
            <a:r>
              <a:rPr lang="en-GB" dirty="0"/>
              <a:t>overall</a:t>
            </a:r>
            <a:r>
              <a:rPr lang="en-US" dirty="0"/>
              <a:t> score is the percentage-weighted average.</a:t>
            </a:r>
          </a:p>
          <a:p>
            <a:r>
              <a:rPr lang="en-US" dirty="0"/>
              <a:t>In this case it would be:</a:t>
            </a:r>
          </a:p>
          <a:p>
            <a:r>
              <a:rPr lang="en-US" dirty="0"/>
              <a:t>1× 0.1 + 2 × 0.2 + 3  </a:t>
            </a:r>
            <a:r>
              <a:rPr lang="en-GB" dirty="0"/>
              <a:t>×</a:t>
            </a:r>
            <a:r>
              <a:rPr lang="en-US" dirty="0"/>
              <a:t> 0.35 + 4 × 0.35 = </a:t>
            </a:r>
            <a:r>
              <a:rPr lang="en-US" b="1" dirty="0"/>
              <a:t>2.95</a:t>
            </a:r>
            <a:r>
              <a:rPr lang="en-US" dirty="0"/>
              <a:t>.</a:t>
            </a:r>
            <a:endParaRPr lang="en-GB" dirty="0"/>
          </a:p>
        </p:txBody>
      </p:sp>
      <p:sp>
        <p:nvSpPr>
          <p:cNvPr id="6" name="TextBox 5">
            <a:extLst>
              <a:ext uri="{FF2B5EF4-FFF2-40B4-BE49-F238E27FC236}">
                <a16:creationId xmlns:a16="http://schemas.microsoft.com/office/drawing/2014/main" id="{2BF8A795-D4D6-4EBE-DBF2-4E4704228A0B}"/>
              </a:ext>
            </a:extLst>
          </p:cNvPr>
          <p:cNvSpPr txBox="1"/>
          <p:nvPr/>
        </p:nvSpPr>
        <p:spPr>
          <a:xfrm>
            <a:off x="8888187" y="1825625"/>
            <a:ext cx="2911928" cy="1754326"/>
          </a:xfrm>
          <a:prstGeom prst="rect">
            <a:avLst/>
          </a:prstGeom>
          <a:noFill/>
          <a:ln w="38100">
            <a:solidFill>
              <a:schemeClr val="accent1"/>
            </a:solidFill>
          </a:ln>
        </p:spPr>
        <p:txBody>
          <a:bodyPr wrap="square">
            <a:spAutoFit/>
          </a:bodyPr>
          <a:lstStyle/>
          <a:p>
            <a:pPr>
              <a:buNone/>
            </a:pPr>
            <a:r>
              <a:rPr lang="en-GB" sz="1800" b="1" dirty="0">
                <a:effectLst/>
                <a:latin typeface="Aptos" panose="020B0004020202020204" pitchFamily="34" charset="0"/>
                <a:ea typeface="DengXian" panose="02010600030101010101" pitchFamily="2" charset="-122"/>
                <a:cs typeface="Times New Roman" panose="02020603050405020304" pitchFamily="18" charset="0"/>
              </a:rPr>
              <a:t>ChatGPT example response to the prompt.</a:t>
            </a:r>
          </a:p>
          <a:p>
            <a:pPr marL="457200">
              <a:buNone/>
            </a:pPr>
            <a:r>
              <a:rPr lang="en-GB" sz="1800" dirty="0">
                <a:effectLst/>
                <a:latin typeface="Aptos" panose="020B0004020202020204" pitchFamily="34" charset="0"/>
                <a:ea typeface="DengXian" panose="02010600030101010101" pitchFamily="2" charset="-122"/>
                <a:cs typeface="Times New Roman" panose="02020603050405020304" pitchFamily="18" charset="0"/>
              </a:rPr>
              <a:t>1*: 10%</a:t>
            </a:r>
          </a:p>
          <a:p>
            <a:pPr marL="457200">
              <a:buNone/>
            </a:pPr>
            <a:r>
              <a:rPr lang="en-GB" sz="1800" dirty="0">
                <a:effectLst/>
                <a:latin typeface="Aptos" panose="020B0004020202020204" pitchFamily="34" charset="0"/>
                <a:ea typeface="DengXian" panose="02010600030101010101" pitchFamily="2" charset="-122"/>
                <a:cs typeface="Times New Roman" panose="02020603050405020304" pitchFamily="18" charset="0"/>
              </a:rPr>
              <a:t>2*: 20%</a:t>
            </a:r>
          </a:p>
          <a:p>
            <a:pPr marL="457200">
              <a:buNone/>
            </a:pPr>
            <a:r>
              <a:rPr lang="en-GB" sz="1800" dirty="0">
                <a:effectLst/>
                <a:latin typeface="Aptos" panose="020B0004020202020204" pitchFamily="34" charset="0"/>
                <a:ea typeface="DengXian" panose="02010600030101010101" pitchFamily="2" charset="-122"/>
                <a:cs typeface="Times New Roman" panose="02020603050405020304" pitchFamily="18" charset="0"/>
              </a:rPr>
              <a:t>3*: 35%</a:t>
            </a:r>
          </a:p>
          <a:p>
            <a:pPr marL="457200"/>
            <a:r>
              <a:rPr lang="en-GB" sz="1800" dirty="0">
                <a:effectLst/>
                <a:latin typeface="Aptos" panose="020B0004020202020204" pitchFamily="34" charset="0"/>
                <a:ea typeface="DengXian" panose="02010600030101010101" pitchFamily="2" charset="-122"/>
                <a:cs typeface="Times New Roman" panose="02020603050405020304" pitchFamily="18" charset="0"/>
              </a:rPr>
              <a:t>4*: 35%</a:t>
            </a:r>
          </a:p>
        </p:txBody>
      </p:sp>
    </p:spTree>
    <p:extLst>
      <p:ext uri="{BB962C8B-B14F-4D97-AF65-F5344CB8AC3E}">
        <p14:creationId xmlns:p14="http://schemas.microsoft.com/office/powerpoint/2010/main" val="1356070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32DE13-F78F-3615-4BC5-E03DAC1D2B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978F37-7E7E-9F56-CA1D-9977848E759E}"/>
              </a:ext>
            </a:extLst>
          </p:cNvPr>
          <p:cNvSpPr>
            <a:spLocks noGrp="1"/>
          </p:cNvSpPr>
          <p:nvPr>
            <p:ph type="title"/>
          </p:nvPr>
        </p:nvSpPr>
        <p:spPr>
          <a:xfrm>
            <a:off x="838200" y="365125"/>
            <a:ext cx="5901813" cy="1325563"/>
          </a:xfrm>
        </p:spPr>
        <p:txBody>
          <a:bodyPr/>
          <a:lstStyle/>
          <a:p>
            <a:r>
              <a:rPr lang="en-US" dirty="0"/>
              <a:t>Score certainty results</a:t>
            </a:r>
            <a:endParaRPr lang="en-GB" dirty="0"/>
          </a:p>
        </p:txBody>
      </p:sp>
      <p:sp>
        <p:nvSpPr>
          <p:cNvPr id="3" name="Content Placeholder 2">
            <a:extLst>
              <a:ext uri="{FF2B5EF4-FFF2-40B4-BE49-F238E27FC236}">
                <a16:creationId xmlns:a16="http://schemas.microsoft.com/office/drawing/2014/main" id="{A59E6965-1524-2E24-AB4E-151C019051B4}"/>
              </a:ext>
            </a:extLst>
          </p:cNvPr>
          <p:cNvSpPr>
            <a:spLocks noGrp="1"/>
          </p:cNvSpPr>
          <p:nvPr>
            <p:ph idx="1"/>
          </p:nvPr>
        </p:nvSpPr>
        <p:spPr>
          <a:xfrm>
            <a:off x="838200" y="1825624"/>
            <a:ext cx="5057717" cy="4589923"/>
          </a:xfrm>
        </p:spPr>
        <p:txBody>
          <a:bodyPr>
            <a:normAutofit lnSpcReduction="10000"/>
          </a:bodyPr>
          <a:lstStyle/>
          <a:p>
            <a:r>
              <a:rPr lang="en-US" dirty="0"/>
              <a:t>Asking ChatGPT to report a </a:t>
            </a:r>
            <a:r>
              <a:rPr lang="en-US" b="1" dirty="0"/>
              <a:t>table of score likelihoods </a:t>
            </a:r>
            <a:r>
              <a:rPr lang="en-US" dirty="0"/>
              <a:t>and taking the weighted average made the answers much </a:t>
            </a:r>
            <a:r>
              <a:rPr lang="en-US" b="1" dirty="0"/>
              <a:t>worse </a:t>
            </a:r>
            <a:r>
              <a:rPr lang="en-US" dirty="0"/>
              <a:t>(</a:t>
            </a:r>
            <a:r>
              <a:rPr lang="en-US" dirty="0">
                <a:highlight>
                  <a:srgbClr val="FFFF00"/>
                </a:highlight>
              </a:rPr>
              <a:t>Classification percentages</a:t>
            </a:r>
            <a:r>
              <a:rPr lang="en-US" dirty="0"/>
              <a:t>) than the </a:t>
            </a:r>
            <a:r>
              <a:rPr lang="en-US" dirty="0">
                <a:solidFill>
                  <a:schemeClr val="bg1"/>
                </a:solidFill>
                <a:highlight>
                  <a:srgbClr val="0000FF"/>
                </a:highlight>
              </a:rPr>
              <a:t>Standard prompts</a:t>
            </a:r>
            <a:r>
              <a:rPr lang="en-US" dirty="0"/>
              <a:t>.</a:t>
            </a:r>
          </a:p>
          <a:p>
            <a:r>
              <a:rPr lang="en-US" dirty="0"/>
              <a:t>The prompts were worse if the highest percentage “winner” was used from each table (</a:t>
            </a:r>
            <a:r>
              <a:rPr lang="en-US" dirty="0">
                <a:highlight>
                  <a:srgbClr val="808000"/>
                </a:highlight>
              </a:rPr>
              <a:t>Classification winners</a:t>
            </a:r>
            <a:r>
              <a:rPr lang="en-US" dirty="0"/>
              <a:t>) and even worse if average scores were calculated for each table.</a:t>
            </a:r>
          </a:p>
        </p:txBody>
      </p:sp>
      <p:graphicFrame>
        <p:nvGraphicFramePr>
          <p:cNvPr id="7" name="Chart 6">
            <a:extLst>
              <a:ext uri="{FF2B5EF4-FFF2-40B4-BE49-F238E27FC236}">
                <a16:creationId xmlns:a16="http://schemas.microsoft.com/office/drawing/2014/main" id="{1080D695-5A7E-48CB-BBFA-C2533C3A6BFD}"/>
              </a:ext>
            </a:extLst>
          </p:cNvPr>
          <p:cNvGraphicFramePr>
            <a:graphicFrameLocks/>
          </p:cNvGraphicFramePr>
          <p:nvPr>
            <p:extLst>
              <p:ext uri="{D42A27DB-BD31-4B8C-83A1-F6EECF244321}">
                <p14:modId xmlns:p14="http://schemas.microsoft.com/office/powerpoint/2010/main" val="452412415"/>
              </p:ext>
            </p:extLst>
          </p:nvPr>
        </p:nvGraphicFramePr>
        <p:xfrm>
          <a:off x="6686977" y="-159544"/>
          <a:ext cx="5431632" cy="71770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9998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028E4-BEE2-126E-5558-5AAB5B571A72}"/>
              </a:ext>
            </a:extLst>
          </p:cNvPr>
          <p:cNvSpPr>
            <a:spLocks noGrp="1"/>
          </p:cNvSpPr>
          <p:nvPr>
            <p:ph type="title"/>
          </p:nvPr>
        </p:nvSpPr>
        <p:spPr>
          <a:xfrm>
            <a:off x="838200" y="365125"/>
            <a:ext cx="4766187" cy="1325563"/>
          </a:xfrm>
        </p:spPr>
        <p:txBody>
          <a:bodyPr>
            <a:normAutofit fontScale="90000"/>
          </a:bodyPr>
          <a:lstStyle/>
          <a:p>
            <a:r>
              <a:rPr lang="en-US" dirty="0"/>
              <a:t>Detecting ChatGPT score certainty from token probabilities</a:t>
            </a:r>
            <a:endParaRPr lang="en-GB" dirty="0"/>
          </a:p>
        </p:txBody>
      </p:sp>
      <p:sp>
        <p:nvSpPr>
          <p:cNvPr id="3" name="Content Placeholder 2">
            <a:extLst>
              <a:ext uri="{FF2B5EF4-FFF2-40B4-BE49-F238E27FC236}">
                <a16:creationId xmlns:a16="http://schemas.microsoft.com/office/drawing/2014/main" id="{694C2A35-38B8-3490-4B9B-D6D46C049F5D}"/>
              </a:ext>
            </a:extLst>
          </p:cNvPr>
          <p:cNvSpPr>
            <a:spLocks noGrp="1"/>
          </p:cNvSpPr>
          <p:nvPr>
            <p:ph idx="1"/>
          </p:nvPr>
        </p:nvSpPr>
        <p:spPr>
          <a:xfrm>
            <a:off x="705465" y="1963277"/>
            <a:ext cx="3281516" cy="4667250"/>
          </a:xfrm>
        </p:spPr>
        <p:txBody>
          <a:bodyPr>
            <a:normAutofit fontScale="85000" lnSpcReduction="20000"/>
          </a:bodyPr>
          <a:lstStyle/>
          <a:p>
            <a:r>
              <a:rPr lang="en-US" dirty="0"/>
              <a:t>It is possible to calculate how likely ChatGPT was to have given a different score by asking ChatGPT for the probability of alternatives to the score token.</a:t>
            </a:r>
          </a:p>
          <a:p>
            <a:r>
              <a:rPr lang="en-US" dirty="0"/>
              <a:t>We tried the prompt top right.</a:t>
            </a:r>
          </a:p>
          <a:p>
            <a:r>
              <a:rPr lang="en-US" dirty="0"/>
              <a:t>And extracted alternative scores from the Json.</a:t>
            </a:r>
          </a:p>
          <a:p>
            <a:r>
              <a:rPr lang="en-US" dirty="0"/>
              <a:t>Then calculated the weighted average score.</a:t>
            </a:r>
          </a:p>
          <a:p>
            <a:endParaRPr lang="en-US" dirty="0"/>
          </a:p>
          <a:p>
            <a:endParaRPr lang="en-GB" dirty="0"/>
          </a:p>
        </p:txBody>
      </p:sp>
      <p:sp>
        <p:nvSpPr>
          <p:cNvPr id="7" name="TextBox 6">
            <a:extLst>
              <a:ext uri="{FF2B5EF4-FFF2-40B4-BE49-F238E27FC236}">
                <a16:creationId xmlns:a16="http://schemas.microsoft.com/office/drawing/2014/main" id="{71DDB2CE-218A-CA9B-3B41-94EA942181E0}"/>
              </a:ext>
            </a:extLst>
          </p:cNvPr>
          <p:cNvSpPr txBox="1"/>
          <p:nvPr/>
        </p:nvSpPr>
        <p:spPr>
          <a:xfrm>
            <a:off x="6096000" y="424001"/>
            <a:ext cx="4151671" cy="1477328"/>
          </a:xfrm>
          <a:prstGeom prst="rect">
            <a:avLst/>
          </a:prstGeom>
          <a:noFill/>
          <a:ln>
            <a:solidFill>
              <a:schemeClr val="tx1"/>
            </a:solidFill>
          </a:ln>
        </p:spPr>
        <p:txBody>
          <a:bodyPr wrap="square">
            <a:spAutoFit/>
          </a:bodyPr>
          <a:lstStyle/>
          <a:p>
            <a:r>
              <a:rPr lang="en-GB" dirty="0">
                <a:solidFill>
                  <a:schemeClr val="accent1">
                    <a:lumMod val="75000"/>
                  </a:schemeClr>
                </a:solidFill>
              </a:rPr>
              <a:t>Score this article, giving your answer as one of 1*, 2*, 3*, or 4* then stop:</a:t>
            </a:r>
          </a:p>
          <a:p>
            <a:r>
              <a:rPr lang="en-GB" dirty="0">
                <a:solidFill>
                  <a:schemeClr val="accent1">
                    <a:lumMod val="75000"/>
                  </a:schemeClr>
                </a:solidFill>
              </a:rPr>
              <a:t>[Article title]</a:t>
            </a:r>
          </a:p>
          <a:p>
            <a:r>
              <a:rPr lang="en-GB" dirty="0">
                <a:solidFill>
                  <a:schemeClr val="accent1">
                    <a:lumMod val="75000"/>
                  </a:schemeClr>
                </a:solidFill>
              </a:rPr>
              <a:t>Abstract</a:t>
            </a:r>
          </a:p>
          <a:p>
            <a:r>
              <a:rPr lang="en-GB" dirty="0">
                <a:solidFill>
                  <a:schemeClr val="accent1">
                    <a:lumMod val="75000"/>
                  </a:schemeClr>
                </a:solidFill>
              </a:rPr>
              <a:t>[Article abstract]</a:t>
            </a:r>
          </a:p>
        </p:txBody>
      </p:sp>
      <p:sp>
        <p:nvSpPr>
          <p:cNvPr id="9" name="TextBox 8">
            <a:extLst>
              <a:ext uri="{FF2B5EF4-FFF2-40B4-BE49-F238E27FC236}">
                <a16:creationId xmlns:a16="http://schemas.microsoft.com/office/drawing/2014/main" id="{CEFE5AD0-6A89-BAEA-7C89-F765698D8CA6}"/>
              </a:ext>
            </a:extLst>
          </p:cNvPr>
          <p:cNvSpPr txBox="1"/>
          <p:nvPr/>
        </p:nvSpPr>
        <p:spPr>
          <a:xfrm>
            <a:off x="4829921" y="3793061"/>
            <a:ext cx="6885038" cy="2554545"/>
          </a:xfrm>
          <a:prstGeom prst="rect">
            <a:avLst/>
          </a:prstGeom>
          <a:noFill/>
          <a:ln>
            <a:solidFill>
              <a:schemeClr val="tx1"/>
            </a:solidFill>
          </a:ln>
        </p:spPr>
        <p:txBody>
          <a:bodyPr wrap="square">
            <a:spAutoFit/>
          </a:bodyPr>
          <a:lstStyle/>
          <a:p>
            <a:r>
              <a:rPr lang="en-GB" sz="2000" dirty="0">
                <a:solidFill>
                  <a:srgbClr val="156082"/>
                </a:solidFill>
                <a:effectLst/>
                <a:latin typeface="Aptos" panose="020B0004020202020204" pitchFamily="34" charset="0"/>
                <a:ea typeface="Aptos" panose="020B0004020202020204" pitchFamily="34" charset="0"/>
                <a:cs typeface="Times New Roman" panose="02020603050405020304" pitchFamily="18" charset="0"/>
              </a:rPr>
              <a:t>"</a:t>
            </a:r>
            <a:r>
              <a:rPr lang="en-GB" sz="2000" dirty="0" err="1">
                <a:solidFill>
                  <a:srgbClr val="156082"/>
                </a:solidFill>
                <a:effectLst/>
                <a:latin typeface="Aptos" panose="020B0004020202020204" pitchFamily="34" charset="0"/>
                <a:ea typeface="Aptos" panose="020B0004020202020204" pitchFamily="34" charset="0"/>
                <a:cs typeface="Times New Roman" panose="02020603050405020304" pitchFamily="18" charset="0"/>
              </a:rPr>
              <a:t>top_logprobs</a:t>
            </a:r>
            <a:r>
              <a:rPr lang="en-GB" sz="2000" dirty="0">
                <a:solidFill>
                  <a:srgbClr val="156082"/>
                </a:solidFill>
                <a:effectLst/>
                <a:latin typeface="Aptos" panose="020B0004020202020204" pitchFamily="34" charset="0"/>
                <a:ea typeface="Aptos" panose="020B0004020202020204" pitchFamily="34" charset="0"/>
                <a:cs typeface="Times New Roman" panose="02020603050405020304" pitchFamily="18" charset="0"/>
              </a:rPr>
              <a:t>": [</a:t>
            </a:r>
          </a:p>
          <a:p>
            <a:r>
              <a:rPr lang="en-GB" sz="2000" dirty="0">
                <a:solidFill>
                  <a:srgbClr val="156082"/>
                </a:solidFill>
                <a:effectLst/>
                <a:latin typeface="Aptos" panose="020B0004020202020204" pitchFamily="34" charset="0"/>
                <a:ea typeface="Aptos" panose="020B0004020202020204" pitchFamily="34" charset="0"/>
                <a:cs typeface="Times New Roman" panose="02020603050405020304" pitchFamily="18" charset="0"/>
              </a:rPr>
              <a:t>{"token": "</a:t>
            </a:r>
            <a:r>
              <a:rPr lang="en-GB" sz="20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3</a:t>
            </a:r>
            <a:r>
              <a:rPr lang="en-GB" sz="2000" dirty="0">
                <a:solidFill>
                  <a:srgbClr val="156082"/>
                </a:solidFill>
                <a:effectLst/>
                <a:latin typeface="Aptos" panose="020B0004020202020204" pitchFamily="34" charset="0"/>
                <a:ea typeface="Aptos" panose="020B0004020202020204" pitchFamily="34" charset="0"/>
                <a:cs typeface="Times New Roman" panose="02020603050405020304" pitchFamily="18" charset="0"/>
              </a:rPr>
              <a:t>", "</a:t>
            </a:r>
            <a:r>
              <a:rPr lang="en-GB" sz="2000" dirty="0" err="1">
                <a:solidFill>
                  <a:srgbClr val="156082"/>
                </a:solidFill>
                <a:effectLst/>
                <a:latin typeface="Aptos" panose="020B0004020202020204" pitchFamily="34" charset="0"/>
                <a:ea typeface="Aptos" panose="020B0004020202020204" pitchFamily="34" charset="0"/>
                <a:cs typeface="Times New Roman" panose="02020603050405020304" pitchFamily="18" charset="0"/>
              </a:rPr>
              <a:t>logprob</a:t>
            </a:r>
            <a:r>
              <a:rPr lang="en-GB" sz="2000" dirty="0">
                <a:solidFill>
                  <a:srgbClr val="156082"/>
                </a:solidFill>
                <a:effectLst/>
                <a:latin typeface="Aptos" panose="020B0004020202020204" pitchFamily="34" charset="0"/>
                <a:ea typeface="Aptos" panose="020B0004020202020204" pitchFamily="34" charset="0"/>
                <a:cs typeface="Times New Roman" panose="02020603050405020304" pitchFamily="18" charset="0"/>
              </a:rPr>
              <a:t>": -0.003229052061215043, "bytes": [51]}, </a:t>
            </a:r>
          </a:p>
          <a:p>
            <a:r>
              <a:rPr lang="en-GB" sz="2000" dirty="0">
                <a:solidFill>
                  <a:srgbClr val="156082"/>
                </a:solidFill>
                <a:effectLst/>
                <a:latin typeface="Aptos" panose="020B0004020202020204" pitchFamily="34" charset="0"/>
                <a:ea typeface="Aptos" panose="020B0004020202020204" pitchFamily="34" charset="0"/>
                <a:cs typeface="Times New Roman" panose="02020603050405020304" pitchFamily="18" charset="0"/>
              </a:rPr>
              <a:t>{"token": "</a:t>
            </a:r>
            <a:r>
              <a:rPr lang="en-GB" sz="2000" dirty="0">
                <a:solidFill>
                  <a:srgbClr val="A02B93"/>
                </a:solidFill>
                <a:effectLst/>
                <a:latin typeface="Aptos" panose="020B0004020202020204" pitchFamily="34" charset="0"/>
                <a:ea typeface="Aptos" panose="020B0004020202020204" pitchFamily="34" charset="0"/>
                <a:cs typeface="Times New Roman" panose="02020603050405020304" pitchFamily="18" charset="0"/>
              </a:rPr>
              <a:t>2</a:t>
            </a:r>
            <a:r>
              <a:rPr lang="en-GB" sz="2000" dirty="0">
                <a:solidFill>
                  <a:srgbClr val="156082"/>
                </a:solidFill>
                <a:effectLst/>
                <a:latin typeface="Aptos" panose="020B0004020202020204" pitchFamily="34" charset="0"/>
                <a:ea typeface="Aptos" panose="020B0004020202020204" pitchFamily="34" charset="0"/>
                <a:cs typeface="Times New Roman" panose="02020603050405020304" pitchFamily="18" charset="0"/>
              </a:rPr>
              <a:t>", "</a:t>
            </a:r>
            <a:r>
              <a:rPr lang="en-GB" sz="2000" dirty="0" err="1">
                <a:solidFill>
                  <a:srgbClr val="156082"/>
                </a:solidFill>
                <a:effectLst/>
                <a:latin typeface="Aptos" panose="020B0004020202020204" pitchFamily="34" charset="0"/>
                <a:ea typeface="Aptos" panose="020B0004020202020204" pitchFamily="34" charset="0"/>
                <a:cs typeface="Times New Roman" panose="02020603050405020304" pitchFamily="18" charset="0"/>
              </a:rPr>
              <a:t>logprob</a:t>
            </a:r>
            <a:r>
              <a:rPr lang="en-GB" sz="2000" dirty="0">
                <a:solidFill>
                  <a:srgbClr val="156082"/>
                </a:solidFill>
                <a:effectLst/>
                <a:latin typeface="Aptos" panose="020B0004020202020204" pitchFamily="34" charset="0"/>
                <a:ea typeface="Aptos" panose="020B0004020202020204" pitchFamily="34" charset="0"/>
                <a:cs typeface="Times New Roman" panose="02020603050405020304" pitchFamily="18" charset="0"/>
              </a:rPr>
              <a:t>": -5.753229141235352, "bytes": [50]}, {"token": "</a:t>
            </a:r>
            <a:r>
              <a:rPr lang="en-GB" sz="2000" dirty="0">
                <a:solidFill>
                  <a:srgbClr val="A02B93"/>
                </a:solidFill>
                <a:effectLst/>
                <a:latin typeface="Aptos" panose="020B0004020202020204" pitchFamily="34" charset="0"/>
                <a:ea typeface="Aptos" panose="020B0004020202020204" pitchFamily="34" charset="0"/>
                <a:cs typeface="Times New Roman" panose="02020603050405020304" pitchFamily="18" charset="0"/>
              </a:rPr>
              <a:t>4</a:t>
            </a:r>
            <a:r>
              <a:rPr lang="en-GB" sz="2000" dirty="0">
                <a:solidFill>
                  <a:srgbClr val="156082"/>
                </a:solidFill>
                <a:effectLst/>
                <a:latin typeface="Aptos" panose="020B0004020202020204" pitchFamily="34" charset="0"/>
                <a:ea typeface="Aptos" panose="020B0004020202020204" pitchFamily="34" charset="0"/>
                <a:cs typeface="Times New Roman" panose="02020603050405020304" pitchFamily="18" charset="0"/>
              </a:rPr>
              <a:t>", "</a:t>
            </a:r>
            <a:r>
              <a:rPr lang="en-GB" sz="2000" dirty="0" err="1">
                <a:solidFill>
                  <a:srgbClr val="156082"/>
                </a:solidFill>
                <a:effectLst/>
                <a:latin typeface="Aptos" panose="020B0004020202020204" pitchFamily="34" charset="0"/>
                <a:ea typeface="Aptos" panose="020B0004020202020204" pitchFamily="34" charset="0"/>
                <a:cs typeface="Times New Roman" panose="02020603050405020304" pitchFamily="18" charset="0"/>
              </a:rPr>
              <a:t>logprob</a:t>
            </a:r>
            <a:r>
              <a:rPr lang="en-GB" sz="2000" dirty="0">
                <a:solidFill>
                  <a:srgbClr val="156082"/>
                </a:solidFill>
                <a:effectLst/>
                <a:latin typeface="Aptos" panose="020B0004020202020204" pitchFamily="34" charset="0"/>
                <a:ea typeface="Aptos" panose="020B0004020202020204" pitchFamily="34" charset="0"/>
                <a:cs typeface="Times New Roman" panose="02020603050405020304" pitchFamily="18" charset="0"/>
              </a:rPr>
              <a:t>": -9.878229141235352, "bytes": [52]}, {"token": " ", "</a:t>
            </a:r>
            <a:r>
              <a:rPr lang="en-GB" sz="2000" dirty="0" err="1">
                <a:solidFill>
                  <a:srgbClr val="156082"/>
                </a:solidFill>
                <a:effectLst/>
                <a:latin typeface="Aptos" panose="020B0004020202020204" pitchFamily="34" charset="0"/>
                <a:ea typeface="Aptos" panose="020B0004020202020204" pitchFamily="34" charset="0"/>
                <a:cs typeface="Times New Roman" panose="02020603050405020304" pitchFamily="18" charset="0"/>
              </a:rPr>
              <a:t>logprob</a:t>
            </a:r>
            <a:r>
              <a:rPr lang="en-GB" sz="2000" dirty="0">
                <a:solidFill>
                  <a:srgbClr val="156082"/>
                </a:solidFill>
                <a:effectLst/>
                <a:latin typeface="Aptos" panose="020B0004020202020204" pitchFamily="34" charset="0"/>
                <a:ea typeface="Aptos" panose="020B0004020202020204" pitchFamily="34" charset="0"/>
                <a:cs typeface="Times New Roman" panose="02020603050405020304" pitchFamily="18" charset="0"/>
              </a:rPr>
              <a:t>": -17.37822914123535, "bytes": [32]}, {"token"</a:t>
            </a:r>
            <a:r>
              <a:rPr lang="en-GB" sz="2000" dirty="0">
                <a:solidFill>
                  <a:srgbClr val="A02B93"/>
                </a:solidFill>
                <a:effectLst/>
                <a:latin typeface="Aptos" panose="020B0004020202020204" pitchFamily="34" charset="0"/>
                <a:ea typeface="Aptos" panose="020B0004020202020204" pitchFamily="34" charset="0"/>
                <a:cs typeface="Times New Roman" panose="02020603050405020304" pitchFamily="18" charset="0"/>
              </a:rPr>
              <a:t>:</a:t>
            </a:r>
            <a:r>
              <a:rPr lang="en-GB" sz="2000" dirty="0">
                <a:solidFill>
                  <a:srgbClr val="156082"/>
                </a:solidFill>
                <a:effectLst/>
                <a:latin typeface="Aptos" panose="020B0004020202020204" pitchFamily="34" charset="0"/>
                <a:ea typeface="Aptos" panose="020B0004020202020204" pitchFamily="34" charset="0"/>
                <a:cs typeface="Times New Roman" panose="02020603050405020304" pitchFamily="18" charset="0"/>
              </a:rPr>
              <a:t> " </a:t>
            </a:r>
            <a:r>
              <a:rPr lang="en-GB" sz="2000" dirty="0">
                <a:solidFill>
                  <a:srgbClr val="A02B93"/>
                </a:solidFill>
                <a:effectLst/>
                <a:latin typeface="Aptos" panose="020B0004020202020204" pitchFamily="34" charset="0"/>
                <a:ea typeface="Aptos" panose="020B0004020202020204" pitchFamily="34" charset="0"/>
                <a:cs typeface="Times New Roman" panose="02020603050405020304" pitchFamily="18" charset="0"/>
              </a:rPr>
              <a:t>1</a:t>
            </a:r>
            <a:r>
              <a:rPr lang="en-GB" sz="2000" dirty="0">
                <a:solidFill>
                  <a:srgbClr val="156082"/>
                </a:solidFill>
                <a:effectLst/>
                <a:latin typeface="Aptos" panose="020B0004020202020204" pitchFamily="34" charset="0"/>
                <a:ea typeface="Aptos" panose="020B0004020202020204" pitchFamily="34" charset="0"/>
                <a:cs typeface="Times New Roman" panose="02020603050405020304" pitchFamily="18" charset="0"/>
              </a:rPr>
              <a:t>", "</a:t>
            </a:r>
            <a:r>
              <a:rPr lang="en-GB" sz="2000" dirty="0" err="1">
                <a:solidFill>
                  <a:srgbClr val="156082"/>
                </a:solidFill>
                <a:effectLst/>
                <a:latin typeface="Aptos" panose="020B0004020202020204" pitchFamily="34" charset="0"/>
                <a:ea typeface="Aptos" panose="020B0004020202020204" pitchFamily="34" charset="0"/>
                <a:cs typeface="Times New Roman" panose="02020603050405020304" pitchFamily="18" charset="0"/>
              </a:rPr>
              <a:t>logprob</a:t>
            </a:r>
            <a:r>
              <a:rPr lang="en-GB" sz="2000" dirty="0">
                <a:solidFill>
                  <a:srgbClr val="156082"/>
                </a:solidFill>
                <a:effectLst/>
                <a:latin typeface="Aptos" panose="020B0004020202020204" pitchFamily="34" charset="0"/>
                <a:ea typeface="Aptos" panose="020B0004020202020204" pitchFamily="34" charset="0"/>
                <a:cs typeface="Times New Roman" panose="02020603050405020304" pitchFamily="18" charset="0"/>
              </a:rPr>
              <a:t>": -19.62822914123535, "bytes": [04]}</a:t>
            </a:r>
          </a:p>
          <a:p>
            <a:r>
              <a:rPr lang="en-GB" sz="2000" dirty="0">
                <a:solidFill>
                  <a:srgbClr val="156082"/>
                </a:solidFill>
                <a:effectLst/>
                <a:latin typeface="Aptos" panose="020B0004020202020204" pitchFamily="34" charset="0"/>
                <a:ea typeface="Aptos" panose="020B0004020202020204" pitchFamily="34" charset="0"/>
                <a:cs typeface="Times New Roman" panose="02020603050405020304" pitchFamily="18" charset="0"/>
              </a:rPr>
              <a:t>]</a:t>
            </a:r>
            <a:endParaRPr lang="en-GB" sz="2000" dirty="0"/>
          </a:p>
        </p:txBody>
      </p:sp>
      <p:sp>
        <p:nvSpPr>
          <p:cNvPr id="4" name="TextBox 3">
            <a:extLst>
              <a:ext uri="{FF2B5EF4-FFF2-40B4-BE49-F238E27FC236}">
                <a16:creationId xmlns:a16="http://schemas.microsoft.com/office/drawing/2014/main" id="{15ABD5B1-D495-2FCE-336E-B23ABA6CA7C5}"/>
              </a:ext>
            </a:extLst>
          </p:cNvPr>
          <p:cNvSpPr txBox="1"/>
          <p:nvPr/>
        </p:nvSpPr>
        <p:spPr>
          <a:xfrm>
            <a:off x="4797264" y="2097945"/>
            <a:ext cx="2772747" cy="1077218"/>
          </a:xfrm>
          <a:prstGeom prst="rect">
            <a:avLst/>
          </a:prstGeom>
          <a:noFill/>
        </p:spPr>
        <p:txBody>
          <a:bodyPr wrap="none" rtlCol="0">
            <a:spAutoFit/>
          </a:bodyPr>
          <a:lstStyle/>
          <a:p>
            <a:r>
              <a:rPr lang="en-US" sz="3200" b="1" dirty="0"/>
              <a:t>ChatGPT API:</a:t>
            </a:r>
          </a:p>
          <a:p>
            <a:r>
              <a:rPr lang="en-US" sz="3200" dirty="0"/>
              <a:t>The Score is 3*.</a:t>
            </a:r>
            <a:endParaRPr lang="en-GB" sz="3200" dirty="0"/>
          </a:p>
        </p:txBody>
      </p:sp>
      <p:cxnSp>
        <p:nvCxnSpPr>
          <p:cNvPr id="6" name="Straight Arrow Connector 5">
            <a:extLst>
              <a:ext uri="{FF2B5EF4-FFF2-40B4-BE49-F238E27FC236}">
                <a16:creationId xmlns:a16="http://schemas.microsoft.com/office/drawing/2014/main" id="{8AAA8463-5E72-1418-3710-F2F25A0D9D2D}"/>
              </a:ext>
            </a:extLst>
          </p:cNvPr>
          <p:cNvCxnSpPr/>
          <p:nvPr/>
        </p:nvCxnSpPr>
        <p:spPr>
          <a:xfrm>
            <a:off x="7026729" y="3053443"/>
            <a:ext cx="647700" cy="73961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4217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88E8B-E1C3-1604-4195-A9F4081A3122}"/>
              </a:ext>
            </a:extLst>
          </p:cNvPr>
          <p:cNvSpPr>
            <a:spLocks noGrp="1"/>
          </p:cNvSpPr>
          <p:nvPr>
            <p:ph type="title"/>
          </p:nvPr>
        </p:nvSpPr>
        <p:spPr/>
        <p:txBody>
          <a:bodyPr/>
          <a:lstStyle/>
          <a:p>
            <a:r>
              <a:rPr lang="en-US" dirty="0"/>
              <a:t>Weighted average calculations from Json</a:t>
            </a:r>
            <a:endParaRPr lang="en-GB" dirty="0"/>
          </a:p>
        </p:txBody>
      </p:sp>
      <p:sp>
        <p:nvSpPr>
          <p:cNvPr id="3" name="Content Placeholder 2">
            <a:extLst>
              <a:ext uri="{FF2B5EF4-FFF2-40B4-BE49-F238E27FC236}">
                <a16:creationId xmlns:a16="http://schemas.microsoft.com/office/drawing/2014/main" id="{C5D55F9F-8B27-D5BD-DA68-8BB396AD43C9}"/>
              </a:ext>
            </a:extLst>
          </p:cNvPr>
          <p:cNvSpPr>
            <a:spLocks noGrp="1"/>
          </p:cNvSpPr>
          <p:nvPr>
            <p:ph idx="1"/>
          </p:nvPr>
        </p:nvSpPr>
        <p:spPr>
          <a:xfrm>
            <a:off x="838200" y="1825625"/>
            <a:ext cx="10787743" cy="4351338"/>
          </a:xfrm>
        </p:spPr>
        <p:txBody>
          <a:bodyPr>
            <a:normAutofit lnSpcReduction="10000"/>
          </a:bodyPr>
          <a:lstStyle/>
          <a:p>
            <a:pPr lvl="0"/>
            <a:r>
              <a:rPr lang="en-GB" dirty="0"/>
              <a:t>"3", "</a:t>
            </a:r>
            <a:r>
              <a:rPr lang="en-GB" dirty="0" err="1"/>
              <a:t>logprob</a:t>
            </a:r>
            <a:r>
              <a:rPr lang="en-GB" dirty="0"/>
              <a:t>": </a:t>
            </a:r>
            <a:r>
              <a:rPr lang="en-GB" dirty="0">
                <a:solidFill>
                  <a:srgbClr val="FF0000"/>
                </a:solidFill>
              </a:rPr>
              <a:t>-0.003229052061215043</a:t>
            </a:r>
            <a:r>
              <a:rPr lang="en-GB" dirty="0"/>
              <a:t>, </a:t>
            </a:r>
          </a:p>
          <a:p>
            <a:pPr lvl="0"/>
            <a:r>
              <a:rPr lang="en-GB" dirty="0"/>
              <a:t>"2", "</a:t>
            </a:r>
            <a:r>
              <a:rPr lang="en-GB" dirty="0" err="1"/>
              <a:t>logprob</a:t>
            </a:r>
            <a:r>
              <a:rPr lang="en-GB" dirty="0"/>
              <a:t>": -5.753229141235352</a:t>
            </a:r>
          </a:p>
          <a:p>
            <a:pPr lvl="0"/>
            <a:r>
              <a:rPr lang="en-GB" dirty="0"/>
              <a:t>"4", "</a:t>
            </a:r>
            <a:r>
              <a:rPr lang="en-GB" dirty="0" err="1"/>
              <a:t>logprob</a:t>
            </a:r>
            <a:r>
              <a:rPr lang="en-GB" dirty="0"/>
              <a:t>": -9.878229141235352, </a:t>
            </a:r>
          </a:p>
          <a:p>
            <a:pPr lvl="0"/>
            <a:r>
              <a:rPr lang="en-GB" dirty="0"/>
              <a:t>" ", "</a:t>
            </a:r>
            <a:r>
              <a:rPr lang="en-GB" dirty="0" err="1"/>
              <a:t>logprob</a:t>
            </a:r>
            <a:r>
              <a:rPr lang="en-GB" dirty="0"/>
              <a:t>": -17.37822914123535, </a:t>
            </a:r>
          </a:p>
          <a:p>
            <a:pPr lvl="0"/>
            <a:r>
              <a:rPr lang="en-GB" dirty="0">
                <a:highlight>
                  <a:srgbClr val="FFFF00"/>
                </a:highlight>
              </a:rPr>
              <a:t>3: exp(</a:t>
            </a:r>
            <a:r>
              <a:rPr lang="en-GB" dirty="0">
                <a:solidFill>
                  <a:srgbClr val="FF0000"/>
                </a:solidFill>
                <a:highlight>
                  <a:srgbClr val="FFFF00"/>
                </a:highlight>
              </a:rPr>
              <a:t>-0.003229052061215043</a:t>
            </a:r>
            <a:r>
              <a:rPr lang="en-GB" dirty="0">
                <a:highlight>
                  <a:srgbClr val="FFFF00"/>
                </a:highlight>
              </a:rPr>
              <a:t>) = </a:t>
            </a:r>
            <a:r>
              <a:rPr lang="en-GB" dirty="0">
                <a:solidFill>
                  <a:srgbClr val="FF0000"/>
                </a:solidFill>
                <a:highlight>
                  <a:srgbClr val="FFFF00"/>
                </a:highlight>
              </a:rPr>
              <a:t>0.996776156</a:t>
            </a:r>
            <a:r>
              <a:rPr lang="en-GB" dirty="0">
                <a:highlight>
                  <a:srgbClr val="FFFF00"/>
                </a:highlight>
              </a:rPr>
              <a:t> </a:t>
            </a:r>
          </a:p>
          <a:p>
            <a:pPr lvl="0"/>
            <a:r>
              <a:rPr lang="en-GB" dirty="0">
                <a:highlight>
                  <a:srgbClr val="FFFF00"/>
                </a:highlight>
              </a:rPr>
              <a:t>2: exp(-5.753229141235352) = 0.00317252</a:t>
            </a:r>
          </a:p>
          <a:p>
            <a:pPr lvl="0"/>
            <a:r>
              <a:rPr lang="en-GB" dirty="0">
                <a:highlight>
                  <a:srgbClr val="FFFF00"/>
                </a:highlight>
              </a:rPr>
              <a:t>4: exp(-9.878229141235352) = 0.000051279</a:t>
            </a:r>
          </a:p>
          <a:p>
            <a:r>
              <a:rPr lang="en-GB" dirty="0"/>
              <a:t>weighed sum final score:</a:t>
            </a:r>
          </a:p>
          <a:p>
            <a:pPr lvl="1"/>
            <a:r>
              <a:rPr lang="en-GB" dirty="0">
                <a:solidFill>
                  <a:srgbClr val="FF0000"/>
                </a:solidFill>
              </a:rPr>
              <a:t>0.996776201</a:t>
            </a:r>
            <a:r>
              <a:rPr lang="en-GB" dirty="0"/>
              <a:t>×3 + 0.00317252×2+0.000051279×4=2.996878623</a:t>
            </a:r>
          </a:p>
        </p:txBody>
      </p:sp>
    </p:spTree>
    <p:extLst>
      <p:ext uri="{BB962C8B-B14F-4D97-AF65-F5344CB8AC3E}">
        <p14:creationId xmlns:p14="http://schemas.microsoft.com/office/powerpoint/2010/main" val="27271348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B47D3-FCAF-B58A-C209-1BEF5556B9D7}"/>
              </a:ext>
            </a:extLst>
          </p:cNvPr>
          <p:cNvSpPr>
            <a:spLocks noGrp="1"/>
          </p:cNvSpPr>
          <p:nvPr>
            <p:ph type="title"/>
          </p:nvPr>
        </p:nvSpPr>
        <p:spPr>
          <a:xfrm>
            <a:off x="838200" y="365125"/>
            <a:ext cx="5901813" cy="1325563"/>
          </a:xfrm>
        </p:spPr>
        <p:txBody>
          <a:bodyPr/>
          <a:lstStyle/>
          <a:p>
            <a:r>
              <a:rPr lang="en-US" dirty="0"/>
              <a:t>Score certainty results</a:t>
            </a:r>
            <a:endParaRPr lang="en-GB" dirty="0"/>
          </a:p>
        </p:txBody>
      </p:sp>
      <p:sp>
        <p:nvSpPr>
          <p:cNvPr id="3" name="Content Placeholder 2">
            <a:extLst>
              <a:ext uri="{FF2B5EF4-FFF2-40B4-BE49-F238E27FC236}">
                <a16:creationId xmlns:a16="http://schemas.microsoft.com/office/drawing/2014/main" id="{976DC43A-F4F8-4538-A2F5-E6E176389EC8}"/>
              </a:ext>
            </a:extLst>
          </p:cNvPr>
          <p:cNvSpPr>
            <a:spLocks noGrp="1"/>
          </p:cNvSpPr>
          <p:nvPr>
            <p:ph idx="1"/>
          </p:nvPr>
        </p:nvSpPr>
        <p:spPr>
          <a:xfrm>
            <a:off x="838200" y="1825624"/>
            <a:ext cx="5057717" cy="4589923"/>
          </a:xfrm>
        </p:spPr>
        <p:txBody>
          <a:bodyPr>
            <a:normAutofit lnSpcReduction="10000"/>
          </a:bodyPr>
          <a:lstStyle/>
          <a:p>
            <a:r>
              <a:rPr lang="en-US" dirty="0"/>
              <a:t>Extracting score </a:t>
            </a:r>
            <a:r>
              <a:rPr lang="en-US" b="1" dirty="0"/>
              <a:t>token probabilities</a:t>
            </a:r>
            <a:r>
              <a:rPr lang="en-US" dirty="0"/>
              <a:t> from ChatGPT responses made the answers a bit </a:t>
            </a:r>
            <a:r>
              <a:rPr lang="en-US" b="1" dirty="0"/>
              <a:t>better </a:t>
            </a:r>
            <a:r>
              <a:rPr lang="en-US" dirty="0"/>
              <a:t>(</a:t>
            </a:r>
            <a:r>
              <a:rPr lang="en-US" dirty="0">
                <a:highlight>
                  <a:srgbClr val="FFFF00"/>
                </a:highlight>
              </a:rPr>
              <a:t>Probabilities</a:t>
            </a:r>
            <a:r>
              <a:rPr lang="en-US" dirty="0"/>
              <a:t>) than the </a:t>
            </a:r>
            <a:r>
              <a:rPr lang="en-US" dirty="0">
                <a:solidFill>
                  <a:schemeClr val="bg1"/>
                </a:solidFill>
                <a:highlight>
                  <a:srgbClr val="0000FF"/>
                </a:highlight>
              </a:rPr>
              <a:t>Standard prompts</a:t>
            </a:r>
            <a:r>
              <a:rPr lang="en-US" dirty="0"/>
              <a:t>.</a:t>
            </a:r>
          </a:p>
          <a:p>
            <a:r>
              <a:rPr lang="en-US" dirty="0"/>
              <a:t>The prompts (</a:t>
            </a:r>
            <a:r>
              <a:rPr lang="en-US" dirty="0">
                <a:highlight>
                  <a:srgbClr val="C0C0C0"/>
                </a:highlight>
              </a:rPr>
              <a:t>Probability winners</a:t>
            </a:r>
            <a:r>
              <a:rPr lang="en-US" dirty="0"/>
              <a:t>) were worse if the recommended score was used than the </a:t>
            </a:r>
            <a:r>
              <a:rPr lang="en-US" dirty="0">
                <a:solidFill>
                  <a:schemeClr val="bg1"/>
                </a:solidFill>
                <a:highlight>
                  <a:srgbClr val="0000FF"/>
                </a:highlight>
              </a:rPr>
              <a:t>Standard prompts</a:t>
            </a:r>
            <a:r>
              <a:rPr lang="en-US" dirty="0"/>
              <a:t> but token probabilities more than compensated – this is the best method yet.</a:t>
            </a:r>
          </a:p>
        </p:txBody>
      </p:sp>
      <p:graphicFrame>
        <p:nvGraphicFramePr>
          <p:cNvPr id="5" name="Chart 4">
            <a:extLst>
              <a:ext uri="{FF2B5EF4-FFF2-40B4-BE49-F238E27FC236}">
                <a16:creationId xmlns:a16="http://schemas.microsoft.com/office/drawing/2014/main" id="{34C3738E-5E57-496C-A55E-8533321C969F}"/>
              </a:ext>
            </a:extLst>
          </p:cNvPr>
          <p:cNvGraphicFramePr>
            <a:graphicFrameLocks/>
          </p:cNvGraphicFramePr>
          <p:nvPr>
            <p:extLst>
              <p:ext uri="{D42A27DB-BD31-4B8C-83A1-F6EECF244321}">
                <p14:modId xmlns:p14="http://schemas.microsoft.com/office/powerpoint/2010/main" val="3735224569"/>
              </p:ext>
            </p:extLst>
          </p:nvPr>
        </p:nvGraphicFramePr>
        <p:xfrm>
          <a:off x="6740013" y="-23004"/>
          <a:ext cx="5229071" cy="701754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11915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988D6-FD9C-B409-B579-06E1C0C12E82}"/>
              </a:ext>
            </a:extLst>
          </p:cNvPr>
          <p:cNvSpPr>
            <a:spLocks noGrp="1"/>
          </p:cNvSpPr>
          <p:nvPr>
            <p:ph type="title"/>
          </p:nvPr>
        </p:nvSpPr>
        <p:spPr>
          <a:xfrm>
            <a:off x="280358" y="276327"/>
            <a:ext cx="4630947" cy="1325563"/>
          </a:xfrm>
        </p:spPr>
        <p:txBody>
          <a:bodyPr/>
          <a:lstStyle/>
          <a:p>
            <a:r>
              <a:rPr lang="en-US" dirty="0"/>
              <a:t>Bias tests (1/3)</a:t>
            </a:r>
            <a:endParaRPr lang="en-GB" dirty="0"/>
          </a:p>
        </p:txBody>
      </p:sp>
      <p:sp>
        <p:nvSpPr>
          <p:cNvPr id="3" name="Content Placeholder 2">
            <a:extLst>
              <a:ext uri="{FF2B5EF4-FFF2-40B4-BE49-F238E27FC236}">
                <a16:creationId xmlns:a16="http://schemas.microsoft.com/office/drawing/2014/main" id="{3010B97E-402F-A833-10D6-2ECD3D737A63}"/>
              </a:ext>
            </a:extLst>
          </p:cNvPr>
          <p:cNvSpPr>
            <a:spLocks noGrp="1"/>
          </p:cNvSpPr>
          <p:nvPr>
            <p:ph idx="1"/>
          </p:nvPr>
        </p:nvSpPr>
        <p:spPr>
          <a:xfrm>
            <a:off x="234351" y="1819874"/>
            <a:ext cx="4722962" cy="4351338"/>
          </a:xfrm>
        </p:spPr>
        <p:txBody>
          <a:bodyPr>
            <a:normAutofit fontScale="92500" lnSpcReduction="10000"/>
          </a:bodyPr>
          <a:lstStyle/>
          <a:p>
            <a:r>
              <a:rPr lang="en-US" dirty="0"/>
              <a:t>ChatGPT Scores were regressed against article metadata for 117,650 articles from 26 Scopus fields published in the years 2003, 2008, 2013, 2018 and 2023.</a:t>
            </a:r>
          </a:p>
          <a:p>
            <a:r>
              <a:rPr lang="en-US" dirty="0"/>
              <a:t>The results (right) indicate English-speaking country bias and abstract length bias. </a:t>
            </a:r>
          </a:p>
          <a:p>
            <a:r>
              <a:rPr lang="en-US" dirty="0"/>
              <a:t>Error bars indicate the range of coefficients for the 26 Scopus fields.</a:t>
            </a:r>
            <a:endParaRPr lang="en-GB" dirty="0"/>
          </a:p>
        </p:txBody>
      </p:sp>
      <p:pic>
        <p:nvPicPr>
          <p:cNvPr id="4" name="Picture 3">
            <a:extLst>
              <a:ext uri="{FF2B5EF4-FFF2-40B4-BE49-F238E27FC236}">
                <a16:creationId xmlns:a16="http://schemas.microsoft.com/office/drawing/2014/main" id="{8FFB05E8-6BD5-0C9A-90DE-2033FFE0181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88858" y="58342"/>
            <a:ext cx="7003143" cy="6647258"/>
          </a:xfrm>
          <a:prstGeom prst="rect">
            <a:avLst/>
          </a:prstGeom>
          <a:noFill/>
          <a:ln>
            <a:noFill/>
          </a:ln>
        </p:spPr>
      </p:pic>
    </p:spTree>
    <p:extLst>
      <p:ext uri="{BB962C8B-B14F-4D97-AF65-F5344CB8AC3E}">
        <p14:creationId xmlns:p14="http://schemas.microsoft.com/office/powerpoint/2010/main" val="1930068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6491A2-4AD0-E295-19EC-9AF5E89434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F3C713-C5EE-1BA0-A954-217F9742E7BD}"/>
              </a:ext>
            </a:extLst>
          </p:cNvPr>
          <p:cNvSpPr>
            <a:spLocks noGrp="1"/>
          </p:cNvSpPr>
          <p:nvPr>
            <p:ph type="title"/>
          </p:nvPr>
        </p:nvSpPr>
        <p:spPr>
          <a:xfrm>
            <a:off x="280358" y="276327"/>
            <a:ext cx="4630947" cy="1325563"/>
          </a:xfrm>
        </p:spPr>
        <p:txBody>
          <a:bodyPr/>
          <a:lstStyle/>
          <a:p>
            <a:r>
              <a:rPr lang="en-US" dirty="0"/>
              <a:t>Bias tests (2/3)</a:t>
            </a:r>
            <a:endParaRPr lang="en-GB" dirty="0"/>
          </a:p>
        </p:txBody>
      </p:sp>
      <p:sp>
        <p:nvSpPr>
          <p:cNvPr id="3" name="Content Placeholder 2">
            <a:extLst>
              <a:ext uri="{FF2B5EF4-FFF2-40B4-BE49-F238E27FC236}">
                <a16:creationId xmlns:a16="http://schemas.microsoft.com/office/drawing/2014/main" id="{6E196712-93DF-8823-6178-927CE47F657A}"/>
              </a:ext>
            </a:extLst>
          </p:cNvPr>
          <p:cNvSpPr>
            <a:spLocks noGrp="1"/>
          </p:cNvSpPr>
          <p:nvPr>
            <p:ph idx="1"/>
          </p:nvPr>
        </p:nvSpPr>
        <p:spPr>
          <a:xfrm>
            <a:off x="234351" y="1819874"/>
            <a:ext cx="4722962" cy="4862722"/>
          </a:xfrm>
        </p:spPr>
        <p:txBody>
          <a:bodyPr>
            <a:normAutofit fontScale="85000" lnSpcReduction="20000"/>
          </a:bodyPr>
          <a:lstStyle/>
          <a:p>
            <a:r>
              <a:rPr lang="en-US" dirty="0"/>
              <a:t>Adding Journal Impact Factor type independent variable (</a:t>
            </a:r>
            <a:r>
              <a:rPr lang="en-US" dirty="0" err="1"/>
              <a:t>Jnlcs</a:t>
            </a:r>
            <a:r>
              <a:rPr lang="en-US" dirty="0"/>
              <a:t>) reduces the influence of abstract length.</a:t>
            </a:r>
          </a:p>
          <a:p>
            <a:r>
              <a:rPr lang="en-US" dirty="0"/>
              <a:t>Better journals allow longer abstracts.</a:t>
            </a:r>
          </a:p>
          <a:p>
            <a:r>
              <a:rPr lang="en-US" dirty="0"/>
              <a:t>But title/abstract lengths still tend to associate with higher ChatGPT scores.</a:t>
            </a:r>
          </a:p>
          <a:p>
            <a:r>
              <a:rPr lang="en-US" dirty="0" err="1"/>
              <a:t>Jnlcs</a:t>
            </a:r>
            <a:r>
              <a:rPr lang="en-US" dirty="0"/>
              <a:t> = Journal-averaged normalized log-transformed citation score. </a:t>
            </a:r>
          </a:p>
          <a:p>
            <a:r>
              <a:rPr lang="en-US" dirty="0"/>
              <a:t>Error bars indicate the range of coefficients for the 26 Scopus fields.</a:t>
            </a:r>
            <a:endParaRPr lang="en-GB" dirty="0"/>
          </a:p>
          <a:p>
            <a:endParaRPr lang="en-GB" dirty="0"/>
          </a:p>
        </p:txBody>
      </p:sp>
      <p:pic>
        <p:nvPicPr>
          <p:cNvPr id="5" name="Picture 4">
            <a:extLst>
              <a:ext uri="{FF2B5EF4-FFF2-40B4-BE49-F238E27FC236}">
                <a16:creationId xmlns:a16="http://schemas.microsoft.com/office/drawing/2014/main" id="{74DD0F5B-F8BD-C444-B7A4-D9934561854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6177" y="62988"/>
            <a:ext cx="6997993" cy="6619608"/>
          </a:xfrm>
          <a:prstGeom prst="rect">
            <a:avLst/>
          </a:prstGeom>
          <a:noFill/>
          <a:ln>
            <a:noFill/>
          </a:ln>
        </p:spPr>
      </p:pic>
    </p:spTree>
    <p:extLst>
      <p:ext uri="{BB962C8B-B14F-4D97-AF65-F5344CB8AC3E}">
        <p14:creationId xmlns:p14="http://schemas.microsoft.com/office/powerpoint/2010/main" val="36439062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F32795-4D66-49A0-4A95-A8B301A136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8CADC5-340A-CA16-C2FC-D0A4FC8DB183}"/>
              </a:ext>
            </a:extLst>
          </p:cNvPr>
          <p:cNvSpPr>
            <a:spLocks noGrp="1"/>
          </p:cNvSpPr>
          <p:nvPr>
            <p:ph type="title"/>
          </p:nvPr>
        </p:nvSpPr>
        <p:spPr>
          <a:xfrm>
            <a:off x="280358" y="276327"/>
            <a:ext cx="4630947" cy="1325563"/>
          </a:xfrm>
        </p:spPr>
        <p:txBody>
          <a:bodyPr/>
          <a:lstStyle/>
          <a:p>
            <a:r>
              <a:rPr lang="en-US" dirty="0"/>
              <a:t>Bias tests (3/3)</a:t>
            </a:r>
            <a:endParaRPr lang="en-GB" dirty="0"/>
          </a:p>
        </p:txBody>
      </p:sp>
      <p:sp>
        <p:nvSpPr>
          <p:cNvPr id="3" name="Content Placeholder 2">
            <a:extLst>
              <a:ext uri="{FF2B5EF4-FFF2-40B4-BE49-F238E27FC236}">
                <a16:creationId xmlns:a16="http://schemas.microsoft.com/office/drawing/2014/main" id="{B00E29D2-ADF3-C5FF-D13E-529EE7E9D79C}"/>
              </a:ext>
            </a:extLst>
          </p:cNvPr>
          <p:cNvSpPr>
            <a:spLocks noGrp="1"/>
          </p:cNvSpPr>
          <p:nvPr>
            <p:ph idx="1"/>
          </p:nvPr>
        </p:nvSpPr>
        <p:spPr>
          <a:xfrm>
            <a:off x="234351" y="1819874"/>
            <a:ext cx="4722962" cy="5106952"/>
          </a:xfrm>
        </p:spPr>
        <p:txBody>
          <a:bodyPr>
            <a:normAutofit fontScale="92500" lnSpcReduction="10000"/>
          </a:bodyPr>
          <a:lstStyle/>
          <a:p>
            <a:r>
              <a:rPr lang="en-US" dirty="0"/>
              <a:t>Adding citation rates as an independent variable suggests the bias differences between ChatGPT and citations.</a:t>
            </a:r>
          </a:p>
          <a:p>
            <a:r>
              <a:rPr lang="en-US" dirty="0"/>
              <a:t>The bias of ChatGPT relative to citations mostly depends on the field, but still </a:t>
            </a:r>
            <a:r>
              <a:rPr lang="en-US" dirty="0" err="1"/>
              <a:t>favours</a:t>
            </a:r>
            <a:r>
              <a:rPr lang="en-US" dirty="0"/>
              <a:t> English-speaking, Western countries.</a:t>
            </a:r>
          </a:p>
          <a:p>
            <a:r>
              <a:rPr lang="en-US" dirty="0" err="1"/>
              <a:t>Nlcs</a:t>
            </a:r>
            <a:r>
              <a:rPr lang="en-US" dirty="0"/>
              <a:t> = Normalized log-transformed citation score. </a:t>
            </a:r>
          </a:p>
          <a:p>
            <a:r>
              <a:rPr lang="en-US" dirty="0"/>
              <a:t>Error bars indicate the range of coefficients for the 26 Scopus fields.</a:t>
            </a:r>
            <a:endParaRPr lang="en-GB" dirty="0"/>
          </a:p>
          <a:p>
            <a:endParaRPr lang="en-GB" dirty="0"/>
          </a:p>
        </p:txBody>
      </p:sp>
      <p:pic>
        <p:nvPicPr>
          <p:cNvPr id="4" name="Picture 3">
            <a:extLst>
              <a:ext uri="{FF2B5EF4-FFF2-40B4-BE49-F238E27FC236}">
                <a16:creationId xmlns:a16="http://schemas.microsoft.com/office/drawing/2014/main" id="{64136317-0D80-BD72-D55D-EB872D22243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01391" y="93889"/>
            <a:ext cx="6890609" cy="6540954"/>
          </a:xfrm>
          <a:prstGeom prst="rect">
            <a:avLst/>
          </a:prstGeom>
          <a:noFill/>
          <a:ln>
            <a:noFill/>
          </a:ln>
        </p:spPr>
      </p:pic>
    </p:spTree>
    <p:extLst>
      <p:ext uri="{BB962C8B-B14F-4D97-AF65-F5344CB8AC3E}">
        <p14:creationId xmlns:p14="http://schemas.microsoft.com/office/powerpoint/2010/main" val="328009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C2215-C8C4-BF85-64E9-7FBE0D3A22AE}"/>
              </a:ext>
            </a:extLst>
          </p:cNvPr>
          <p:cNvSpPr>
            <a:spLocks noGrp="1"/>
          </p:cNvSpPr>
          <p:nvPr>
            <p:ph type="title"/>
          </p:nvPr>
        </p:nvSpPr>
        <p:spPr/>
        <p:txBody>
          <a:bodyPr/>
          <a:lstStyle/>
          <a:p>
            <a:r>
              <a:rPr lang="en-US" dirty="0"/>
              <a:t>The ChatGPT API</a:t>
            </a:r>
            <a:endParaRPr lang="en-GB" dirty="0"/>
          </a:p>
        </p:txBody>
      </p:sp>
      <p:sp>
        <p:nvSpPr>
          <p:cNvPr id="3" name="Content Placeholder 2">
            <a:extLst>
              <a:ext uri="{FF2B5EF4-FFF2-40B4-BE49-F238E27FC236}">
                <a16:creationId xmlns:a16="http://schemas.microsoft.com/office/drawing/2014/main" id="{F400DD07-7D08-AF80-0D78-D1ECDF4D8CC2}"/>
              </a:ext>
            </a:extLst>
          </p:cNvPr>
          <p:cNvSpPr>
            <a:spLocks noGrp="1"/>
          </p:cNvSpPr>
          <p:nvPr>
            <p:ph idx="1"/>
          </p:nvPr>
        </p:nvSpPr>
        <p:spPr/>
        <p:txBody>
          <a:bodyPr>
            <a:normAutofit lnSpcReduction="10000"/>
          </a:bodyPr>
          <a:lstStyle/>
          <a:p>
            <a:r>
              <a:rPr lang="en-US" dirty="0"/>
              <a:t>Allows unlimited automatic queries.</a:t>
            </a:r>
          </a:p>
          <a:p>
            <a:r>
              <a:rPr lang="en-US" dirty="0"/>
              <a:t>Include system instructions to define a task</a:t>
            </a:r>
          </a:p>
          <a:p>
            <a:r>
              <a:rPr lang="en-US" dirty="0"/>
              <a:t>User prompts to submit a request.</a:t>
            </a:r>
          </a:p>
          <a:p>
            <a:r>
              <a:rPr lang="en-US" dirty="0"/>
              <a:t>Parameter variations are supported (e.g., </a:t>
            </a:r>
            <a:r>
              <a:rPr lang="en-US" dirty="0" err="1"/>
              <a:t>top_n</a:t>
            </a:r>
            <a:r>
              <a:rPr lang="en-US" dirty="0"/>
              <a:t>, temperature)</a:t>
            </a:r>
          </a:p>
          <a:p>
            <a:r>
              <a:rPr lang="en-US" dirty="0"/>
              <a:t>Different models supported, including old ones (see next slide).</a:t>
            </a:r>
          </a:p>
          <a:p>
            <a:r>
              <a:rPr lang="en-US" dirty="0"/>
              <a:t>Batch mode costs 50% of real time queries – useful for research.</a:t>
            </a:r>
          </a:p>
          <a:p>
            <a:r>
              <a:rPr lang="en-US" dirty="0"/>
              <a:t>Works with simple Python queries. </a:t>
            </a:r>
            <a:r>
              <a:rPr lang="en-US" dirty="0">
                <a:hlinkClick r:id="rId2"/>
              </a:rPr>
              <a:t>https://github.com/MikeThelwall/LargeLanguageModels</a:t>
            </a:r>
            <a:endParaRPr lang="en-US" dirty="0"/>
          </a:p>
          <a:p>
            <a:r>
              <a:rPr lang="en-US" dirty="0"/>
              <a:t>Only allows text entry, no images, PDF etc.</a:t>
            </a:r>
          </a:p>
        </p:txBody>
      </p:sp>
    </p:spTree>
    <p:extLst>
      <p:ext uri="{BB962C8B-B14F-4D97-AF65-F5344CB8AC3E}">
        <p14:creationId xmlns:p14="http://schemas.microsoft.com/office/powerpoint/2010/main" val="24350477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F731E-2CA2-522C-82F7-7E3CD6E502DA}"/>
              </a:ext>
            </a:extLst>
          </p:cNvPr>
          <p:cNvSpPr>
            <a:spLocks noGrp="1"/>
          </p:cNvSpPr>
          <p:nvPr>
            <p:ph type="title"/>
          </p:nvPr>
        </p:nvSpPr>
        <p:spPr>
          <a:xfrm>
            <a:off x="838200" y="249570"/>
            <a:ext cx="10515600" cy="775362"/>
          </a:xfrm>
        </p:spPr>
        <p:txBody>
          <a:bodyPr>
            <a:normAutofit/>
          </a:bodyPr>
          <a:lstStyle/>
          <a:p>
            <a:r>
              <a:rPr lang="en-US" dirty="0"/>
              <a:t>Summary</a:t>
            </a:r>
            <a:endParaRPr lang="en-GB" dirty="0"/>
          </a:p>
        </p:txBody>
      </p:sp>
      <p:sp>
        <p:nvSpPr>
          <p:cNvPr id="3" name="Content Placeholder 2">
            <a:extLst>
              <a:ext uri="{FF2B5EF4-FFF2-40B4-BE49-F238E27FC236}">
                <a16:creationId xmlns:a16="http://schemas.microsoft.com/office/drawing/2014/main" id="{9DDED509-DDC7-3094-728B-09E92B4E916D}"/>
              </a:ext>
            </a:extLst>
          </p:cNvPr>
          <p:cNvSpPr>
            <a:spLocks noGrp="1"/>
          </p:cNvSpPr>
          <p:nvPr>
            <p:ph idx="1"/>
          </p:nvPr>
        </p:nvSpPr>
        <p:spPr>
          <a:xfrm>
            <a:off x="572756" y="1024932"/>
            <a:ext cx="11098134" cy="5583498"/>
          </a:xfrm>
        </p:spPr>
        <p:txBody>
          <a:bodyPr>
            <a:normAutofit fontScale="92500" lnSpcReduction="20000"/>
          </a:bodyPr>
          <a:lstStyle/>
          <a:p>
            <a:r>
              <a:rPr lang="en-US" sz="4400" dirty="0"/>
              <a:t>ChatGPT seems to have a greater ability to guess research quality than citation-based indicators – run it 5+ times </a:t>
            </a:r>
            <a:r>
              <a:rPr lang="en-US" sz="4400" i="1" dirty="0"/>
              <a:t>and scale the results </a:t>
            </a:r>
            <a:r>
              <a:rPr lang="en-US" sz="4400" dirty="0"/>
              <a:t>to get a more reliable score – even better with token probabilities.</a:t>
            </a:r>
          </a:p>
          <a:p>
            <a:r>
              <a:rPr lang="en-US" sz="4400" dirty="0"/>
              <a:t>More useful to </a:t>
            </a:r>
            <a:r>
              <a:rPr lang="en-US" sz="4400" b="1" dirty="0"/>
              <a:t>rank</a:t>
            </a:r>
            <a:r>
              <a:rPr lang="en-US" sz="4400" dirty="0"/>
              <a:t> articles for large scale evaluations than to score individual articles.</a:t>
            </a:r>
          </a:p>
          <a:p>
            <a:r>
              <a:rPr lang="en-US" sz="4400" dirty="0"/>
              <a:t>Copyright infringement to upload work to a LLM that learns from it. </a:t>
            </a:r>
          </a:p>
          <a:p>
            <a:r>
              <a:rPr lang="en-US" sz="4400" dirty="0"/>
              <a:t>Don’t use its reports to cheat on your peer review tasks – individually they are too weak.</a:t>
            </a:r>
          </a:p>
          <a:p>
            <a:endParaRPr lang="en-GB" dirty="0"/>
          </a:p>
        </p:txBody>
      </p:sp>
    </p:spTree>
    <p:extLst>
      <p:ext uri="{BB962C8B-B14F-4D97-AF65-F5344CB8AC3E}">
        <p14:creationId xmlns:p14="http://schemas.microsoft.com/office/powerpoint/2010/main" val="30261645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8AE38-542C-1CA4-503A-BC9A5FD324D5}"/>
              </a:ext>
            </a:extLst>
          </p:cNvPr>
          <p:cNvSpPr>
            <a:spLocks noGrp="1"/>
          </p:cNvSpPr>
          <p:nvPr>
            <p:ph type="title"/>
          </p:nvPr>
        </p:nvSpPr>
        <p:spPr>
          <a:xfrm>
            <a:off x="2856433" y="198140"/>
            <a:ext cx="7619838" cy="730145"/>
          </a:xfrm>
        </p:spPr>
        <p:txBody>
          <a:bodyPr>
            <a:normAutofit/>
          </a:bodyPr>
          <a:lstStyle/>
          <a:p>
            <a:r>
              <a:rPr lang="en-US" dirty="0"/>
              <a:t>References and bibliography</a:t>
            </a:r>
            <a:endParaRPr lang="en-GB" dirty="0"/>
          </a:p>
        </p:txBody>
      </p:sp>
      <p:sp>
        <p:nvSpPr>
          <p:cNvPr id="3" name="Content Placeholder 2">
            <a:extLst>
              <a:ext uri="{FF2B5EF4-FFF2-40B4-BE49-F238E27FC236}">
                <a16:creationId xmlns:a16="http://schemas.microsoft.com/office/drawing/2014/main" id="{76D57E20-0A10-96F9-BF70-849E05153943}"/>
              </a:ext>
            </a:extLst>
          </p:cNvPr>
          <p:cNvSpPr>
            <a:spLocks noGrp="1"/>
          </p:cNvSpPr>
          <p:nvPr>
            <p:ph idx="1"/>
          </p:nvPr>
        </p:nvSpPr>
        <p:spPr>
          <a:xfrm>
            <a:off x="311499" y="1091381"/>
            <a:ext cx="11042301" cy="5766619"/>
          </a:xfrm>
        </p:spPr>
        <p:txBody>
          <a:bodyPr>
            <a:normAutofit fontScale="70000" lnSpcReduction="20000"/>
          </a:bodyPr>
          <a:lstStyle/>
          <a:p>
            <a:pPr marL="342900" lvl="0" indent="-342900">
              <a:buFont typeface="+mj-lt"/>
              <a:buAutoNum type="arabicPeriod"/>
              <a:tabLst>
                <a:tab pos="228600" algn="l"/>
              </a:tabLst>
            </a:pPr>
            <a:r>
              <a:rPr lang="en-GB" dirty="0">
                <a:effectLst/>
                <a:latin typeface="Times New Roman" panose="02020603050405020304" pitchFamily="18" charset="0"/>
                <a:ea typeface="Times New Roman" panose="02020603050405020304" pitchFamily="18" charset="0"/>
              </a:rPr>
              <a:t>Thelwall, M. (2024). </a:t>
            </a:r>
            <a:r>
              <a:rPr lang="en-US" dirty="0">
                <a:effectLst/>
                <a:latin typeface="Times New Roman" panose="02020603050405020304" pitchFamily="18" charset="0"/>
                <a:ea typeface="Times New Roman" panose="02020603050405020304" pitchFamily="18" charset="0"/>
              </a:rPr>
              <a:t>Can ChatGPT evaluate research quality? </a:t>
            </a:r>
            <a:r>
              <a:rPr lang="en-GB" dirty="0">
                <a:effectLst/>
                <a:latin typeface="Times New Roman" panose="02020603050405020304" pitchFamily="18" charset="0"/>
                <a:ea typeface="Times New Roman" panose="02020603050405020304" pitchFamily="18" charset="0"/>
              </a:rPr>
              <a:t>Journal of Data and Information Science, 9(2), 1–21. </a:t>
            </a:r>
            <a:r>
              <a:rPr lang="en-GB" dirty="0">
                <a:effectLst/>
                <a:latin typeface="Times New Roman" panose="02020603050405020304" pitchFamily="18" charset="0"/>
                <a:ea typeface="Times New Roman" panose="02020603050405020304" pitchFamily="18" charset="0"/>
                <a:hlinkClick r:id="rId3"/>
              </a:rPr>
              <a:t>https://doi.org/10.2478/jdis-2024-0013</a:t>
            </a:r>
            <a:endParaRPr lang="en-GB"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228600" algn="l"/>
              </a:tabLst>
            </a:pPr>
            <a:r>
              <a:rPr lang="en-GB" dirty="0">
                <a:effectLst/>
                <a:latin typeface="Times New Roman" panose="02020603050405020304" pitchFamily="18" charset="0"/>
                <a:ea typeface="Times New Roman" panose="02020603050405020304" pitchFamily="18" charset="0"/>
              </a:rPr>
              <a:t>Thelwall, M., &amp; </a:t>
            </a:r>
            <a:r>
              <a:rPr lang="en-GB" dirty="0" err="1">
                <a:effectLst/>
                <a:latin typeface="Times New Roman" panose="02020603050405020304" pitchFamily="18" charset="0"/>
                <a:ea typeface="Times New Roman" panose="02020603050405020304" pitchFamily="18" charset="0"/>
              </a:rPr>
              <a:t>Yaghi</a:t>
            </a:r>
            <a:r>
              <a:rPr lang="en-GB" dirty="0">
                <a:effectLst/>
                <a:latin typeface="Times New Roman" panose="02020603050405020304" pitchFamily="18" charset="0"/>
                <a:ea typeface="Times New Roman" panose="02020603050405020304" pitchFamily="18" charset="0"/>
              </a:rPr>
              <a:t>, A. (2024). In which fields can ChatGPT detect journal article quality? An evaluation of REF2021 results. </a:t>
            </a:r>
            <a:r>
              <a:rPr lang="en-GB" dirty="0">
                <a:effectLst/>
                <a:latin typeface="Times New Roman" panose="02020603050405020304" pitchFamily="18" charset="0"/>
                <a:ea typeface="Times New Roman" panose="02020603050405020304" pitchFamily="18" charset="0"/>
                <a:hlinkClick r:id="rId4"/>
              </a:rPr>
              <a:t>https://arxiv.org/abs/2409.16695</a:t>
            </a:r>
            <a:endParaRPr lang="en-GB"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228600" algn="l"/>
              </a:tabLst>
            </a:pPr>
            <a:r>
              <a:rPr lang="en-US" dirty="0">
                <a:latin typeface="Times New Roman" panose="02020603050405020304" pitchFamily="18" charset="0"/>
              </a:rPr>
              <a:t>Thelwall, M. (2024). </a:t>
            </a:r>
            <a:r>
              <a:rPr lang="en-US" i="1" dirty="0">
                <a:latin typeface="Times New Roman" panose="02020603050405020304" pitchFamily="18" charset="0"/>
              </a:rPr>
              <a:t>Quantitative Methods in Research Evaluation: Citation Indicators, Altmetrics, and Artificial Intelligence</a:t>
            </a:r>
            <a:r>
              <a:rPr lang="en-US" dirty="0">
                <a:latin typeface="Times New Roman" panose="02020603050405020304" pitchFamily="18" charset="0"/>
              </a:rPr>
              <a:t>. https://arxiv.org/abs/2407.00135 (book preprint)</a:t>
            </a:r>
          </a:p>
          <a:p>
            <a:pPr marL="342900" lvl="0" indent="-342900">
              <a:buFont typeface="+mj-lt"/>
              <a:buAutoNum type="arabicPeriod"/>
              <a:tabLst>
                <a:tab pos="228600" algn="l"/>
              </a:tabLst>
            </a:pPr>
            <a:r>
              <a:rPr lang="en-US" dirty="0">
                <a:latin typeface="Times New Roman" panose="02020603050405020304" pitchFamily="18" charset="0"/>
              </a:rPr>
              <a:t>Thelwall, M. (2025). In which fields do ChatGPT 4o scores align better than citations with research quality? </a:t>
            </a:r>
            <a:r>
              <a:rPr lang="en-US" i="1" dirty="0">
                <a:latin typeface="Times New Roman" panose="02020603050405020304" pitchFamily="18" charset="0"/>
                <a:hlinkClick r:id="rId5"/>
              </a:rPr>
              <a:t>https://arxiv.</a:t>
            </a:r>
            <a:r>
              <a:rPr lang="en-US" dirty="0">
                <a:latin typeface="Times New Roman" panose="02020603050405020304" pitchFamily="18" charset="0"/>
                <a:hlinkClick r:id="rId5"/>
              </a:rPr>
              <a:t>org</a:t>
            </a:r>
            <a:r>
              <a:rPr lang="en-US" i="1" dirty="0">
                <a:latin typeface="Times New Roman" panose="02020603050405020304" pitchFamily="18" charset="0"/>
                <a:hlinkClick r:id="rId5"/>
              </a:rPr>
              <a:t>/abs/2504.04464</a:t>
            </a:r>
            <a:endParaRPr lang="en-US" i="1" dirty="0">
              <a:latin typeface="Times New Roman" panose="02020603050405020304" pitchFamily="18" charset="0"/>
            </a:endParaRPr>
          </a:p>
          <a:p>
            <a:pPr marL="342900" lvl="0" indent="-342900">
              <a:buFont typeface="+mj-lt"/>
              <a:buAutoNum type="arabicPeriod"/>
              <a:tabLst>
                <a:tab pos="228600" algn="l"/>
              </a:tabLst>
            </a:pPr>
            <a:r>
              <a:rPr lang="en-US" sz="2800" dirty="0">
                <a:effectLst/>
                <a:latin typeface="Times New Roman" panose="02020603050405020304" pitchFamily="18" charset="0"/>
                <a:ea typeface="Times New Roman" panose="02020603050405020304" pitchFamily="18" charset="0"/>
              </a:rPr>
              <a:t>Thelwall, M., Jiang, X., &amp; Bath, P. (2025). Estimating the quality of published medical research with ChatGPT. </a:t>
            </a:r>
            <a:r>
              <a:rPr lang="en-US" sz="2800" i="1" dirty="0">
                <a:effectLst/>
                <a:latin typeface="Times New Roman" panose="02020603050405020304" pitchFamily="18" charset="0"/>
                <a:ea typeface="Times New Roman" panose="02020603050405020304" pitchFamily="18" charset="0"/>
              </a:rPr>
              <a:t>Information Processing &amp; Management</a:t>
            </a:r>
            <a:r>
              <a:rPr lang="en-US" sz="2800" dirty="0">
                <a:effectLst/>
                <a:latin typeface="Times New Roman" panose="02020603050405020304" pitchFamily="18" charset="0"/>
                <a:ea typeface="Times New Roman" panose="02020603050405020304" pitchFamily="18" charset="0"/>
              </a:rPr>
              <a:t>, 62(4), 104123. https://doi.org/10.1016/j.ipm.2025.104123</a:t>
            </a:r>
          </a:p>
          <a:p>
            <a:pPr marL="342900" lvl="0" indent="-342900">
              <a:buFont typeface="+mj-lt"/>
              <a:buAutoNum type="arabicPeriod"/>
              <a:tabLst>
                <a:tab pos="228600" algn="l"/>
              </a:tabLst>
            </a:pPr>
            <a:r>
              <a:rPr lang="en-US" sz="2800" dirty="0">
                <a:effectLst/>
                <a:latin typeface="Times New Roman" panose="02020603050405020304" pitchFamily="18" charset="0"/>
                <a:ea typeface="Times New Roman" panose="02020603050405020304" pitchFamily="18" charset="0"/>
              </a:rPr>
              <a:t>Thelwall, M. &amp; Cox, A. (2025). Estimating the quality of academic books from their descriptions with ChatGPT. </a:t>
            </a:r>
            <a:r>
              <a:rPr lang="en-US" sz="2800" i="1" dirty="0">
                <a:effectLst/>
                <a:latin typeface="Times New Roman" panose="02020603050405020304" pitchFamily="18" charset="0"/>
                <a:ea typeface="Times New Roman" panose="02020603050405020304" pitchFamily="18" charset="0"/>
              </a:rPr>
              <a:t>Journal of Academic Librarianship</a:t>
            </a:r>
            <a:r>
              <a:rPr lang="en-US" sz="2800" dirty="0">
                <a:effectLst/>
                <a:latin typeface="Times New Roman" panose="02020603050405020304" pitchFamily="18" charset="0"/>
                <a:ea typeface="Times New Roman" panose="02020603050405020304" pitchFamily="18" charset="0"/>
              </a:rPr>
              <a:t>.</a:t>
            </a:r>
          </a:p>
          <a:p>
            <a:pPr marL="342900" lvl="0" indent="-342900">
              <a:buFont typeface="+mj-lt"/>
              <a:buAutoNum type="arabicPeriod"/>
              <a:tabLst>
                <a:tab pos="228600" algn="l"/>
              </a:tabLst>
            </a:pPr>
            <a:r>
              <a:rPr lang="en-US" sz="2800" dirty="0">
                <a:effectLst/>
                <a:latin typeface="Times New Roman" panose="02020603050405020304" pitchFamily="18" charset="0"/>
                <a:ea typeface="Times New Roman" panose="02020603050405020304" pitchFamily="18" charset="0"/>
              </a:rPr>
              <a:t>Thelwall, M., &amp; Kousha, K. (2025). Journal Quality Factors from ChatGPT: More meaningful than Impact Factors? </a:t>
            </a:r>
            <a:r>
              <a:rPr lang="en-US" sz="2800" i="1" dirty="0">
                <a:effectLst/>
                <a:latin typeface="Times New Roman" panose="02020603050405020304" pitchFamily="18" charset="0"/>
                <a:ea typeface="Times New Roman" panose="02020603050405020304" pitchFamily="18" charset="0"/>
              </a:rPr>
              <a:t>Journal of Data and Information Science</a:t>
            </a:r>
            <a:r>
              <a:rPr lang="en-US" sz="2800" dirty="0">
                <a:effectLst/>
                <a:latin typeface="Times New Roman" panose="02020603050405020304" pitchFamily="18" charset="0"/>
                <a:ea typeface="Times New Roman" panose="02020603050405020304" pitchFamily="18" charset="0"/>
              </a:rPr>
              <a:t>. https://doi.org/10.2478/jdis-2025-0016</a:t>
            </a:r>
          </a:p>
          <a:p>
            <a:pPr marL="342900" lvl="0" indent="-342900">
              <a:buFont typeface="+mj-lt"/>
              <a:buAutoNum type="arabicPeriod"/>
              <a:tabLst>
                <a:tab pos="228600" algn="l"/>
              </a:tabLst>
            </a:pPr>
            <a:r>
              <a:rPr lang="en-US" sz="2800" dirty="0">
                <a:effectLst/>
                <a:latin typeface="Times New Roman" panose="02020603050405020304" pitchFamily="18" charset="0"/>
                <a:ea typeface="Times New Roman" panose="02020603050405020304" pitchFamily="18" charset="0"/>
              </a:rPr>
              <a:t>Thelwall, M. (2025). Evaluating research quality with Large Language Models: An analysis of ChatGPT’s effectiveness with different settings and inputs. </a:t>
            </a:r>
            <a:r>
              <a:rPr lang="en-US" sz="2800" i="1" dirty="0">
                <a:effectLst/>
                <a:latin typeface="Times New Roman" panose="02020603050405020304" pitchFamily="18" charset="0"/>
                <a:ea typeface="Times New Roman" panose="02020603050405020304" pitchFamily="18" charset="0"/>
              </a:rPr>
              <a:t>Journal of Data and Information Science</a:t>
            </a:r>
            <a:r>
              <a:rPr lang="en-US" sz="2800" dirty="0">
                <a:effectLst/>
                <a:latin typeface="Times New Roman" panose="02020603050405020304" pitchFamily="18" charset="0"/>
                <a:ea typeface="Times New Roman" panose="02020603050405020304" pitchFamily="18" charset="0"/>
              </a:rPr>
              <a:t>, 10(1), 7-25. </a:t>
            </a:r>
            <a:r>
              <a:rPr lang="en-US" sz="2800" dirty="0">
                <a:effectLst/>
                <a:latin typeface="Times New Roman" panose="02020603050405020304" pitchFamily="18" charset="0"/>
                <a:ea typeface="Times New Roman" panose="02020603050405020304" pitchFamily="18" charset="0"/>
                <a:hlinkClick r:id="rId6"/>
              </a:rPr>
              <a:t>https://doi.org/10.2478/jdis-2025-0011</a:t>
            </a:r>
            <a:endParaRPr lang="en-US" sz="28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228600" algn="l"/>
              </a:tabLst>
            </a:pPr>
            <a:r>
              <a:rPr lang="en-US" sz="2800" dirty="0">
                <a:effectLst/>
                <a:latin typeface="Times New Roman" panose="02020603050405020304" pitchFamily="18" charset="0"/>
                <a:ea typeface="Times New Roman" panose="02020603050405020304" pitchFamily="18" charset="0"/>
              </a:rPr>
              <a:t>Kousha, K., &amp; Thelwall, M. (to appear). Assessing the societal influence of academic research with ChatGPT: Impact case study evaluations. </a:t>
            </a:r>
            <a:r>
              <a:rPr lang="en-US" sz="2800" i="1" dirty="0">
                <a:effectLst/>
                <a:latin typeface="Times New Roman" panose="02020603050405020304" pitchFamily="18" charset="0"/>
                <a:ea typeface="Times New Roman" panose="02020603050405020304" pitchFamily="18" charset="0"/>
              </a:rPr>
              <a:t>Journal of the Association for Information Science and Technology</a:t>
            </a:r>
            <a:r>
              <a:rPr lang="en-US" sz="2800" dirty="0">
                <a:effectLst/>
                <a:latin typeface="Times New Roman" panose="02020603050405020304" pitchFamily="18" charset="0"/>
                <a:ea typeface="Times New Roman" panose="02020603050405020304" pitchFamily="18" charset="0"/>
              </a:rPr>
              <a:t>.</a:t>
            </a:r>
          </a:p>
          <a:p>
            <a:pPr marL="342900" lvl="0" indent="-342900">
              <a:buFont typeface="+mj-lt"/>
              <a:buAutoNum type="arabicPeriod"/>
              <a:tabLst>
                <a:tab pos="228600" algn="l"/>
              </a:tabLst>
            </a:pPr>
            <a:endParaRPr lang="en-US" sz="28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228600" algn="l"/>
              </a:tabLst>
            </a:pPr>
            <a:endParaRPr lang="en-GB" dirty="0">
              <a:latin typeface="Times New Roman" panose="02020603050405020304" pitchFamily="18" charset="0"/>
            </a:endParaRPr>
          </a:p>
        </p:txBody>
      </p:sp>
    </p:spTree>
    <p:extLst>
      <p:ext uri="{BB962C8B-B14F-4D97-AF65-F5344CB8AC3E}">
        <p14:creationId xmlns:p14="http://schemas.microsoft.com/office/powerpoint/2010/main" val="3601442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4E97D-F844-848E-4BFB-1506D9795678}"/>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00036F1E-8570-ED87-23B8-BC9153E542F5}"/>
              </a:ext>
            </a:extLst>
          </p:cNvPr>
          <p:cNvSpPr>
            <a:spLocks noGrp="1"/>
          </p:cNvSpPr>
          <p:nvPr>
            <p:ph idx="1"/>
          </p:nvPr>
        </p:nvSpPr>
        <p:spPr>
          <a:xfrm>
            <a:off x="215511" y="1926602"/>
            <a:ext cx="2163052" cy="4351338"/>
          </a:xfrm>
        </p:spPr>
        <p:txBody>
          <a:bodyPr/>
          <a:lstStyle/>
          <a:p>
            <a:pPr marL="0" indent="0">
              <a:buNone/>
            </a:pPr>
            <a:r>
              <a:rPr lang="en-US" dirty="0"/>
              <a:t>Example ChatGPT models – there are 23+ different ones plus different release versions</a:t>
            </a:r>
            <a:endParaRPr lang="en-GB" dirty="0"/>
          </a:p>
        </p:txBody>
      </p:sp>
      <p:pic>
        <p:nvPicPr>
          <p:cNvPr id="5" name="Picture 4">
            <a:extLst>
              <a:ext uri="{FF2B5EF4-FFF2-40B4-BE49-F238E27FC236}">
                <a16:creationId xmlns:a16="http://schemas.microsoft.com/office/drawing/2014/main" id="{C3E2C816-5B2A-A912-8A4F-B162775CE0EB}"/>
              </a:ext>
            </a:extLst>
          </p:cNvPr>
          <p:cNvPicPr>
            <a:picLocks noChangeAspect="1"/>
          </p:cNvPicPr>
          <p:nvPr/>
        </p:nvPicPr>
        <p:blipFill>
          <a:blip r:embed="rId2"/>
          <a:stretch>
            <a:fillRect/>
          </a:stretch>
        </p:blipFill>
        <p:spPr>
          <a:xfrm>
            <a:off x="3195373" y="78538"/>
            <a:ext cx="8843291" cy="8251824"/>
          </a:xfrm>
          <a:prstGeom prst="rect">
            <a:avLst/>
          </a:prstGeom>
        </p:spPr>
      </p:pic>
    </p:spTree>
    <p:extLst>
      <p:ext uri="{BB962C8B-B14F-4D97-AF65-F5344CB8AC3E}">
        <p14:creationId xmlns:p14="http://schemas.microsoft.com/office/powerpoint/2010/main" val="2508625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9EB78-3E08-69FF-5EA1-9A7FD0F3754C}"/>
              </a:ext>
            </a:extLst>
          </p:cNvPr>
          <p:cNvSpPr>
            <a:spLocks noGrp="1"/>
          </p:cNvSpPr>
          <p:nvPr>
            <p:ph type="title"/>
          </p:nvPr>
        </p:nvSpPr>
        <p:spPr>
          <a:xfrm>
            <a:off x="758078" y="328517"/>
            <a:ext cx="10515600" cy="792466"/>
          </a:xfrm>
        </p:spPr>
        <p:txBody>
          <a:bodyPr>
            <a:normAutofit fontScale="90000"/>
          </a:bodyPr>
          <a:lstStyle/>
          <a:p>
            <a:r>
              <a:rPr lang="en-GB" dirty="0"/>
              <a:t>ChatGPT system instructions from the UK </a:t>
            </a:r>
            <a:r>
              <a:rPr lang="en-US" dirty="0"/>
              <a:t>Research Excellence Framework (REF) 2021</a:t>
            </a:r>
            <a:endParaRPr lang="en-GB" dirty="0"/>
          </a:p>
        </p:txBody>
      </p:sp>
      <p:sp>
        <p:nvSpPr>
          <p:cNvPr id="3" name="Content Placeholder 2">
            <a:extLst>
              <a:ext uri="{FF2B5EF4-FFF2-40B4-BE49-F238E27FC236}">
                <a16:creationId xmlns:a16="http://schemas.microsoft.com/office/drawing/2014/main" id="{4DC558A1-F679-BB2B-0D90-ACF6B85F6785}"/>
              </a:ext>
            </a:extLst>
          </p:cNvPr>
          <p:cNvSpPr>
            <a:spLocks noGrp="1"/>
          </p:cNvSpPr>
          <p:nvPr>
            <p:ph idx="1"/>
          </p:nvPr>
        </p:nvSpPr>
        <p:spPr>
          <a:xfrm>
            <a:off x="218193" y="1260622"/>
            <a:ext cx="11595370" cy="5894962"/>
          </a:xfrm>
        </p:spPr>
        <p:txBody>
          <a:bodyPr>
            <a:normAutofit fontScale="85000" lnSpcReduction="20000"/>
          </a:bodyPr>
          <a:lstStyle/>
          <a:p>
            <a:pPr marL="0" indent="0">
              <a:buNone/>
            </a:pPr>
            <a:r>
              <a:rPr lang="en-GB" b="1" dirty="0"/>
              <a:t>You are an academic expert, assessing academic journal articles based on originality, significance, and rigour in alignment with international research quality standards</a:t>
            </a:r>
            <a:r>
              <a:rPr lang="en-GB" dirty="0"/>
              <a:t>. […]</a:t>
            </a:r>
          </a:p>
          <a:p>
            <a:pPr marL="0" indent="0">
              <a:buNone/>
            </a:pPr>
            <a:r>
              <a:rPr lang="en-GB" b="1" dirty="0"/>
              <a:t>Originality</a:t>
            </a:r>
            <a:r>
              <a:rPr lang="en-GB" dirty="0"/>
              <a:t> will be understood as the extent to which the output makes an important and innovative contribution to understanding and knowledge in the field. […]</a:t>
            </a:r>
          </a:p>
          <a:p>
            <a:pPr marL="0" indent="0">
              <a:buNone/>
            </a:pPr>
            <a:r>
              <a:rPr lang="en-GB" b="1" dirty="0"/>
              <a:t>Significance</a:t>
            </a:r>
            <a:r>
              <a:rPr lang="en-GB" dirty="0"/>
              <a:t> will be understood as the extent to which the work has influenced, or has the capacity to influence, knowledge and scholarly thought, or the development and understanding of policy and/or practice. </a:t>
            </a:r>
          </a:p>
          <a:p>
            <a:pPr marL="0" indent="0">
              <a:buNone/>
            </a:pPr>
            <a:r>
              <a:rPr lang="en-GB" b="1" dirty="0"/>
              <a:t>Rigour</a:t>
            </a:r>
            <a:r>
              <a:rPr lang="en-GB" dirty="0"/>
              <a:t> will be understood as the extent to which the work demonstrates intellectual coherence and integrity, and adopts robust and appropriate concepts, analyses, sources, theories and/or methodologies.</a:t>
            </a:r>
          </a:p>
          <a:p>
            <a:pPr marL="0" indent="0">
              <a:buNone/>
            </a:pPr>
            <a:r>
              <a:rPr lang="en-GB" dirty="0"/>
              <a:t>The scoring system used is 1*, 2*, 3* or 4*, which are defined as follows.</a:t>
            </a:r>
          </a:p>
          <a:p>
            <a:pPr marL="0" indent="0">
              <a:buNone/>
            </a:pPr>
            <a:r>
              <a:rPr lang="en-GB" dirty="0"/>
              <a:t>4*: Quality that is </a:t>
            </a:r>
            <a:r>
              <a:rPr lang="en-GB" b="1" dirty="0"/>
              <a:t>world-leading</a:t>
            </a:r>
            <a:r>
              <a:rPr lang="en-GB" dirty="0"/>
              <a:t> in terms of originality, significance and rigour.</a:t>
            </a:r>
          </a:p>
          <a:p>
            <a:pPr marL="0" indent="0">
              <a:buNone/>
            </a:pPr>
            <a:r>
              <a:rPr lang="en-GB" dirty="0"/>
              <a:t>3*: Quality that is </a:t>
            </a:r>
            <a:r>
              <a:rPr lang="en-GB" b="1" dirty="0"/>
              <a:t>internationally excellent </a:t>
            </a:r>
            <a:r>
              <a:rPr lang="en-GB" dirty="0"/>
              <a:t>in terms of originality, significance and rigour but which falls short of the highest standards of excellence.</a:t>
            </a:r>
          </a:p>
          <a:p>
            <a:pPr marL="0" indent="0">
              <a:buNone/>
            </a:pPr>
            <a:r>
              <a:rPr lang="en-GB" dirty="0"/>
              <a:t>2*: Quality that is </a:t>
            </a:r>
            <a:r>
              <a:rPr lang="en-GB" b="1" dirty="0"/>
              <a:t>recognised internationally </a:t>
            </a:r>
            <a:r>
              <a:rPr lang="en-GB" dirty="0"/>
              <a:t>in terms of originality, significance and rigour.</a:t>
            </a:r>
          </a:p>
          <a:p>
            <a:pPr marL="0" indent="0">
              <a:buNone/>
            </a:pPr>
            <a:r>
              <a:rPr lang="en-GB" dirty="0"/>
              <a:t>1* Quality that is </a:t>
            </a:r>
            <a:r>
              <a:rPr lang="en-GB" b="1" dirty="0"/>
              <a:t>recognised nationally </a:t>
            </a:r>
            <a:r>
              <a:rPr lang="en-GB" dirty="0"/>
              <a:t>in terms of originality, significance and rigour.</a:t>
            </a:r>
          </a:p>
          <a:p>
            <a:pPr marL="0" indent="0">
              <a:buNone/>
            </a:pPr>
            <a:r>
              <a:rPr lang="en-GB" dirty="0"/>
              <a:t>[…]</a:t>
            </a:r>
          </a:p>
        </p:txBody>
      </p:sp>
    </p:spTree>
    <p:extLst>
      <p:ext uri="{BB962C8B-B14F-4D97-AF65-F5344CB8AC3E}">
        <p14:creationId xmlns:p14="http://schemas.microsoft.com/office/powerpoint/2010/main" val="3550807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386C6B-BB66-865C-1B9A-7AD13368AA9E}"/>
              </a:ext>
            </a:extLst>
          </p:cNvPr>
          <p:cNvSpPr>
            <a:spLocks noGrp="1"/>
          </p:cNvSpPr>
          <p:nvPr>
            <p:ph type="title" idx="4294967295"/>
          </p:nvPr>
        </p:nvSpPr>
        <p:spPr>
          <a:xfrm>
            <a:off x="-203200" y="0"/>
            <a:ext cx="12293600" cy="6789737"/>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22860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chemeClr val="tx1"/>
                </a:solidFill>
                <a:effectLst/>
                <a:uLnTx/>
                <a:uFillTx/>
                <a:latin typeface="Calibri" panose="020F0502020204030204" pitchFamily="34" charset="0"/>
                <a:ea typeface="DengXian" panose="02010600030101010101" pitchFamily="2" charset="-122"/>
                <a:cs typeface="Times New Roman" panose="02020603050405020304" pitchFamily="18" charset="0"/>
              </a:rPr>
              <a:t>[]Based on the REF criteria for assessing research outputs, the article would be evaluated under the following categories:</a:t>
            </a:r>
            <a:endParaRPr kumimoji="0" lang="en-GB" sz="1800" b="0" i="0" u="none" strike="noStrike" kern="1200" cap="none" spc="0" normalizeH="0" baseline="0" noProof="0" dirty="0">
              <a:ln>
                <a:noFill/>
              </a:ln>
              <a:solidFill>
                <a:schemeClr val="tx1"/>
              </a:solidFill>
              <a:effectLst/>
              <a:uLnTx/>
              <a:uFillTx/>
              <a:latin typeface="Calibri" panose="020F0502020204030204" pitchFamily="34" charset="0"/>
              <a:ea typeface="DengXian" panose="02010600030101010101" pitchFamily="2" charset="-122"/>
              <a:cs typeface="Times New Roman" panose="02020603050405020304" pitchFamily="18" charset="0"/>
            </a:endParaRPr>
          </a:p>
          <a:p>
            <a:pPr marL="22860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chemeClr val="tx1"/>
                </a:solidFill>
                <a:effectLst/>
                <a:uLnTx/>
                <a:uFillTx/>
                <a:latin typeface="Calibri" panose="020F0502020204030204" pitchFamily="34" charset="0"/>
                <a:ea typeface="DengXian" panose="02010600030101010101" pitchFamily="2" charset="-122"/>
                <a:cs typeface="Times New Roman" panose="02020603050405020304" pitchFamily="18" charset="0"/>
              </a:rPr>
              <a:t>1. **</a:t>
            </a:r>
            <a:r>
              <a:rPr kumimoji="0" lang="en-US" sz="1800" b="1" i="0" u="none" strike="noStrike" kern="1200" cap="none" spc="0" normalizeH="0" baseline="0" noProof="0" dirty="0">
                <a:ln>
                  <a:noFill/>
                </a:ln>
                <a:solidFill>
                  <a:schemeClr val="tx1"/>
                </a:solidFill>
                <a:effectLst/>
                <a:uLnTx/>
                <a:uFillTx/>
                <a:latin typeface="Calibri" panose="020F0502020204030204" pitchFamily="34" charset="0"/>
                <a:ea typeface="DengXian" panose="02010600030101010101" pitchFamily="2" charset="-122"/>
                <a:cs typeface="Times New Roman" panose="02020603050405020304" pitchFamily="18" charset="0"/>
              </a:rPr>
              <a:t>Originality</a:t>
            </a:r>
            <a:r>
              <a:rPr kumimoji="0" lang="en-US" sz="1800" b="0" i="0" u="none" strike="noStrike" kern="1200" cap="none" spc="0" normalizeH="0" baseline="0" noProof="0" dirty="0">
                <a:ln>
                  <a:noFill/>
                </a:ln>
                <a:solidFill>
                  <a:schemeClr val="tx1"/>
                </a:solidFill>
                <a:effectLst/>
                <a:uLnTx/>
                <a:uFillTx/>
                <a:latin typeface="Calibri" panose="020F0502020204030204" pitchFamily="34" charset="0"/>
                <a:ea typeface="DengXian" panose="02010600030101010101" pitchFamily="2" charset="-122"/>
                <a:cs typeface="Times New Roman" panose="02020603050405020304" pitchFamily="18" charset="0"/>
              </a:rPr>
              <a:t>**: The study demonstrates originality through its comprehensive, large-scale analysis of academic collaboration patterns across multiple countries and disciplines. It engages with the complex problem of understanding the dynamics of academic collaboration and its impact on citation rates, a topic of significant relevance in the context of global research practices.</a:t>
            </a:r>
            <a:endParaRPr kumimoji="0" lang="en-GB" sz="1800" b="0" i="0" u="none" strike="noStrike" kern="1200" cap="none" spc="0" normalizeH="0" baseline="0" noProof="0" dirty="0">
              <a:ln>
                <a:noFill/>
              </a:ln>
              <a:solidFill>
                <a:schemeClr val="tx1"/>
              </a:solidFill>
              <a:effectLst/>
              <a:uLnTx/>
              <a:uFillTx/>
              <a:latin typeface="Calibri" panose="020F0502020204030204" pitchFamily="34" charset="0"/>
              <a:ea typeface="DengXian" panose="02010600030101010101" pitchFamily="2" charset="-122"/>
              <a:cs typeface="Times New Roman" panose="02020603050405020304" pitchFamily="18" charset="0"/>
            </a:endParaRPr>
          </a:p>
          <a:p>
            <a:pPr marL="22860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chemeClr val="tx1"/>
                </a:solidFill>
                <a:effectLst/>
                <a:uLnTx/>
                <a:uFillTx/>
                <a:latin typeface="Calibri" panose="020F0502020204030204" pitchFamily="34" charset="0"/>
                <a:ea typeface="DengXian" panose="02010600030101010101" pitchFamily="2" charset="-122"/>
                <a:cs typeface="Times New Roman" panose="02020603050405020304" pitchFamily="18" charset="0"/>
              </a:rPr>
              <a:t>2. **</a:t>
            </a:r>
            <a:r>
              <a:rPr kumimoji="0" lang="en-US" sz="1800" b="1" i="0" u="none" strike="noStrike" kern="1200" cap="none" spc="0" normalizeH="0" baseline="0" noProof="0" dirty="0">
                <a:ln>
                  <a:noFill/>
                </a:ln>
                <a:solidFill>
                  <a:schemeClr val="tx1"/>
                </a:solidFill>
                <a:effectLst/>
                <a:uLnTx/>
                <a:uFillTx/>
                <a:latin typeface="Calibri" panose="020F0502020204030204" pitchFamily="34" charset="0"/>
                <a:ea typeface="DengXian" panose="02010600030101010101" pitchFamily="2" charset="-122"/>
                <a:cs typeface="Times New Roman" panose="02020603050405020304" pitchFamily="18" charset="0"/>
              </a:rPr>
              <a:t>Significance</a:t>
            </a:r>
            <a:r>
              <a:rPr kumimoji="0" lang="en-US" sz="1800" b="0" i="0" u="none" strike="noStrike" kern="1200" cap="none" spc="0" normalizeH="0" baseline="0" noProof="0" dirty="0">
                <a:ln>
                  <a:noFill/>
                </a:ln>
                <a:solidFill>
                  <a:schemeClr val="tx1"/>
                </a:solidFill>
                <a:effectLst/>
                <a:uLnTx/>
                <a:uFillTx/>
                <a:latin typeface="Calibri" panose="020F0502020204030204" pitchFamily="34" charset="0"/>
                <a:ea typeface="DengXian" panose="02010600030101010101" pitchFamily="2" charset="-122"/>
                <a:cs typeface="Times New Roman" panose="02020603050405020304" pitchFamily="18" charset="0"/>
              </a:rPr>
              <a:t>**: The research has a significant potential to influence understanding in multiple fields, particularly in research policy and scholarly communication. It provides valuable insights that can inform national and international strategies for research collaboration and funding. The study’s findings challenge the uniformity of collaboration practices across different regions and disciplines, highlighting the need for context-specific approaches in research management and policy-making.</a:t>
            </a:r>
            <a:endParaRPr kumimoji="0" lang="en-GB" sz="1800" b="0" i="0" u="none" strike="noStrike" kern="1200" cap="none" spc="0" normalizeH="0" baseline="0" noProof="0" dirty="0">
              <a:ln>
                <a:noFill/>
              </a:ln>
              <a:solidFill>
                <a:schemeClr val="tx1"/>
              </a:solidFill>
              <a:effectLst/>
              <a:uLnTx/>
              <a:uFillTx/>
              <a:latin typeface="Calibri" panose="020F0502020204030204" pitchFamily="34" charset="0"/>
              <a:ea typeface="DengXian" panose="02010600030101010101" pitchFamily="2" charset="-122"/>
              <a:cs typeface="Times New Roman" panose="02020603050405020304" pitchFamily="18" charset="0"/>
            </a:endParaRPr>
          </a:p>
          <a:p>
            <a:pPr marL="22860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chemeClr val="tx1"/>
                </a:solidFill>
                <a:effectLst/>
                <a:uLnTx/>
                <a:uFillTx/>
                <a:latin typeface="Calibri" panose="020F0502020204030204" pitchFamily="34" charset="0"/>
                <a:ea typeface="DengXian" panose="02010600030101010101" pitchFamily="2" charset="-122"/>
                <a:cs typeface="Times New Roman" panose="02020603050405020304" pitchFamily="18" charset="0"/>
              </a:rPr>
              <a:t>3. **</a:t>
            </a:r>
            <a:r>
              <a:rPr kumimoji="0" lang="en-US" sz="1800" b="1" i="0" u="none" strike="noStrike" kern="1200" cap="none" spc="0" normalizeH="0" baseline="0" noProof="0" dirty="0" err="1">
                <a:ln>
                  <a:noFill/>
                </a:ln>
                <a:solidFill>
                  <a:schemeClr val="tx1"/>
                </a:solidFill>
                <a:effectLst/>
                <a:uLnTx/>
                <a:uFillTx/>
                <a:latin typeface="Calibri" panose="020F0502020204030204" pitchFamily="34" charset="0"/>
                <a:ea typeface="DengXian" panose="02010600030101010101" pitchFamily="2" charset="-122"/>
                <a:cs typeface="Times New Roman" panose="02020603050405020304" pitchFamily="18" charset="0"/>
              </a:rPr>
              <a:t>Rigour</a:t>
            </a:r>
            <a:r>
              <a:rPr kumimoji="0" lang="en-US" sz="1800" b="0" i="0" u="none" strike="noStrike" kern="1200" cap="none" spc="0" normalizeH="0" baseline="0" noProof="0" dirty="0">
                <a:ln>
                  <a:noFill/>
                </a:ln>
                <a:solidFill>
                  <a:schemeClr val="tx1"/>
                </a:solidFill>
                <a:effectLst/>
                <a:uLnTx/>
                <a:uFillTx/>
                <a:latin typeface="Calibri" panose="020F0502020204030204" pitchFamily="34" charset="0"/>
                <a:ea typeface="DengXian" panose="02010600030101010101" pitchFamily="2" charset="-122"/>
                <a:cs typeface="Times New Roman" panose="02020603050405020304" pitchFamily="18" charset="0"/>
              </a:rPr>
              <a:t>**: The study exhibits intellectual coherence and integrity. It adopts a robust and appropriate methodology, utilizing a large dataset and a well-justified metric for citation impact analysis. The research design is methodologically sound, and the authors provide a thorough analysis of their findings, acknowledging the limitations of their study.</a:t>
            </a:r>
            <a:endParaRPr kumimoji="0" lang="en-GB" sz="1800" b="0" i="0" u="none" strike="noStrike" kern="1200" cap="none" spc="0" normalizeH="0" baseline="0" noProof="0" dirty="0">
              <a:ln>
                <a:noFill/>
              </a:ln>
              <a:solidFill>
                <a:schemeClr val="tx1"/>
              </a:solidFill>
              <a:effectLst/>
              <a:uLnTx/>
              <a:uFillTx/>
              <a:latin typeface="Calibri" panose="020F0502020204030204" pitchFamily="34" charset="0"/>
              <a:ea typeface="DengXian" panose="02010600030101010101" pitchFamily="2" charset="-122"/>
              <a:cs typeface="Times New Roman" panose="02020603050405020304" pitchFamily="18" charset="0"/>
            </a:endParaRPr>
          </a:p>
          <a:p>
            <a:pPr marL="22860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chemeClr val="tx1"/>
                </a:solidFill>
                <a:effectLst/>
                <a:uLnTx/>
                <a:uFillTx/>
                <a:latin typeface="Calibri" panose="020F0502020204030204" pitchFamily="34" charset="0"/>
                <a:ea typeface="DengXian" panose="02010600030101010101" pitchFamily="2" charset="-122"/>
                <a:cs typeface="Times New Roman" panose="02020603050405020304" pitchFamily="18" charset="0"/>
              </a:rPr>
              <a:t>Based on these considerations, the article would be rated as follows:</a:t>
            </a:r>
            <a:endParaRPr kumimoji="0" lang="en-GB" sz="1800" b="0" i="0" u="none" strike="noStrike" kern="1200" cap="none" spc="0" normalizeH="0" baseline="0" noProof="0" dirty="0">
              <a:ln>
                <a:noFill/>
              </a:ln>
              <a:solidFill>
                <a:schemeClr val="tx1"/>
              </a:solidFill>
              <a:effectLst/>
              <a:uLnTx/>
              <a:uFillTx/>
              <a:latin typeface="Calibri" panose="020F0502020204030204" pitchFamily="34" charset="0"/>
              <a:ea typeface="DengXian" panose="02010600030101010101" pitchFamily="2" charset="-122"/>
              <a:cs typeface="Times New Roman" panose="02020603050405020304" pitchFamily="18" charset="0"/>
            </a:endParaRPr>
          </a:p>
          <a:p>
            <a:pPr marL="22860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chemeClr val="tx1"/>
                </a:solidFill>
                <a:effectLst/>
                <a:uLnTx/>
                <a:uFillTx/>
                <a:latin typeface="Calibri" panose="020F0502020204030204" pitchFamily="34" charset="0"/>
                <a:ea typeface="DengXian" panose="02010600030101010101" pitchFamily="2" charset="-122"/>
                <a:cs typeface="Times New Roman" panose="02020603050405020304" pitchFamily="18" charset="0"/>
              </a:rPr>
              <a:t>- **4* (</a:t>
            </a:r>
            <a:r>
              <a:rPr kumimoji="0" lang="en-US" sz="1800" b="1" i="0" u="none" strike="noStrike" kern="1200" cap="none" spc="0" normalizeH="0" baseline="0" noProof="0" dirty="0">
                <a:ln>
                  <a:noFill/>
                </a:ln>
                <a:solidFill>
                  <a:schemeClr val="tx1"/>
                </a:solidFill>
                <a:effectLst/>
                <a:uLnTx/>
                <a:uFillTx/>
                <a:latin typeface="Calibri" panose="020F0502020204030204" pitchFamily="34" charset="0"/>
                <a:ea typeface="DengXian" panose="02010600030101010101" pitchFamily="2" charset="-122"/>
                <a:cs typeface="Times New Roman" panose="02020603050405020304" pitchFamily="18" charset="0"/>
              </a:rPr>
              <a:t>World-leading</a:t>
            </a:r>
            <a:r>
              <a:rPr kumimoji="0" lang="en-US" sz="1800" b="0" i="0" u="none" strike="noStrike" kern="1200" cap="none" spc="0" normalizeH="0" baseline="0" noProof="0" dirty="0">
                <a:ln>
                  <a:noFill/>
                </a:ln>
                <a:solidFill>
                  <a:schemeClr val="tx1"/>
                </a:solidFill>
                <a:effectLst/>
                <a:uLnTx/>
                <a:uFillTx/>
                <a:latin typeface="Calibri" panose="020F0502020204030204" pitchFamily="34" charset="0"/>
                <a:ea typeface="DengXian" panose="02010600030101010101" pitchFamily="2" charset="-122"/>
                <a:cs typeface="Times New Roman" panose="02020603050405020304" pitchFamily="18" charset="0"/>
              </a:rPr>
              <a:t>)**: While the study is methodologically sound and offers new insights into the patterns of academic collaboration and citation impact, it may not reach the highest standards of world-leading work in terms of providing transformative theoretical advances or developing entirely new methods or paradigms. It offers substantial contributions to the field but may fall slightly short of a pioneering breakthrough that would characterize a definitive 4* rating.</a:t>
            </a:r>
            <a:endParaRPr kumimoji="0" lang="en-GB" sz="1800" b="0" i="0" u="none" strike="noStrike" kern="1200" cap="none" spc="0" normalizeH="0" baseline="0" noProof="0" dirty="0">
              <a:ln>
                <a:noFill/>
              </a:ln>
              <a:solidFill>
                <a:schemeClr val="tx1"/>
              </a:solidFill>
              <a:effectLst/>
              <a:uLnTx/>
              <a:uFillTx/>
              <a:latin typeface="Calibri" panose="020F0502020204030204" pitchFamily="34" charset="0"/>
              <a:ea typeface="DengXian" panose="02010600030101010101" pitchFamily="2" charset="-122"/>
              <a:cs typeface="Times New Roman" panose="02020603050405020304" pitchFamily="18" charset="0"/>
            </a:endParaRPr>
          </a:p>
          <a:p>
            <a:pPr marL="22860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chemeClr val="tx1"/>
                </a:solidFill>
                <a:effectLst/>
                <a:uLnTx/>
                <a:uFillTx/>
                <a:latin typeface="Calibri" panose="020F0502020204030204" pitchFamily="34" charset="0"/>
                <a:ea typeface="DengXian" panose="02010600030101010101" pitchFamily="2" charset="-122"/>
                <a:cs typeface="Times New Roman" panose="02020603050405020304" pitchFamily="18" charset="0"/>
              </a:rPr>
              <a:t>- **3* (</a:t>
            </a:r>
            <a:r>
              <a:rPr kumimoji="0" lang="en-US" sz="1800" b="1" i="0" u="none" strike="noStrike" kern="1200" cap="none" spc="0" normalizeH="0" baseline="0" noProof="0" dirty="0">
                <a:ln>
                  <a:noFill/>
                </a:ln>
                <a:solidFill>
                  <a:schemeClr val="tx1"/>
                </a:solidFill>
                <a:effectLst/>
                <a:uLnTx/>
                <a:uFillTx/>
                <a:latin typeface="Calibri" panose="020F0502020204030204" pitchFamily="34" charset="0"/>
                <a:ea typeface="DengXian" panose="02010600030101010101" pitchFamily="2" charset="-122"/>
                <a:cs typeface="Times New Roman" panose="02020603050405020304" pitchFamily="18" charset="0"/>
              </a:rPr>
              <a:t>Internationally excellent</a:t>
            </a:r>
            <a:r>
              <a:rPr kumimoji="0" lang="en-US" sz="1800" b="0" i="0" u="none" strike="noStrike" kern="1200" cap="none" spc="0" normalizeH="0" baseline="0" noProof="0" dirty="0">
                <a:ln>
                  <a:noFill/>
                </a:ln>
                <a:solidFill>
                  <a:schemeClr val="tx1"/>
                </a:solidFill>
                <a:effectLst/>
                <a:uLnTx/>
                <a:uFillTx/>
                <a:latin typeface="Calibri" panose="020F0502020204030204" pitchFamily="34" charset="0"/>
                <a:ea typeface="DengXian" panose="02010600030101010101" pitchFamily="2" charset="-122"/>
                <a:cs typeface="Times New Roman" panose="02020603050405020304" pitchFamily="18" charset="0"/>
              </a:rPr>
              <a:t>)**: The article most likely fits within this category. It is of high quality, contributes important knowledge, and is likely to be influential at an international level. The study is well-designed, applies a robust methodology, and addresses a significant issue in academic research. It is likely to be an important point of reference for future research in this area.</a:t>
            </a:r>
            <a:endParaRPr kumimoji="0" lang="en-GB" sz="1800" b="0" i="0" u="none" strike="noStrike" kern="1200" cap="none" spc="0" normalizeH="0" baseline="0" noProof="0" dirty="0">
              <a:ln>
                <a:noFill/>
              </a:ln>
              <a:solidFill>
                <a:schemeClr val="tx1"/>
              </a:solidFill>
              <a:effectLst/>
              <a:uLnTx/>
              <a:uFillTx/>
              <a:latin typeface="Calibri" panose="020F0502020204030204" pitchFamily="34" charset="0"/>
              <a:ea typeface="DengXian" panose="02010600030101010101" pitchFamily="2" charset="-122"/>
              <a:cs typeface="Times New Roman" panose="02020603050405020304" pitchFamily="18" charset="0"/>
            </a:endParaRPr>
          </a:p>
          <a:p>
            <a:pPr marL="22860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chemeClr val="tx1"/>
                </a:solidFill>
                <a:effectLst/>
                <a:uLnTx/>
                <a:uFillTx/>
                <a:latin typeface="Calibri" panose="020F0502020204030204" pitchFamily="34" charset="0"/>
                <a:ea typeface="DengXian" panose="02010600030101010101" pitchFamily="2" charset="-122"/>
                <a:cs typeface="Times New Roman" panose="02020603050405020304" pitchFamily="18" charset="0"/>
              </a:rPr>
              <a:t>In conclusion, the article is assessed to be of </a:t>
            </a:r>
            <a:r>
              <a:rPr kumimoji="0" lang="en-US" sz="1800" b="1" i="0" u="none" strike="noStrike" kern="1200" cap="none" spc="0" normalizeH="0" baseline="0" noProof="0" dirty="0">
                <a:ln>
                  <a:noFill/>
                </a:ln>
                <a:solidFill>
                  <a:schemeClr val="tx1"/>
                </a:solidFill>
                <a:effectLst/>
                <a:uLnTx/>
                <a:uFillTx/>
                <a:latin typeface="Calibri" panose="020F0502020204030204" pitchFamily="34" charset="0"/>
                <a:ea typeface="DengXian" panose="02010600030101010101" pitchFamily="2" charset="-122"/>
                <a:cs typeface="Times New Roman" panose="02020603050405020304" pitchFamily="18" charset="0"/>
              </a:rPr>
              <a:t>3*</a:t>
            </a:r>
            <a:r>
              <a:rPr kumimoji="0" lang="en-US" sz="1800" b="0" i="0" u="none" strike="noStrike" kern="1200" cap="none" spc="0" normalizeH="0" baseline="0" noProof="0" dirty="0">
                <a:ln>
                  <a:noFill/>
                </a:ln>
                <a:solidFill>
                  <a:schemeClr val="tx1"/>
                </a:solidFill>
                <a:effectLst/>
                <a:uLnTx/>
                <a:uFillTx/>
                <a:latin typeface="Calibri" panose="020F0502020204030204" pitchFamily="34" charset="0"/>
                <a:ea typeface="DengXian" panose="02010600030101010101" pitchFamily="2" charset="-122"/>
                <a:cs typeface="Times New Roman" panose="02020603050405020304" pitchFamily="18" charset="0"/>
              </a:rPr>
              <a:t> quality, indicating that it is internationally excellent in terms of originality, significance, and </a:t>
            </a:r>
            <a:r>
              <a:rPr kumimoji="0" lang="en-US" sz="1800" b="0" i="0" u="none" strike="noStrike" kern="1200" cap="none" spc="0" normalizeH="0" baseline="0" noProof="0" dirty="0" err="1">
                <a:ln>
                  <a:noFill/>
                </a:ln>
                <a:solidFill>
                  <a:schemeClr val="tx1"/>
                </a:solidFill>
                <a:effectLst/>
                <a:uLnTx/>
                <a:uFillTx/>
                <a:latin typeface="Calibri" panose="020F0502020204030204" pitchFamily="34" charset="0"/>
                <a:ea typeface="DengXian" panose="02010600030101010101" pitchFamily="2" charset="-122"/>
                <a:cs typeface="Times New Roman" panose="02020603050405020304" pitchFamily="18" charset="0"/>
              </a:rPr>
              <a:t>rigour</a:t>
            </a:r>
            <a:r>
              <a:rPr kumimoji="0" lang="en-US" sz="1800" b="0" i="0" u="none" strike="noStrike" kern="1200" cap="none" spc="0" normalizeH="0" baseline="0" noProof="0" dirty="0">
                <a:ln>
                  <a:noFill/>
                </a:ln>
                <a:solidFill>
                  <a:schemeClr val="tx1"/>
                </a:solidFill>
                <a:effectLst/>
                <a:uLnTx/>
                <a:uFillTx/>
                <a:latin typeface="Calibri" panose="020F0502020204030204" pitchFamily="34" charset="0"/>
                <a:ea typeface="DengXian" panose="02010600030101010101" pitchFamily="2" charset="-122"/>
                <a:cs typeface="Times New Roman" panose="02020603050405020304" pitchFamily="18" charset="0"/>
              </a:rPr>
              <a:t>.</a:t>
            </a:r>
            <a:endParaRPr kumimoji="0" lang="en-GB" sz="1800" b="0" i="0" u="none" strike="noStrike" kern="1200" cap="none" spc="0" normalizeH="0" baseline="0" noProof="0" dirty="0">
              <a:ln>
                <a:noFill/>
              </a:ln>
              <a:solidFill>
                <a:schemeClr val="tx1"/>
              </a:solidFill>
              <a:effectLst/>
              <a:uLnTx/>
              <a:uFillTx/>
              <a:latin typeface="Calibri" panose="020F0502020204030204" pitchFamily="34" charset="0"/>
              <a:ea typeface="DengXian" panose="02010600030101010101" pitchFamily="2" charset="-122"/>
              <a:cs typeface="Times New Roman" panose="02020603050405020304" pitchFamily="18" charset="0"/>
            </a:endParaRPr>
          </a:p>
        </p:txBody>
      </p:sp>
      <p:pic>
        <p:nvPicPr>
          <p:cNvPr id="4" name="Picture 3">
            <a:extLst>
              <a:ext uri="{FF2B5EF4-FFF2-40B4-BE49-F238E27FC236}">
                <a16:creationId xmlns:a16="http://schemas.microsoft.com/office/drawing/2014/main" id="{E579076E-1567-6577-B32B-A42535AEE3FB}"/>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10654866" y="6161809"/>
            <a:ext cx="1537134" cy="696191"/>
          </a:xfrm>
          <a:prstGeom prst="rect">
            <a:avLst/>
          </a:prstGeom>
        </p:spPr>
      </p:pic>
      <p:sp>
        <p:nvSpPr>
          <p:cNvPr id="5" name="TextBox 4">
            <a:extLst>
              <a:ext uri="{FF2B5EF4-FFF2-40B4-BE49-F238E27FC236}">
                <a16:creationId xmlns:a16="http://schemas.microsoft.com/office/drawing/2014/main" id="{CEE43067-74B3-414D-B12F-83D4C22061A8}"/>
              </a:ext>
            </a:extLst>
          </p:cNvPr>
          <p:cNvSpPr txBox="1"/>
          <p:nvPr/>
        </p:nvSpPr>
        <p:spPr>
          <a:xfrm>
            <a:off x="4000500" y="6161809"/>
            <a:ext cx="6102350" cy="461665"/>
          </a:xfrm>
          <a:prstGeom prst="rect">
            <a:avLst/>
          </a:prstGeom>
          <a:noFill/>
        </p:spPr>
        <p:txBody>
          <a:bodyPr wrap="square">
            <a:spAutoFit/>
          </a:bodyPr>
          <a:lstStyle/>
          <a:p>
            <a:r>
              <a:rPr kumimoji="0" lang="en-GB" sz="2400" b="1" i="0" u="none" strike="noStrike" kern="1200" cap="none" spc="0" normalizeH="0" baseline="0" noProof="0" dirty="0">
                <a:ln>
                  <a:noFill/>
                </a:ln>
                <a:solidFill>
                  <a:schemeClr val="tx1"/>
                </a:solidFill>
                <a:effectLst/>
                <a:uLnTx/>
                <a:uFillTx/>
              </a:rPr>
              <a:t>ChatGPT writes plausible REF evaluations</a:t>
            </a:r>
            <a:endParaRPr lang="en-GB" sz="2400" b="1" dirty="0"/>
          </a:p>
        </p:txBody>
      </p:sp>
    </p:spTree>
    <p:extLst>
      <p:ext uri="{BB962C8B-B14F-4D97-AF65-F5344CB8AC3E}">
        <p14:creationId xmlns:p14="http://schemas.microsoft.com/office/powerpoint/2010/main" val="1913610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0C4B4-C42B-EB27-9E35-12F479C46BF0}"/>
              </a:ext>
            </a:extLst>
          </p:cNvPr>
          <p:cNvSpPr>
            <a:spLocks noGrp="1"/>
          </p:cNvSpPr>
          <p:nvPr>
            <p:ph type="title"/>
          </p:nvPr>
        </p:nvSpPr>
        <p:spPr/>
        <p:txBody>
          <a:bodyPr/>
          <a:lstStyle/>
          <a:p>
            <a:r>
              <a:rPr lang="en-US" dirty="0"/>
              <a:t>Experimental dataset 1</a:t>
            </a:r>
            <a:endParaRPr lang="en-GB" dirty="0"/>
          </a:p>
        </p:txBody>
      </p:sp>
      <p:sp>
        <p:nvSpPr>
          <p:cNvPr id="3" name="Content Placeholder 2">
            <a:extLst>
              <a:ext uri="{FF2B5EF4-FFF2-40B4-BE49-F238E27FC236}">
                <a16:creationId xmlns:a16="http://schemas.microsoft.com/office/drawing/2014/main" id="{1C265378-E9F9-E43A-C48A-5BBF59CE8BE5}"/>
              </a:ext>
            </a:extLst>
          </p:cNvPr>
          <p:cNvSpPr>
            <a:spLocks noGrp="1"/>
          </p:cNvSpPr>
          <p:nvPr>
            <p:ph idx="1"/>
          </p:nvPr>
        </p:nvSpPr>
        <p:spPr/>
        <p:txBody>
          <a:bodyPr/>
          <a:lstStyle/>
          <a:p>
            <a:r>
              <a:rPr lang="en-US" dirty="0"/>
              <a:t>I selected 51 of my own journal articles and gave each one a private quality score between 1* and 4*, including fractions.</a:t>
            </a:r>
          </a:p>
          <a:p>
            <a:r>
              <a:rPr lang="en-US" dirty="0"/>
              <a:t>I gave the scores before testing with ChatGPT.</a:t>
            </a:r>
          </a:p>
          <a:p>
            <a:r>
              <a:rPr lang="en-US" dirty="0"/>
              <a:t>I then compared ChatGPT’s scores against mine.</a:t>
            </a:r>
          </a:p>
          <a:p>
            <a:r>
              <a:rPr lang="en-US" dirty="0"/>
              <a:t>My scores have never been published so ChatGPT cannot cheat.</a:t>
            </a:r>
          </a:p>
          <a:p>
            <a:endParaRPr lang="en-US" dirty="0"/>
          </a:p>
          <a:p>
            <a:r>
              <a:rPr lang="en-US" dirty="0">
                <a:hlinkClick r:id="rId2"/>
              </a:rPr>
              <a:t>Example query </a:t>
            </a:r>
            <a:r>
              <a:rPr lang="en-US" dirty="0"/>
              <a:t>(not one of the 51 papers, not using the API, but showing the report format)</a:t>
            </a:r>
            <a:endParaRPr lang="en-GB" dirty="0"/>
          </a:p>
        </p:txBody>
      </p:sp>
    </p:spTree>
    <p:extLst>
      <p:ext uri="{BB962C8B-B14F-4D97-AF65-F5344CB8AC3E}">
        <p14:creationId xmlns:p14="http://schemas.microsoft.com/office/powerpoint/2010/main" val="3739114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40EC7-A45E-B792-F29D-7F7367AE654B}"/>
              </a:ext>
            </a:extLst>
          </p:cNvPr>
          <p:cNvSpPr>
            <a:spLocks noGrp="1"/>
          </p:cNvSpPr>
          <p:nvPr>
            <p:ph type="title"/>
          </p:nvPr>
        </p:nvSpPr>
        <p:spPr>
          <a:xfrm>
            <a:off x="356901" y="415860"/>
            <a:ext cx="3710493" cy="2790333"/>
          </a:xfrm>
        </p:spPr>
        <p:txBody>
          <a:bodyPr>
            <a:normAutofit fontScale="90000"/>
          </a:bodyPr>
          <a:lstStyle/>
          <a:p>
            <a:r>
              <a:rPr lang="en-US" dirty="0"/>
              <a:t>Average ChatGPT Scores against my scores for 51 of my articles: Input title and abstract</a:t>
            </a:r>
            <a:endParaRPr lang="en-GB" dirty="0"/>
          </a:p>
        </p:txBody>
      </p:sp>
      <p:sp>
        <p:nvSpPr>
          <p:cNvPr id="3" name="Content Placeholder 2">
            <a:extLst>
              <a:ext uri="{FF2B5EF4-FFF2-40B4-BE49-F238E27FC236}">
                <a16:creationId xmlns:a16="http://schemas.microsoft.com/office/drawing/2014/main" id="{52DA440F-A2F5-BA81-FC34-AC9AF991B721}"/>
              </a:ext>
            </a:extLst>
          </p:cNvPr>
          <p:cNvSpPr>
            <a:spLocks noGrp="1"/>
          </p:cNvSpPr>
          <p:nvPr>
            <p:ph idx="1"/>
          </p:nvPr>
        </p:nvSpPr>
        <p:spPr>
          <a:xfrm>
            <a:off x="292032" y="3505943"/>
            <a:ext cx="3265714" cy="3221491"/>
          </a:xfrm>
        </p:spPr>
        <p:txBody>
          <a:bodyPr>
            <a:normAutofit fontScale="92500" lnSpcReduction="10000"/>
          </a:bodyPr>
          <a:lstStyle/>
          <a:p>
            <a:pPr marL="0" indent="0">
              <a:buNone/>
            </a:pPr>
            <a:r>
              <a:rPr lang="en-US" dirty="0"/>
              <a:t>Strong Spearman correlation between my quality scores and ChatGPT averages for 51 of my papers.</a:t>
            </a:r>
          </a:p>
          <a:p>
            <a:pPr marL="0" indent="0">
              <a:buNone/>
            </a:pPr>
            <a:endParaRPr lang="en-US" dirty="0"/>
          </a:p>
          <a:p>
            <a:pPr marL="0" indent="0">
              <a:buNone/>
            </a:pPr>
            <a:r>
              <a:rPr lang="en-US" b="1" dirty="0"/>
              <a:t>Correlation </a:t>
            </a:r>
            <a:r>
              <a:rPr lang="en-US" b="1" i="1" dirty="0"/>
              <a:t>increases substantially</a:t>
            </a:r>
            <a:r>
              <a:rPr lang="en-US" b="1" dirty="0"/>
              <a:t> when scores are averaged.</a:t>
            </a:r>
            <a:endParaRPr lang="en-GB" b="1" dirty="0"/>
          </a:p>
        </p:txBody>
      </p:sp>
      <p:sp>
        <p:nvSpPr>
          <p:cNvPr id="5" name="TextBox 4">
            <a:extLst>
              <a:ext uri="{FF2B5EF4-FFF2-40B4-BE49-F238E27FC236}">
                <a16:creationId xmlns:a16="http://schemas.microsoft.com/office/drawing/2014/main" id="{F4E64951-17F5-B781-F654-2584C42A1D21}"/>
              </a:ext>
            </a:extLst>
          </p:cNvPr>
          <p:cNvSpPr txBox="1"/>
          <p:nvPr/>
        </p:nvSpPr>
        <p:spPr>
          <a:xfrm>
            <a:off x="6422666" y="6450251"/>
            <a:ext cx="4303166" cy="369332"/>
          </a:xfrm>
          <a:prstGeom prst="rect">
            <a:avLst/>
          </a:prstGeom>
          <a:solidFill>
            <a:schemeClr val="bg1"/>
          </a:solidFill>
        </p:spPr>
        <p:txBody>
          <a:bodyPr wrap="none" rtlCol="0">
            <a:spAutoFit/>
          </a:bodyPr>
          <a:lstStyle/>
          <a:p>
            <a:r>
              <a:rPr lang="en-GB" dirty="0"/>
              <a:t>My estimated REF score for 51 of my papers</a:t>
            </a:r>
          </a:p>
        </p:txBody>
      </p:sp>
      <p:pic>
        <p:nvPicPr>
          <p:cNvPr id="6" name="Picture 5">
            <a:extLst>
              <a:ext uri="{FF2B5EF4-FFF2-40B4-BE49-F238E27FC236}">
                <a16:creationId xmlns:a16="http://schemas.microsoft.com/office/drawing/2014/main" id="{043727CE-AA39-6565-B511-3B2D98D392E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8959" y="732503"/>
            <a:ext cx="7386570" cy="4645796"/>
          </a:xfrm>
          <a:prstGeom prst="rect">
            <a:avLst/>
          </a:prstGeom>
          <a:noFill/>
          <a:ln>
            <a:noFill/>
          </a:ln>
        </p:spPr>
      </p:pic>
      <p:sp>
        <p:nvSpPr>
          <p:cNvPr id="4" name="TextBox 3">
            <a:extLst>
              <a:ext uri="{FF2B5EF4-FFF2-40B4-BE49-F238E27FC236}">
                <a16:creationId xmlns:a16="http://schemas.microsoft.com/office/drawing/2014/main" id="{90C3EEB5-7384-CE76-A37D-F70D219F832F}"/>
              </a:ext>
            </a:extLst>
          </p:cNvPr>
          <p:cNvSpPr txBox="1"/>
          <p:nvPr/>
        </p:nvSpPr>
        <p:spPr>
          <a:xfrm rot="16200000">
            <a:off x="1143907" y="2944582"/>
            <a:ext cx="6031331" cy="523220"/>
          </a:xfrm>
          <a:prstGeom prst="rect">
            <a:avLst/>
          </a:prstGeom>
          <a:solidFill>
            <a:schemeClr val="bg1"/>
          </a:solidFill>
        </p:spPr>
        <p:txBody>
          <a:bodyPr wrap="none" rtlCol="0">
            <a:spAutoFit/>
          </a:bodyPr>
          <a:lstStyle/>
          <a:p>
            <a:r>
              <a:rPr lang="en-US" sz="2800" dirty="0"/>
              <a:t>Spearman correlation with human score</a:t>
            </a:r>
            <a:endParaRPr lang="en-GB" sz="2800" dirty="0"/>
          </a:p>
        </p:txBody>
      </p:sp>
      <p:sp>
        <p:nvSpPr>
          <p:cNvPr id="7" name="TextBox 6">
            <a:extLst>
              <a:ext uri="{FF2B5EF4-FFF2-40B4-BE49-F238E27FC236}">
                <a16:creationId xmlns:a16="http://schemas.microsoft.com/office/drawing/2014/main" id="{B61113FF-C45C-CBBD-6045-61E4746850E1}"/>
              </a:ext>
            </a:extLst>
          </p:cNvPr>
          <p:cNvSpPr txBox="1"/>
          <p:nvPr/>
        </p:nvSpPr>
        <p:spPr>
          <a:xfrm>
            <a:off x="6885309" y="5116689"/>
            <a:ext cx="3230243" cy="523220"/>
          </a:xfrm>
          <a:prstGeom prst="rect">
            <a:avLst/>
          </a:prstGeom>
          <a:solidFill>
            <a:schemeClr val="bg1"/>
          </a:solidFill>
        </p:spPr>
        <p:txBody>
          <a:bodyPr wrap="none" rtlCol="0">
            <a:spAutoFit/>
          </a:bodyPr>
          <a:lstStyle/>
          <a:p>
            <a:r>
              <a:rPr lang="en-US" sz="2800" dirty="0"/>
              <a:t>Number of iterations</a:t>
            </a:r>
            <a:endParaRPr lang="en-GB" sz="2800" dirty="0"/>
          </a:p>
        </p:txBody>
      </p:sp>
    </p:spTree>
    <p:extLst>
      <p:ext uri="{BB962C8B-B14F-4D97-AF65-F5344CB8AC3E}">
        <p14:creationId xmlns:p14="http://schemas.microsoft.com/office/powerpoint/2010/main" val="2444148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FBA7C-CD8B-143B-6E90-47BDA3383D8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1F5BBA8-B5FC-C358-147B-EC01B4805D64}"/>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97CC92D1-2F66-86B2-1271-683F9047A5CD}"/>
              </a:ext>
            </a:extLst>
          </p:cNvPr>
          <p:cNvPicPr>
            <a:picLocks noChangeAspect="1"/>
          </p:cNvPicPr>
          <p:nvPr/>
        </p:nvPicPr>
        <p:blipFill>
          <a:blip r:embed="rId2"/>
          <a:stretch>
            <a:fillRect/>
          </a:stretch>
        </p:blipFill>
        <p:spPr>
          <a:xfrm>
            <a:off x="72446" y="0"/>
            <a:ext cx="11807621" cy="6858000"/>
          </a:xfrm>
          <a:prstGeom prst="rect">
            <a:avLst/>
          </a:prstGeom>
        </p:spPr>
      </p:pic>
      <p:sp>
        <p:nvSpPr>
          <p:cNvPr id="4" name="Title 1">
            <a:extLst>
              <a:ext uri="{FF2B5EF4-FFF2-40B4-BE49-F238E27FC236}">
                <a16:creationId xmlns:a16="http://schemas.microsoft.com/office/drawing/2014/main" id="{413F13F4-5777-9E28-86C7-D9DA4F683186}"/>
              </a:ext>
            </a:extLst>
          </p:cNvPr>
          <p:cNvSpPr txBox="1">
            <a:spLocks/>
          </p:cNvSpPr>
          <p:nvPr/>
        </p:nvSpPr>
        <p:spPr>
          <a:xfrm>
            <a:off x="211394" y="95198"/>
            <a:ext cx="2620296" cy="1325563"/>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b="1" dirty="0">
              <a:highlight>
                <a:srgbClr val="00FFFF"/>
              </a:highlight>
            </a:endParaRPr>
          </a:p>
          <a:p>
            <a:r>
              <a:rPr lang="en-US" sz="2400" b="1" dirty="0">
                <a:highlight>
                  <a:srgbClr val="00FFFF"/>
                </a:highlight>
              </a:rPr>
              <a:t>Despite the strong  correlation, ChatGPT hallucinates</a:t>
            </a:r>
            <a:endParaRPr lang="en-GB" sz="2400" b="1" dirty="0">
              <a:highlight>
                <a:srgbClr val="00FFFF"/>
              </a:highlight>
            </a:endParaRPr>
          </a:p>
        </p:txBody>
      </p:sp>
    </p:spTree>
    <p:extLst>
      <p:ext uri="{BB962C8B-B14F-4D97-AF65-F5344CB8AC3E}">
        <p14:creationId xmlns:p14="http://schemas.microsoft.com/office/powerpoint/2010/main" val="2134596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3683</TotalTime>
  <Words>4161</Words>
  <Application>Microsoft Office PowerPoint</Application>
  <PresentationFormat>Widescreen</PresentationFormat>
  <Paragraphs>262</Paragraphs>
  <Slides>31</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Aptos</vt:lpstr>
      <vt:lpstr>Aptos Narrow</vt:lpstr>
      <vt:lpstr>Arial</vt:lpstr>
      <vt:lpstr>Calibri</vt:lpstr>
      <vt:lpstr>Calibri Light</vt:lpstr>
      <vt:lpstr>Times New Roman</vt:lpstr>
      <vt:lpstr>Office Theme</vt:lpstr>
      <vt:lpstr>Large Language Models for Research Quality Evaluation: Technical Challenges</vt:lpstr>
      <vt:lpstr>Basic research idea</vt:lpstr>
      <vt:lpstr>The ChatGPT API</vt:lpstr>
      <vt:lpstr>PowerPoint Presentation</vt:lpstr>
      <vt:lpstr>ChatGPT system instructions from the UK Research Excellence Framework (REF) 2021</vt:lpstr>
      <vt:lpstr>[]Based on the REF criteria for assessing research outputs, the article would be evaluated under the following categories: 1. **Originality**: The study demonstrates originality through its comprehensive, large-scale analysis of academic collaboration patterns across multiple countries and disciplines. It engages with the complex problem of understanding the dynamics of academic collaboration and its impact on citation rates, a topic of significant relevance in the context of global research practices. 2. **Significance**: The research has a significant potential to influence understanding in multiple fields, particularly in research policy and scholarly communication. It provides valuable insights that can inform national and international strategies for research collaboration and funding. The study’s findings challenge the uniformity of collaboration practices across different regions and disciplines, highlighting the need for context-specific approaches in research management and policy-making. 3. **Rigour**: The study exhibits intellectual coherence and integrity. It adopts a robust and appropriate methodology, utilizing a large dataset and a well-justified metric for citation impact analysis. The research design is methodologically sound, and the authors provide a thorough analysis of their findings, acknowledging the limitations of their study. Based on these considerations, the article would be rated as follows: - **4* (World-leading)**: While the study is methodologically sound and offers new insights into the patterns of academic collaboration and citation impact, it may not reach the highest standards of world-leading work in terms of providing transformative theoretical advances or developing entirely new methods or paradigms. It offers substantial contributions to the field but may fall slightly short of a pioneering breakthrough that would characterize a definitive 4* rating. - **3* (Internationally excellent)**: The article most likely fits within this category. It is of high quality, contributes important knowledge, and is likely to be influential at an international level. The study is well-designed, applies a robust methodology, and addresses a significant issue in academic research. It is likely to be an important point of reference for future research in this area. In conclusion, the article is assessed to be of 3* quality, indicating that it is internationally excellent in terms of originality, significance, and rigour.</vt:lpstr>
      <vt:lpstr>Experimental dataset 1</vt:lpstr>
      <vt:lpstr>Average ChatGPT Scores against my scores for 51 of my articles: Input title and abstract</vt:lpstr>
      <vt:lpstr>PowerPoint Presentation</vt:lpstr>
      <vt:lpstr>The ChatGPT score for the fake URL is 3*</vt:lpstr>
      <vt:lpstr>Correlation is a better measure than accuracy </vt:lpstr>
      <vt:lpstr>The best input is just Title and abstract!</vt:lpstr>
      <vt:lpstr>The best parameters are the default ones</vt:lpstr>
      <vt:lpstr>The best system instructions are the full human reviewer instructions</vt:lpstr>
      <vt:lpstr>Gemini 1.5 Flash is not better than ChatGPT 4o-mini</vt:lpstr>
      <vt:lpstr>Experimental dataset 2 for more rigorous tests </vt:lpstr>
      <vt:lpstr>ChatGPT 4o vs. ChatGPT 4o-mini</vt:lpstr>
      <vt:lpstr>ChatGPT 4o vs. young citations</vt:lpstr>
      <vt:lpstr>ChatGPT 4o vs. mature citations</vt:lpstr>
      <vt:lpstr>New strategy: Asking ChatGPT about score certainty</vt:lpstr>
      <vt:lpstr>Asking ChatGPT about its score certainty</vt:lpstr>
      <vt:lpstr>Calculating the weighted average score</vt:lpstr>
      <vt:lpstr>Score certainty results</vt:lpstr>
      <vt:lpstr>Detecting ChatGPT score certainty from token probabilities</vt:lpstr>
      <vt:lpstr>Weighted average calculations from Json</vt:lpstr>
      <vt:lpstr>Score certainty results</vt:lpstr>
      <vt:lpstr>Bias tests (1/3)</vt:lpstr>
      <vt:lpstr>Bias tests (2/3)</vt:lpstr>
      <vt:lpstr>Bias tests (3/3)</vt:lpstr>
      <vt:lpstr>Summary</vt:lpstr>
      <vt:lpstr>References and 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Responsible use of Technology in Research Assessment:  Preliminary AI Prediction Findings 25/3/22</dc:title>
  <dc:creator>Mike Thelwall</dc:creator>
  <cp:lastModifiedBy>Michael Thelwall</cp:lastModifiedBy>
  <cp:revision>419</cp:revision>
  <cp:lastPrinted>2024-10-29T18:45:00Z</cp:lastPrinted>
  <dcterms:created xsi:type="dcterms:W3CDTF">2022-03-23T09:16:32Z</dcterms:created>
  <dcterms:modified xsi:type="dcterms:W3CDTF">2025-07-06T08:48:26Z</dcterms:modified>
</cp:coreProperties>
</file>