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15" r:id="rId2"/>
    <p:sldId id="257" r:id="rId3"/>
    <p:sldId id="317" r:id="rId4"/>
    <p:sldId id="318" r:id="rId5"/>
    <p:sldId id="321" r:id="rId6"/>
    <p:sldId id="327" r:id="rId7"/>
    <p:sldId id="364" r:id="rId8"/>
    <p:sldId id="356" r:id="rId9"/>
    <p:sldId id="351" r:id="rId10"/>
    <p:sldId id="285" r:id="rId11"/>
    <p:sldId id="328" r:id="rId12"/>
    <p:sldId id="348" r:id="rId13"/>
    <p:sldId id="283" r:id="rId14"/>
    <p:sldId id="310" r:id="rId15"/>
    <p:sldId id="337" r:id="rId16"/>
    <p:sldId id="339" r:id="rId17"/>
    <p:sldId id="368" r:id="rId18"/>
    <p:sldId id="369" r:id="rId19"/>
    <p:sldId id="350" r:id="rId20"/>
    <p:sldId id="361" r:id="rId21"/>
    <p:sldId id="299"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56" autoAdjust="0"/>
    <p:restoredTop sz="95837" autoAdjust="0"/>
  </p:normalViewPr>
  <p:slideViewPr>
    <p:cSldViewPr snapToGrid="0">
      <p:cViewPr varScale="1">
        <p:scale>
          <a:sx n="86" d="100"/>
          <a:sy n="86" d="100"/>
        </p:scale>
        <p:origin x="446" y="67"/>
      </p:cViewPr>
      <p:guideLst/>
    </p:cSldViewPr>
  </p:slideViewPr>
  <p:notesTextViewPr>
    <p:cViewPr>
      <p:scale>
        <a:sx n="1" d="1"/>
        <a:sy n="1" d="1"/>
      </p:scale>
      <p:origin x="0" y="0"/>
    </p:cViewPr>
  </p:notesTextViewPr>
  <p:notesViewPr>
    <p:cSldViewPr snapToGrid="0">
      <p:cViewPr varScale="1">
        <p:scale>
          <a:sx n="75" d="100"/>
          <a:sy n="75"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E8BF7A7-0806-41A0-B600-2D106FABB80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04A6697-7417-4F76-AB5B-AC78A3376F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6D1160-ADE9-4E89-BD8E-503975C9F151}" type="datetime1">
              <a:rPr lang="zh-CN" altLang="en-US" smtClean="0"/>
              <a:t>2021/10/1</a:t>
            </a:fld>
            <a:endParaRPr lang="zh-CN" altLang="en-US"/>
          </a:p>
        </p:txBody>
      </p:sp>
      <p:sp>
        <p:nvSpPr>
          <p:cNvPr id="4" name="页脚占位符 3">
            <a:extLst>
              <a:ext uri="{FF2B5EF4-FFF2-40B4-BE49-F238E27FC236}">
                <a16:creationId xmlns:a16="http://schemas.microsoft.com/office/drawing/2014/main" id="{333DC18C-446B-4796-AFFC-814C77A1DC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215AD26-6CE4-4F18-AC96-F5E3CDB8E25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F7FE57-D672-4942-A0FE-993B6E30C6A3}" type="slidenum">
              <a:rPr lang="zh-CN" altLang="en-US" smtClean="0"/>
              <a:t>‹#›</a:t>
            </a:fld>
            <a:endParaRPr lang="zh-CN" altLang="en-US"/>
          </a:p>
        </p:txBody>
      </p:sp>
    </p:spTree>
    <p:extLst>
      <p:ext uri="{BB962C8B-B14F-4D97-AF65-F5344CB8AC3E}">
        <p14:creationId xmlns:p14="http://schemas.microsoft.com/office/powerpoint/2010/main" val="201295818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1C8FC-9B98-4B79-AB66-53735DEC12DF}" type="datetime1">
              <a:rPr lang="zh-CN" altLang="en-US" smtClean="0"/>
              <a:t>2021/10/1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3534B-6E72-4247-9FAE-3A4EA762A9F7}" type="slidenum">
              <a:rPr lang="zh-CN" altLang="en-US" smtClean="0"/>
              <a:t>‹#›</a:t>
            </a:fld>
            <a:endParaRPr lang="zh-CN" altLang="en-US"/>
          </a:p>
        </p:txBody>
      </p:sp>
    </p:spTree>
    <p:extLst>
      <p:ext uri="{BB962C8B-B14F-4D97-AF65-F5344CB8AC3E}">
        <p14:creationId xmlns:p14="http://schemas.microsoft.com/office/powerpoint/2010/main" val="32233915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2</a:t>
            </a:fld>
            <a:endParaRPr lang="zh-CN" altLang="en-US"/>
          </a:p>
        </p:txBody>
      </p:sp>
      <p:sp>
        <p:nvSpPr>
          <p:cNvPr id="5" name="日期占位符 4">
            <a:extLst>
              <a:ext uri="{FF2B5EF4-FFF2-40B4-BE49-F238E27FC236}">
                <a16:creationId xmlns:a16="http://schemas.microsoft.com/office/drawing/2014/main" id="{59A2249C-7393-49CC-B659-06040E0D2CE8}"/>
              </a:ext>
            </a:extLst>
          </p:cNvPr>
          <p:cNvSpPr>
            <a:spLocks noGrp="1"/>
          </p:cNvSpPr>
          <p:nvPr>
            <p:ph type="dt" idx="1"/>
          </p:nvPr>
        </p:nvSpPr>
        <p:spPr/>
        <p:txBody>
          <a:bodyPr/>
          <a:lstStyle/>
          <a:p>
            <a:fld id="{C1CD25A8-A200-4AB7-B0F9-D68045116E8B}" type="datetime1">
              <a:rPr lang="zh-CN" altLang="en-US" smtClean="0"/>
              <a:t>2021/10/1</a:t>
            </a:fld>
            <a:endParaRPr lang="zh-CN" altLang="en-US"/>
          </a:p>
        </p:txBody>
      </p:sp>
    </p:spTree>
    <p:extLst>
      <p:ext uri="{BB962C8B-B14F-4D97-AF65-F5344CB8AC3E}">
        <p14:creationId xmlns:p14="http://schemas.microsoft.com/office/powerpoint/2010/main" val="3460926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18</a:t>
            </a:fld>
            <a:endParaRPr lang="zh-CN" altLang="en-US"/>
          </a:p>
        </p:txBody>
      </p:sp>
      <p:sp>
        <p:nvSpPr>
          <p:cNvPr id="5" name="日期占位符 4">
            <a:extLst>
              <a:ext uri="{FF2B5EF4-FFF2-40B4-BE49-F238E27FC236}">
                <a16:creationId xmlns:a16="http://schemas.microsoft.com/office/drawing/2014/main" id="{EED7A74B-0A0D-46F5-9A8F-B5C932D863D8}"/>
              </a:ext>
            </a:extLst>
          </p:cNvPr>
          <p:cNvSpPr>
            <a:spLocks noGrp="1"/>
          </p:cNvSpPr>
          <p:nvPr>
            <p:ph type="dt" idx="1"/>
          </p:nvPr>
        </p:nvSpPr>
        <p:spPr/>
        <p:txBody>
          <a:bodyPr/>
          <a:lstStyle/>
          <a:p>
            <a:fld id="{45ED47E8-9F94-4FC4-8199-D554F81B3BEC}" type="datetime1">
              <a:rPr lang="zh-CN" altLang="en-US" smtClean="0"/>
              <a:t>2021/10/1</a:t>
            </a:fld>
            <a:endParaRPr lang="zh-CN" altLang="en-US"/>
          </a:p>
        </p:txBody>
      </p:sp>
    </p:spTree>
    <p:extLst>
      <p:ext uri="{BB962C8B-B14F-4D97-AF65-F5344CB8AC3E}">
        <p14:creationId xmlns:p14="http://schemas.microsoft.com/office/powerpoint/2010/main" val="218635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43534B-6E72-4247-9FAE-3A4EA762A9F7}" type="slidenum">
              <a:rPr lang="zh-CN" altLang="en-US" smtClean="0"/>
              <a:t>20</a:t>
            </a:fld>
            <a:endParaRPr lang="zh-CN" altLang="en-US"/>
          </a:p>
        </p:txBody>
      </p:sp>
      <p:sp>
        <p:nvSpPr>
          <p:cNvPr id="5" name="日期占位符 4">
            <a:extLst>
              <a:ext uri="{FF2B5EF4-FFF2-40B4-BE49-F238E27FC236}">
                <a16:creationId xmlns:a16="http://schemas.microsoft.com/office/drawing/2014/main" id="{7A5565E3-FC40-400E-AE3A-8D698F776AA0}"/>
              </a:ext>
            </a:extLst>
          </p:cNvPr>
          <p:cNvSpPr>
            <a:spLocks noGrp="1"/>
          </p:cNvSpPr>
          <p:nvPr>
            <p:ph type="dt" idx="1"/>
          </p:nvPr>
        </p:nvSpPr>
        <p:spPr/>
        <p:txBody>
          <a:bodyPr/>
          <a:lstStyle/>
          <a:p>
            <a:fld id="{26CD16CE-379E-4BD3-99B4-615617F3C355}" type="datetime1">
              <a:rPr lang="zh-CN" altLang="en-US" smtClean="0"/>
              <a:t>2021/10/1</a:t>
            </a:fld>
            <a:endParaRPr lang="zh-CN" altLang="en-US"/>
          </a:p>
        </p:txBody>
      </p:sp>
    </p:spTree>
    <p:extLst>
      <p:ext uri="{BB962C8B-B14F-4D97-AF65-F5344CB8AC3E}">
        <p14:creationId xmlns:p14="http://schemas.microsoft.com/office/powerpoint/2010/main" val="2556901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243534B-6E72-4247-9FAE-3A4EA762A9F7}" type="slidenum">
              <a:rPr lang="zh-CN" altLang="en-US" smtClean="0"/>
              <a:t>21</a:t>
            </a:fld>
            <a:endParaRPr lang="zh-CN" altLang="en-US"/>
          </a:p>
        </p:txBody>
      </p:sp>
      <p:sp>
        <p:nvSpPr>
          <p:cNvPr id="5" name="日期占位符 4">
            <a:extLst>
              <a:ext uri="{FF2B5EF4-FFF2-40B4-BE49-F238E27FC236}">
                <a16:creationId xmlns:a16="http://schemas.microsoft.com/office/drawing/2014/main" id="{7A5565E3-FC40-400E-AE3A-8D698F776AA0}"/>
              </a:ext>
            </a:extLst>
          </p:cNvPr>
          <p:cNvSpPr>
            <a:spLocks noGrp="1"/>
          </p:cNvSpPr>
          <p:nvPr>
            <p:ph type="dt" idx="1"/>
          </p:nvPr>
        </p:nvSpPr>
        <p:spPr/>
        <p:txBody>
          <a:bodyPr/>
          <a:lstStyle/>
          <a:p>
            <a:fld id="{687AE59C-689C-4729-82E9-386F139DAAC6}" type="datetime1">
              <a:rPr lang="zh-CN" altLang="en-US" smtClean="0"/>
              <a:t>2021/10/1</a:t>
            </a:fld>
            <a:endParaRPr lang="zh-CN" altLang="en-US"/>
          </a:p>
        </p:txBody>
      </p:sp>
    </p:spTree>
    <p:extLst>
      <p:ext uri="{BB962C8B-B14F-4D97-AF65-F5344CB8AC3E}">
        <p14:creationId xmlns:p14="http://schemas.microsoft.com/office/powerpoint/2010/main" val="1458874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22</a:t>
            </a:fld>
            <a:endParaRPr lang="zh-CN" altLang="en-US"/>
          </a:p>
        </p:txBody>
      </p:sp>
      <p:sp>
        <p:nvSpPr>
          <p:cNvPr id="5" name="日期占位符 4">
            <a:extLst>
              <a:ext uri="{FF2B5EF4-FFF2-40B4-BE49-F238E27FC236}">
                <a16:creationId xmlns:a16="http://schemas.microsoft.com/office/drawing/2014/main" id="{13318EBD-BF8D-480C-977C-976FC91403C7}"/>
              </a:ext>
            </a:extLst>
          </p:cNvPr>
          <p:cNvSpPr>
            <a:spLocks noGrp="1"/>
          </p:cNvSpPr>
          <p:nvPr>
            <p:ph type="dt" idx="1"/>
          </p:nvPr>
        </p:nvSpPr>
        <p:spPr/>
        <p:txBody>
          <a:bodyPr/>
          <a:lstStyle/>
          <a:p>
            <a:fld id="{EBA51677-859A-4BAA-ACF8-B35CCE37B80A}" type="datetime1">
              <a:rPr lang="zh-CN" altLang="en-US" smtClean="0"/>
              <a:t>2021/10/1</a:t>
            </a:fld>
            <a:endParaRPr lang="zh-CN" altLang="en-US"/>
          </a:p>
        </p:txBody>
      </p:sp>
    </p:spTree>
    <p:extLst>
      <p:ext uri="{BB962C8B-B14F-4D97-AF65-F5344CB8AC3E}">
        <p14:creationId xmlns:p14="http://schemas.microsoft.com/office/powerpoint/2010/main" val="151572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这儿可以讲一下实体的丰富外部信息</a:t>
            </a:r>
          </a:p>
        </p:txBody>
      </p:sp>
      <p:sp>
        <p:nvSpPr>
          <p:cNvPr id="4" name="灯片编号占位符 3"/>
          <p:cNvSpPr>
            <a:spLocks noGrp="1"/>
          </p:cNvSpPr>
          <p:nvPr>
            <p:ph type="sldNum" sz="quarter" idx="5"/>
          </p:nvPr>
        </p:nvSpPr>
        <p:spPr/>
        <p:txBody>
          <a:bodyPr/>
          <a:lstStyle/>
          <a:p>
            <a:fld id="{A243534B-6E72-4247-9FAE-3A4EA762A9F7}" type="slidenum">
              <a:rPr lang="zh-CN" altLang="en-US" smtClean="0"/>
              <a:t>5</a:t>
            </a:fld>
            <a:endParaRPr lang="zh-CN" altLang="en-US"/>
          </a:p>
        </p:txBody>
      </p:sp>
      <p:sp>
        <p:nvSpPr>
          <p:cNvPr id="5" name="日期占位符 4">
            <a:extLst>
              <a:ext uri="{FF2B5EF4-FFF2-40B4-BE49-F238E27FC236}">
                <a16:creationId xmlns:a16="http://schemas.microsoft.com/office/drawing/2014/main" id="{794412C7-39DF-4679-B7A1-BBDBBE0D68BB}"/>
              </a:ext>
            </a:extLst>
          </p:cNvPr>
          <p:cNvSpPr>
            <a:spLocks noGrp="1"/>
          </p:cNvSpPr>
          <p:nvPr>
            <p:ph type="dt" idx="1"/>
          </p:nvPr>
        </p:nvSpPr>
        <p:spPr/>
        <p:txBody>
          <a:bodyPr/>
          <a:lstStyle/>
          <a:p>
            <a:fld id="{8E542CC3-C166-4556-9F78-2A64C3850953}" type="datetime1">
              <a:rPr lang="zh-CN" altLang="en-US" smtClean="0"/>
              <a:t>2021/10/1</a:t>
            </a:fld>
            <a:endParaRPr lang="zh-CN" altLang="en-US"/>
          </a:p>
        </p:txBody>
      </p:sp>
    </p:spTree>
    <p:extLst>
      <p:ext uri="{BB962C8B-B14F-4D97-AF65-F5344CB8AC3E}">
        <p14:creationId xmlns:p14="http://schemas.microsoft.com/office/powerpoint/2010/main" val="276928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10</a:t>
            </a:fld>
            <a:endParaRPr lang="zh-CN" altLang="en-US"/>
          </a:p>
        </p:txBody>
      </p:sp>
      <p:sp>
        <p:nvSpPr>
          <p:cNvPr id="5" name="日期占位符 4">
            <a:extLst>
              <a:ext uri="{FF2B5EF4-FFF2-40B4-BE49-F238E27FC236}">
                <a16:creationId xmlns:a16="http://schemas.microsoft.com/office/drawing/2014/main" id="{EC5A9B6A-AC5C-4250-85F8-51A983230A50}"/>
              </a:ext>
            </a:extLst>
          </p:cNvPr>
          <p:cNvSpPr>
            <a:spLocks noGrp="1"/>
          </p:cNvSpPr>
          <p:nvPr>
            <p:ph type="dt" idx="1"/>
          </p:nvPr>
        </p:nvSpPr>
        <p:spPr/>
        <p:txBody>
          <a:bodyPr/>
          <a:lstStyle/>
          <a:p>
            <a:fld id="{B34AE771-455C-44EC-99D7-734E58767615}" type="datetime1">
              <a:rPr lang="zh-CN" altLang="en-US" smtClean="0"/>
              <a:t>2021/10/1</a:t>
            </a:fld>
            <a:endParaRPr lang="zh-CN" altLang="en-US"/>
          </a:p>
        </p:txBody>
      </p:sp>
    </p:spTree>
    <p:extLst>
      <p:ext uri="{BB962C8B-B14F-4D97-AF65-F5344CB8AC3E}">
        <p14:creationId xmlns:p14="http://schemas.microsoft.com/office/powerpoint/2010/main" val="1735324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11</a:t>
            </a:fld>
            <a:endParaRPr lang="zh-CN" altLang="en-US"/>
          </a:p>
        </p:txBody>
      </p:sp>
      <p:sp>
        <p:nvSpPr>
          <p:cNvPr id="5" name="日期占位符 4">
            <a:extLst>
              <a:ext uri="{FF2B5EF4-FFF2-40B4-BE49-F238E27FC236}">
                <a16:creationId xmlns:a16="http://schemas.microsoft.com/office/drawing/2014/main" id="{1446563B-6062-4B05-AE62-70EF2DE08C07}"/>
              </a:ext>
            </a:extLst>
          </p:cNvPr>
          <p:cNvSpPr>
            <a:spLocks noGrp="1"/>
          </p:cNvSpPr>
          <p:nvPr>
            <p:ph type="dt" idx="1"/>
          </p:nvPr>
        </p:nvSpPr>
        <p:spPr/>
        <p:txBody>
          <a:bodyPr/>
          <a:lstStyle/>
          <a:p>
            <a:fld id="{815199C0-2560-4D8D-8D5D-9E49CD915111}" type="datetime1">
              <a:rPr lang="zh-CN" altLang="en-US" smtClean="0"/>
              <a:t>2021/10/1</a:t>
            </a:fld>
            <a:endParaRPr lang="zh-CN" altLang="en-US"/>
          </a:p>
        </p:txBody>
      </p:sp>
    </p:spTree>
    <p:extLst>
      <p:ext uri="{BB962C8B-B14F-4D97-AF65-F5344CB8AC3E}">
        <p14:creationId xmlns:p14="http://schemas.microsoft.com/office/powerpoint/2010/main" val="3263565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spcBef>
                <a:spcPts val="600"/>
              </a:spcBef>
              <a:spcAft>
                <a:spcPts val="600"/>
              </a:spcAft>
            </a:pPr>
            <a:endPar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243534B-6E72-4247-9FAE-3A4EA762A9F7}" type="slidenum">
              <a:rPr lang="zh-CN" altLang="en-US" smtClean="0"/>
              <a:t>13</a:t>
            </a:fld>
            <a:endParaRPr lang="zh-CN" altLang="en-US"/>
          </a:p>
        </p:txBody>
      </p:sp>
      <p:sp>
        <p:nvSpPr>
          <p:cNvPr id="5" name="日期占位符 4">
            <a:extLst>
              <a:ext uri="{FF2B5EF4-FFF2-40B4-BE49-F238E27FC236}">
                <a16:creationId xmlns:a16="http://schemas.microsoft.com/office/drawing/2014/main" id="{41AA9F37-0D6B-4120-A536-A295FC7B8B30}"/>
              </a:ext>
            </a:extLst>
          </p:cNvPr>
          <p:cNvSpPr>
            <a:spLocks noGrp="1"/>
          </p:cNvSpPr>
          <p:nvPr>
            <p:ph type="dt" idx="1"/>
          </p:nvPr>
        </p:nvSpPr>
        <p:spPr/>
        <p:txBody>
          <a:bodyPr/>
          <a:lstStyle/>
          <a:p>
            <a:fld id="{696C55A1-1903-4581-BBF7-5C7F3B341C26}" type="datetime1">
              <a:rPr lang="zh-CN" altLang="en-US" smtClean="0"/>
              <a:t>2021/10/1</a:t>
            </a:fld>
            <a:endParaRPr lang="zh-CN" altLang="en-US"/>
          </a:p>
        </p:txBody>
      </p:sp>
    </p:spTree>
    <p:extLst>
      <p:ext uri="{BB962C8B-B14F-4D97-AF65-F5344CB8AC3E}">
        <p14:creationId xmlns:p14="http://schemas.microsoft.com/office/powerpoint/2010/main" val="153329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14</a:t>
            </a:fld>
            <a:endParaRPr lang="zh-CN" altLang="en-US"/>
          </a:p>
        </p:txBody>
      </p:sp>
      <p:sp>
        <p:nvSpPr>
          <p:cNvPr id="5" name="日期占位符 4">
            <a:extLst>
              <a:ext uri="{FF2B5EF4-FFF2-40B4-BE49-F238E27FC236}">
                <a16:creationId xmlns:a16="http://schemas.microsoft.com/office/drawing/2014/main" id="{AE8CE818-464F-4112-B247-B37EBC34893E}"/>
              </a:ext>
            </a:extLst>
          </p:cNvPr>
          <p:cNvSpPr>
            <a:spLocks noGrp="1"/>
          </p:cNvSpPr>
          <p:nvPr>
            <p:ph type="dt" idx="1"/>
          </p:nvPr>
        </p:nvSpPr>
        <p:spPr/>
        <p:txBody>
          <a:bodyPr/>
          <a:lstStyle/>
          <a:p>
            <a:fld id="{B5B1BC01-DC03-4C86-8A45-9DE5C3849A44}" type="datetime1">
              <a:rPr lang="zh-CN" altLang="en-US" smtClean="0"/>
              <a:t>2021/10/1</a:t>
            </a:fld>
            <a:endParaRPr lang="zh-CN" altLang="en-US"/>
          </a:p>
        </p:txBody>
      </p:sp>
    </p:spTree>
    <p:extLst>
      <p:ext uri="{BB962C8B-B14F-4D97-AF65-F5344CB8AC3E}">
        <p14:creationId xmlns:p14="http://schemas.microsoft.com/office/powerpoint/2010/main" val="945592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15</a:t>
            </a:fld>
            <a:endParaRPr lang="zh-CN" altLang="en-US"/>
          </a:p>
        </p:txBody>
      </p:sp>
      <p:sp>
        <p:nvSpPr>
          <p:cNvPr id="5" name="日期占位符 4">
            <a:extLst>
              <a:ext uri="{FF2B5EF4-FFF2-40B4-BE49-F238E27FC236}">
                <a16:creationId xmlns:a16="http://schemas.microsoft.com/office/drawing/2014/main" id="{F436A727-D050-4BE1-A2DE-181EE52FCD8B}"/>
              </a:ext>
            </a:extLst>
          </p:cNvPr>
          <p:cNvSpPr>
            <a:spLocks noGrp="1"/>
          </p:cNvSpPr>
          <p:nvPr>
            <p:ph type="dt" idx="1"/>
          </p:nvPr>
        </p:nvSpPr>
        <p:spPr/>
        <p:txBody>
          <a:bodyPr/>
          <a:lstStyle/>
          <a:p>
            <a:fld id="{E2AE106B-4B47-42B7-8F95-F3FB60881FD4}" type="datetime1">
              <a:rPr lang="zh-CN" altLang="en-US" smtClean="0"/>
              <a:t>2021/10/1</a:t>
            </a:fld>
            <a:endParaRPr lang="zh-CN" altLang="en-US"/>
          </a:p>
        </p:txBody>
      </p:sp>
    </p:spTree>
    <p:extLst>
      <p:ext uri="{BB962C8B-B14F-4D97-AF65-F5344CB8AC3E}">
        <p14:creationId xmlns:p14="http://schemas.microsoft.com/office/powerpoint/2010/main" val="2448598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16</a:t>
            </a:fld>
            <a:endParaRPr lang="zh-CN" altLang="en-US"/>
          </a:p>
        </p:txBody>
      </p:sp>
      <p:sp>
        <p:nvSpPr>
          <p:cNvPr id="5" name="日期占位符 4">
            <a:extLst>
              <a:ext uri="{FF2B5EF4-FFF2-40B4-BE49-F238E27FC236}">
                <a16:creationId xmlns:a16="http://schemas.microsoft.com/office/drawing/2014/main" id="{EED7A74B-0A0D-46F5-9A8F-B5C932D863D8}"/>
              </a:ext>
            </a:extLst>
          </p:cNvPr>
          <p:cNvSpPr>
            <a:spLocks noGrp="1"/>
          </p:cNvSpPr>
          <p:nvPr>
            <p:ph type="dt" idx="1"/>
          </p:nvPr>
        </p:nvSpPr>
        <p:spPr/>
        <p:txBody>
          <a:bodyPr/>
          <a:lstStyle/>
          <a:p>
            <a:fld id="{2ECAC4CE-DA22-41B3-A770-920B33A86498}" type="datetime1">
              <a:rPr lang="zh-CN" altLang="en-US" smtClean="0"/>
              <a:t>2021/10/1</a:t>
            </a:fld>
            <a:endParaRPr lang="zh-CN" altLang="en-US"/>
          </a:p>
        </p:txBody>
      </p:sp>
    </p:spTree>
    <p:extLst>
      <p:ext uri="{BB962C8B-B14F-4D97-AF65-F5344CB8AC3E}">
        <p14:creationId xmlns:p14="http://schemas.microsoft.com/office/powerpoint/2010/main" val="1497669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243534B-6E72-4247-9FAE-3A4EA762A9F7}" type="slidenum">
              <a:rPr lang="zh-CN" altLang="en-US" smtClean="0"/>
              <a:t>17</a:t>
            </a:fld>
            <a:endParaRPr lang="zh-CN" altLang="en-US"/>
          </a:p>
        </p:txBody>
      </p:sp>
      <p:sp>
        <p:nvSpPr>
          <p:cNvPr id="5" name="日期占位符 4">
            <a:extLst>
              <a:ext uri="{FF2B5EF4-FFF2-40B4-BE49-F238E27FC236}">
                <a16:creationId xmlns:a16="http://schemas.microsoft.com/office/drawing/2014/main" id="{EED7A74B-0A0D-46F5-9A8F-B5C932D863D8}"/>
              </a:ext>
            </a:extLst>
          </p:cNvPr>
          <p:cNvSpPr>
            <a:spLocks noGrp="1"/>
          </p:cNvSpPr>
          <p:nvPr>
            <p:ph type="dt" idx="1"/>
          </p:nvPr>
        </p:nvSpPr>
        <p:spPr/>
        <p:txBody>
          <a:bodyPr/>
          <a:lstStyle/>
          <a:p>
            <a:fld id="{6887B1CA-8F2F-458E-A78A-B6E98CF5451F}" type="datetime1">
              <a:rPr lang="zh-CN" altLang="en-US" smtClean="0"/>
              <a:t>2021/10/1</a:t>
            </a:fld>
            <a:endParaRPr lang="zh-CN" altLang="en-US"/>
          </a:p>
        </p:txBody>
      </p:sp>
    </p:spTree>
    <p:extLst>
      <p:ext uri="{BB962C8B-B14F-4D97-AF65-F5344CB8AC3E}">
        <p14:creationId xmlns:p14="http://schemas.microsoft.com/office/powerpoint/2010/main" val="2564966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A1B80-CBD7-4556-A6C3-3889B495CE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68F01F00-4A20-4B9A-A61C-AD8B9E92C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11249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C3BF6-D397-4CF3-A1D5-01F8547BA20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9E2BB93-336D-4196-A8B0-69BF2E237D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835655-AA3A-49E5-BFBB-ADB2ABBE7291}"/>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EE4A5744-CC8C-4A2E-8E3E-7C1EE0E714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AB6CC-2DC5-46D4-B93E-D8A0100DC490}"/>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3392738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6D6FD5-F3AE-4DDA-82B9-D896BE1324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80B561-38DA-4555-AE66-6890FEA223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1C225F-566F-4A84-88AC-81F06194135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440ACD9E-73F9-42F5-975A-97966F9274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E30DF-260E-455B-BFEC-28ED172569C8}"/>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1770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1DE6D-C644-4F74-802C-97C8F8E853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BFF566-1592-46C3-A7DC-4A64D03E39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09E938-B7ED-4F3A-AC30-2B6C5B2D93F5}"/>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F69122F4-2044-4982-AE79-53AF2B273B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394921-77D9-4459-A39B-608460BFC561}"/>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161481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AC027-9DEB-4794-916C-5D09C5ECF34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0A3EE4F-6CD2-4571-BF5C-AFFA1D584B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47C1177-F14B-4596-A642-C49B992D833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B100C66-0618-4611-9506-8DA8F3E3A8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87EEA9-B05A-43EA-B753-440B09041E5A}"/>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277340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F2540-A49E-436B-8801-76DE7F8F8D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F27122-CA3B-4764-9380-E60F34650B5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1411ED1-4B5E-4F1A-87FF-65F7308906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42E0563-8026-4BD0-BABE-2B4C5B79498B}"/>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9835F-750B-4738-A6EF-5FF384F9B2F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1EE983-D59E-424C-B1BB-DD40F7D6F9C8}"/>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26556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6C3A6-F449-4443-8DF2-3E4025F9B7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B2BF21A-EFE4-4F70-8420-6FFBA88A4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97331D4-3DFC-469A-83A0-FE1802A0E3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9CAAC86-72A9-45B1-9D5A-B7A9B508F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258DB57-B10E-4586-827D-B3CB5CD5339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6B593C9-0B04-49FC-BF78-21CF6E3A681D}"/>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9C8EA6DC-0701-4CB6-85AC-E03E8F0E37D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F774B1F-FB37-4F63-BCE0-8879FBA456CB}"/>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340141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AA9EF-D6DF-44F9-B745-631629EDD9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CD0D54F-090D-471F-A54E-62E37A59C1F3}"/>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442F8189-8D86-4340-905A-5516383EC5B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EECF904-689A-44F8-A0E8-5A22F1C768D8}"/>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35756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A14D0A5-E311-4BF3-B336-B03A9AE581D3}"/>
              </a:ext>
            </a:extLst>
          </p:cNvPr>
          <p:cNvPicPr>
            <a:picLocks noChangeAspect="1"/>
          </p:cNvPicPr>
          <p:nvPr userDrawn="1"/>
        </p:nvPicPr>
        <p:blipFill>
          <a:blip r:embed="rId2"/>
          <a:stretch>
            <a:fillRect/>
          </a:stretch>
        </p:blipFill>
        <p:spPr>
          <a:xfrm>
            <a:off x="0" y="136525"/>
            <a:ext cx="2767824" cy="1030313"/>
          </a:xfrm>
          <a:prstGeom prst="rect">
            <a:avLst/>
          </a:prstGeom>
        </p:spPr>
      </p:pic>
      <p:pic>
        <p:nvPicPr>
          <p:cNvPr id="8" name="图片 7">
            <a:extLst>
              <a:ext uri="{FF2B5EF4-FFF2-40B4-BE49-F238E27FC236}">
                <a16:creationId xmlns:a16="http://schemas.microsoft.com/office/drawing/2014/main" id="{8C3A0651-3ADC-453B-B581-E11162E28DC2}"/>
              </a:ext>
            </a:extLst>
          </p:cNvPr>
          <p:cNvPicPr>
            <a:picLocks noChangeAspect="1"/>
          </p:cNvPicPr>
          <p:nvPr userDrawn="1"/>
        </p:nvPicPr>
        <p:blipFill>
          <a:blip r:embed="rId3"/>
          <a:stretch>
            <a:fillRect/>
          </a:stretch>
        </p:blipFill>
        <p:spPr>
          <a:xfrm>
            <a:off x="0" y="5585649"/>
            <a:ext cx="1005855" cy="9389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图片 8">
            <a:extLst>
              <a:ext uri="{FF2B5EF4-FFF2-40B4-BE49-F238E27FC236}">
                <a16:creationId xmlns:a16="http://schemas.microsoft.com/office/drawing/2014/main" id="{59FF45CE-705E-469D-845A-4E8B9D6BB0FD}"/>
              </a:ext>
            </a:extLst>
          </p:cNvPr>
          <p:cNvPicPr>
            <a:picLocks noChangeAspect="1"/>
          </p:cNvPicPr>
          <p:nvPr userDrawn="1"/>
        </p:nvPicPr>
        <p:blipFill>
          <a:blip r:embed="rId4"/>
          <a:stretch>
            <a:fillRect/>
          </a:stretch>
        </p:blipFill>
        <p:spPr>
          <a:xfrm>
            <a:off x="11186145" y="5564248"/>
            <a:ext cx="1005855" cy="9603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矩形 4">
            <a:extLst>
              <a:ext uri="{FF2B5EF4-FFF2-40B4-BE49-F238E27FC236}">
                <a16:creationId xmlns:a16="http://schemas.microsoft.com/office/drawing/2014/main" id="{2C10748D-3F87-41C2-AE4C-561D2485D7EB}"/>
              </a:ext>
            </a:extLst>
          </p:cNvPr>
          <p:cNvSpPr>
            <a:spLocks noChangeArrowheads="1"/>
          </p:cNvSpPr>
          <p:nvPr userDrawn="1"/>
        </p:nvSpPr>
        <p:spPr bwMode="auto">
          <a:xfrm>
            <a:off x="0" y="6524625"/>
            <a:ext cx="12192000" cy="333375"/>
          </a:xfrm>
          <a:prstGeom prst="rect">
            <a:avLst/>
          </a:prstGeom>
          <a:solidFill>
            <a:schemeClr val="accent1">
              <a:alpha val="80000"/>
            </a:schemeClr>
          </a:solidFill>
          <a:ln>
            <a:noFill/>
          </a:ln>
        </p:spPr>
        <p:txBody>
          <a:bodyPr anchor="ctr"/>
          <a:lstStyle/>
          <a:p>
            <a:pPr eaLnBrk="1" hangingPunct="1">
              <a:buFont typeface="Arial" pitchFamily="34" charset="0"/>
              <a:buNone/>
            </a:pPr>
            <a:endParaRPr lang="zh-CN" altLang="zh-CN" dirty="0">
              <a:latin typeface="宋体" pitchFamily="2" charset="-122"/>
              <a:sym typeface="宋体" pitchFamily="2" charset="-122"/>
            </a:endParaRPr>
          </a:p>
        </p:txBody>
      </p:sp>
      <p:sp>
        <p:nvSpPr>
          <p:cNvPr id="2" name="矩形 1">
            <a:extLst>
              <a:ext uri="{FF2B5EF4-FFF2-40B4-BE49-F238E27FC236}">
                <a16:creationId xmlns:a16="http://schemas.microsoft.com/office/drawing/2014/main" id="{860593C6-FD31-4DA3-90FD-4F06519D9D29}"/>
              </a:ext>
            </a:extLst>
          </p:cNvPr>
          <p:cNvSpPr/>
          <p:nvPr userDrawn="1"/>
        </p:nvSpPr>
        <p:spPr>
          <a:xfrm>
            <a:off x="10597116" y="0"/>
            <a:ext cx="1719308" cy="461665"/>
          </a:xfrm>
          <a:prstGeom prst="rect">
            <a:avLst/>
          </a:prstGeom>
          <a:noFill/>
        </p:spPr>
        <p:txBody>
          <a:bodyPr wrap="square" lIns="91440" tIns="45720" rIns="91440" bIns="45720">
            <a:spAutoFit/>
          </a:bodyPr>
          <a:lstStyle/>
          <a:p>
            <a:pPr algn="ctr"/>
            <a:r>
              <a:rPr lang="en-US" altLang="zh-CN" sz="2400" b="0" cap="none" spc="0" dirty="0">
                <a:ln w="0"/>
                <a:solidFill>
                  <a:srgbClr val="FFC000"/>
                </a:solidFill>
                <a:effectLst>
                  <a:outerShdw blurRad="38100" dist="19050" dir="2700000" algn="tl" rotWithShape="0">
                    <a:schemeClr val="dk1">
                      <a:alpha val="40000"/>
                    </a:schemeClr>
                  </a:outerShdw>
                </a:effectLst>
              </a:rPr>
              <a:t>EEKE2021</a:t>
            </a:r>
            <a:endParaRPr lang="zh-CN" altLang="en-US" sz="2400" b="0" cap="none" spc="0" dirty="0">
              <a:ln w="0"/>
              <a:solidFill>
                <a:srgbClr val="FFC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8006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DE8AB-0911-4AB9-B2FB-65351340FF7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B24D11-DBF6-4C1C-91CF-6BDA0FCF3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FB3E2E8-4C27-433D-BF0F-2B72D69AA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CAEE1A-A56C-4A26-906D-5FD0B02002E9}"/>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65FF079-9DBA-438C-8BFB-52DB15902B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915997B-3242-490F-8B08-1D57D6B7895F}"/>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408387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A0A640-9EC2-4047-9F5A-61FEDCE43E4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70748B4-642B-4718-9BE5-818595971D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AE1D43-5620-4D8C-95D3-B86BB4DF76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16B58E-C59A-4CC4-ADE5-94E89E2420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27DF4230-8A93-42A6-982D-AAAF5CFE723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97FCEA-0EE4-47D2-88FB-367F4560C732}"/>
              </a:ext>
            </a:extLst>
          </p:cNvPr>
          <p:cNvSpPr>
            <a:spLocks noGrp="1"/>
          </p:cNvSpPr>
          <p:nvPr>
            <p:ph type="sldNum" sz="quarter" idx="12"/>
          </p:nvPr>
        </p:nvSpPr>
        <p:spPr/>
        <p:txBody>
          <a:body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221380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47777E-420B-4F10-94AB-9135436494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9D442-AA59-4496-BAA9-7E3D17249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16A1E5-6AB0-4F99-8A6C-4F32A56A5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DE0ECAC8-ED9D-4322-8F50-8E1AA9ED29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67DBD0-6911-462A-ACB5-D123B1B7D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655155-F137-4490-B91F-F7B1FBC237DE}" type="slidenum">
              <a:rPr lang="zh-CN" altLang="en-US" smtClean="0"/>
              <a:t>‹#›</a:t>
            </a:fld>
            <a:endParaRPr lang="zh-CN" altLang="en-US"/>
          </a:p>
        </p:txBody>
      </p:sp>
    </p:spTree>
    <p:extLst>
      <p:ext uri="{BB962C8B-B14F-4D97-AF65-F5344CB8AC3E}">
        <p14:creationId xmlns:p14="http://schemas.microsoft.com/office/powerpoint/2010/main" val="4130225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DF59DE-F315-4276-A0F3-8A5A88519150}"/>
              </a:ext>
            </a:extLst>
          </p:cNvPr>
          <p:cNvSpPr txBox="1"/>
          <p:nvPr/>
        </p:nvSpPr>
        <p:spPr>
          <a:xfrm>
            <a:off x="1564888" y="1929410"/>
            <a:ext cx="9062224" cy="1077218"/>
          </a:xfrm>
          <a:prstGeom prst="rect">
            <a:avLst/>
          </a:prstGeom>
          <a:noFill/>
        </p:spPr>
        <p:txBody>
          <a:bodyPr wrap="square" rtlCol="0">
            <a:spAutoFit/>
          </a:bodyPr>
          <a:lstStyle/>
          <a:p>
            <a:pPr algn="ctr">
              <a:spcBef>
                <a:spcPts val="600"/>
              </a:spcBef>
              <a:spcAft>
                <a:spcPts val="400"/>
              </a:spcAft>
            </a:pPr>
            <a:r>
              <a:rPr lang="fr-FR" altLang="zh-CN" sz="3200" b="1" dirty="0">
                <a:solidFill>
                  <a:srgbClr val="7030A0"/>
                </a:solidFill>
                <a:effectLst/>
                <a:latin typeface="+mj-lt"/>
                <a:ea typeface="等线" panose="02010600030101010101" pitchFamily="2" charset="-122"/>
              </a:rPr>
              <a:t>A knowledge graph completion model integrating entity description and network structure</a:t>
            </a:r>
            <a:endParaRPr lang="zh-CN" altLang="zh-CN" sz="3200" b="1" dirty="0">
              <a:solidFill>
                <a:srgbClr val="7030A0"/>
              </a:solidFill>
              <a:effectLst/>
              <a:latin typeface="+mj-lt"/>
              <a:ea typeface="等线" panose="02010600030101010101" pitchFamily="2" charset="-122"/>
            </a:endParaRPr>
          </a:p>
        </p:txBody>
      </p:sp>
      <p:sp>
        <p:nvSpPr>
          <p:cNvPr id="3" name="文本框 2">
            <a:extLst>
              <a:ext uri="{FF2B5EF4-FFF2-40B4-BE49-F238E27FC236}">
                <a16:creationId xmlns:a16="http://schemas.microsoft.com/office/drawing/2014/main" id="{983AA97C-C2FF-43E3-960C-09DEFE55FB7E}"/>
              </a:ext>
            </a:extLst>
          </p:cNvPr>
          <p:cNvSpPr txBox="1"/>
          <p:nvPr/>
        </p:nvSpPr>
        <p:spPr>
          <a:xfrm>
            <a:off x="2084439" y="3300537"/>
            <a:ext cx="8219768" cy="2457083"/>
          </a:xfrm>
          <a:prstGeom prst="rect">
            <a:avLst/>
          </a:prstGeom>
          <a:noFill/>
        </p:spPr>
        <p:txBody>
          <a:bodyPr wrap="square">
            <a:spAutoFit/>
          </a:bodyPr>
          <a:lstStyle/>
          <a:p>
            <a:pPr algn="ctr">
              <a:spcBef>
                <a:spcPts val="600"/>
              </a:spcBef>
              <a:spcAft>
                <a:spcPts val="400"/>
              </a:spcAft>
            </a:pPr>
            <a:r>
              <a:rPr lang="fr-FR" altLang="zh-CN" sz="1800" b="0" dirty="0">
                <a:solidFill>
                  <a:schemeClr val="accent1"/>
                </a:solidFill>
                <a:effectLst/>
                <a:ea typeface="等线" panose="02010600030101010101" pitchFamily="2" charset="-122"/>
              </a:rPr>
              <a:t>Chuanming Yu</a:t>
            </a:r>
            <a:r>
              <a:rPr lang="fr-FR" altLang="zh-CN" sz="1800" b="0" baseline="30000" dirty="0">
                <a:solidFill>
                  <a:schemeClr val="accent1"/>
                </a:solidFill>
                <a:effectLst/>
                <a:ea typeface="等线" panose="02010600030101010101" pitchFamily="2" charset="-122"/>
              </a:rPr>
              <a:t>1</a:t>
            </a:r>
            <a:r>
              <a:rPr lang="fr-FR" altLang="zh-CN" sz="1800" b="0" dirty="0">
                <a:solidFill>
                  <a:schemeClr val="accent1"/>
                </a:solidFill>
                <a:effectLst/>
                <a:ea typeface="等线" panose="02010600030101010101" pitchFamily="2" charset="-122"/>
              </a:rPr>
              <a:t>, Zhengang Zhang</a:t>
            </a:r>
            <a:r>
              <a:rPr lang="fr-FR" altLang="zh-CN" sz="1800" b="0" baseline="30000" dirty="0">
                <a:solidFill>
                  <a:schemeClr val="accent1"/>
                </a:solidFill>
                <a:effectLst/>
                <a:ea typeface="等线" panose="02010600030101010101" pitchFamily="2" charset="-122"/>
              </a:rPr>
              <a:t>1</a:t>
            </a:r>
            <a:r>
              <a:rPr lang="fr-FR" altLang="zh-CN" sz="1800" b="0" dirty="0">
                <a:solidFill>
                  <a:schemeClr val="accent1"/>
                </a:solidFill>
                <a:effectLst/>
                <a:ea typeface="等线" panose="02010600030101010101" pitchFamily="2" charset="-122"/>
              </a:rPr>
              <a:t>, Lu An</a:t>
            </a:r>
            <a:r>
              <a:rPr lang="fr-FR" altLang="zh-CN" sz="1800" b="0" baseline="30000" dirty="0">
                <a:solidFill>
                  <a:schemeClr val="accent1"/>
                </a:solidFill>
                <a:effectLst/>
                <a:ea typeface="等线" panose="02010600030101010101" pitchFamily="2" charset="-122"/>
              </a:rPr>
              <a:t>2</a:t>
            </a:r>
            <a:endParaRPr lang="zh-CN" altLang="zh-CN" sz="1800" b="1" dirty="0">
              <a:solidFill>
                <a:schemeClr val="accent1"/>
              </a:solidFill>
              <a:effectLst/>
              <a:ea typeface="等线" panose="02010600030101010101" pitchFamily="2" charset="-122"/>
            </a:endParaRPr>
          </a:p>
          <a:p>
            <a:pPr algn="ctr">
              <a:spcBef>
                <a:spcPts val="600"/>
              </a:spcBef>
              <a:spcAft>
                <a:spcPts val="400"/>
              </a:spcAft>
            </a:pPr>
            <a:r>
              <a:rPr lang="fr-FR" altLang="zh-CN" sz="1800" b="0" dirty="0">
                <a:solidFill>
                  <a:schemeClr val="accent1"/>
                </a:solidFill>
                <a:effectLst/>
                <a:ea typeface="等线" panose="02010600030101010101" pitchFamily="2" charset="-122"/>
              </a:rPr>
              <a:t>1 Zhongnan University of Economics and Law , Wuhan</a:t>
            </a:r>
            <a:endParaRPr lang="zh-CN" altLang="zh-CN" sz="1800" b="1" dirty="0">
              <a:solidFill>
                <a:schemeClr val="accent1"/>
              </a:solidFill>
              <a:effectLst/>
              <a:ea typeface="等线" panose="02010600030101010101" pitchFamily="2" charset="-122"/>
            </a:endParaRPr>
          </a:p>
          <a:p>
            <a:pPr algn="ctr">
              <a:spcBef>
                <a:spcPts val="600"/>
              </a:spcBef>
              <a:spcAft>
                <a:spcPts val="400"/>
              </a:spcAft>
            </a:pPr>
            <a:r>
              <a:rPr lang="fr-FR" altLang="zh-CN" sz="1800" b="0" dirty="0">
                <a:solidFill>
                  <a:schemeClr val="accent1"/>
                </a:solidFill>
                <a:effectLst/>
                <a:ea typeface="等线" panose="02010600030101010101" pitchFamily="2" charset="-122"/>
              </a:rPr>
              <a:t>2 Wuhan University, Wuhan</a:t>
            </a:r>
          </a:p>
          <a:p>
            <a:pPr algn="r">
              <a:spcBef>
                <a:spcPts val="600"/>
              </a:spcBef>
              <a:spcAft>
                <a:spcPts val="400"/>
              </a:spcAft>
            </a:pPr>
            <a:endParaRPr lang="fr-FR" altLang="zh-CN" dirty="0">
              <a:solidFill>
                <a:schemeClr val="accent1"/>
              </a:solidFill>
              <a:ea typeface="等线" panose="02010600030101010101" pitchFamily="2" charset="-122"/>
            </a:endParaRPr>
          </a:p>
          <a:p>
            <a:pPr algn="r">
              <a:spcBef>
                <a:spcPts val="600"/>
              </a:spcBef>
              <a:spcAft>
                <a:spcPts val="400"/>
              </a:spcAft>
            </a:pPr>
            <a:endParaRPr lang="fr-FR" altLang="zh-CN" sz="2000" dirty="0">
              <a:solidFill>
                <a:schemeClr val="accent1"/>
              </a:solidFill>
              <a:ea typeface="等线" panose="02010600030101010101" pitchFamily="2" charset="-122"/>
            </a:endParaRPr>
          </a:p>
          <a:p>
            <a:pPr algn="r">
              <a:spcBef>
                <a:spcPts val="600"/>
              </a:spcBef>
              <a:spcAft>
                <a:spcPts val="400"/>
              </a:spcAft>
            </a:pPr>
            <a:r>
              <a:rPr lang="en-US" altLang="zh-CN" sz="2000" b="1" dirty="0">
                <a:solidFill>
                  <a:schemeClr val="accent1"/>
                </a:solidFill>
                <a:ea typeface="等线" panose="02010600030101010101" pitchFamily="2" charset="-122"/>
              </a:rPr>
              <a:t>Presenter</a:t>
            </a:r>
            <a:r>
              <a:rPr lang="zh-CN" altLang="en-US" sz="2000" b="1" dirty="0">
                <a:solidFill>
                  <a:schemeClr val="accent1"/>
                </a:solidFill>
                <a:ea typeface="等线" panose="02010600030101010101" pitchFamily="2" charset="-122"/>
              </a:rPr>
              <a:t>：</a:t>
            </a:r>
            <a:r>
              <a:rPr lang="en-US" altLang="zh-CN" sz="2000" b="1" dirty="0">
                <a:solidFill>
                  <a:schemeClr val="accent1"/>
                </a:solidFill>
                <a:ea typeface="等线" panose="02010600030101010101" pitchFamily="2" charset="-122"/>
              </a:rPr>
              <a:t>Chuanming  Yu</a:t>
            </a:r>
            <a:endParaRPr lang="zh-CN" altLang="zh-CN" sz="2000" b="1" dirty="0">
              <a:solidFill>
                <a:schemeClr val="accent1"/>
              </a:solidFill>
              <a:effectLst/>
              <a:ea typeface="等线" panose="02010600030101010101" pitchFamily="2" charset="-122"/>
            </a:endParaRPr>
          </a:p>
        </p:txBody>
      </p:sp>
    </p:spTree>
    <p:extLst>
      <p:ext uri="{BB962C8B-B14F-4D97-AF65-F5344CB8AC3E}">
        <p14:creationId xmlns:p14="http://schemas.microsoft.com/office/powerpoint/2010/main" val="1642348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3BC817-A05D-42D2-A07D-C3280C9171CD}"/>
              </a:ext>
            </a:extLst>
          </p:cNvPr>
          <p:cNvSpPr txBox="1"/>
          <p:nvPr/>
        </p:nvSpPr>
        <p:spPr>
          <a:xfrm>
            <a:off x="592560" y="2510230"/>
            <a:ext cx="11253050" cy="2500300"/>
          </a:xfrm>
          <a:prstGeom prst="rect">
            <a:avLst/>
          </a:prstGeom>
          <a:noFill/>
        </p:spPr>
        <p:txBody>
          <a:bodyPr wrap="square" rtlCol="0">
            <a:spAutoFit/>
          </a:bodyPr>
          <a:lstStyle/>
          <a:p>
            <a:pPr algn="just"/>
            <a:r>
              <a:rPr lang="zh-CN" altLang="en-US" dirty="0">
                <a:ea typeface="微软雅黑" panose="020B0503020204020204" pitchFamily="34" charset="-122"/>
              </a:rPr>
              <a:t>（</a:t>
            </a:r>
            <a:r>
              <a:rPr lang="en-US" altLang="zh-CN" dirty="0">
                <a:ea typeface="微软雅黑" panose="020B0503020204020204" pitchFamily="34" charset="-122"/>
              </a:rPr>
              <a:t>1</a:t>
            </a:r>
            <a:r>
              <a:rPr lang="zh-CN" altLang="en-US" dirty="0">
                <a:ea typeface="微软雅黑" panose="020B0503020204020204" pitchFamily="34" charset="-122"/>
              </a:rPr>
              <a:t>）</a:t>
            </a:r>
            <a:r>
              <a:rPr lang="en-US" altLang="zh-CN" dirty="0"/>
              <a:t> Compared with the traditional KGC models and the ones that incorporate external information, </a:t>
            </a:r>
            <a:r>
              <a:rPr lang="en-US" altLang="zh-CN" dirty="0">
                <a:solidFill>
                  <a:srgbClr val="FF0000"/>
                </a:solidFill>
              </a:rPr>
              <a:t>does the proposed model have better effect in the KGC task?</a:t>
            </a:r>
            <a:endParaRPr lang="zh-CN" altLang="zh-CN" dirty="0">
              <a:solidFill>
                <a:srgbClr val="FF0000"/>
              </a:solidFill>
            </a:endParaRPr>
          </a:p>
          <a:p>
            <a:pPr algn="just">
              <a:lnSpc>
                <a:spcPts val="2500"/>
              </a:lnSpc>
            </a:pPr>
            <a:endParaRPr lang="en-US" altLang="zh-CN" b="1" dirty="0">
              <a:solidFill>
                <a:srgbClr val="00B0F0"/>
              </a:solidFill>
              <a:ea typeface="微软雅黑" panose="020B0503020204020204" pitchFamily="34" charset="-122"/>
            </a:endParaRPr>
          </a:p>
          <a:p>
            <a:pPr algn="just">
              <a:lnSpc>
                <a:spcPts val="2500"/>
              </a:lnSpc>
            </a:pPr>
            <a:endParaRPr lang="en-US" altLang="zh-CN" kern="100" dirty="0">
              <a:ea typeface="微软雅黑" panose="020B0503020204020204" pitchFamily="34" charset="-122"/>
              <a:cs typeface="Times New Roman" panose="02020603050405020304" pitchFamily="18" charset="0"/>
            </a:endParaRPr>
          </a:p>
          <a:p>
            <a:pPr algn="just"/>
            <a:r>
              <a:rPr lang="zh-CN" altLang="zh-CN" sz="1800" kern="100" dirty="0">
                <a:effectLst/>
                <a:ea typeface="微软雅黑" panose="020B0503020204020204" pitchFamily="34" charset="-122"/>
                <a:cs typeface="Times New Roman" panose="02020603050405020304" pitchFamily="18" charset="0"/>
              </a:rPr>
              <a:t>（</a:t>
            </a:r>
            <a:r>
              <a:rPr lang="en-US" altLang="zh-CN" kern="100" dirty="0">
                <a:ea typeface="微软雅黑" panose="020B0503020204020204" pitchFamily="34" charset="-122"/>
                <a:cs typeface="Times New Roman" panose="02020603050405020304" pitchFamily="18" charset="0"/>
              </a:rPr>
              <a:t>2</a:t>
            </a:r>
            <a:r>
              <a:rPr lang="zh-CN" altLang="zh-CN" sz="1800" kern="100" dirty="0">
                <a:effectLst/>
                <a:ea typeface="微软雅黑" panose="020B0503020204020204" pitchFamily="34" charset="-122"/>
                <a:cs typeface="Times New Roman" panose="02020603050405020304" pitchFamily="18" charset="0"/>
              </a:rPr>
              <a:t>）</a:t>
            </a:r>
            <a:r>
              <a:rPr lang="en-US" altLang="zh-CN" dirty="0"/>
              <a:t> For the KGC model integrating entity description and network structure, </a:t>
            </a:r>
            <a:r>
              <a:rPr lang="en-US" altLang="zh-CN" dirty="0">
                <a:solidFill>
                  <a:srgbClr val="FF0000"/>
                </a:solidFill>
              </a:rPr>
              <a:t>what are the key influencing factors? </a:t>
            </a:r>
            <a:endParaRPr lang="en-US" altLang="zh-CN" sz="1800" kern="100" dirty="0">
              <a:solidFill>
                <a:srgbClr val="FF0000"/>
              </a:solidFill>
              <a:effectLst/>
              <a:ea typeface="微软雅黑" panose="020B0503020204020204" pitchFamily="34" charset="-122"/>
              <a:cs typeface="Times New Roman" panose="02020603050405020304" pitchFamily="18" charset="0"/>
            </a:endParaRPr>
          </a:p>
          <a:p>
            <a:pPr algn="just">
              <a:lnSpc>
                <a:spcPts val="2500"/>
              </a:lnSpc>
            </a:pPr>
            <a:endParaRPr lang="en-US" altLang="zh-CN" sz="1800" kern="100" dirty="0">
              <a:effectLst/>
              <a:ea typeface="微软雅黑" panose="020B0503020204020204" pitchFamily="34" charset="-122"/>
              <a:cs typeface="Times New Roman" panose="02020603050405020304" pitchFamily="18" charset="0"/>
            </a:endParaRPr>
          </a:p>
          <a:p>
            <a:pPr algn="just">
              <a:lnSpc>
                <a:spcPts val="2500"/>
              </a:lnSpc>
            </a:pPr>
            <a:endParaRPr lang="en-US" altLang="zh-CN" sz="1800" kern="100" dirty="0">
              <a:effectLst/>
              <a:ea typeface="微软雅黑" panose="020B0503020204020204" pitchFamily="34" charset="-122"/>
              <a:cs typeface="Times New Roman" panose="02020603050405020304" pitchFamily="18" charset="0"/>
            </a:endParaRPr>
          </a:p>
          <a:p>
            <a:pPr algn="just">
              <a:lnSpc>
                <a:spcPts val="2500"/>
              </a:lnSpc>
            </a:pPr>
            <a:endParaRPr lang="en-US" altLang="zh-CN" sz="1800" kern="100" dirty="0">
              <a:effectLst/>
              <a:ea typeface="微软雅黑" panose="020B0503020204020204" pitchFamily="34" charset="-122"/>
            </a:endParaRPr>
          </a:p>
        </p:txBody>
      </p:sp>
      <p:sp>
        <p:nvSpPr>
          <p:cNvPr id="5" name="文本框 3">
            <a:extLst>
              <a:ext uri="{FF2B5EF4-FFF2-40B4-BE49-F238E27FC236}">
                <a16:creationId xmlns:a16="http://schemas.microsoft.com/office/drawing/2014/main" id="{3D38C4C9-C8CF-4093-BA19-D7AE216348CA}"/>
              </a:ext>
            </a:extLst>
          </p:cNvPr>
          <p:cNvSpPr>
            <a:spLocks noChangeArrowheads="1"/>
          </p:cNvSpPr>
          <p:nvPr/>
        </p:nvSpPr>
        <p:spPr bwMode="auto">
          <a:xfrm>
            <a:off x="961600" y="263073"/>
            <a:ext cx="79249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3. Research questions and the proposed method</a:t>
            </a:r>
            <a:endParaRPr lang="zh-CN" altLang="en-US" sz="2800" b="1" dirty="0">
              <a:solidFill>
                <a:srgbClr val="7F7F7F"/>
              </a:solidFill>
              <a:cs typeface="造字工房悦黑体验版纤细体"/>
              <a:sym typeface="造字工房悦黑体验版纤细体"/>
            </a:endParaRPr>
          </a:p>
        </p:txBody>
      </p:sp>
      <p:sp>
        <p:nvSpPr>
          <p:cNvPr id="7" name="文本框 6">
            <a:extLst>
              <a:ext uri="{FF2B5EF4-FFF2-40B4-BE49-F238E27FC236}">
                <a16:creationId xmlns:a16="http://schemas.microsoft.com/office/drawing/2014/main" id="{DA60ED8C-AB53-448B-88FF-5D46764FA320}"/>
              </a:ext>
            </a:extLst>
          </p:cNvPr>
          <p:cNvSpPr txBox="1"/>
          <p:nvPr/>
        </p:nvSpPr>
        <p:spPr>
          <a:xfrm>
            <a:off x="592560" y="1453169"/>
            <a:ext cx="11105188" cy="646331"/>
          </a:xfrm>
          <a:prstGeom prst="rect">
            <a:avLst/>
          </a:prstGeom>
          <a:noFill/>
        </p:spPr>
        <p:txBody>
          <a:bodyPr wrap="square">
            <a:spAutoFit/>
          </a:bodyPr>
          <a:lstStyle/>
          <a:p>
            <a:pPr indent="266700" algn="just"/>
            <a:r>
              <a:rPr lang="en-US"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In this study, </a:t>
            </a:r>
            <a:r>
              <a:rPr lang="en-US" altLang="zh-CN" sz="1800"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we propose a novel Entity Description Augmented Knowledge Graph Completion (EDA-KGC) model</a:t>
            </a:r>
            <a:r>
              <a:rPr lang="en-US" altLang="zh-C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and investigate the following research questions on this basis.</a:t>
            </a:r>
            <a:endParaRPr lang="zh-CN" altLang="zh-CN" sz="1800" kern="100" dirty="0">
              <a:effectLst/>
              <a:latin typeface="Times New Roman" panose="02020603050405020304" pitchFamily="18"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56076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FB71555-EE71-41CA-BD97-2ABCBE9889FE}"/>
              </a:ext>
            </a:extLst>
          </p:cNvPr>
          <p:cNvSpPr>
            <a:spLocks noChangeArrowheads="1"/>
          </p:cNvSpPr>
          <p:nvPr/>
        </p:nvSpPr>
        <p:spPr bwMode="auto">
          <a:xfrm>
            <a:off x="119502" y="1259844"/>
            <a:ext cx="11675895" cy="4040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ts val="3080"/>
              </a:lnSpc>
              <a:buFont typeface="Wingdings" panose="05000000000000000000" pitchFamily="2" charset="2"/>
              <a:buChar char="Ø"/>
            </a:pPr>
            <a:r>
              <a:rPr lang="en-US" altLang="zh-CN" sz="2800" b="1" dirty="0">
                <a:latin typeface="Times New Roman" panose="02020603050405020304" pitchFamily="18" charset="0"/>
                <a:ea typeface="+mn-ea"/>
                <a:cs typeface="Times New Roman" panose="02020603050405020304" pitchFamily="18" charset="0"/>
              </a:rPr>
              <a:t>The proposed framework (EDA-KGC):</a:t>
            </a:r>
          </a:p>
          <a:p>
            <a:pPr lvl="0">
              <a:lnSpc>
                <a:spcPts val="3080"/>
              </a:lnSpc>
            </a:pPr>
            <a:endParaRPr lang="en-US" altLang="zh-CN" sz="2800" b="1" dirty="0">
              <a:latin typeface="Times New Roman" panose="02020603050405020304" pitchFamily="18" charset="0"/>
              <a:ea typeface="+mn-ea"/>
              <a:cs typeface="Times New Roman" panose="02020603050405020304" pitchFamily="18" charset="0"/>
            </a:endParaRPr>
          </a:p>
          <a:p>
            <a:pPr lvl="0">
              <a:lnSpc>
                <a:spcPts val="3080"/>
              </a:lnSpc>
            </a:pPr>
            <a:endParaRPr lang="en-US" altLang="zh-CN" sz="2800" b="1" dirty="0">
              <a:latin typeface="Times New Roman" panose="02020603050405020304" pitchFamily="18" charset="0"/>
              <a:ea typeface="+mn-ea"/>
              <a:cs typeface="Times New Roman" panose="02020603050405020304" pitchFamily="18" charset="0"/>
            </a:endParaRPr>
          </a:p>
          <a:p>
            <a:pPr lvl="0">
              <a:lnSpc>
                <a:spcPts val="3080"/>
              </a:lnSpc>
            </a:pPr>
            <a:r>
              <a:rPr lang="en-US" altLang="zh-CN" sz="2400" dirty="0">
                <a:latin typeface="Times New Roman" panose="02020603050405020304" pitchFamily="18" charset="0"/>
                <a:cs typeface="Times New Roman" panose="02020603050405020304" pitchFamily="18" charset="0"/>
              </a:rPr>
              <a:t>Representation module</a:t>
            </a:r>
          </a:p>
          <a:p>
            <a:pPr lvl="0" eaLnBrk="0" fontAlgn="base" hangingPunct="0">
              <a:lnSpc>
                <a:spcPts val="3080"/>
              </a:lnSpc>
              <a:spcBef>
                <a:spcPct val="0"/>
              </a:spcBef>
              <a:spcAft>
                <a:spcPct val="0"/>
              </a:spcAft>
            </a:pPr>
            <a:endParaRPr lang="en-US" altLang="zh-CN" sz="2400" dirty="0">
              <a:latin typeface="Times New Roman" panose="02020603050405020304" pitchFamily="18" charset="0"/>
              <a:cs typeface="Times New Roman" panose="02020603050405020304" pitchFamily="18" charset="0"/>
            </a:endParaRPr>
          </a:p>
          <a:p>
            <a:pPr lvl="0" eaLnBrk="0" fontAlgn="base" hangingPunct="0">
              <a:lnSpc>
                <a:spcPts val="3080"/>
              </a:lnSpc>
              <a:spcBef>
                <a:spcPct val="0"/>
              </a:spcBef>
              <a:spcAft>
                <a:spcPct val="0"/>
              </a:spcAft>
            </a:pPr>
            <a:endParaRPr lang="en-US" altLang="zh-CN" sz="2400" dirty="0">
              <a:latin typeface="Times New Roman" panose="02020603050405020304" pitchFamily="18" charset="0"/>
              <a:cs typeface="Times New Roman" panose="02020603050405020304" pitchFamily="18" charset="0"/>
            </a:endParaRPr>
          </a:p>
          <a:p>
            <a:pPr lvl="0">
              <a:lnSpc>
                <a:spcPts val="3080"/>
              </a:lnSpc>
            </a:pPr>
            <a:r>
              <a:rPr lang="en-US" altLang="zh-CN" sz="2400" dirty="0">
                <a:latin typeface="Times New Roman" panose="02020603050405020304" pitchFamily="18" charset="0"/>
                <a:cs typeface="Times New Roman" panose="02020603050405020304" pitchFamily="18" charset="0"/>
              </a:rPr>
              <a:t>Deep interaction module</a:t>
            </a:r>
          </a:p>
          <a:p>
            <a:pPr lvl="0">
              <a:lnSpc>
                <a:spcPts val="3080"/>
              </a:lnSpc>
            </a:pPr>
            <a:endParaRPr lang="en-US" altLang="zh-CN" sz="2400" dirty="0">
              <a:latin typeface="Times New Roman" panose="02020603050405020304" pitchFamily="18" charset="0"/>
              <a:cs typeface="Times New Roman" panose="02020603050405020304" pitchFamily="18" charset="0"/>
            </a:endParaRPr>
          </a:p>
          <a:p>
            <a:pPr lvl="0">
              <a:lnSpc>
                <a:spcPts val="3080"/>
              </a:lnSpc>
            </a:pPr>
            <a:endParaRPr lang="en-US" altLang="zh-CN" sz="2400" dirty="0">
              <a:latin typeface="Times New Roman" panose="02020603050405020304" pitchFamily="18" charset="0"/>
              <a:cs typeface="Times New Roman" panose="02020603050405020304" pitchFamily="18" charset="0"/>
            </a:endParaRPr>
          </a:p>
          <a:p>
            <a:pPr lvl="0">
              <a:lnSpc>
                <a:spcPts val="3080"/>
              </a:lnSpc>
            </a:pPr>
            <a:r>
              <a:rPr lang="en-US" altLang="zh-CN" sz="2400" dirty="0">
                <a:latin typeface="Times New Roman" panose="02020603050405020304" pitchFamily="18" charset="0"/>
                <a:cs typeface="Times New Roman" panose="02020603050405020304" pitchFamily="18" charset="0"/>
              </a:rPr>
              <a:t>Reasoning module</a:t>
            </a:r>
          </a:p>
        </p:txBody>
      </p:sp>
      <p:pic>
        <p:nvPicPr>
          <p:cNvPr id="9" name="图片 8">
            <a:extLst>
              <a:ext uri="{FF2B5EF4-FFF2-40B4-BE49-F238E27FC236}">
                <a16:creationId xmlns:a16="http://schemas.microsoft.com/office/drawing/2014/main" id="{FA22EDBB-8C9F-4FAC-BDBE-F2A6BE729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984" y="424438"/>
            <a:ext cx="4888016" cy="5560828"/>
          </a:xfrm>
          <a:prstGeom prst="rect">
            <a:avLst/>
          </a:prstGeom>
        </p:spPr>
      </p:pic>
      <p:sp>
        <p:nvSpPr>
          <p:cNvPr id="6" name="文本框 3">
            <a:extLst>
              <a:ext uri="{FF2B5EF4-FFF2-40B4-BE49-F238E27FC236}">
                <a16:creationId xmlns:a16="http://schemas.microsoft.com/office/drawing/2014/main" id="{6E413095-FB35-40B0-92F1-250D002DF888}"/>
              </a:ext>
            </a:extLst>
          </p:cNvPr>
          <p:cNvSpPr>
            <a:spLocks noChangeArrowheads="1"/>
          </p:cNvSpPr>
          <p:nvPr/>
        </p:nvSpPr>
        <p:spPr bwMode="auto">
          <a:xfrm>
            <a:off x="961601" y="263073"/>
            <a:ext cx="712859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3. Research questions and the proposed method</a:t>
            </a:r>
            <a:endParaRPr lang="zh-CN" altLang="en-US" sz="2800" b="1" dirty="0">
              <a:solidFill>
                <a:srgbClr val="7F7F7F"/>
              </a:solidFill>
              <a:cs typeface="造字工房悦黑体验版纤细体"/>
              <a:sym typeface="造字工房悦黑体验版纤细体"/>
            </a:endParaRPr>
          </a:p>
        </p:txBody>
      </p:sp>
    </p:spTree>
    <p:extLst>
      <p:ext uri="{BB962C8B-B14F-4D97-AF65-F5344CB8AC3E}">
        <p14:creationId xmlns:p14="http://schemas.microsoft.com/office/powerpoint/2010/main" val="136651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5483FE-657C-4AE3-8846-567762E60F96}"/>
              </a:ext>
            </a:extLst>
          </p:cNvPr>
          <p:cNvSpPr txBox="1"/>
          <p:nvPr/>
        </p:nvSpPr>
        <p:spPr>
          <a:xfrm>
            <a:off x="867904" y="3136612"/>
            <a:ext cx="10289334" cy="584775"/>
          </a:xfrm>
          <a:prstGeom prst="rect">
            <a:avLst/>
          </a:prstGeom>
          <a:noFill/>
        </p:spPr>
        <p:txBody>
          <a:bodyPr wrap="square" rtlCol="0">
            <a:spAutoFit/>
          </a:bodyPr>
          <a:lstStyle/>
          <a:p>
            <a:pPr algn="ctr"/>
            <a:r>
              <a:rPr lang="en-US" altLang="zh-CN" sz="3200" b="1" dirty="0">
                <a:solidFill>
                  <a:schemeClr val="accent1"/>
                </a:solidFill>
                <a:ea typeface="微软雅黑" panose="020B0503020204020204" pitchFamily="34" charset="-122"/>
              </a:rPr>
              <a:t>PART 04 </a:t>
            </a:r>
            <a:r>
              <a:rPr lang="en-US" altLang="zh-CN" sz="3200" dirty="0">
                <a:ea typeface="微软雅黑" panose="020B0503020204020204" pitchFamily="34" charset="-122"/>
              </a:rPr>
              <a:t>Experiments and Discussions</a:t>
            </a:r>
            <a:endParaRPr lang="zh-CN" altLang="en-US" sz="3200" dirty="0">
              <a:ea typeface="微软雅黑" panose="020B0503020204020204" pitchFamily="34" charset="-122"/>
            </a:endParaRPr>
          </a:p>
        </p:txBody>
      </p:sp>
    </p:spTree>
    <p:extLst>
      <p:ext uri="{BB962C8B-B14F-4D97-AF65-F5344CB8AC3E}">
        <p14:creationId xmlns:p14="http://schemas.microsoft.com/office/powerpoint/2010/main" val="15907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DE80FCD-1980-4033-8E4A-BE5F2D0C10E1}"/>
              </a:ext>
            </a:extLst>
          </p:cNvPr>
          <p:cNvSpPr txBox="1"/>
          <p:nvPr/>
        </p:nvSpPr>
        <p:spPr>
          <a:xfrm>
            <a:off x="781465" y="1846817"/>
            <a:ext cx="10629067" cy="646331"/>
          </a:xfrm>
          <a:prstGeom prst="rect">
            <a:avLst/>
          </a:prstGeom>
          <a:noFill/>
        </p:spPr>
        <p:txBody>
          <a:bodyPr wrap="square">
            <a:spAutoFit/>
          </a:bodyPr>
          <a:lstStyle/>
          <a:p>
            <a:r>
              <a:rPr lang="en-US" altLang="zh-CN" sz="1800" dirty="0">
                <a:effectLst/>
                <a:ea typeface="微软雅黑" panose="020B0503020204020204" pitchFamily="34" charset="-122"/>
                <a:cs typeface="Times New Roman" panose="02020603050405020304" pitchFamily="18" charset="0"/>
              </a:rPr>
              <a:t>To </a:t>
            </a:r>
            <a:r>
              <a:rPr lang="en-US" altLang="zh-CN" sz="1800" dirty="0" err="1">
                <a:effectLst/>
                <a:ea typeface="微软雅黑" panose="020B0503020204020204" pitchFamily="34" charset="-122"/>
                <a:cs typeface="Times New Roman" panose="02020603050405020304" pitchFamily="18" charset="0"/>
              </a:rPr>
              <a:t>inverstigate</a:t>
            </a:r>
            <a:r>
              <a:rPr lang="en-US" altLang="zh-CN" sz="1800" dirty="0">
                <a:effectLst/>
                <a:ea typeface="微软雅黑" panose="020B0503020204020204" pitchFamily="34" charset="-122"/>
                <a:cs typeface="Times New Roman" panose="02020603050405020304" pitchFamily="18" charset="0"/>
              </a:rPr>
              <a:t> the research </a:t>
            </a:r>
            <a:r>
              <a:rPr lang="en-US" altLang="zh-CN" dirty="0">
                <a:ea typeface="微软雅黑" panose="020B0503020204020204" pitchFamily="34" charset="-122"/>
                <a:cs typeface="Times New Roman" panose="02020603050405020304" pitchFamily="18" charset="0"/>
              </a:rPr>
              <a:t>question</a:t>
            </a:r>
            <a:r>
              <a:rPr lang="en-US" altLang="zh-CN" sz="1800" dirty="0">
                <a:effectLst/>
                <a:ea typeface="微软雅黑" panose="020B0503020204020204" pitchFamily="34" charset="-122"/>
                <a:cs typeface="Times New Roman" panose="02020603050405020304" pitchFamily="18" charset="0"/>
              </a:rPr>
              <a:t>s proposed in this paper, four datasets are selected  i.e., </a:t>
            </a:r>
            <a:r>
              <a:rPr lang="en-US" altLang="zh-CN" sz="1800" dirty="0">
                <a:solidFill>
                  <a:srgbClr val="FF0000"/>
                </a:solidFill>
                <a:effectLst/>
                <a:ea typeface="微软雅黑" panose="020B0503020204020204" pitchFamily="34" charset="-122"/>
                <a:cs typeface="Times New Roman" panose="02020603050405020304" pitchFamily="18" charset="0"/>
              </a:rPr>
              <a:t>FB15K, FB15K-237, WN18 and WN18RR.</a:t>
            </a:r>
            <a:endParaRPr lang="zh-CN" altLang="en-US" dirty="0">
              <a:solidFill>
                <a:srgbClr val="FF0000"/>
              </a:solidFill>
              <a:ea typeface="微软雅黑" panose="020B0503020204020204" pitchFamily="34" charset="-122"/>
            </a:endParaRPr>
          </a:p>
        </p:txBody>
      </p:sp>
      <p:sp>
        <p:nvSpPr>
          <p:cNvPr id="8" name="文本框 3">
            <a:extLst>
              <a:ext uri="{FF2B5EF4-FFF2-40B4-BE49-F238E27FC236}">
                <a16:creationId xmlns:a16="http://schemas.microsoft.com/office/drawing/2014/main" id="{F037C1FB-7A80-4ECB-8222-0324ADD50B80}"/>
              </a:ext>
            </a:extLst>
          </p:cNvPr>
          <p:cNvSpPr>
            <a:spLocks noChangeArrowheads="1"/>
          </p:cNvSpPr>
          <p:nvPr/>
        </p:nvSpPr>
        <p:spPr bwMode="auto">
          <a:xfrm>
            <a:off x="961601" y="263073"/>
            <a:ext cx="5226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4. Experiments and Results</a:t>
            </a:r>
            <a:endParaRPr lang="zh-CN" altLang="en-US" sz="2800" b="1" dirty="0">
              <a:solidFill>
                <a:srgbClr val="7F7F7F"/>
              </a:solidFill>
              <a:cs typeface="造字工房悦黑体验版纤细体"/>
              <a:sym typeface="造字工房悦黑体验版纤细体"/>
            </a:endParaRPr>
          </a:p>
        </p:txBody>
      </p:sp>
      <p:pic>
        <p:nvPicPr>
          <p:cNvPr id="3" name="图片 2">
            <a:extLst>
              <a:ext uri="{FF2B5EF4-FFF2-40B4-BE49-F238E27FC236}">
                <a16:creationId xmlns:a16="http://schemas.microsoft.com/office/drawing/2014/main" id="{F5C8F361-6E4A-446B-8EF8-1B00C859A553}"/>
              </a:ext>
            </a:extLst>
          </p:cNvPr>
          <p:cNvPicPr>
            <a:picLocks noChangeAspect="1"/>
          </p:cNvPicPr>
          <p:nvPr/>
        </p:nvPicPr>
        <p:blipFill>
          <a:blip r:embed="rId3"/>
          <a:stretch>
            <a:fillRect/>
          </a:stretch>
        </p:blipFill>
        <p:spPr>
          <a:xfrm>
            <a:off x="1371599" y="2957782"/>
            <a:ext cx="9448800" cy="2362200"/>
          </a:xfrm>
          <a:prstGeom prst="rect">
            <a:avLst/>
          </a:prstGeom>
        </p:spPr>
      </p:pic>
      <p:sp>
        <p:nvSpPr>
          <p:cNvPr id="5" name="文本框 4">
            <a:extLst>
              <a:ext uri="{FF2B5EF4-FFF2-40B4-BE49-F238E27FC236}">
                <a16:creationId xmlns:a16="http://schemas.microsoft.com/office/drawing/2014/main" id="{3EA21B14-FF5F-4014-BC58-B8F4114D2913}"/>
              </a:ext>
            </a:extLst>
          </p:cNvPr>
          <p:cNvSpPr txBox="1"/>
          <p:nvPr/>
        </p:nvSpPr>
        <p:spPr>
          <a:xfrm>
            <a:off x="578581" y="1293472"/>
            <a:ext cx="6190406" cy="369332"/>
          </a:xfrm>
          <a:prstGeom prst="rect">
            <a:avLst/>
          </a:prstGeom>
          <a:noFill/>
        </p:spPr>
        <p:txBody>
          <a:bodyPr wrap="square">
            <a:spAutoFit/>
          </a:bodyPr>
          <a:lstStyle/>
          <a:p>
            <a:r>
              <a:rPr lang="en-US" altLang="zh-CN" sz="1800" b="1" i="0" u="none" strike="noStrike" baseline="0" dirty="0">
                <a:solidFill>
                  <a:srgbClr val="000000"/>
                </a:solidFill>
                <a:latin typeface="Times New Roman" panose="02020603050405020304" pitchFamily="18" charset="0"/>
              </a:rPr>
              <a:t>Dataset</a:t>
            </a:r>
            <a:endParaRPr lang="zh-CN" altLang="en-US" dirty="0"/>
          </a:p>
        </p:txBody>
      </p:sp>
    </p:spTree>
    <p:extLst>
      <p:ext uri="{BB962C8B-B14F-4D97-AF65-F5344CB8AC3E}">
        <p14:creationId xmlns:p14="http://schemas.microsoft.com/office/powerpoint/2010/main" val="2482930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186F1EB-7EAF-4775-847F-D3BA773DA26F}"/>
              </a:ext>
            </a:extLst>
          </p:cNvPr>
          <p:cNvPicPr>
            <a:picLocks noChangeAspect="1"/>
          </p:cNvPicPr>
          <p:nvPr/>
        </p:nvPicPr>
        <p:blipFill>
          <a:blip r:embed="rId3"/>
          <a:stretch>
            <a:fillRect/>
          </a:stretch>
        </p:blipFill>
        <p:spPr>
          <a:xfrm>
            <a:off x="3296093" y="1737168"/>
            <a:ext cx="5040699" cy="4635768"/>
          </a:xfrm>
          <a:prstGeom prst="rect">
            <a:avLst/>
          </a:prstGeom>
        </p:spPr>
      </p:pic>
      <p:sp>
        <p:nvSpPr>
          <p:cNvPr id="8" name="文本框 7">
            <a:extLst>
              <a:ext uri="{FF2B5EF4-FFF2-40B4-BE49-F238E27FC236}">
                <a16:creationId xmlns:a16="http://schemas.microsoft.com/office/drawing/2014/main" id="{464226E1-5FD2-4E23-9FC1-524C42FD48FB}"/>
              </a:ext>
            </a:extLst>
          </p:cNvPr>
          <p:cNvSpPr txBox="1"/>
          <p:nvPr/>
        </p:nvSpPr>
        <p:spPr>
          <a:xfrm>
            <a:off x="483455" y="1194022"/>
            <a:ext cx="6188148" cy="369332"/>
          </a:xfrm>
          <a:prstGeom prst="rect">
            <a:avLst/>
          </a:prstGeom>
          <a:noFill/>
        </p:spPr>
        <p:txBody>
          <a:bodyPr wrap="square">
            <a:spAutoFit/>
          </a:bodyPr>
          <a:lstStyle/>
          <a:p>
            <a:r>
              <a:rPr lang="en-US" altLang="zh-CN" sz="1800" b="1" dirty="0">
                <a:effectLst/>
                <a:ea typeface="Times New Roman" panose="02020603050405020304" pitchFamily="18" charset="0"/>
                <a:cs typeface="Times New Roman" panose="02020603050405020304" pitchFamily="18" charset="0"/>
              </a:rPr>
              <a:t>The experimental results of the comparative study</a:t>
            </a:r>
            <a:endParaRPr lang="zh-CN" altLang="en-US" b="1" dirty="0"/>
          </a:p>
        </p:txBody>
      </p:sp>
      <p:sp>
        <p:nvSpPr>
          <p:cNvPr id="5" name="文本框 3">
            <a:extLst>
              <a:ext uri="{FF2B5EF4-FFF2-40B4-BE49-F238E27FC236}">
                <a16:creationId xmlns:a16="http://schemas.microsoft.com/office/drawing/2014/main" id="{D193A359-5D4F-4EDD-80DB-F78BE0110E89}"/>
              </a:ext>
            </a:extLst>
          </p:cNvPr>
          <p:cNvSpPr>
            <a:spLocks noChangeArrowheads="1"/>
          </p:cNvSpPr>
          <p:nvPr/>
        </p:nvSpPr>
        <p:spPr bwMode="auto">
          <a:xfrm>
            <a:off x="961601" y="263073"/>
            <a:ext cx="5226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4. Experiments and Results</a:t>
            </a:r>
            <a:endParaRPr lang="zh-CN" altLang="en-US" sz="2800" b="1" dirty="0">
              <a:solidFill>
                <a:srgbClr val="7F7F7F"/>
              </a:solidFill>
              <a:cs typeface="造字工房悦黑体验版纤细体"/>
              <a:sym typeface="造字工房悦黑体验版纤细体"/>
            </a:endParaRPr>
          </a:p>
        </p:txBody>
      </p:sp>
      <p:sp>
        <p:nvSpPr>
          <p:cNvPr id="7" name="矩形 6">
            <a:extLst>
              <a:ext uri="{FF2B5EF4-FFF2-40B4-BE49-F238E27FC236}">
                <a16:creationId xmlns:a16="http://schemas.microsoft.com/office/drawing/2014/main" id="{5670B661-BDA4-41F9-AA68-FE57BD788133}"/>
              </a:ext>
            </a:extLst>
          </p:cNvPr>
          <p:cNvSpPr/>
          <p:nvPr/>
        </p:nvSpPr>
        <p:spPr>
          <a:xfrm>
            <a:off x="3393565" y="2211572"/>
            <a:ext cx="724779" cy="416136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AF44BFCD-D463-4878-B86B-0C383D469610}"/>
              </a:ext>
            </a:extLst>
          </p:cNvPr>
          <p:cNvSpPr/>
          <p:nvPr/>
        </p:nvSpPr>
        <p:spPr>
          <a:xfrm>
            <a:off x="4136065" y="6103088"/>
            <a:ext cx="1867786" cy="269848"/>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578972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D7A24E-8A88-475A-9E87-36B4176A1BEE}"/>
              </a:ext>
            </a:extLst>
          </p:cNvPr>
          <p:cNvPicPr>
            <a:picLocks noChangeAspect="1"/>
          </p:cNvPicPr>
          <p:nvPr/>
        </p:nvPicPr>
        <p:blipFill>
          <a:blip r:embed="rId3"/>
          <a:stretch>
            <a:fillRect/>
          </a:stretch>
        </p:blipFill>
        <p:spPr>
          <a:xfrm>
            <a:off x="2503746" y="1659871"/>
            <a:ext cx="6186598" cy="4629839"/>
          </a:xfrm>
          <a:prstGeom prst="rect">
            <a:avLst/>
          </a:prstGeom>
        </p:spPr>
      </p:pic>
      <p:sp>
        <p:nvSpPr>
          <p:cNvPr id="8" name="文本框 7">
            <a:extLst>
              <a:ext uri="{FF2B5EF4-FFF2-40B4-BE49-F238E27FC236}">
                <a16:creationId xmlns:a16="http://schemas.microsoft.com/office/drawing/2014/main" id="{70FF77E4-AFC4-48C9-B8A5-4E55AF931884}"/>
              </a:ext>
            </a:extLst>
          </p:cNvPr>
          <p:cNvSpPr txBox="1"/>
          <p:nvPr/>
        </p:nvSpPr>
        <p:spPr>
          <a:xfrm>
            <a:off x="350505" y="1077488"/>
            <a:ext cx="6920804" cy="458074"/>
          </a:xfrm>
          <a:prstGeom prst="rect">
            <a:avLst/>
          </a:prstGeom>
          <a:noFill/>
        </p:spPr>
        <p:txBody>
          <a:bodyPr wrap="square">
            <a:spAutoFit/>
          </a:bodyPr>
          <a:lstStyle/>
          <a:p>
            <a:pPr algn="ctr">
              <a:lnSpc>
                <a:spcPct val="150000"/>
              </a:lnSpc>
            </a:pPr>
            <a:r>
              <a:rPr lang="en-US" altLang="zh-CN" sz="1800" b="1" kern="100" dirty="0">
                <a:effectLst/>
                <a:latin typeface="Times New Roman" panose="02020603050405020304" pitchFamily="18" charset="0"/>
                <a:ea typeface="Times New Roman" panose="02020603050405020304" pitchFamily="18" charset="0"/>
              </a:rPr>
              <a:t>The experimental results </a:t>
            </a:r>
            <a:r>
              <a:rPr lang="en-US" altLang="zh-CN" sz="1800" b="1" dirty="0">
                <a:effectLst/>
                <a:ea typeface="Times New Roman" panose="02020603050405020304" pitchFamily="18" charset="0"/>
                <a:cs typeface="Times New Roman" panose="02020603050405020304" pitchFamily="18" charset="0"/>
              </a:rPr>
              <a:t>of the comparative study</a:t>
            </a:r>
            <a:endParaRPr lang="zh-CN" altLang="zh-CN" sz="1800" b="1" kern="100" dirty="0">
              <a:effectLst/>
              <a:latin typeface="Times New Roman" panose="02020603050405020304" pitchFamily="18" charset="0"/>
              <a:ea typeface="黑体" panose="02010609060101010101" pitchFamily="49" charset="-122"/>
            </a:endParaRPr>
          </a:p>
        </p:txBody>
      </p:sp>
      <p:sp>
        <p:nvSpPr>
          <p:cNvPr id="5" name="文本框 3">
            <a:extLst>
              <a:ext uri="{FF2B5EF4-FFF2-40B4-BE49-F238E27FC236}">
                <a16:creationId xmlns:a16="http://schemas.microsoft.com/office/drawing/2014/main" id="{EF94090C-DC32-4D82-B9BD-A701F0736147}"/>
              </a:ext>
            </a:extLst>
          </p:cNvPr>
          <p:cNvSpPr>
            <a:spLocks noChangeArrowheads="1"/>
          </p:cNvSpPr>
          <p:nvPr/>
        </p:nvSpPr>
        <p:spPr bwMode="auto">
          <a:xfrm>
            <a:off x="961601" y="263073"/>
            <a:ext cx="5226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4. Experiments and Results</a:t>
            </a:r>
            <a:endParaRPr lang="zh-CN" altLang="en-US" sz="2800" b="1" dirty="0">
              <a:solidFill>
                <a:srgbClr val="7F7F7F"/>
              </a:solidFill>
              <a:cs typeface="造字工房悦黑体验版纤细体"/>
              <a:sym typeface="造字工房悦黑体验版纤细体"/>
            </a:endParaRPr>
          </a:p>
        </p:txBody>
      </p:sp>
      <p:sp>
        <p:nvSpPr>
          <p:cNvPr id="13" name="矩形 12">
            <a:extLst>
              <a:ext uri="{FF2B5EF4-FFF2-40B4-BE49-F238E27FC236}">
                <a16:creationId xmlns:a16="http://schemas.microsoft.com/office/drawing/2014/main" id="{56D152BE-5B3F-410F-91FD-E07D941AA7BD}"/>
              </a:ext>
            </a:extLst>
          </p:cNvPr>
          <p:cNvSpPr/>
          <p:nvPr/>
        </p:nvSpPr>
        <p:spPr>
          <a:xfrm>
            <a:off x="6096000" y="5996763"/>
            <a:ext cx="2440395" cy="1989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BB56C38E-ACC1-4AEF-9BC5-A78DCC2010E0}"/>
              </a:ext>
            </a:extLst>
          </p:cNvPr>
          <p:cNvSpPr/>
          <p:nvPr/>
        </p:nvSpPr>
        <p:spPr>
          <a:xfrm>
            <a:off x="6248400" y="1701439"/>
            <a:ext cx="2440395" cy="198963"/>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128441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C11AF9D-DBD7-4EC8-A362-BC739FABECD3}"/>
              </a:ext>
            </a:extLst>
          </p:cNvPr>
          <p:cNvSpPr txBox="1"/>
          <p:nvPr/>
        </p:nvSpPr>
        <p:spPr>
          <a:xfrm>
            <a:off x="676768" y="1341319"/>
            <a:ext cx="5930955" cy="369332"/>
          </a:xfrm>
          <a:prstGeom prst="rect">
            <a:avLst/>
          </a:prstGeom>
          <a:noFill/>
        </p:spPr>
        <p:txBody>
          <a:bodyPr wrap="square">
            <a:spAutoFit/>
          </a:bodyPr>
          <a:lstStyle/>
          <a:p>
            <a:r>
              <a:rPr lang="en-US" altLang="zh-CN" sz="1800" b="1" dirty="0">
                <a:effectLst/>
                <a:ea typeface="Times New Roman" panose="02020603050405020304" pitchFamily="18" charset="0"/>
                <a:cs typeface="Times New Roman" panose="02020603050405020304" pitchFamily="18" charset="0"/>
              </a:rPr>
              <a:t>The influence of different embeddings on the performance</a:t>
            </a:r>
            <a:endParaRPr lang="zh-CN" altLang="en-US" b="1" dirty="0"/>
          </a:p>
        </p:txBody>
      </p:sp>
      <p:sp>
        <p:nvSpPr>
          <p:cNvPr id="5" name="文本框 3">
            <a:extLst>
              <a:ext uri="{FF2B5EF4-FFF2-40B4-BE49-F238E27FC236}">
                <a16:creationId xmlns:a16="http://schemas.microsoft.com/office/drawing/2014/main" id="{FCD23C17-253F-44DE-AC7C-014AB99F32E2}"/>
              </a:ext>
            </a:extLst>
          </p:cNvPr>
          <p:cNvSpPr>
            <a:spLocks noChangeArrowheads="1"/>
          </p:cNvSpPr>
          <p:nvPr/>
        </p:nvSpPr>
        <p:spPr bwMode="auto">
          <a:xfrm>
            <a:off x="961601" y="263073"/>
            <a:ext cx="5226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4. Experiments and Results</a:t>
            </a:r>
            <a:endParaRPr lang="zh-CN" altLang="en-US" sz="2800" b="1" dirty="0">
              <a:solidFill>
                <a:srgbClr val="7F7F7F"/>
              </a:solidFill>
              <a:cs typeface="造字工房悦黑体验版纤细体"/>
              <a:sym typeface="造字工房悦黑体验版纤细体"/>
            </a:endParaRPr>
          </a:p>
        </p:txBody>
      </p:sp>
      <p:pic>
        <p:nvPicPr>
          <p:cNvPr id="2" name="图片 1">
            <a:extLst>
              <a:ext uri="{FF2B5EF4-FFF2-40B4-BE49-F238E27FC236}">
                <a16:creationId xmlns:a16="http://schemas.microsoft.com/office/drawing/2014/main" id="{0B1CDE9B-0292-4861-B94B-B083D930EAFA}"/>
              </a:ext>
            </a:extLst>
          </p:cNvPr>
          <p:cNvPicPr>
            <a:picLocks noChangeAspect="1"/>
          </p:cNvPicPr>
          <p:nvPr/>
        </p:nvPicPr>
        <p:blipFill>
          <a:blip r:embed="rId3"/>
          <a:stretch>
            <a:fillRect/>
          </a:stretch>
        </p:blipFill>
        <p:spPr>
          <a:xfrm>
            <a:off x="1143886" y="2492705"/>
            <a:ext cx="9677400" cy="2581275"/>
          </a:xfrm>
          <a:prstGeom prst="rect">
            <a:avLst/>
          </a:prstGeom>
        </p:spPr>
      </p:pic>
      <p:sp>
        <p:nvSpPr>
          <p:cNvPr id="11" name="矩形 10">
            <a:extLst>
              <a:ext uri="{FF2B5EF4-FFF2-40B4-BE49-F238E27FC236}">
                <a16:creationId xmlns:a16="http://schemas.microsoft.com/office/drawing/2014/main" id="{D797D4D5-DEE9-4746-90DC-90BB62F55E5B}"/>
              </a:ext>
            </a:extLst>
          </p:cNvPr>
          <p:cNvSpPr/>
          <p:nvPr/>
        </p:nvSpPr>
        <p:spPr>
          <a:xfrm>
            <a:off x="1616149" y="3544187"/>
            <a:ext cx="8725786" cy="1332614"/>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1301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C11AF9D-DBD7-4EC8-A362-BC739FABECD3}"/>
              </a:ext>
            </a:extLst>
          </p:cNvPr>
          <p:cNvSpPr txBox="1"/>
          <p:nvPr/>
        </p:nvSpPr>
        <p:spPr>
          <a:xfrm>
            <a:off x="132079" y="1447040"/>
            <a:ext cx="6563996" cy="646331"/>
          </a:xfrm>
          <a:prstGeom prst="rect">
            <a:avLst/>
          </a:prstGeom>
          <a:noFill/>
        </p:spPr>
        <p:txBody>
          <a:bodyPr wrap="square">
            <a:spAutoFit/>
          </a:bodyPr>
          <a:lstStyle/>
          <a:p>
            <a:r>
              <a:rPr lang="en-US" altLang="zh-CN" sz="1800" b="1" dirty="0">
                <a:effectLst/>
                <a:ea typeface="Times New Roman" panose="02020603050405020304" pitchFamily="18" charset="0"/>
                <a:cs typeface="Times New Roman" panose="02020603050405020304" pitchFamily="18" charset="0"/>
              </a:rPr>
              <a:t>The influence of different model architectures on the performance</a:t>
            </a:r>
            <a:endParaRPr lang="zh-CN" altLang="en-US" b="1" dirty="0"/>
          </a:p>
        </p:txBody>
      </p:sp>
      <p:sp>
        <p:nvSpPr>
          <p:cNvPr id="5" name="文本框 3">
            <a:extLst>
              <a:ext uri="{FF2B5EF4-FFF2-40B4-BE49-F238E27FC236}">
                <a16:creationId xmlns:a16="http://schemas.microsoft.com/office/drawing/2014/main" id="{FCD23C17-253F-44DE-AC7C-014AB99F32E2}"/>
              </a:ext>
            </a:extLst>
          </p:cNvPr>
          <p:cNvSpPr>
            <a:spLocks noChangeArrowheads="1"/>
          </p:cNvSpPr>
          <p:nvPr/>
        </p:nvSpPr>
        <p:spPr bwMode="auto">
          <a:xfrm>
            <a:off x="961601" y="263073"/>
            <a:ext cx="5226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4. Experiments and Results</a:t>
            </a:r>
            <a:endParaRPr lang="zh-CN" altLang="en-US" sz="2800" b="1" dirty="0">
              <a:solidFill>
                <a:srgbClr val="7F7F7F"/>
              </a:solidFill>
              <a:cs typeface="造字工房悦黑体验版纤细体"/>
              <a:sym typeface="造字工房悦黑体验版纤细体"/>
            </a:endParaRPr>
          </a:p>
        </p:txBody>
      </p:sp>
      <p:pic>
        <p:nvPicPr>
          <p:cNvPr id="4" name="图片 3">
            <a:extLst>
              <a:ext uri="{FF2B5EF4-FFF2-40B4-BE49-F238E27FC236}">
                <a16:creationId xmlns:a16="http://schemas.microsoft.com/office/drawing/2014/main" id="{4CEE6539-88B7-4078-B782-99E69AD09537}"/>
              </a:ext>
            </a:extLst>
          </p:cNvPr>
          <p:cNvPicPr>
            <a:picLocks noChangeAspect="1"/>
          </p:cNvPicPr>
          <p:nvPr/>
        </p:nvPicPr>
        <p:blipFill>
          <a:blip r:embed="rId3"/>
          <a:stretch>
            <a:fillRect/>
          </a:stretch>
        </p:blipFill>
        <p:spPr>
          <a:xfrm>
            <a:off x="0" y="2863595"/>
            <a:ext cx="8092411" cy="2132207"/>
          </a:xfrm>
          <a:prstGeom prst="rect">
            <a:avLst/>
          </a:prstGeom>
        </p:spPr>
      </p:pic>
      <p:sp>
        <p:nvSpPr>
          <p:cNvPr id="9" name="矩形 8">
            <a:extLst>
              <a:ext uri="{FF2B5EF4-FFF2-40B4-BE49-F238E27FC236}">
                <a16:creationId xmlns:a16="http://schemas.microsoft.com/office/drawing/2014/main" id="{4255FDE8-4F38-4E55-BD3E-BCF5EBCED50D}"/>
              </a:ext>
            </a:extLst>
          </p:cNvPr>
          <p:cNvSpPr/>
          <p:nvPr/>
        </p:nvSpPr>
        <p:spPr>
          <a:xfrm>
            <a:off x="2296160" y="3931920"/>
            <a:ext cx="5425440" cy="32512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54473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C11AF9D-DBD7-4EC8-A362-BC739FABECD3}"/>
              </a:ext>
            </a:extLst>
          </p:cNvPr>
          <p:cNvSpPr txBox="1"/>
          <p:nvPr/>
        </p:nvSpPr>
        <p:spPr>
          <a:xfrm>
            <a:off x="0" y="1406400"/>
            <a:ext cx="6563996" cy="646331"/>
          </a:xfrm>
          <a:prstGeom prst="rect">
            <a:avLst/>
          </a:prstGeom>
          <a:noFill/>
        </p:spPr>
        <p:txBody>
          <a:bodyPr wrap="square">
            <a:spAutoFit/>
          </a:bodyPr>
          <a:lstStyle/>
          <a:p>
            <a:r>
              <a:rPr lang="en-US" altLang="zh-CN" sz="1800" b="1" dirty="0">
                <a:effectLst/>
                <a:ea typeface="Times New Roman" panose="02020603050405020304" pitchFamily="18" charset="0"/>
                <a:cs typeface="Times New Roman" panose="02020603050405020304" pitchFamily="18" charset="0"/>
              </a:rPr>
              <a:t>The influence of different model architectures on the performance</a:t>
            </a:r>
            <a:endParaRPr lang="zh-CN" altLang="en-US" b="1" dirty="0"/>
          </a:p>
        </p:txBody>
      </p:sp>
      <p:sp>
        <p:nvSpPr>
          <p:cNvPr id="5" name="文本框 3">
            <a:extLst>
              <a:ext uri="{FF2B5EF4-FFF2-40B4-BE49-F238E27FC236}">
                <a16:creationId xmlns:a16="http://schemas.microsoft.com/office/drawing/2014/main" id="{FCD23C17-253F-44DE-AC7C-014AB99F32E2}"/>
              </a:ext>
            </a:extLst>
          </p:cNvPr>
          <p:cNvSpPr>
            <a:spLocks noChangeArrowheads="1"/>
          </p:cNvSpPr>
          <p:nvPr/>
        </p:nvSpPr>
        <p:spPr bwMode="auto">
          <a:xfrm>
            <a:off x="961601" y="263073"/>
            <a:ext cx="5226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4. Experiments and Results</a:t>
            </a:r>
            <a:endParaRPr lang="zh-CN" altLang="en-US" sz="2800" b="1" dirty="0">
              <a:solidFill>
                <a:srgbClr val="7F7F7F"/>
              </a:solidFill>
              <a:cs typeface="造字工房悦黑体验版纤细体"/>
              <a:sym typeface="造字工房悦黑体验版纤细体"/>
            </a:endParaRPr>
          </a:p>
        </p:txBody>
      </p:sp>
      <p:pic>
        <p:nvPicPr>
          <p:cNvPr id="4" name="图片 3">
            <a:extLst>
              <a:ext uri="{FF2B5EF4-FFF2-40B4-BE49-F238E27FC236}">
                <a16:creationId xmlns:a16="http://schemas.microsoft.com/office/drawing/2014/main" id="{4CEE6539-88B7-4078-B782-99E69AD09537}"/>
              </a:ext>
            </a:extLst>
          </p:cNvPr>
          <p:cNvPicPr>
            <a:picLocks noChangeAspect="1"/>
          </p:cNvPicPr>
          <p:nvPr/>
        </p:nvPicPr>
        <p:blipFill>
          <a:blip r:embed="rId3"/>
          <a:stretch>
            <a:fillRect/>
          </a:stretch>
        </p:blipFill>
        <p:spPr>
          <a:xfrm>
            <a:off x="0" y="2863595"/>
            <a:ext cx="8092411" cy="2132207"/>
          </a:xfrm>
          <a:prstGeom prst="rect">
            <a:avLst/>
          </a:prstGeom>
        </p:spPr>
      </p:pic>
    </p:spTree>
    <p:extLst>
      <p:ext uri="{BB962C8B-B14F-4D97-AF65-F5344CB8AC3E}">
        <p14:creationId xmlns:p14="http://schemas.microsoft.com/office/powerpoint/2010/main" val="400838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5483FE-657C-4AE3-8846-567762E60F96}"/>
              </a:ext>
            </a:extLst>
          </p:cNvPr>
          <p:cNvSpPr txBox="1"/>
          <p:nvPr/>
        </p:nvSpPr>
        <p:spPr>
          <a:xfrm>
            <a:off x="867904" y="3136612"/>
            <a:ext cx="10289334" cy="584775"/>
          </a:xfrm>
          <a:prstGeom prst="rect">
            <a:avLst/>
          </a:prstGeom>
          <a:noFill/>
        </p:spPr>
        <p:txBody>
          <a:bodyPr wrap="square" rtlCol="0">
            <a:spAutoFit/>
          </a:bodyPr>
          <a:lstStyle/>
          <a:p>
            <a:pPr algn="ctr"/>
            <a:r>
              <a:rPr lang="en-US" altLang="zh-CN" sz="3200" b="1" dirty="0">
                <a:solidFill>
                  <a:schemeClr val="accent1"/>
                </a:solidFill>
                <a:ea typeface="微软雅黑" panose="020B0503020204020204" pitchFamily="34" charset="-122"/>
              </a:rPr>
              <a:t>PART 06 </a:t>
            </a:r>
            <a:r>
              <a:rPr lang="en-US" altLang="zh-CN" sz="3200" dirty="0">
                <a:ea typeface="微软雅黑" panose="020B0503020204020204" pitchFamily="34" charset="-122"/>
              </a:rPr>
              <a:t>Conclusion</a:t>
            </a:r>
            <a:endParaRPr lang="zh-CN" altLang="en-US" sz="3200" dirty="0">
              <a:ea typeface="微软雅黑" panose="020B0503020204020204" pitchFamily="34" charset="-122"/>
            </a:endParaRPr>
          </a:p>
        </p:txBody>
      </p:sp>
    </p:spTree>
    <p:extLst>
      <p:ext uri="{BB962C8B-B14F-4D97-AF65-F5344CB8AC3E}">
        <p14:creationId xmlns:p14="http://schemas.microsoft.com/office/powerpoint/2010/main" val="1651597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E9E4E03-09A8-4DE9-95D5-4319AD167122}"/>
              </a:ext>
            </a:extLst>
          </p:cNvPr>
          <p:cNvSpPr txBox="1"/>
          <p:nvPr/>
        </p:nvSpPr>
        <p:spPr>
          <a:xfrm>
            <a:off x="1680218" y="3105834"/>
            <a:ext cx="2799633" cy="646331"/>
          </a:xfrm>
          <a:prstGeom prst="rect">
            <a:avLst/>
          </a:prstGeom>
          <a:noFill/>
        </p:spPr>
        <p:txBody>
          <a:bodyPr wrap="square" rtlCol="0">
            <a:spAutoFit/>
          </a:bodyPr>
          <a:lstStyle/>
          <a:p>
            <a:r>
              <a:rPr lang="en-US" altLang="zh-CN" sz="3600" b="1" dirty="0"/>
              <a:t>CONTENTS</a:t>
            </a:r>
            <a:endParaRPr lang="zh-CN" altLang="en-US" sz="3600" b="1" dirty="0"/>
          </a:p>
        </p:txBody>
      </p:sp>
      <p:sp>
        <p:nvSpPr>
          <p:cNvPr id="4" name="文本框 3">
            <a:extLst>
              <a:ext uri="{FF2B5EF4-FFF2-40B4-BE49-F238E27FC236}">
                <a16:creationId xmlns:a16="http://schemas.microsoft.com/office/drawing/2014/main" id="{D2786893-3D82-443F-AE2D-7328180A4618}"/>
              </a:ext>
            </a:extLst>
          </p:cNvPr>
          <p:cNvSpPr txBox="1"/>
          <p:nvPr/>
        </p:nvSpPr>
        <p:spPr>
          <a:xfrm>
            <a:off x="5567918" y="805043"/>
            <a:ext cx="5910909" cy="4845750"/>
          </a:xfrm>
          <a:prstGeom prst="rect">
            <a:avLst/>
          </a:prstGeom>
          <a:noFill/>
        </p:spPr>
        <p:txBody>
          <a:bodyPr wrap="square" rtlCol="0">
            <a:spAutoFit/>
          </a:bodyPr>
          <a:lstStyle/>
          <a:p>
            <a:pPr marL="342900" indent="-342900">
              <a:lnSpc>
                <a:spcPct val="130000"/>
              </a:lnSpc>
              <a:buFont typeface="Wingdings" panose="05000000000000000000" pitchFamily="2" charset="2"/>
              <a:buChar char="Ø"/>
            </a:pPr>
            <a:r>
              <a:rPr lang="en-US" altLang="zh-CN" sz="2400" b="1" dirty="0">
                <a:solidFill>
                  <a:schemeClr val="accent1"/>
                </a:solidFill>
              </a:rPr>
              <a:t>Introduction</a:t>
            </a:r>
          </a:p>
          <a:p>
            <a:pPr marL="342900" indent="-342900">
              <a:lnSpc>
                <a:spcPct val="130000"/>
              </a:lnSpc>
              <a:buFont typeface="Wingdings" panose="05000000000000000000" pitchFamily="2" charset="2"/>
              <a:buChar char="Ø"/>
            </a:pPr>
            <a:endParaRPr lang="en-US" altLang="zh-CN" sz="2400" b="1" dirty="0">
              <a:solidFill>
                <a:schemeClr val="accent1"/>
              </a:solidFill>
              <a:ea typeface="+mj-ea"/>
            </a:endParaRPr>
          </a:p>
          <a:p>
            <a:pPr marL="342900" indent="-342900">
              <a:lnSpc>
                <a:spcPct val="130000"/>
              </a:lnSpc>
              <a:buFont typeface="Wingdings" panose="05000000000000000000" pitchFamily="2" charset="2"/>
              <a:buChar char="Ø"/>
            </a:pPr>
            <a:r>
              <a:rPr lang="en-US" altLang="zh-CN" sz="2400" b="1" dirty="0">
                <a:solidFill>
                  <a:schemeClr val="accent1"/>
                </a:solidFill>
              </a:rPr>
              <a:t>Related work</a:t>
            </a:r>
          </a:p>
          <a:p>
            <a:pPr marL="342900" indent="-342900">
              <a:lnSpc>
                <a:spcPct val="130000"/>
              </a:lnSpc>
              <a:buFont typeface="Wingdings" panose="05000000000000000000" pitchFamily="2" charset="2"/>
              <a:buChar char="Ø"/>
            </a:pPr>
            <a:endParaRPr lang="en-US" altLang="zh-CN" sz="2400" b="1" dirty="0">
              <a:solidFill>
                <a:schemeClr val="accent1"/>
              </a:solidFill>
            </a:endParaRPr>
          </a:p>
          <a:p>
            <a:pPr marL="342900" indent="-342900">
              <a:lnSpc>
                <a:spcPct val="130000"/>
              </a:lnSpc>
              <a:buFont typeface="Wingdings" panose="05000000000000000000" pitchFamily="2" charset="2"/>
              <a:buChar char="Ø"/>
            </a:pPr>
            <a:r>
              <a:rPr lang="en-US" altLang="zh-CN" sz="2400" b="1" dirty="0">
                <a:solidFill>
                  <a:schemeClr val="accent1"/>
                </a:solidFill>
              </a:rPr>
              <a:t>Research questions and the proposed method</a:t>
            </a:r>
            <a:endParaRPr lang="zh-CN" altLang="zh-CN" sz="2400" b="1" dirty="0">
              <a:solidFill>
                <a:schemeClr val="accent1"/>
              </a:solidFill>
            </a:endParaRPr>
          </a:p>
          <a:p>
            <a:pPr marL="342900" indent="-342900">
              <a:lnSpc>
                <a:spcPct val="130000"/>
              </a:lnSpc>
              <a:buFont typeface="Wingdings" panose="05000000000000000000" pitchFamily="2" charset="2"/>
              <a:buChar char="Ø"/>
            </a:pPr>
            <a:endParaRPr lang="en-US" altLang="zh-CN" sz="2400" b="1" dirty="0">
              <a:solidFill>
                <a:schemeClr val="accent1"/>
              </a:solidFill>
              <a:ea typeface="+mj-ea"/>
            </a:endParaRPr>
          </a:p>
          <a:p>
            <a:pPr marL="342900" indent="-342900">
              <a:lnSpc>
                <a:spcPct val="130000"/>
              </a:lnSpc>
              <a:buFont typeface="Wingdings" panose="05000000000000000000" pitchFamily="2" charset="2"/>
              <a:buChar char="Ø"/>
            </a:pPr>
            <a:r>
              <a:rPr lang="fr-FR" altLang="zh-CN" sz="2400" b="1" dirty="0">
                <a:solidFill>
                  <a:schemeClr val="accent1"/>
                </a:solidFill>
              </a:rPr>
              <a:t>Experiments and </a:t>
            </a:r>
            <a:r>
              <a:rPr lang="en-US" altLang="zh-CN" sz="2400" b="1" dirty="0">
                <a:solidFill>
                  <a:schemeClr val="accent1"/>
                </a:solidFill>
              </a:rPr>
              <a:t>discussions</a:t>
            </a:r>
            <a:endParaRPr lang="fr-FR" altLang="zh-CN" sz="2400" b="1" dirty="0">
              <a:solidFill>
                <a:schemeClr val="accent1"/>
              </a:solidFill>
            </a:endParaRPr>
          </a:p>
          <a:p>
            <a:pPr>
              <a:lnSpc>
                <a:spcPct val="130000"/>
              </a:lnSpc>
            </a:pPr>
            <a:endParaRPr lang="en-US" altLang="zh-CN" sz="2400" b="1" dirty="0">
              <a:solidFill>
                <a:schemeClr val="accent1"/>
              </a:solidFill>
              <a:ea typeface="+mj-ea"/>
            </a:endParaRPr>
          </a:p>
          <a:p>
            <a:pPr marL="342900" indent="-342900">
              <a:lnSpc>
                <a:spcPct val="130000"/>
              </a:lnSpc>
              <a:buFont typeface="Wingdings" panose="05000000000000000000" pitchFamily="2" charset="2"/>
              <a:buChar char="Ø"/>
            </a:pPr>
            <a:r>
              <a:rPr lang="en-US" altLang="zh-CN" sz="2400" b="1" dirty="0">
                <a:solidFill>
                  <a:schemeClr val="accent1"/>
                </a:solidFill>
              </a:rPr>
              <a:t>Conclusion</a:t>
            </a:r>
            <a:endParaRPr lang="en-US" altLang="zh-CN" sz="2400" b="1" dirty="0">
              <a:solidFill>
                <a:schemeClr val="accent1"/>
              </a:solidFill>
              <a:ea typeface="+mj-ea"/>
            </a:endParaRPr>
          </a:p>
        </p:txBody>
      </p:sp>
    </p:spTree>
    <p:extLst>
      <p:ext uri="{BB962C8B-B14F-4D97-AF65-F5344CB8AC3E}">
        <p14:creationId xmlns:p14="http://schemas.microsoft.com/office/powerpoint/2010/main" val="251444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8DAA82-419D-4C12-8BE5-094F496E9E3D}"/>
              </a:ext>
            </a:extLst>
          </p:cNvPr>
          <p:cNvSpPr txBox="1"/>
          <p:nvPr/>
        </p:nvSpPr>
        <p:spPr>
          <a:xfrm>
            <a:off x="565978" y="1976192"/>
            <a:ext cx="10086975" cy="3241528"/>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dirty="0"/>
              <a:t>We propose a novel model, namely Entity Description Augmented Knowledge Graph Completion (EDA-KGC), which fully leverages both the entity description and the network structure, and solve the problem of knowledge graph completion with a high generalization ability among different datasets.</a:t>
            </a:r>
          </a:p>
          <a:p>
            <a:pPr marL="285750" indent="-285750" algn="just">
              <a:buFont typeface="Wingdings" panose="05000000000000000000" pitchFamily="2" charset="2"/>
              <a:buChar char="Ø"/>
            </a:pPr>
            <a:endParaRPr lang="en-US" altLang="zh-CN" sz="1800" kern="100" dirty="0">
              <a:effectLst/>
              <a:ea typeface="微软雅黑" panose="020B0503020204020204" pitchFamily="34" charset="-122"/>
              <a:cs typeface="Times New Roman" panose="02020603050405020304" pitchFamily="18" charset="0"/>
            </a:endParaRPr>
          </a:p>
          <a:p>
            <a:pPr marL="285750" indent="-285750" algn="just">
              <a:buFont typeface="Wingdings" panose="05000000000000000000" pitchFamily="2" charset="2"/>
              <a:buChar char="Ø"/>
            </a:pPr>
            <a:endParaRPr lang="en-US" altLang="zh-CN" kern="100" dirty="0">
              <a:ea typeface="微软雅黑" panose="020B0503020204020204" pitchFamily="34" charset="-122"/>
              <a:cs typeface="Times New Roman" panose="02020603050405020304" pitchFamily="18" charset="0"/>
            </a:endParaRPr>
          </a:p>
          <a:p>
            <a:pPr marL="285750" indent="-285750" algn="just">
              <a:buFont typeface="Wingdings" panose="05000000000000000000" pitchFamily="2" charset="2"/>
              <a:buChar char="Ø"/>
            </a:pPr>
            <a:endParaRPr lang="en-US" altLang="zh-CN" sz="1800" kern="100" dirty="0">
              <a:effectLst/>
              <a:ea typeface="微软雅黑" panose="020B0503020204020204" pitchFamily="34" charset="-122"/>
              <a:cs typeface="Times New Roman" panose="02020603050405020304" pitchFamily="18" charset="0"/>
            </a:endParaRPr>
          </a:p>
          <a:p>
            <a:pPr marL="285750" indent="-285750" algn="just">
              <a:lnSpc>
                <a:spcPts val="2500"/>
              </a:lnSpc>
              <a:spcBef>
                <a:spcPts val="600"/>
              </a:spcBef>
              <a:spcAft>
                <a:spcPts val="600"/>
              </a:spcAft>
              <a:buFont typeface="Wingdings" panose="05000000000000000000" pitchFamily="2" charset="2"/>
              <a:buChar char="Ø"/>
            </a:pPr>
            <a:r>
              <a:rPr lang="en-US" altLang="zh-CN" dirty="0"/>
              <a:t>We conduct intensive experiments to evaluate the performance of the proposed EAD-KGC model on four datasets, namely FB15K, WN18, FB15K237, and WN18RR. The experimental results demonstrate that our approach outperforms most of the state-of-the-art methods. </a:t>
            </a:r>
            <a:endParaRPr lang="zh-CN" altLang="zh-CN" dirty="0"/>
          </a:p>
          <a:p>
            <a:pPr algn="just">
              <a:lnSpc>
                <a:spcPts val="2500"/>
              </a:lnSpc>
              <a:spcBef>
                <a:spcPts val="600"/>
              </a:spcBef>
              <a:spcAft>
                <a:spcPts val="600"/>
              </a:spcAft>
            </a:pPr>
            <a:endParaRPr lang="zh-CN" altLang="zh-CN" sz="1800" kern="100" dirty="0">
              <a:effectLst/>
              <a:ea typeface="微软雅黑" panose="020B0503020204020204" pitchFamily="34" charset="-122"/>
              <a:cs typeface="Times New Roman" panose="02020603050405020304" pitchFamily="18" charset="0"/>
            </a:endParaRPr>
          </a:p>
        </p:txBody>
      </p:sp>
      <p:sp>
        <p:nvSpPr>
          <p:cNvPr id="7" name="文本框 3">
            <a:extLst>
              <a:ext uri="{FF2B5EF4-FFF2-40B4-BE49-F238E27FC236}">
                <a16:creationId xmlns:a16="http://schemas.microsoft.com/office/drawing/2014/main" id="{D2577A15-D90A-411A-9381-8FB3A3CDFE87}"/>
              </a:ext>
            </a:extLst>
          </p:cNvPr>
          <p:cNvSpPr>
            <a:spLocks noChangeArrowheads="1"/>
          </p:cNvSpPr>
          <p:nvPr/>
        </p:nvSpPr>
        <p:spPr bwMode="auto">
          <a:xfrm>
            <a:off x="961601" y="225903"/>
            <a:ext cx="2830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6. Conclusion</a:t>
            </a:r>
            <a:endParaRPr lang="zh-CN" altLang="en-US" sz="2800" b="1" dirty="0">
              <a:solidFill>
                <a:srgbClr val="7F7F7F"/>
              </a:solidFill>
              <a:cs typeface="造字工房悦黑体验版纤细体"/>
              <a:sym typeface="造字工房悦黑体验版纤细体"/>
            </a:endParaRPr>
          </a:p>
        </p:txBody>
      </p:sp>
      <p:sp>
        <p:nvSpPr>
          <p:cNvPr id="4" name="文本框 3">
            <a:extLst>
              <a:ext uri="{FF2B5EF4-FFF2-40B4-BE49-F238E27FC236}">
                <a16:creationId xmlns:a16="http://schemas.microsoft.com/office/drawing/2014/main" id="{673A1BB9-4450-4914-8A55-F026AF462133}"/>
              </a:ext>
            </a:extLst>
          </p:cNvPr>
          <p:cNvSpPr txBox="1"/>
          <p:nvPr/>
        </p:nvSpPr>
        <p:spPr>
          <a:xfrm>
            <a:off x="656437" y="1459836"/>
            <a:ext cx="6453709" cy="369332"/>
          </a:xfrm>
          <a:prstGeom prst="rect">
            <a:avLst/>
          </a:prstGeom>
          <a:noFill/>
        </p:spPr>
        <p:txBody>
          <a:bodyPr wrap="square">
            <a:spAutoFit/>
          </a:bodyPr>
          <a:lstStyle/>
          <a:p>
            <a:r>
              <a:rPr lang="en-US" altLang="zh-CN" sz="1800" b="1" dirty="0">
                <a:effectLst/>
                <a:ea typeface="Times New Roman" panose="02020603050405020304" pitchFamily="18" charset="0"/>
                <a:cs typeface="Times New Roman" panose="02020603050405020304" pitchFamily="18" charset="0"/>
              </a:rPr>
              <a:t>Conclusion</a:t>
            </a:r>
            <a:endParaRPr lang="zh-CN" altLang="en-US" b="1" dirty="0">
              <a:ea typeface="微软雅黑" panose="020B0503020204020204" pitchFamily="34" charset="-122"/>
            </a:endParaRPr>
          </a:p>
        </p:txBody>
      </p:sp>
    </p:spTree>
    <p:extLst>
      <p:ext uri="{BB962C8B-B14F-4D97-AF65-F5344CB8AC3E}">
        <p14:creationId xmlns:p14="http://schemas.microsoft.com/office/powerpoint/2010/main" val="26380167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8DAA82-419D-4C12-8BE5-094F496E9E3D}"/>
              </a:ext>
            </a:extLst>
          </p:cNvPr>
          <p:cNvSpPr txBox="1"/>
          <p:nvPr/>
        </p:nvSpPr>
        <p:spPr>
          <a:xfrm>
            <a:off x="601420" y="2420811"/>
            <a:ext cx="10086975" cy="1492332"/>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CN" dirty="0"/>
              <a:t>We will further explore how to enhance knowledge graph representation through multimodal information such as images, so as to further improve the effect of knowledge graph completion task.</a:t>
            </a:r>
            <a:endParaRPr lang="en-US" altLang="zh-CN" kern="100" dirty="0">
              <a:solidFill>
                <a:srgbClr val="000000"/>
              </a:solidFill>
              <a:effectLst/>
              <a:ea typeface="微软雅黑" panose="020B0503020204020204" pitchFamily="34" charset="-122"/>
              <a:cs typeface="Times New Roman" panose="02020603050405020304" pitchFamily="18" charset="0"/>
            </a:endParaRPr>
          </a:p>
          <a:p>
            <a:pPr algn="l">
              <a:lnSpc>
                <a:spcPts val="2500"/>
              </a:lnSpc>
              <a:spcBef>
                <a:spcPts val="600"/>
              </a:spcBef>
              <a:spcAft>
                <a:spcPts val="600"/>
              </a:spcAft>
            </a:pPr>
            <a:endParaRPr lang="en-US" altLang="zh-CN" kern="100" dirty="0">
              <a:ea typeface="微软雅黑" panose="020B0503020204020204" pitchFamily="34" charset="-122"/>
              <a:cs typeface="Times New Roman" panose="02020603050405020304" pitchFamily="18" charset="0"/>
            </a:endParaRPr>
          </a:p>
          <a:p>
            <a:pPr marL="285750" indent="-285750" algn="l">
              <a:lnSpc>
                <a:spcPts val="2500"/>
              </a:lnSpc>
              <a:spcBef>
                <a:spcPts val="600"/>
              </a:spcBef>
              <a:spcAft>
                <a:spcPts val="600"/>
              </a:spcAft>
              <a:buFont typeface="Wingdings" panose="05000000000000000000" pitchFamily="2" charset="2"/>
              <a:buChar char="Ø"/>
            </a:pPr>
            <a:endParaRPr lang="en-US" altLang="zh-CN" sz="1800" kern="100" dirty="0">
              <a:effectLst/>
              <a:ea typeface="微软雅黑" panose="020B0503020204020204" pitchFamily="34" charset="-122"/>
              <a:cs typeface="Times New Roman" panose="02020603050405020304" pitchFamily="18" charset="0"/>
            </a:endParaRPr>
          </a:p>
        </p:txBody>
      </p:sp>
      <p:sp>
        <p:nvSpPr>
          <p:cNvPr id="7" name="文本框 3">
            <a:extLst>
              <a:ext uri="{FF2B5EF4-FFF2-40B4-BE49-F238E27FC236}">
                <a16:creationId xmlns:a16="http://schemas.microsoft.com/office/drawing/2014/main" id="{D2577A15-D90A-411A-9381-8FB3A3CDFE87}"/>
              </a:ext>
            </a:extLst>
          </p:cNvPr>
          <p:cNvSpPr>
            <a:spLocks noChangeArrowheads="1"/>
          </p:cNvSpPr>
          <p:nvPr/>
        </p:nvSpPr>
        <p:spPr bwMode="auto">
          <a:xfrm>
            <a:off x="961601" y="225903"/>
            <a:ext cx="2830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6. Conclusion</a:t>
            </a:r>
            <a:endParaRPr lang="zh-CN" altLang="en-US" sz="2800" b="1" dirty="0">
              <a:solidFill>
                <a:srgbClr val="7F7F7F"/>
              </a:solidFill>
              <a:cs typeface="造字工房悦黑体验版纤细体"/>
              <a:sym typeface="造字工房悦黑体验版纤细体"/>
            </a:endParaRPr>
          </a:p>
        </p:txBody>
      </p:sp>
      <p:sp>
        <p:nvSpPr>
          <p:cNvPr id="4" name="文本框 3">
            <a:extLst>
              <a:ext uri="{FF2B5EF4-FFF2-40B4-BE49-F238E27FC236}">
                <a16:creationId xmlns:a16="http://schemas.microsoft.com/office/drawing/2014/main" id="{9192C6DE-B060-4D25-8DB3-8755CC44818F}"/>
              </a:ext>
            </a:extLst>
          </p:cNvPr>
          <p:cNvSpPr txBox="1"/>
          <p:nvPr/>
        </p:nvSpPr>
        <p:spPr>
          <a:xfrm>
            <a:off x="656437" y="1459836"/>
            <a:ext cx="6453709" cy="369332"/>
          </a:xfrm>
          <a:prstGeom prst="rect">
            <a:avLst/>
          </a:prstGeom>
          <a:noFill/>
        </p:spPr>
        <p:txBody>
          <a:bodyPr wrap="square">
            <a:spAutoFit/>
          </a:bodyPr>
          <a:lstStyle/>
          <a:p>
            <a:r>
              <a:rPr lang="en-US" altLang="zh-CN" sz="1800" b="1" dirty="0">
                <a:effectLst/>
                <a:ea typeface="Times New Roman" panose="02020603050405020304" pitchFamily="18" charset="0"/>
                <a:cs typeface="Times New Roman" panose="02020603050405020304" pitchFamily="18" charset="0"/>
              </a:rPr>
              <a:t>Future work</a:t>
            </a:r>
            <a:endParaRPr lang="zh-CN" altLang="en-US" b="1" dirty="0">
              <a:ea typeface="微软雅黑" panose="020B0503020204020204" pitchFamily="34" charset="-122"/>
            </a:endParaRPr>
          </a:p>
        </p:txBody>
      </p:sp>
    </p:spTree>
    <p:extLst>
      <p:ext uri="{BB962C8B-B14F-4D97-AF65-F5344CB8AC3E}">
        <p14:creationId xmlns:p14="http://schemas.microsoft.com/office/powerpoint/2010/main" val="2238169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A34C9A7-E370-4CDD-8FD8-3B9984C7994D}"/>
              </a:ext>
            </a:extLst>
          </p:cNvPr>
          <p:cNvGrpSpPr/>
          <p:nvPr/>
        </p:nvGrpSpPr>
        <p:grpSpPr>
          <a:xfrm>
            <a:off x="2713464" y="1910576"/>
            <a:ext cx="6592250" cy="3516605"/>
            <a:chOff x="3287766" y="1880059"/>
            <a:chExt cx="5735487" cy="2762293"/>
          </a:xfrm>
        </p:grpSpPr>
        <p:sp>
          <p:nvSpPr>
            <p:cNvPr id="5" name="文本框 4">
              <a:extLst>
                <a:ext uri="{FF2B5EF4-FFF2-40B4-BE49-F238E27FC236}">
                  <a16:creationId xmlns:a16="http://schemas.microsoft.com/office/drawing/2014/main" id="{495D1B97-D522-424A-9314-BBDC6135145B}"/>
                </a:ext>
              </a:extLst>
            </p:cNvPr>
            <p:cNvSpPr txBox="1">
              <a:spLocks noChangeArrowheads="1"/>
            </p:cNvSpPr>
            <p:nvPr/>
          </p:nvSpPr>
          <p:spPr bwMode="auto">
            <a:xfrm flipH="1">
              <a:off x="4434650" y="2479884"/>
              <a:ext cx="3441718" cy="652748"/>
            </a:xfrm>
            <a:prstGeom prst="rect">
              <a:avLst/>
            </a:prstGeom>
            <a:ln/>
          </p:spPr>
          <p:style>
            <a:lnRef idx="2">
              <a:schemeClr val="accent1"/>
            </a:lnRef>
            <a:fillRef idx="1">
              <a:schemeClr val="lt1"/>
            </a:fillRef>
            <a:effectRef idx="0">
              <a:schemeClr val="accent1"/>
            </a:effectRef>
            <a:fontRef idx="minor">
              <a:schemeClr val="dk1"/>
            </a:fontRef>
          </p:style>
          <p:txBody>
            <a:bodyPr>
              <a:spAutoFit/>
            </a:bodyPr>
            <a:lstStyle/>
            <a:p>
              <a:pPr algn="ctr"/>
              <a:r>
                <a:rPr lang="en-US" altLang="zh-CN"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微软雅黑" panose="020B0503020204020204" pitchFamily="34" charset="-122"/>
                  <a:ea typeface="微软雅黑" panose="020B0503020204020204" pitchFamily="34" charset="-122"/>
                </a:rPr>
                <a:t>THANKS</a:t>
              </a:r>
              <a:endParaRPr lang="zh-CN" altLang="en-US" sz="4800" dirty="0">
                <a:solidFill>
                  <a:schemeClr val="accent1"/>
                </a:solidFill>
                <a:latin typeface="微软雅黑" panose="020B0503020204020204" pitchFamily="34" charset="-122"/>
                <a:ea typeface="微软雅黑" panose="020B0503020204020204" pitchFamily="34" charset="-122"/>
              </a:endParaRPr>
            </a:p>
          </p:txBody>
        </p:sp>
        <p:pic>
          <p:nvPicPr>
            <p:cNvPr id="6" name="图片 59">
              <a:extLst>
                <a:ext uri="{FF2B5EF4-FFF2-40B4-BE49-F238E27FC236}">
                  <a16:creationId xmlns:a16="http://schemas.microsoft.com/office/drawing/2014/main" id="{1C515489-987A-432C-B286-FBC509B2D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226" t="2428" r="21797" b="85925"/>
            <a:stretch>
              <a:fillRect/>
            </a:stretch>
          </p:blipFill>
          <p:spPr bwMode="auto">
            <a:xfrm>
              <a:off x="3287766" y="1880059"/>
              <a:ext cx="5735487" cy="34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0">
              <a:extLst>
                <a:ext uri="{FF2B5EF4-FFF2-40B4-BE49-F238E27FC236}">
                  <a16:creationId xmlns:a16="http://schemas.microsoft.com/office/drawing/2014/main" id="{0DEBA533-2482-4257-9592-5AB5F12F89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1797" t="2428" r="20226" b="85925"/>
            <a:stretch>
              <a:fillRect/>
            </a:stretch>
          </p:blipFill>
          <p:spPr bwMode="auto">
            <a:xfrm>
              <a:off x="3287766" y="4293072"/>
              <a:ext cx="5735487" cy="34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文本框 1">
            <a:extLst>
              <a:ext uri="{FF2B5EF4-FFF2-40B4-BE49-F238E27FC236}">
                <a16:creationId xmlns:a16="http://schemas.microsoft.com/office/drawing/2014/main" id="{29E3311D-4DC0-42CB-9C53-E112F586672D}"/>
              </a:ext>
            </a:extLst>
          </p:cNvPr>
          <p:cNvSpPr txBox="1"/>
          <p:nvPr/>
        </p:nvSpPr>
        <p:spPr>
          <a:xfrm>
            <a:off x="4637107" y="4336191"/>
            <a:ext cx="2917786" cy="646331"/>
          </a:xfrm>
          <a:prstGeom prst="rect">
            <a:avLst/>
          </a:prstGeom>
          <a:noFill/>
        </p:spPr>
        <p:txBody>
          <a:bodyPr wrap="none" rtlCol="0">
            <a:spAutoFit/>
          </a:bodyPr>
          <a:lstStyle/>
          <a:p>
            <a:r>
              <a:rPr lang="en-US" altLang="zh-CN" dirty="0"/>
              <a:t>yucm@zuel.edu.cn</a:t>
            </a:r>
          </a:p>
          <a:p>
            <a:r>
              <a:rPr lang="en-US" altLang="zh-CN" dirty="0"/>
              <a:t>yuchuanming2003@126.com</a:t>
            </a:r>
            <a:endParaRPr lang="zh-CN" altLang="en-US" dirty="0"/>
          </a:p>
        </p:txBody>
      </p:sp>
    </p:spTree>
    <p:extLst>
      <p:ext uri="{BB962C8B-B14F-4D97-AF65-F5344CB8AC3E}">
        <p14:creationId xmlns:p14="http://schemas.microsoft.com/office/powerpoint/2010/main" val="2544055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5483FE-657C-4AE3-8846-567762E60F96}"/>
              </a:ext>
            </a:extLst>
          </p:cNvPr>
          <p:cNvSpPr txBox="1"/>
          <p:nvPr/>
        </p:nvSpPr>
        <p:spPr>
          <a:xfrm>
            <a:off x="867904" y="3136612"/>
            <a:ext cx="10289334" cy="584775"/>
          </a:xfrm>
          <a:prstGeom prst="rect">
            <a:avLst/>
          </a:prstGeom>
          <a:noFill/>
        </p:spPr>
        <p:txBody>
          <a:bodyPr wrap="square" rtlCol="0">
            <a:spAutoFit/>
          </a:bodyPr>
          <a:lstStyle/>
          <a:p>
            <a:pPr algn="ctr"/>
            <a:r>
              <a:rPr lang="en-US" altLang="zh-CN" sz="3200" b="1" dirty="0">
                <a:solidFill>
                  <a:schemeClr val="accent1"/>
                </a:solidFill>
                <a:ea typeface="微软雅黑" panose="020B0503020204020204" pitchFamily="34" charset="-122"/>
              </a:rPr>
              <a:t>PART 01 </a:t>
            </a:r>
            <a:r>
              <a:rPr lang="en-US" altLang="zh-CN" sz="3200" dirty="0">
                <a:ea typeface="微软雅黑" panose="020B0503020204020204" pitchFamily="34" charset="-122"/>
              </a:rPr>
              <a:t>Introduction</a:t>
            </a:r>
            <a:endParaRPr lang="zh-CN" altLang="en-US" sz="3200" dirty="0">
              <a:ea typeface="微软雅黑" panose="020B0503020204020204" pitchFamily="34" charset="-122"/>
            </a:endParaRPr>
          </a:p>
        </p:txBody>
      </p:sp>
    </p:spTree>
    <p:extLst>
      <p:ext uri="{BB962C8B-B14F-4D97-AF65-F5344CB8AC3E}">
        <p14:creationId xmlns:p14="http://schemas.microsoft.com/office/powerpoint/2010/main" val="43906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67818B5-0095-4A29-9D9B-53FC89112BE5}"/>
              </a:ext>
            </a:extLst>
          </p:cNvPr>
          <p:cNvSpPr txBox="1"/>
          <p:nvPr/>
        </p:nvSpPr>
        <p:spPr>
          <a:xfrm>
            <a:off x="543406" y="1470931"/>
            <a:ext cx="11239409" cy="1292662"/>
          </a:xfrm>
          <a:prstGeom prst="rect">
            <a:avLst/>
          </a:prstGeom>
          <a:noFill/>
        </p:spPr>
        <p:txBody>
          <a:bodyPr wrap="square" rtlCol="0">
            <a:spAutoFit/>
          </a:bodyPr>
          <a:lstStyle/>
          <a:p>
            <a:pPr algn="just"/>
            <a:r>
              <a:rPr lang="en-US" altLang="zh-CN" sz="2400" b="1" dirty="0">
                <a:solidFill>
                  <a:schemeClr val="accent2">
                    <a:lumMod val="50000"/>
                  </a:schemeClr>
                </a:solidFill>
              </a:rPr>
              <a:t>Knowledge graph completion</a:t>
            </a:r>
          </a:p>
          <a:p>
            <a:pPr algn="just"/>
            <a:r>
              <a:rPr lang="en-US" altLang="zh-CN" dirty="0"/>
              <a:t> knowledge graph completion (KGC) aims to </a:t>
            </a:r>
            <a:r>
              <a:rPr lang="en-US" altLang="zh-CN" dirty="0">
                <a:solidFill>
                  <a:srgbClr val="FF0000"/>
                </a:solidFill>
              </a:rPr>
              <a:t>predict the missing information in the knowledge graph</a:t>
            </a:r>
            <a:r>
              <a:rPr lang="en-US" altLang="zh-CN" dirty="0"/>
              <a:t>, that is, the prediction of tail entities under the premise of given head entity and relationships, or the prediction of head entity under the premise of given tail entity and relationships. </a:t>
            </a:r>
          </a:p>
        </p:txBody>
      </p:sp>
      <p:pic>
        <p:nvPicPr>
          <p:cNvPr id="3" name="Picture 2" descr="Modeling of complex internal logic for knowledge base completion |  SpringerLink">
            <a:extLst>
              <a:ext uri="{FF2B5EF4-FFF2-40B4-BE49-F238E27FC236}">
                <a16:creationId xmlns:a16="http://schemas.microsoft.com/office/drawing/2014/main" id="{AAB9F0B3-0CA0-402C-87A5-50A8F6087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726" y="3461219"/>
            <a:ext cx="4019716" cy="28284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0D8C7B3-7EAE-43D1-B466-41CEB0F5AA4A}"/>
              </a:ext>
            </a:extLst>
          </p:cNvPr>
          <p:cNvSpPr>
            <a:spLocks noChangeArrowheads="1"/>
          </p:cNvSpPr>
          <p:nvPr/>
        </p:nvSpPr>
        <p:spPr bwMode="auto">
          <a:xfrm>
            <a:off x="961601" y="263073"/>
            <a:ext cx="71285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1. Introduction</a:t>
            </a:r>
            <a:endParaRPr lang="zh-CN" altLang="en-US" sz="2800" b="1" dirty="0">
              <a:solidFill>
                <a:srgbClr val="7F7F7F"/>
              </a:solidFill>
              <a:cs typeface="造字工房悦黑体验版纤细体"/>
              <a:sym typeface="造字工房悦黑体验版纤细体"/>
            </a:endParaRPr>
          </a:p>
        </p:txBody>
      </p:sp>
      <p:sp>
        <p:nvSpPr>
          <p:cNvPr id="5" name="矩形 4">
            <a:extLst>
              <a:ext uri="{FF2B5EF4-FFF2-40B4-BE49-F238E27FC236}">
                <a16:creationId xmlns:a16="http://schemas.microsoft.com/office/drawing/2014/main" id="{780BD08E-CB44-4B30-BDC6-DEBEB2EC0BDC}"/>
              </a:ext>
            </a:extLst>
          </p:cNvPr>
          <p:cNvSpPr/>
          <p:nvPr/>
        </p:nvSpPr>
        <p:spPr>
          <a:xfrm>
            <a:off x="5947145" y="3303181"/>
            <a:ext cx="2062716" cy="156966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8989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B2C62E03-C00C-4998-8F39-C0C7AC9646FE}"/>
              </a:ext>
            </a:extLst>
          </p:cNvPr>
          <p:cNvSpPr>
            <a:spLocks noChangeArrowheads="1"/>
          </p:cNvSpPr>
          <p:nvPr/>
        </p:nvSpPr>
        <p:spPr bwMode="auto">
          <a:xfrm>
            <a:off x="961601" y="263073"/>
            <a:ext cx="71285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1. Introduction</a:t>
            </a:r>
            <a:endParaRPr lang="zh-CN" altLang="en-US" sz="2800" b="1" dirty="0">
              <a:solidFill>
                <a:srgbClr val="7F7F7F"/>
              </a:solidFill>
              <a:cs typeface="造字工房悦黑体验版纤细体"/>
              <a:sym typeface="造字工房悦黑体验版纤细体"/>
            </a:endParaRPr>
          </a:p>
        </p:txBody>
      </p:sp>
      <p:pic>
        <p:nvPicPr>
          <p:cNvPr id="6" name="图片 5">
            <a:extLst>
              <a:ext uri="{FF2B5EF4-FFF2-40B4-BE49-F238E27FC236}">
                <a16:creationId xmlns:a16="http://schemas.microsoft.com/office/drawing/2014/main" id="{E33FC42A-588D-4204-9D0F-622796640F9A}"/>
              </a:ext>
            </a:extLst>
          </p:cNvPr>
          <p:cNvPicPr>
            <a:picLocks noChangeAspect="1"/>
          </p:cNvPicPr>
          <p:nvPr/>
        </p:nvPicPr>
        <p:blipFill>
          <a:blip r:embed="rId3"/>
          <a:stretch>
            <a:fillRect/>
          </a:stretch>
        </p:blipFill>
        <p:spPr>
          <a:xfrm>
            <a:off x="230500" y="3387542"/>
            <a:ext cx="4839000" cy="1394700"/>
          </a:xfrm>
          <a:prstGeom prst="rect">
            <a:avLst/>
          </a:prstGeom>
        </p:spPr>
      </p:pic>
      <p:sp>
        <p:nvSpPr>
          <p:cNvPr id="13" name="文本框 12">
            <a:extLst>
              <a:ext uri="{FF2B5EF4-FFF2-40B4-BE49-F238E27FC236}">
                <a16:creationId xmlns:a16="http://schemas.microsoft.com/office/drawing/2014/main" id="{4196F94F-41A5-4D91-B41D-1CDF4BA80A82}"/>
              </a:ext>
            </a:extLst>
          </p:cNvPr>
          <p:cNvSpPr txBox="1"/>
          <p:nvPr/>
        </p:nvSpPr>
        <p:spPr>
          <a:xfrm>
            <a:off x="622710" y="1503803"/>
            <a:ext cx="10946579" cy="923330"/>
          </a:xfrm>
          <a:prstGeom prst="rect">
            <a:avLst/>
          </a:prstGeom>
          <a:noFill/>
        </p:spPr>
        <p:txBody>
          <a:bodyPr wrap="square">
            <a:spAutoFit/>
          </a:bodyPr>
          <a:lstStyle/>
          <a:p>
            <a:pPr algn="just"/>
            <a:r>
              <a:rPr lang="en-US" altLang="zh-CN" sz="1800" dirty="0">
                <a:effectLst/>
                <a:ea typeface="Times New Roman" panose="02020603050405020304" pitchFamily="18" charset="0"/>
                <a:cs typeface="Times New Roman" panose="02020603050405020304" pitchFamily="18" charset="0"/>
              </a:rPr>
              <a:t>It is worth noting that most KGC models only use the triple structure in the knowledge graph when training entity and relationship representation, while many rich information from other sources such as entity description, attributes, etc., </a:t>
            </a:r>
            <a:r>
              <a:rPr lang="en-US" altLang="zh-CN" dirty="0">
                <a:ea typeface="Times New Roman" panose="02020603050405020304" pitchFamily="18" charset="0"/>
                <a:cs typeface="Times New Roman" panose="02020603050405020304" pitchFamily="18" charset="0"/>
              </a:rPr>
              <a:t>has</a:t>
            </a:r>
            <a:r>
              <a:rPr lang="zh-CN" altLang="en-US" dirty="0">
                <a:ea typeface="Times New Roman" panose="02020603050405020304" pitchFamily="18" charset="0"/>
                <a:cs typeface="Times New Roman" panose="02020603050405020304" pitchFamily="18" charset="0"/>
              </a:rPr>
              <a:t> </a:t>
            </a:r>
            <a:r>
              <a:rPr lang="en-US" altLang="zh-CN" dirty="0">
                <a:ea typeface="Times New Roman" panose="02020603050405020304" pitchFamily="18" charset="0"/>
                <a:cs typeface="Times New Roman" panose="02020603050405020304" pitchFamily="18" charset="0"/>
              </a:rPr>
              <a:t>been</a:t>
            </a:r>
            <a:r>
              <a:rPr lang="zh-CN" altLang="en-US" dirty="0">
                <a:ea typeface="Times New Roman" panose="02020603050405020304" pitchFamily="18" charset="0"/>
                <a:cs typeface="Times New Roman" panose="02020603050405020304" pitchFamily="18" charset="0"/>
              </a:rPr>
              <a:t> </a:t>
            </a:r>
            <a:r>
              <a:rPr lang="en-US" altLang="zh-CN" dirty="0">
                <a:ea typeface="Times New Roman" panose="02020603050405020304" pitchFamily="18" charset="0"/>
                <a:cs typeface="Times New Roman" panose="02020603050405020304" pitchFamily="18" charset="0"/>
              </a:rPr>
              <a:t>ignored.</a:t>
            </a:r>
            <a:endParaRPr lang="zh-CN" altLang="en-US" dirty="0"/>
          </a:p>
        </p:txBody>
      </p:sp>
      <p:pic>
        <p:nvPicPr>
          <p:cNvPr id="7" name="图片 6">
            <a:extLst>
              <a:ext uri="{FF2B5EF4-FFF2-40B4-BE49-F238E27FC236}">
                <a16:creationId xmlns:a16="http://schemas.microsoft.com/office/drawing/2014/main" id="{4EC70DFE-CB9F-485D-AF0C-C5CBA880A232}"/>
              </a:ext>
            </a:extLst>
          </p:cNvPr>
          <p:cNvPicPr>
            <a:picLocks noChangeAspect="1"/>
          </p:cNvPicPr>
          <p:nvPr/>
        </p:nvPicPr>
        <p:blipFill>
          <a:blip r:embed="rId4"/>
          <a:stretch>
            <a:fillRect/>
          </a:stretch>
        </p:blipFill>
        <p:spPr>
          <a:xfrm>
            <a:off x="5462791" y="3387542"/>
            <a:ext cx="3902478" cy="1394700"/>
          </a:xfrm>
          <a:prstGeom prst="rect">
            <a:avLst/>
          </a:prstGeom>
        </p:spPr>
      </p:pic>
      <p:pic>
        <p:nvPicPr>
          <p:cNvPr id="8" name="Picture 2">
            <a:extLst>
              <a:ext uri="{FF2B5EF4-FFF2-40B4-BE49-F238E27FC236}">
                <a16:creationId xmlns:a16="http://schemas.microsoft.com/office/drawing/2014/main" id="{9F3D6692-ABE3-4C1E-8D97-6ACA349CDB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5772" y="3475914"/>
            <a:ext cx="1129829" cy="1217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87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5483FE-657C-4AE3-8846-567762E60F96}"/>
              </a:ext>
            </a:extLst>
          </p:cNvPr>
          <p:cNvSpPr txBox="1"/>
          <p:nvPr/>
        </p:nvSpPr>
        <p:spPr>
          <a:xfrm>
            <a:off x="867904" y="3136612"/>
            <a:ext cx="10289334" cy="584775"/>
          </a:xfrm>
          <a:prstGeom prst="rect">
            <a:avLst/>
          </a:prstGeom>
          <a:noFill/>
        </p:spPr>
        <p:txBody>
          <a:bodyPr wrap="square" rtlCol="0">
            <a:spAutoFit/>
          </a:bodyPr>
          <a:lstStyle/>
          <a:p>
            <a:pPr algn="ctr"/>
            <a:r>
              <a:rPr lang="en-US" altLang="zh-CN" sz="3200" b="1" dirty="0">
                <a:solidFill>
                  <a:schemeClr val="accent1"/>
                </a:solidFill>
                <a:ea typeface="微软雅黑" panose="020B0503020204020204" pitchFamily="34" charset="-122"/>
              </a:rPr>
              <a:t>PART 02 </a:t>
            </a:r>
            <a:r>
              <a:rPr lang="en-US" altLang="zh-CN" sz="3200" dirty="0">
                <a:ea typeface="微软雅黑" panose="020B0503020204020204" pitchFamily="34" charset="-122"/>
              </a:rPr>
              <a:t>Related Work</a:t>
            </a:r>
            <a:endParaRPr lang="zh-CN" altLang="en-US" sz="3200" dirty="0">
              <a:ea typeface="微软雅黑" panose="020B0503020204020204" pitchFamily="34" charset="-122"/>
            </a:endParaRPr>
          </a:p>
        </p:txBody>
      </p:sp>
    </p:spTree>
    <p:extLst>
      <p:ext uri="{BB962C8B-B14F-4D97-AF65-F5344CB8AC3E}">
        <p14:creationId xmlns:p14="http://schemas.microsoft.com/office/powerpoint/2010/main" val="267734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04A0E9D7-B5DA-49A8-913C-DCD44B4230CB}"/>
              </a:ext>
            </a:extLst>
          </p:cNvPr>
          <p:cNvSpPr>
            <a:spLocks noChangeArrowheads="1"/>
          </p:cNvSpPr>
          <p:nvPr/>
        </p:nvSpPr>
        <p:spPr bwMode="auto">
          <a:xfrm>
            <a:off x="961601" y="263073"/>
            <a:ext cx="2823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2. Related Work</a:t>
            </a:r>
            <a:endParaRPr lang="zh-CN" altLang="en-US" sz="2800" b="1" dirty="0">
              <a:solidFill>
                <a:srgbClr val="7F7F7F"/>
              </a:solidFill>
              <a:cs typeface="造字工房悦黑体验版纤细体"/>
              <a:sym typeface="造字工房悦黑体验版纤细体"/>
            </a:endParaRPr>
          </a:p>
        </p:txBody>
      </p:sp>
      <p:sp>
        <p:nvSpPr>
          <p:cNvPr id="15" name="文本框 14">
            <a:extLst>
              <a:ext uri="{FF2B5EF4-FFF2-40B4-BE49-F238E27FC236}">
                <a16:creationId xmlns:a16="http://schemas.microsoft.com/office/drawing/2014/main" id="{7A63C2DE-2F5B-45DA-A727-CF1030FDE7A5}"/>
              </a:ext>
            </a:extLst>
          </p:cNvPr>
          <p:cNvSpPr txBox="1"/>
          <p:nvPr/>
        </p:nvSpPr>
        <p:spPr>
          <a:xfrm>
            <a:off x="961601" y="1075760"/>
            <a:ext cx="10981182" cy="5078313"/>
          </a:xfrm>
          <a:prstGeom prst="rect">
            <a:avLst/>
          </a:prstGeom>
          <a:noFill/>
        </p:spPr>
        <p:txBody>
          <a:bodyPr wrap="square">
            <a:spAutoFit/>
          </a:bodyPr>
          <a:lstStyle/>
          <a:p>
            <a:r>
              <a:rPr lang="zh-CN" altLang="en-US" dirty="0"/>
              <a:t>According to the information used in the </a:t>
            </a:r>
            <a:r>
              <a:rPr lang="en-US" altLang="zh-CN" dirty="0"/>
              <a:t>KGC</a:t>
            </a:r>
            <a:r>
              <a:rPr lang="zh-CN" altLang="en-US" dirty="0"/>
              <a:t> model</a:t>
            </a:r>
            <a:r>
              <a:rPr lang="en-US" altLang="zh-CN" dirty="0"/>
              <a:t>s</a:t>
            </a:r>
            <a:r>
              <a:rPr lang="zh-CN" altLang="en-US" dirty="0"/>
              <a:t>, we divide </a:t>
            </a:r>
            <a:r>
              <a:rPr lang="en-US" altLang="zh-CN" dirty="0"/>
              <a:t>KGC</a:t>
            </a:r>
            <a:r>
              <a:rPr lang="zh-CN" altLang="en-US" dirty="0"/>
              <a:t> into two categories</a:t>
            </a:r>
            <a:r>
              <a:rPr lang="en-US" altLang="zh-CN" dirty="0"/>
              <a:t>:</a:t>
            </a:r>
          </a:p>
          <a:p>
            <a:endParaRPr lang="en-US" altLang="zh-CN" dirty="0"/>
          </a:p>
          <a:p>
            <a:pPr marL="285750" indent="-285750">
              <a:buFont typeface="Wingdings" panose="05000000000000000000" pitchFamily="2" charset="2"/>
              <a:buChar char="Ø"/>
            </a:pPr>
            <a:r>
              <a:rPr lang="en-US" altLang="zh-CN" sz="1800" kern="100" dirty="0">
                <a:solidFill>
                  <a:srgbClr val="FF0000"/>
                </a:solidFill>
                <a:effectLst/>
                <a:ea typeface="Times New Roman" panose="02020603050405020304" pitchFamily="18" charset="0"/>
                <a:cs typeface="Times New Roman" panose="02020603050405020304" pitchFamily="18" charset="0"/>
              </a:rPr>
              <a:t>The structure-based model</a:t>
            </a:r>
          </a:p>
          <a:p>
            <a:r>
              <a:rPr lang="en-US" altLang="zh-CN" dirty="0" err="1">
                <a:cs typeface="Times New Roman" panose="02020603050405020304" pitchFamily="18" charset="0"/>
              </a:rPr>
              <a:t>TransE</a:t>
            </a:r>
            <a:r>
              <a:rPr lang="en-US" altLang="zh-CN" dirty="0">
                <a:cs typeface="Times New Roman" panose="02020603050405020304" pitchFamily="18" charset="0"/>
              </a:rPr>
              <a:t>(</a:t>
            </a:r>
            <a:r>
              <a:rPr lang="en-US" altLang="zh-CN" dirty="0" err="1">
                <a:ea typeface="Times New Roman" panose="02020603050405020304" pitchFamily="18" charset="0"/>
                <a:cs typeface="Times New Roman" panose="02020603050405020304" pitchFamily="18" charset="0"/>
              </a:rPr>
              <a:t>Bordes</a:t>
            </a:r>
            <a:r>
              <a:rPr lang="en-US" altLang="zh-CN" dirty="0">
                <a:ea typeface="Times New Roman" panose="02020603050405020304" pitchFamily="18" charset="0"/>
                <a:cs typeface="Times New Roman" panose="02020603050405020304" pitchFamily="18" charset="0"/>
              </a:rPr>
              <a:t>, </a:t>
            </a:r>
            <a:r>
              <a:rPr lang="en-US" altLang="zh-CN" dirty="0" err="1">
                <a:ea typeface="Times New Roman" panose="02020603050405020304" pitchFamily="18" charset="0"/>
                <a:cs typeface="Times New Roman" panose="02020603050405020304" pitchFamily="18" charset="0"/>
              </a:rPr>
              <a:t>Usunier</a:t>
            </a:r>
            <a:r>
              <a:rPr lang="en-US" altLang="zh-CN" dirty="0">
                <a:ea typeface="Times New Roman" panose="02020603050405020304" pitchFamily="18" charset="0"/>
                <a:cs typeface="Times New Roman" panose="02020603050405020304" pitchFamily="18" charset="0"/>
              </a:rPr>
              <a:t>, Garcia-Duran, Weston, and </a:t>
            </a:r>
            <a:r>
              <a:rPr lang="en-US" altLang="zh-CN" dirty="0" err="1">
                <a:ea typeface="Times New Roman" panose="02020603050405020304" pitchFamily="18" charset="0"/>
                <a:cs typeface="Times New Roman" panose="02020603050405020304" pitchFamily="18" charset="0"/>
              </a:rPr>
              <a:t>Yakhnenko</a:t>
            </a:r>
            <a:r>
              <a:rPr lang="en-US" altLang="zh-CN" dirty="0">
                <a:ea typeface="Times New Roman" panose="02020603050405020304" pitchFamily="18" charset="0"/>
                <a:cs typeface="Times New Roman" panose="02020603050405020304" pitchFamily="18" charset="0"/>
              </a:rPr>
              <a:t>, 2013</a:t>
            </a:r>
            <a:r>
              <a:rPr lang="en-US" altLang="zh-CN" dirty="0">
                <a:cs typeface="Times New Roman" panose="02020603050405020304" pitchFamily="18" charset="0"/>
              </a:rPr>
              <a:t>)</a:t>
            </a:r>
          </a:p>
          <a:p>
            <a:endParaRPr lang="en-US" altLang="zh-CN" dirty="0">
              <a:cs typeface="Times New Roman" panose="02020603050405020304" pitchFamily="18" charset="0"/>
            </a:endParaRPr>
          </a:p>
          <a:p>
            <a:r>
              <a:rPr lang="en-US" altLang="zh-CN" sz="1800" dirty="0" err="1">
                <a:effectLst/>
                <a:ea typeface="Times New Roman" panose="02020603050405020304" pitchFamily="18" charset="0"/>
                <a:cs typeface="Times New Roman" panose="02020603050405020304" pitchFamily="18" charset="0"/>
              </a:rPr>
              <a:t>TransH</a:t>
            </a:r>
            <a:r>
              <a:rPr lang="zh-CN" altLang="en-US" sz="1800" dirty="0">
                <a:effectLst/>
                <a:ea typeface="Times New Roman" panose="02020603050405020304" pitchFamily="18" charset="0"/>
                <a:cs typeface="Times New Roman" panose="02020603050405020304" pitchFamily="18" charset="0"/>
              </a:rPr>
              <a:t>（</a:t>
            </a:r>
            <a:r>
              <a:rPr lang="en-US" altLang="zh-CN" sz="1800" dirty="0">
                <a:effectLst/>
                <a:ea typeface="Times New Roman" panose="02020603050405020304" pitchFamily="18" charset="0"/>
                <a:cs typeface="Times New Roman" panose="02020603050405020304" pitchFamily="18" charset="0"/>
              </a:rPr>
              <a:t>Wang, Zhang, Feng, and Chen </a:t>
            </a:r>
            <a:r>
              <a:rPr lang="en-US" altLang="zh-CN" dirty="0">
                <a:ea typeface="Times New Roman" panose="02020603050405020304" pitchFamily="18" charset="0"/>
                <a:cs typeface="Times New Roman" panose="02020603050405020304" pitchFamily="18" charset="0"/>
              </a:rPr>
              <a:t>,2</a:t>
            </a:r>
            <a:r>
              <a:rPr lang="en-US" altLang="zh-CN" sz="1800" dirty="0">
                <a:effectLst/>
                <a:ea typeface="Times New Roman" panose="02020603050405020304" pitchFamily="18" charset="0"/>
                <a:cs typeface="Times New Roman" panose="02020603050405020304" pitchFamily="18" charset="0"/>
              </a:rPr>
              <a:t>014 )</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err="1">
                <a:effectLst/>
                <a:ea typeface="Times New Roman" panose="02020603050405020304" pitchFamily="18" charset="0"/>
                <a:cs typeface="Times New Roman" panose="02020603050405020304" pitchFamily="18" charset="0"/>
              </a:rPr>
              <a:t>TransR</a:t>
            </a:r>
            <a:r>
              <a:rPr lang="en-US" altLang="zh-CN" sz="1800" dirty="0">
                <a:effectLst/>
                <a:ea typeface="Times New Roman" panose="02020603050405020304" pitchFamily="18" charset="0"/>
                <a:cs typeface="Times New Roman" panose="02020603050405020304" pitchFamily="18" charset="0"/>
              </a:rPr>
              <a:t> (Lin, Liu, Sun, Liu, and Zhu,2015)</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err="1">
                <a:effectLst/>
                <a:ea typeface="Times New Roman" panose="02020603050405020304" pitchFamily="18" charset="0"/>
                <a:cs typeface="Times New Roman" panose="02020603050405020304" pitchFamily="18" charset="0"/>
              </a:rPr>
              <a:t>ComplEx</a:t>
            </a:r>
            <a:r>
              <a:rPr lang="en-US" altLang="zh-CN" sz="1800" dirty="0">
                <a:effectLst/>
                <a:ea typeface="Times New Roman" panose="02020603050405020304" pitchFamily="18" charset="0"/>
                <a:cs typeface="Times New Roman" panose="02020603050405020304" pitchFamily="18" charset="0"/>
              </a:rPr>
              <a:t> (</a:t>
            </a:r>
            <a:r>
              <a:rPr lang="en-US" altLang="zh-CN" sz="1800" dirty="0" err="1">
                <a:effectLst/>
                <a:ea typeface="Times New Roman" panose="02020603050405020304" pitchFamily="18" charset="0"/>
                <a:cs typeface="Times New Roman" panose="02020603050405020304" pitchFamily="18" charset="0"/>
              </a:rPr>
              <a:t>Trouillon</a:t>
            </a:r>
            <a:r>
              <a:rPr lang="en-US" altLang="zh-CN" sz="1800" dirty="0">
                <a:effectLst/>
                <a:ea typeface="Times New Roman" panose="02020603050405020304" pitchFamily="18" charset="0"/>
                <a:cs typeface="Times New Roman" panose="02020603050405020304" pitchFamily="18" charset="0"/>
              </a:rPr>
              <a:t>, </a:t>
            </a:r>
            <a:r>
              <a:rPr lang="en-US" altLang="zh-CN" sz="1800" dirty="0" err="1">
                <a:effectLst/>
                <a:ea typeface="Times New Roman" panose="02020603050405020304" pitchFamily="18" charset="0"/>
                <a:cs typeface="Times New Roman" panose="02020603050405020304" pitchFamily="18" charset="0"/>
              </a:rPr>
              <a:t>Welbl</a:t>
            </a:r>
            <a:r>
              <a:rPr lang="en-US" altLang="zh-CN" sz="1800" dirty="0">
                <a:effectLst/>
                <a:ea typeface="Times New Roman" panose="02020603050405020304" pitchFamily="18" charset="0"/>
                <a:cs typeface="Times New Roman" panose="02020603050405020304" pitchFamily="18" charset="0"/>
              </a:rPr>
              <a:t>, Riedel, </a:t>
            </a:r>
            <a:r>
              <a:rPr lang="en-US" altLang="zh-CN" sz="1800" dirty="0" err="1">
                <a:effectLst/>
                <a:ea typeface="Times New Roman" panose="02020603050405020304" pitchFamily="18" charset="0"/>
                <a:cs typeface="Times New Roman" panose="02020603050405020304" pitchFamily="18" charset="0"/>
              </a:rPr>
              <a:t>Gaussier</a:t>
            </a:r>
            <a:r>
              <a:rPr lang="en-US" altLang="zh-CN" sz="1800" dirty="0">
                <a:effectLst/>
                <a:ea typeface="Times New Roman" panose="02020603050405020304" pitchFamily="18" charset="0"/>
                <a:cs typeface="Times New Roman" panose="02020603050405020304" pitchFamily="18" charset="0"/>
              </a:rPr>
              <a:t>, and Bouchard, 2016)</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err="1">
                <a:effectLst/>
                <a:ea typeface="Times New Roman" panose="02020603050405020304" pitchFamily="18" charset="0"/>
                <a:cs typeface="Times New Roman" panose="02020603050405020304" pitchFamily="18" charset="0"/>
              </a:rPr>
              <a:t>TuckER</a:t>
            </a:r>
            <a:r>
              <a:rPr lang="en-US" altLang="zh-CN" sz="1800" dirty="0">
                <a:effectLst/>
                <a:ea typeface="Times New Roman" panose="02020603050405020304" pitchFamily="18" charset="0"/>
                <a:cs typeface="Times New Roman" panose="02020603050405020304" pitchFamily="18" charset="0"/>
              </a:rPr>
              <a:t> (</a:t>
            </a:r>
            <a:r>
              <a:rPr lang="en-US" altLang="zh-CN" sz="1800" dirty="0" err="1">
                <a:effectLst/>
                <a:ea typeface="Times New Roman" panose="02020603050405020304" pitchFamily="18" charset="0"/>
                <a:cs typeface="Times New Roman" panose="02020603050405020304" pitchFamily="18" charset="0"/>
              </a:rPr>
              <a:t>Balažević</a:t>
            </a:r>
            <a:r>
              <a:rPr lang="en-US" altLang="zh-CN" sz="1800" dirty="0">
                <a:effectLst/>
                <a:ea typeface="Times New Roman" panose="02020603050405020304" pitchFamily="18" charset="0"/>
                <a:cs typeface="Times New Roman" panose="02020603050405020304" pitchFamily="18" charset="0"/>
              </a:rPr>
              <a:t>, Allen, and </a:t>
            </a:r>
            <a:r>
              <a:rPr lang="en-US" altLang="zh-CN" sz="1800" dirty="0" err="1">
                <a:effectLst/>
                <a:ea typeface="Times New Roman" panose="02020603050405020304" pitchFamily="18" charset="0"/>
                <a:cs typeface="Times New Roman" panose="02020603050405020304" pitchFamily="18" charset="0"/>
              </a:rPr>
              <a:t>Hospedales</a:t>
            </a:r>
            <a:r>
              <a:rPr lang="en-US" altLang="zh-CN" sz="1800" dirty="0">
                <a:effectLst/>
                <a:ea typeface="Times New Roman" panose="02020603050405020304" pitchFamily="18" charset="0"/>
                <a:cs typeface="Times New Roman" panose="02020603050405020304" pitchFamily="18" charset="0"/>
              </a:rPr>
              <a:t>, 2019)</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err="1">
                <a:effectLst/>
                <a:ea typeface="Times New Roman" panose="02020603050405020304" pitchFamily="18" charset="0"/>
                <a:cs typeface="Times New Roman" panose="02020603050405020304" pitchFamily="18" charset="0"/>
              </a:rPr>
              <a:t>ConvE</a:t>
            </a:r>
            <a:r>
              <a:rPr lang="en-US" altLang="zh-CN" sz="1800" dirty="0">
                <a:effectLst/>
                <a:ea typeface="Times New Roman" panose="02020603050405020304" pitchFamily="18" charset="0"/>
                <a:cs typeface="Times New Roman" panose="02020603050405020304" pitchFamily="18" charset="0"/>
              </a:rPr>
              <a:t> (</a:t>
            </a:r>
            <a:r>
              <a:rPr lang="en-US" altLang="zh-CN" sz="1800" dirty="0" err="1">
                <a:effectLst/>
                <a:ea typeface="Times New Roman" panose="02020603050405020304" pitchFamily="18" charset="0"/>
                <a:cs typeface="Times New Roman" panose="02020603050405020304" pitchFamily="18" charset="0"/>
              </a:rPr>
              <a:t>Dettmers</a:t>
            </a:r>
            <a:r>
              <a:rPr lang="en-US" altLang="zh-CN" sz="1800" dirty="0">
                <a:effectLst/>
                <a:ea typeface="Times New Roman" panose="02020603050405020304" pitchFamily="18" charset="0"/>
                <a:cs typeface="Times New Roman" panose="02020603050405020304" pitchFamily="18" charset="0"/>
              </a:rPr>
              <a:t>, </a:t>
            </a:r>
            <a:r>
              <a:rPr lang="en-US" altLang="zh-CN" sz="1800" dirty="0" err="1">
                <a:effectLst/>
                <a:ea typeface="Times New Roman" panose="02020603050405020304" pitchFamily="18" charset="0"/>
                <a:cs typeface="Times New Roman" panose="02020603050405020304" pitchFamily="18" charset="0"/>
              </a:rPr>
              <a:t>Minervini</a:t>
            </a:r>
            <a:r>
              <a:rPr lang="en-US" altLang="zh-CN" sz="1800" dirty="0">
                <a:effectLst/>
                <a:ea typeface="Times New Roman" panose="02020603050405020304" pitchFamily="18" charset="0"/>
                <a:cs typeface="Times New Roman" panose="02020603050405020304" pitchFamily="18" charset="0"/>
              </a:rPr>
              <a:t>, </a:t>
            </a:r>
            <a:r>
              <a:rPr lang="en-US" altLang="zh-CN" sz="1800" dirty="0" err="1">
                <a:effectLst/>
                <a:ea typeface="Times New Roman" panose="02020603050405020304" pitchFamily="18" charset="0"/>
                <a:cs typeface="Times New Roman" panose="02020603050405020304" pitchFamily="18" charset="0"/>
              </a:rPr>
              <a:t>Stenetorp</a:t>
            </a:r>
            <a:r>
              <a:rPr lang="en-US" altLang="zh-CN" sz="1800" dirty="0">
                <a:effectLst/>
                <a:ea typeface="Times New Roman" panose="02020603050405020304" pitchFamily="18" charset="0"/>
                <a:cs typeface="Times New Roman" panose="02020603050405020304" pitchFamily="18" charset="0"/>
              </a:rPr>
              <a:t>, and Riedel, 2018)</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err="1">
                <a:effectLst/>
                <a:ea typeface="Times New Roman" panose="02020603050405020304" pitchFamily="18" charset="0"/>
                <a:cs typeface="Times New Roman" panose="02020603050405020304" pitchFamily="18" charset="0"/>
              </a:rPr>
              <a:t>ConvR</a:t>
            </a:r>
            <a:r>
              <a:rPr lang="en-US" altLang="zh-CN" sz="1800" dirty="0">
                <a:effectLst/>
                <a:ea typeface="Times New Roman" panose="02020603050405020304" pitchFamily="18" charset="0"/>
                <a:cs typeface="Times New Roman" panose="02020603050405020304" pitchFamily="18" charset="0"/>
              </a:rPr>
              <a:t> (Jiang, Wang, and Wang, 2019)</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err="1">
                <a:effectLst/>
                <a:ea typeface="Times New Roman" panose="02020603050405020304" pitchFamily="18" charset="0"/>
                <a:cs typeface="Times New Roman" panose="02020603050405020304" pitchFamily="18" charset="0"/>
              </a:rPr>
              <a:t>HypER</a:t>
            </a:r>
            <a:r>
              <a:rPr lang="en-US" altLang="zh-CN" sz="1800" dirty="0">
                <a:effectLst/>
                <a:ea typeface="Times New Roman" panose="02020603050405020304" pitchFamily="18" charset="0"/>
                <a:cs typeface="Times New Roman" panose="02020603050405020304" pitchFamily="18" charset="0"/>
              </a:rPr>
              <a:t> (</a:t>
            </a:r>
            <a:r>
              <a:rPr lang="en-US" altLang="zh-CN" sz="1800" dirty="0" err="1">
                <a:effectLst/>
                <a:ea typeface="Times New Roman" panose="02020603050405020304" pitchFamily="18" charset="0"/>
                <a:cs typeface="Times New Roman" panose="02020603050405020304" pitchFamily="18" charset="0"/>
              </a:rPr>
              <a:t>Balažević</a:t>
            </a:r>
            <a:r>
              <a:rPr lang="en-US" altLang="zh-CN" sz="1800" dirty="0">
                <a:effectLst/>
                <a:ea typeface="Times New Roman" panose="02020603050405020304" pitchFamily="18" charset="0"/>
                <a:cs typeface="Times New Roman" panose="02020603050405020304" pitchFamily="18" charset="0"/>
              </a:rPr>
              <a:t>, Allen, and </a:t>
            </a:r>
            <a:r>
              <a:rPr lang="en-US" altLang="zh-CN" sz="1800" dirty="0" err="1">
                <a:effectLst/>
                <a:ea typeface="Times New Roman" panose="02020603050405020304" pitchFamily="18" charset="0"/>
                <a:cs typeface="Times New Roman" panose="02020603050405020304" pitchFamily="18" charset="0"/>
              </a:rPr>
              <a:t>Hospedales</a:t>
            </a:r>
            <a:r>
              <a:rPr lang="en-US" altLang="zh-CN" sz="1800" dirty="0">
                <a:effectLst/>
                <a:ea typeface="Times New Roman" panose="02020603050405020304" pitchFamily="18" charset="0"/>
                <a:cs typeface="Times New Roman" panose="02020603050405020304" pitchFamily="18" charset="0"/>
              </a:rPr>
              <a:t>, 2019)</a:t>
            </a:r>
            <a:endParaRPr lang="zh-CN" altLang="en-US" dirty="0"/>
          </a:p>
        </p:txBody>
      </p:sp>
    </p:spTree>
    <p:extLst>
      <p:ext uri="{BB962C8B-B14F-4D97-AF65-F5344CB8AC3E}">
        <p14:creationId xmlns:p14="http://schemas.microsoft.com/office/powerpoint/2010/main" val="253912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a:extLst>
              <a:ext uri="{FF2B5EF4-FFF2-40B4-BE49-F238E27FC236}">
                <a16:creationId xmlns:a16="http://schemas.microsoft.com/office/drawing/2014/main" id="{04A0E9D7-B5DA-49A8-913C-DCD44B4230CB}"/>
              </a:ext>
            </a:extLst>
          </p:cNvPr>
          <p:cNvSpPr>
            <a:spLocks noChangeArrowheads="1"/>
          </p:cNvSpPr>
          <p:nvPr/>
        </p:nvSpPr>
        <p:spPr bwMode="auto">
          <a:xfrm>
            <a:off x="961601" y="263073"/>
            <a:ext cx="28235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buFont typeface="Arial" pitchFamily="34" charset="0"/>
              <a:buNone/>
            </a:pPr>
            <a:r>
              <a:rPr lang="en-US" altLang="zh-CN" sz="2800" b="1" dirty="0">
                <a:solidFill>
                  <a:srgbClr val="7F7F7F"/>
                </a:solidFill>
                <a:cs typeface="造字工房悦黑体验版纤细体"/>
                <a:sym typeface="造字工房悦黑体验版纤细体"/>
              </a:rPr>
              <a:t>2. Related Work</a:t>
            </a:r>
            <a:endParaRPr lang="zh-CN" altLang="en-US" sz="2800" b="1" dirty="0">
              <a:solidFill>
                <a:srgbClr val="7F7F7F"/>
              </a:solidFill>
              <a:cs typeface="造字工房悦黑体验版纤细体"/>
              <a:sym typeface="造字工房悦黑体验版纤细体"/>
            </a:endParaRPr>
          </a:p>
        </p:txBody>
      </p:sp>
      <p:sp>
        <p:nvSpPr>
          <p:cNvPr id="15" name="文本框 14">
            <a:extLst>
              <a:ext uri="{FF2B5EF4-FFF2-40B4-BE49-F238E27FC236}">
                <a16:creationId xmlns:a16="http://schemas.microsoft.com/office/drawing/2014/main" id="{7A63C2DE-2F5B-45DA-A727-CF1030FDE7A5}"/>
              </a:ext>
            </a:extLst>
          </p:cNvPr>
          <p:cNvSpPr txBox="1"/>
          <p:nvPr/>
        </p:nvSpPr>
        <p:spPr>
          <a:xfrm>
            <a:off x="750074" y="1368723"/>
            <a:ext cx="10981182" cy="2585323"/>
          </a:xfrm>
          <a:prstGeom prst="rect">
            <a:avLst/>
          </a:prstGeom>
          <a:noFill/>
        </p:spPr>
        <p:txBody>
          <a:bodyPr wrap="square">
            <a:spAutoFit/>
          </a:bodyPr>
          <a:lstStyle/>
          <a:p>
            <a:pPr marL="285750" indent="-285750">
              <a:buFont typeface="Wingdings" panose="05000000000000000000" pitchFamily="2" charset="2"/>
              <a:buChar char="Ø"/>
            </a:pPr>
            <a:r>
              <a:rPr lang="en-US" altLang="zh-CN" kern="100" dirty="0">
                <a:solidFill>
                  <a:srgbClr val="FF0000"/>
                </a:solidFill>
                <a:ea typeface="Times New Roman" panose="02020603050405020304" pitchFamily="18" charset="0"/>
                <a:cs typeface="Times New Roman" panose="02020603050405020304" pitchFamily="18" charset="0"/>
              </a:rPr>
              <a:t>The KGC</a:t>
            </a:r>
            <a:r>
              <a:rPr lang="en-US" altLang="zh-CN" sz="1800" dirty="0">
                <a:solidFill>
                  <a:srgbClr val="FF0000"/>
                </a:solidFill>
                <a:effectLst/>
                <a:ea typeface="Times New Roman" panose="02020603050405020304" pitchFamily="18" charset="0"/>
                <a:cs typeface="Times New Roman" panose="02020603050405020304" pitchFamily="18" charset="0"/>
              </a:rPr>
              <a:t> model integrating external information</a:t>
            </a:r>
          </a:p>
          <a:p>
            <a:pPr marL="285750" indent="-285750">
              <a:buFont typeface="Wingdings" panose="05000000000000000000" pitchFamily="2" charset="2"/>
              <a:buChar char="Ø"/>
            </a:pPr>
            <a:endParaRPr lang="en-US" altLang="zh-CN" kern="100" dirty="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altLang="zh-CN" sz="1800" kern="100" dirty="0">
              <a:effectLst/>
              <a:ea typeface="Times New Roman" panose="02020603050405020304" pitchFamily="18" charset="0"/>
              <a:cs typeface="Times New Roman" panose="02020603050405020304" pitchFamily="18" charset="0"/>
            </a:endParaRPr>
          </a:p>
          <a:p>
            <a:r>
              <a:rPr lang="en-US" altLang="zh-CN" sz="1800" dirty="0">
                <a:effectLst/>
                <a:ea typeface="Times New Roman" panose="02020603050405020304" pitchFamily="18" charset="0"/>
                <a:cs typeface="Times New Roman" panose="02020603050405020304" pitchFamily="18" charset="0"/>
              </a:rPr>
              <a:t>DKRL (</a:t>
            </a:r>
            <a:r>
              <a:rPr lang="en-US" altLang="zh-CN" sz="1800" dirty="0" err="1">
                <a:effectLst/>
                <a:ea typeface="Times New Roman" panose="02020603050405020304" pitchFamily="18" charset="0"/>
                <a:cs typeface="Times New Roman" panose="02020603050405020304" pitchFamily="18" charset="0"/>
              </a:rPr>
              <a:t>Xie</a:t>
            </a:r>
            <a:r>
              <a:rPr lang="en-US" altLang="zh-CN" sz="1800" dirty="0">
                <a:effectLst/>
                <a:ea typeface="Times New Roman" panose="02020603050405020304" pitchFamily="18" charset="0"/>
                <a:cs typeface="Times New Roman" panose="02020603050405020304" pitchFamily="18" charset="0"/>
              </a:rPr>
              <a:t>, Liu, Jia, Luan, and Sun, 2016)</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a:effectLst/>
                <a:ea typeface="Times New Roman" panose="02020603050405020304" pitchFamily="18" charset="0"/>
                <a:cs typeface="Times New Roman" panose="02020603050405020304" pitchFamily="18" charset="0"/>
              </a:rPr>
              <a:t>EDGE (Zhou, Wang, and Jiang, 2019)</a:t>
            </a:r>
          </a:p>
          <a:p>
            <a:endParaRPr lang="en-US" altLang="zh-CN" sz="1800" dirty="0">
              <a:effectLst/>
              <a:ea typeface="Times New Roman" panose="02020603050405020304" pitchFamily="18" charset="0"/>
              <a:cs typeface="Times New Roman" panose="02020603050405020304" pitchFamily="18" charset="0"/>
            </a:endParaRPr>
          </a:p>
          <a:p>
            <a:r>
              <a:rPr lang="en-US" altLang="zh-CN" sz="1800" dirty="0">
                <a:effectLst/>
                <a:ea typeface="Times New Roman" panose="02020603050405020304" pitchFamily="18" charset="0"/>
                <a:cs typeface="Times New Roman" panose="02020603050405020304" pitchFamily="18" charset="0"/>
              </a:rPr>
              <a:t>KG-BERT (Yao, Mao, and Luo, 2019)</a:t>
            </a:r>
            <a:endParaRPr lang="en-US" altLang="zh-CN" dirty="0">
              <a:cs typeface="Times New Roman" panose="02020603050405020304" pitchFamily="18" charset="0"/>
            </a:endParaRPr>
          </a:p>
          <a:p>
            <a:pPr marL="285750" indent="-285750">
              <a:buFont typeface="Wingdings" panose="05000000000000000000" pitchFamily="2" charset="2"/>
              <a:buChar char="Ø"/>
            </a:pPr>
            <a:endParaRPr lang="zh-CN" altLang="en-US" dirty="0"/>
          </a:p>
        </p:txBody>
      </p:sp>
    </p:spTree>
    <p:extLst>
      <p:ext uri="{BB962C8B-B14F-4D97-AF65-F5344CB8AC3E}">
        <p14:creationId xmlns:p14="http://schemas.microsoft.com/office/powerpoint/2010/main" val="3264072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35483FE-657C-4AE3-8846-567762E60F96}"/>
              </a:ext>
            </a:extLst>
          </p:cNvPr>
          <p:cNvSpPr txBox="1"/>
          <p:nvPr/>
        </p:nvSpPr>
        <p:spPr>
          <a:xfrm>
            <a:off x="867904" y="3136612"/>
            <a:ext cx="10289334" cy="584775"/>
          </a:xfrm>
          <a:prstGeom prst="rect">
            <a:avLst/>
          </a:prstGeom>
          <a:noFill/>
        </p:spPr>
        <p:txBody>
          <a:bodyPr wrap="square" rtlCol="0">
            <a:spAutoFit/>
          </a:bodyPr>
          <a:lstStyle/>
          <a:p>
            <a:pPr algn="ctr"/>
            <a:r>
              <a:rPr lang="en-US" altLang="zh-CN" sz="3200" b="1" dirty="0">
                <a:solidFill>
                  <a:schemeClr val="accent1"/>
                </a:solidFill>
                <a:ea typeface="微软雅黑" panose="020B0503020204020204" pitchFamily="34" charset="-122"/>
              </a:rPr>
              <a:t>PART 03 </a:t>
            </a:r>
            <a:r>
              <a:rPr lang="en-US" altLang="zh-CN" sz="3200" dirty="0">
                <a:ea typeface="微软雅黑" panose="020B0503020204020204" pitchFamily="34" charset="-122"/>
              </a:rPr>
              <a:t>Research questions and the proposed method</a:t>
            </a:r>
            <a:endParaRPr lang="zh-CN" altLang="en-US" sz="3200" dirty="0">
              <a:ea typeface="微软雅黑" panose="020B0503020204020204" pitchFamily="34" charset="-122"/>
            </a:endParaRPr>
          </a:p>
        </p:txBody>
      </p:sp>
    </p:spTree>
    <p:extLst>
      <p:ext uri="{BB962C8B-B14F-4D97-AF65-F5344CB8AC3E}">
        <p14:creationId xmlns:p14="http://schemas.microsoft.com/office/powerpoint/2010/main" val="28000336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7412</TotalTime>
  <Words>730</Words>
  <Application>Microsoft Office PowerPoint</Application>
  <PresentationFormat>宽屏</PresentationFormat>
  <Paragraphs>126</Paragraphs>
  <Slides>22</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宋体</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薛 浩东</dc:creator>
  <cp:lastModifiedBy>yu chuanming</cp:lastModifiedBy>
  <cp:revision>1214</cp:revision>
  <dcterms:created xsi:type="dcterms:W3CDTF">2019-12-25T02:17:04Z</dcterms:created>
  <dcterms:modified xsi:type="dcterms:W3CDTF">2021-10-01T02:20:33Z</dcterms:modified>
</cp:coreProperties>
</file>