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70" r:id="rId3"/>
    <p:sldId id="272" r:id="rId4"/>
    <p:sldId id="271" r:id="rId5"/>
    <p:sldId id="269" r:id="rId6"/>
    <p:sldId id="282" r:id="rId7"/>
    <p:sldId id="278" r:id="rId8"/>
    <p:sldId id="274" r:id="rId9"/>
    <p:sldId id="279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CFCEE"/>
    <a:srgbClr val="0A0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103" autoAdjust="0"/>
  </p:normalViewPr>
  <p:slideViewPr>
    <p:cSldViewPr snapToGrid="0">
      <p:cViewPr varScale="1">
        <p:scale>
          <a:sx n="83" d="100"/>
          <a:sy n="83" d="100"/>
        </p:scale>
        <p:origin x="708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6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5658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Good afternoon, I am </a:t>
            </a:r>
            <a:r>
              <a:rPr lang="en" dirty="0" smtClean="0"/>
              <a:t>Tohida Rehman from </a:t>
            </a:r>
            <a:r>
              <a:rPr lang="en" dirty="0" smtClean="0">
                <a:latin typeface="Lato"/>
                <a:ea typeface="Lato"/>
                <a:cs typeface="Lato"/>
                <a:sym typeface="Lato"/>
              </a:rPr>
              <a:t>Jadavpur University,Kolkata,India.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I am here to present our paper: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latin typeface="Raleway" panose="020B0604020202020204" charset="0"/>
              </a:rPr>
              <a:t>Automatic Generation of Research Highlights from Scientific Abstracts</a:t>
            </a:r>
            <a:r>
              <a:rPr lang="en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dirty="0" smtClean="0">
                <a:latin typeface="Lato"/>
                <a:ea typeface="Lato"/>
                <a:cs typeface="Lato"/>
                <a:sym typeface="Lato"/>
              </a:rPr>
            </a:br>
            <a:endParaRPr dirty="0" smtClean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57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be8acf3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be8acf3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519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be8acf3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be8acf3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72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be8acf3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be8acf3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abstract is tokenized and the tokens are converted to 128-dimensional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GloVe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vectors.</a:t>
            </a:r>
          </a:p>
          <a:p>
            <a:endParaRPr lang="en-US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that are sequentially fed into the encoder which is a single-layer bidirectional Long Short-Term Memory (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BiLSTM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158750" indent="0">
              <a:buNone/>
            </a:pPr>
            <a:endParaRPr lang="en-US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decoder is a single-layer unidirectional LSTM.</a:t>
            </a:r>
          </a:p>
          <a:p>
            <a:endParaRPr lang="en-US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the same vocabulary of around 50K tokens, beam search in the decoder with size 4.</a:t>
            </a:r>
          </a:p>
          <a:p>
            <a:endParaRPr lang="en-US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input size of 400 tokens and maximum output size of 100 tokens.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4707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4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1 generated many OOV words and factual errors</a:t>
            </a:r>
            <a:r>
              <a:rPr lang="en-US" baseline="0" dirty="0" smtClean="0"/>
              <a:t> .</a:t>
            </a:r>
          </a:p>
          <a:p>
            <a:endParaRPr lang="en-US" baseline="0" dirty="0" smtClean="0"/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/>
              <a:t>Model 2 generates more meaningful research highlights and even relevant novel words but repeating words sometimes.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 smtClean="0"/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/>
              <a:t>Model 3 reduces repeating words and highlights are more meaningful.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2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be8acf3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be8acf3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5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49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be8acf3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be8acf3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61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A063-6B2C-4C71-B19F-79053D49126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86747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A063-6B2C-4C71-B19F-79053D49126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10765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A063-6B2C-4C71-B19F-79053D49126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65410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77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A063-6B2C-4C71-B19F-79053D49126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75571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A063-6B2C-4C71-B19F-79053D49126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52586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A063-6B2C-4C71-B19F-79053D49126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07466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A063-6B2C-4C71-B19F-79053D49126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2453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A063-6B2C-4C71-B19F-79053D49126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81522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A063-6B2C-4C71-B19F-79053D49126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208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A063-6B2C-4C71-B19F-79053D49126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32074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A063-6B2C-4C71-B19F-79053D49126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85130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8A063-6B2C-4C71-B19F-79053D49126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591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ohida.rehman@gmail.com" TargetMode="External"/><Relationship Id="rId7" Type="http://schemas.openxmlformats.org/officeDocument/2006/relationships/hyperlink" Target="mailto:ppd@cse.iitkgp.ac.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laban@cet.iitkgp.ac.in" TargetMode="External"/><Relationship Id="rId5" Type="http://schemas.openxmlformats.org/officeDocument/2006/relationships/hyperlink" Target="mailto:samirancju@gmail.com" TargetMode="External"/><Relationship Id="rId4" Type="http://schemas.openxmlformats.org/officeDocument/2006/relationships/hyperlink" Target="mailto:debarshisanyal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8050530" cy="994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Generation of Research Highlights </a:t>
            </a:r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Scientific 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Abstracts</a:t>
            </a:r>
            <a:endParaRPr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idx="1"/>
          </p:nvPr>
        </p:nvSpPr>
        <p:spPr>
          <a:xfrm>
            <a:off x="628650" y="1897381"/>
            <a:ext cx="7886700" cy="2735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Tohida Rehman,</a:t>
            </a:r>
            <a:r>
              <a:rPr lang="e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Jadavpur University</a:t>
            </a:r>
            <a:r>
              <a:rPr lang="en" sz="2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Kolkata, India. </a:t>
            </a:r>
          </a:p>
          <a:p>
            <a:pPr marL="0" lvl="0" indent="0">
              <a:buNone/>
            </a:pPr>
            <a:r>
              <a:rPr lang="en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Debarshi </a:t>
            </a:r>
            <a:r>
              <a:rPr lang="en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 Sanyal</a:t>
            </a:r>
            <a:r>
              <a:rPr lang="en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Association for the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Cultivation of Science,     Kolkata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India.</a:t>
            </a:r>
            <a:r>
              <a:rPr lang="en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lvl="0" indent="0">
              <a:buNone/>
            </a:pPr>
            <a:r>
              <a:rPr lang="en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Samiran </a:t>
            </a:r>
            <a:r>
              <a:rPr lang="en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Chattopadhyay</a:t>
            </a:r>
            <a:r>
              <a:rPr lang="en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TCG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Crest, </a:t>
            </a:r>
            <a:r>
              <a:rPr lang="en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Jadavpur </a:t>
            </a:r>
            <a:r>
              <a:rPr lang="en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en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Kolkata, India.</a:t>
            </a:r>
          </a:p>
          <a:p>
            <a:pPr marL="0" lvl="0" indent="0">
              <a:buNone/>
            </a:pPr>
            <a:r>
              <a:rPr lang="en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Plaban </a:t>
            </a:r>
            <a:r>
              <a:rPr lang="en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 Bhowmick</a:t>
            </a:r>
            <a:r>
              <a:rPr lang="en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IIT </a:t>
            </a:r>
            <a:r>
              <a:rPr lang="en-US" sz="20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Kharagpur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India.</a:t>
            </a:r>
            <a:r>
              <a:rPr lang="en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lvl="0" indent="0">
              <a:buNone/>
            </a:pPr>
            <a:r>
              <a:rPr lang="en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Partha </a:t>
            </a:r>
            <a:r>
              <a:rPr lang="en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Pratim </a:t>
            </a:r>
            <a:r>
              <a:rPr lang="en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Das,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IIT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Kharagpur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India.</a:t>
            </a:r>
            <a:r>
              <a:rPr lang="en" sz="20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59"/>
    </mc:Choice>
    <mc:Fallback xmlns="">
      <p:transition spd="slow" advTm="1255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777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idx="1"/>
          </p:nvPr>
        </p:nvSpPr>
        <p:spPr>
          <a:xfrm>
            <a:off x="613410" y="929640"/>
            <a:ext cx="7886700" cy="3931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growth of scientific publications makes it very difficult for researchers to keep track of new research even in narrow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sub-fields.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abstract is a traditional way to present a high level view of the research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paper.</a:t>
            </a:r>
          </a:p>
          <a:p>
            <a:pPr marL="14605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recent trend is to provide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highlights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bulleted list of the main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contributions.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to automatically construct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of a </a:t>
            </a:r>
            <a: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3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62"/>
    </mc:Choice>
    <mc:Fallback xmlns="">
      <p:transition spd="slow" advTm="2936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400050" y="350044"/>
            <a:ext cx="7886700" cy="663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Details</a:t>
            </a:r>
            <a:endParaRPr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idx="1"/>
          </p:nvPr>
        </p:nvSpPr>
        <p:spPr>
          <a:xfrm>
            <a:off x="308610" y="944880"/>
            <a:ext cx="8606790" cy="3947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dataset (URLs) released by Collins et 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.[2].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10142 computer science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publications 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organized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(abstract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author-written research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8115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1014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1013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size : 186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author-written research highlights : 52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words. 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7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95"/>
    </mc:Choice>
    <mc:Fallback xmlns="">
      <p:transition spd="slow" advTm="3819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411480" y="273844"/>
            <a:ext cx="8103870" cy="754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orkflow </a:t>
            </a: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system</a:t>
            </a:r>
            <a:endParaRPr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idx="1"/>
          </p:nvPr>
        </p:nvSpPr>
        <p:spPr>
          <a:xfrm>
            <a:off x="411480" y="1043940"/>
            <a:ext cx="4846320" cy="3741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models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research highlights.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Sequence-to-sequence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(seq2seq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[3].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Pointer-generator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[8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Pointer-generator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coverage mechanism [8] [9].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89" y="1524000"/>
            <a:ext cx="3347752" cy="22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06"/>
    </mc:Choice>
    <mc:Fallback xmlns="">
      <p:transition spd="slow" advTm="6930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98" y="411480"/>
            <a:ext cx="7688700" cy="632966"/>
          </a:xfrm>
        </p:spPr>
        <p:txBody>
          <a:bodyPr/>
          <a:lstStyle/>
          <a:p>
            <a:r>
              <a:rPr lang="e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Results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99425"/>
              </p:ext>
            </p:extLst>
          </p:nvPr>
        </p:nvGraphicFramePr>
        <p:xfrm>
          <a:off x="167641" y="1522445"/>
          <a:ext cx="8727691" cy="245568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2479"/>
                <a:gridCol w="563880"/>
                <a:gridCol w="595630"/>
                <a:gridCol w="595630"/>
                <a:gridCol w="563880"/>
                <a:gridCol w="563880"/>
                <a:gridCol w="513080"/>
                <a:gridCol w="579636"/>
                <a:gridCol w="579636"/>
                <a:gridCol w="569095"/>
                <a:gridCol w="589075"/>
                <a:gridCol w="589075"/>
                <a:gridCol w="589075"/>
                <a:gridCol w="1043640"/>
              </a:tblGrid>
              <a:tr h="354285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ROUGE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METEOR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830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bg2"/>
                        </a:solidFill>
                        <a:latin typeface="Lato" panose="020B0604020202020204" charset="0"/>
                        <a:cs typeface="Lat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ROUGE-1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ROUGE-2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ROUGE-L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Synonym/paraphrase/stem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4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Score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8707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3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20.90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20.47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19.90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02.02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02.02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19.49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19.16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18.58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17.86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17.69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17.78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7.39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8707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2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30.99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32.07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30.9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7.48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8.06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7.55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28.66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30.34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28.62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25.53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26.61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26.06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11.04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8707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3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 smtClean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31.6</a:t>
                      </a:r>
                      <a:endParaRPr lang="en-US" sz="1300" b="1" i="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 smtClean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33.32</a:t>
                      </a:r>
                      <a:endParaRPr lang="en-US" sz="1300" b="1" i="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 smtClean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31.46</a:t>
                      </a:r>
                      <a:endParaRPr lang="en-US" sz="1300" b="1" i="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 smtClean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8.52</a:t>
                      </a:r>
                      <a:endParaRPr lang="en-US" sz="1300" b="1" i="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 smtClean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</a:t>
                      </a:r>
                      <a:endParaRPr lang="en-US" sz="1300" b="1" i="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 smtClean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8.57</a:t>
                      </a:r>
                      <a:endParaRPr lang="en-US" sz="1300" b="1" i="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 smtClean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29.2</a:t>
                      </a:r>
                      <a:endParaRPr lang="en-US" sz="1300" b="1" i="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 smtClean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30.9</a:t>
                      </a:r>
                      <a:endParaRPr lang="en-US" sz="1300" b="1" i="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 smtClean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29.14</a:t>
                      </a:r>
                      <a:endParaRPr lang="en-US" sz="1300" b="1" i="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 smtClean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27.64</a:t>
                      </a:r>
                      <a:endParaRPr lang="en-US" sz="1300" b="1" i="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 smtClean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29.26</a:t>
                      </a:r>
                      <a:endParaRPr lang="en-US" sz="1300" b="1" i="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 smtClean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28.43</a:t>
                      </a:r>
                      <a:endParaRPr lang="en-US" sz="1300" b="1" i="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 smtClean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12.01</a:t>
                      </a:r>
                      <a:endParaRPr lang="en-US" sz="1300" b="1" i="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76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96"/>
    </mc:Choice>
    <mc:Fallback xmlns="">
      <p:transition spd="slow" advTm="2679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65" y="449969"/>
            <a:ext cx="8193002" cy="1113359"/>
          </a:xfrm>
        </p:spPr>
        <p:txBody>
          <a:bodyPr/>
          <a:lstStyle/>
          <a:p>
            <a:r>
              <a:rPr lang="en-US" sz="3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model-generated Research Highlights</a:t>
            </a:r>
            <a:endParaRPr lang="en-US" sz="3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667" y="2091267"/>
            <a:ext cx="8263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taken from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https://www.sciencedirect.com/science/article/abs/pii/S0168874X15000621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935" y="3725333"/>
            <a:ext cx="762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meaning of the colors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explained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4550834"/>
            <a:ext cx="7416799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36" y="118533"/>
            <a:ext cx="8546691" cy="45550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4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51"/>
    </mc:Choice>
    <mc:Fallback xmlns="">
      <p:transition spd="slow" advTm="47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453390" y="471964"/>
            <a:ext cx="7886700" cy="709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idx="1"/>
          </p:nvPr>
        </p:nvSpPr>
        <p:spPr>
          <a:xfrm>
            <a:off x="312420" y="1171099"/>
            <a:ext cx="8058150" cy="3195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pointer-generator network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coverage mechanism achieved the best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predicted research highlights are not yet perfect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exploring other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improve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2016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58"/>
    </mc:Choice>
    <mc:Fallback xmlns="">
      <p:transition spd="slow" advTm="1685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" y="197644"/>
            <a:ext cx="7886700" cy="457676"/>
          </a:xfrm>
        </p:spPr>
        <p:txBody>
          <a:bodyPr>
            <a:normAutofit fontScale="90000"/>
          </a:bodyPr>
          <a:lstStyle/>
          <a:p>
            <a:pPr>
              <a:lnSpc>
                <a:spcPct val="114000"/>
              </a:lnSpc>
            </a:pPr>
            <a:r>
              <a:rPr lang="e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37160" y="777240"/>
            <a:ext cx="8854440" cy="4267200"/>
          </a:xfrm>
        </p:spPr>
        <p:txBody>
          <a:bodyPr lIns="0" tIns="36000" rIns="36000" bIns="36000">
            <a:noAutofit/>
          </a:bodyPr>
          <a:lstStyle/>
          <a:p>
            <a:pPr marL="146050" indent="0">
              <a:lnSpc>
                <a:spcPct val="114000"/>
              </a:lnSpc>
              <a:buNone/>
            </a:pP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Dzmitry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Bahdanau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Kyunghyun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Cho, and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Yoshua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2015. Neural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jointly learning to align and translate. In ICLR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14000"/>
              </a:lnSpc>
              <a:buNone/>
            </a:pP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Collins, Isabelle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Augenstein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Sebastian Riedel. 2017. A supervised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extractive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summarisation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scientific papers. In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CoNLL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14000"/>
              </a:lnSpc>
              <a:buNone/>
            </a:pP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Ramesh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Nallapati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Bowen Zhou,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Caglar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Gulcehre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Bing Xiang, et al. 2016.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Abstractive text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using sequence-to-sequence RNNs and beyond.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1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CoNLL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280–290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14000"/>
              </a:lnSpc>
              <a:buNone/>
            </a:pP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Jeffrey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Pennington, Richard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Socher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Christopher D Manning. 2014.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Global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for word representation. In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EMNLP. 1532–1543.</a:t>
            </a:r>
            <a:endParaRPr lang="en-US"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14000"/>
              </a:lnSpc>
              <a:buNone/>
            </a:pP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TYSS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Santosh,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Debarshi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Sanyal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Plaban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Bhowmick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Partha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Pratim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2018. </a:t>
            </a:r>
            <a:r>
              <a:rPr lang="en-US" sz="11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Surrogator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tool to enrich a digital library with open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surrogate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 In JCDL. 379–380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6050" indent="0">
              <a:lnSpc>
                <a:spcPct val="114000"/>
              </a:lnSpc>
              <a:buNone/>
            </a:pP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6]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Tokala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Yaswanth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Santosh,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Debarshi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Sanyal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Plaban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 </a:t>
            </a:r>
            <a:r>
              <a:rPr lang="en-US" sz="11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Bhowmick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Partha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Pratim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Das. 2020. DAKE: Document-Level Attention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1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Keyphrase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Extraction. In ECIR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14000"/>
              </a:lnSpc>
              <a:buNone/>
            </a:pP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Debarshi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Sanyal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Plaban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Bhowmick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Partha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Pratim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Das, </a:t>
            </a:r>
            <a:r>
              <a:rPr lang="en-US" sz="11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Samiran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Chattopadhyay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TYSS Santosh. 2019. Enhancing access to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scholarly publications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surrogate resources.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Scientometrics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121, 2 (2019), 1129–1164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46050" indent="0">
              <a:lnSpc>
                <a:spcPct val="114000"/>
              </a:lnSpc>
              <a:buNone/>
            </a:pP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Abigail See, Peter J Liu, and Christopher D Manning. 2017. Get to the point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Summarization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pointer-generator networks. In ACL.</a:t>
            </a:r>
          </a:p>
          <a:p>
            <a:pPr marL="146050" indent="0">
              <a:lnSpc>
                <a:spcPct val="114000"/>
              </a:lnSpc>
              <a:buNone/>
            </a:pP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Zhaopeng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Zhengdong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Lu, Yang Liu,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Xiaohua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and Hang Li. 2016.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coverage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neural machine translation. In ACL.</a:t>
            </a:r>
          </a:p>
          <a:p>
            <a:pPr marL="146050" indent="0">
              <a:lnSpc>
                <a:spcPct val="114000"/>
              </a:lnSpc>
              <a:buNone/>
            </a:pP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Richard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en-US" sz="1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Noorden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2014. Global scientific output doubles every nine years</a:t>
            </a:r>
            <a:r>
              <a:rPr lang="en-US" sz="1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Nature </a:t>
            </a:r>
            <a:r>
              <a:rPr lang="en-US"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blog (2014).</a:t>
            </a:r>
          </a:p>
        </p:txBody>
      </p:sp>
    </p:spTree>
    <p:extLst>
      <p:ext uri="{BB962C8B-B14F-4D97-AF65-F5344CB8AC3E}">
        <p14:creationId xmlns:p14="http://schemas.microsoft.com/office/powerpoint/2010/main" val="18185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4"/>
    </mc:Choice>
    <mc:Fallback xmlns="">
      <p:transition spd="slow" advTm="356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92430" y="517684"/>
            <a:ext cx="7886700" cy="770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Details</a:t>
            </a:r>
            <a:endParaRPr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idx="1"/>
          </p:nvPr>
        </p:nvSpPr>
        <p:spPr>
          <a:xfrm>
            <a:off x="449580" y="1173480"/>
            <a:ext cx="8065770" cy="3634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Tohida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tohida.rehman@gmail.com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Debarshi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Sanyal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debarshisanyal@gmail.com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Samiran Chattopadhyay,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samirancju@gmail.com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Plaban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Bhowmick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Email: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plaban@cet.iitkgp.ac.in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ppd@cse.iitkgp.ac.in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1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49"/>
    </mc:Choice>
    <mc:Fallback xmlns="">
      <p:transition spd="slow" advTm="1874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Words>818</Words>
  <Application>Microsoft Office PowerPoint</Application>
  <PresentationFormat>On-screen Show (16:9)</PresentationFormat>
  <Paragraphs>136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Times New Roman</vt:lpstr>
      <vt:lpstr>Lato</vt:lpstr>
      <vt:lpstr>Calibri Light</vt:lpstr>
      <vt:lpstr>Arial</vt:lpstr>
      <vt:lpstr>Raleway</vt:lpstr>
      <vt:lpstr>Office Theme</vt:lpstr>
      <vt:lpstr>Automatic Generation of Research Highlights from Scientific Abstracts</vt:lpstr>
      <vt:lpstr>Overview</vt:lpstr>
      <vt:lpstr>Dataset Details</vt:lpstr>
      <vt:lpstr>Workflow of our system</vt:lpstr>
      <vt:lpstr>Evaluation Results</vt:lpstr>
      <vt:lpstr>Comparison of model-generated Research Highlights</vt:lpstr>
      <vt:lpstr>Conclusion</vt:lpstr>
      <vt:lpstr>References</vt:lpstr>
      <vt:lpstr>Contact 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Scientific Abstracts into Discourse Categories: A Deep Learning-Based Approach for Sparse Labeled Data</dc:title>
  <dc:creator>ADMIN</dc:creator>
  <cp:lastModifiedBy>ADMIN</cp:lastModifiedBy>
  <cp:revision>121</cp:revision>
  <dcterms:modified xsi:type="dcterms:W3CDTF">2021-09-27T12:02:27Z</dcterms:modified>
</cp:coreProperties>
</file>