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13"/>
  </p:handoutMasterIdLst>
  <p:sldIdLst>
    <p:sldId id="465" r:id="rId3"/>
    <p:sldId id="468" r:id="rId4"/>
    <p:sldId id="467" r:id="rId6"/>
    <p:sldId id="473" r:id="rId7"/>
    <p:sldId id="474" r:id="rId8"/>
    <p:sldId id="476" r:id="rId9"/>
    <p:sldId id="477" r:id="rId10"/>
    <p:sldId id="486" r:id="rId11"/>
    <p:sldId id="511" r:id="rId12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1932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handoutMaster" Target="handoutMasters/handoutMaster1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>
                <a:sym typeface="+mn-ea"/>
              </a:rPr>
              <a:t>As for Kant: The one refers to the objects of</a:t>
            </a:r>
            <a:r>
              <a:rPr lang="en-US" b="1">
                <a:solidFill>
                  <a:srgbClr val="FF0000"/>
                </a:solidFill>
                <a:sym typeface="+mn-ea"/>
              </a:rPr>
              <a:t> the pure understanding, and is intended to show and explain the objective value of its concepts a priori</a:t>
            </a:r>
            <a:r>
              <a:rPr lang="en-US">
                <a:sym typeface="+mn-ea"/>
              </a:rPr>
              <a:t>. It is, therefore, of essential importance for my purposes. 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latin typeface="AR PL UMing TW MBE" panose="020B0309010101010101" charset="-122"/>
                <a:ea typeface="AR PL UMing TW MBE" panose="020B0309010101010101" charset="-122"/>
                <a:sym typeface="+mn-ea"/>
              </a:rPr>
              <a:t>All our knowledge begins with the senses, proceeds then to the understanding, and ends with reason.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 hasCustomPrompt="tru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true"/>
          </p:cNvSpPr>
          <p:nvPr>
            <p:ph type="subTitle" idx="1" hasCustomPrompt="true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true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true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true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 hasCustomPrompt="true"/>
          </p:nvPr>
        </p:nvSpPr>
        <p:spPr>
          <a:xfrm>
            <a:off x="646747" y="127000"/>
            <a:ext cx="4165200" cy="1600200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true" noChangeAspect="true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true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true"/>
          </p:cNvSpPr>
          <p:nvPr>
            <p:ph type="ctrTitle"/>
          </p:nvPr>
        </p:nvSpPr>
        <p:spPr/>
        <p:txBody>
          <a:bodyPr>
            <a:noAutofit/>
          </a:bodyPr>
          <a:p>
            <a:r>
              <a:rPr lang="zh-CN" altLang="en-US" sz="3600">
                <a:effectLst/>
              </a:rPr>
              <a:t>Bureau for Rapid Annotation Tool: Collaboration Can Do More Over Variety-oriented Annotating</a:t>
            </a:r>
            <a:endParaRPr lang="zh-CN" altLang="en-US" sz="3600">
              <a:effectLst/>
            </a:endParaRPr>
          </a:p>
        </p:txBody>
      </p:sp>
      <p:sp>
        <p:nvSpPr>
          <p:cNvPr id="3" name="副标题 2"/>
          <p:cNvSpPr>
            <a:spLocks noGrp="true"/>
          </p:cNvSpPr>
          <p:nvPr>
            <p:ph type="subTitle" idx="1"/>
          </p:nvPr>
        </p:nvSpPr>
        <p:spPr>
          <a:xfrm>
            <a:off x="1228090" y="3632835"/>
            <a:ext cx="4582795" cy="1655445"/>
          </a:xfrm>
        </p:spPr>
        <p:txBody>
          <a:bodyPr>
            <a:normAutofit lnSpcReduction="10000"/>
          </a:bodyPr>
          <a:p>
            <a:r>
              <a:rPr lang="en-US">
                <a:latin typeface="AR PL UMing TW MBE" panose="020B0309010101010101" charset="-122"/>
                <a:ea typeface="AR PL UMing TW MBE" panose="020B0309010101010101" charset="-122"/>
              </a:rPr>
              <a:t>Zheng Wang</a:t>
            </a:r>
            <a:endParaRPr lang="en-US">
              <a:latin typeface="AR PL UMing TW MBE" panose="020B0309010101010101" charset="-122"/>
              <a:ea typeface="AR PL UMing TW MBE" panose="020B0309010101010101" charset="-122"/>
            </a:endParaRPr>
          </a:p>
          <a:p>
            <a:r>
              <a:rPr lang="en-US">
                <a:latin typeface="AR PL UMing TW MBE" panose="020B0309010101010101" charset="-122"/>
                <a:ea typeface="AR PL UMing TW MBE" panose="020B0309010101010101" charset="-122"/>
              </a:rPr>
              <a:t>wangz@istic.ac.cn</a:t>
            </a:r>
            <a:endParaRPr lang="en-US">
              <a:latin typeface="AR PL UMing TW MBE" panose="020B0309010101010101" charset="-122"/>
              <a:ea typeface="AR PL UMing TW MBE" panose="020B0309010101010101" charset="-122"/>
            </a:endParaRPr>
          </a:p>
          <a:p>
            <a:r>
              <a:rPr lang="en-US">
                <a:latin typeface="AR PL UMing TW MBE" panose="020B0309010101010101" charset="-122"/>
                <a:ea typeface="AR PL UMing TW MBE" panose="020B0309010101010101" charset="-122"/>
              </a:rPr>
              <a:t>Instute of Scientific and Technical Information of China</a:t>
            </a:r>
            <a:endParaRPr lang="en-US">
              <a:latin typeface="AR PL UMing TW MBE" panose="020B0309010101010101" charset="-122"/>
              <a:ea typeface="AR PL UMing TW MBE" panose="020B0309010101010101" charset="-122"/>
            </a:endParaRPr>
          </a:p>
          <a:p>
            <a:r>
              <a:rPr lang="en-US">
                <a:latin typeface="AR PL UMing TW MBE" panose="020B0309010101010101" charset="-122"/>
                <a:ea typeface="AR PL UMing TW MBE" panose="020B0309010101010101" charset="-122"/>
              </a:rPr>
              <a:t>Haidian District, Beijing, P.R. China</a:t>
            </a:r>
            <a:endParaRPr lang="en-US">
              <a:latin typeface="AR PL UMing TW MBE" panose="020B0309010101010101" charset="-122"/>
              <a:ea typeface="AR PL UMing TW MBE" panose="020B0309010101010101" charset="-122"/>
            </a:endParaRPr>
          </a:p>
        </p:txBody>
      </p:sp>
      <p:sp>
        <p:nvSpPr>
          <p:cNvPr id="4" name="副标题 2"/>
          <p:cNvSpPr>
            <a:spLocks noGrp="true"/>
          </p:cNvSpPr>
          <p:nvPr/>
        </p:nvSpPr>
        <p:spPr>
          <a:xfrm>
            <a:off x="5749925" y="3632835"/>
            <a:ext cx="4918075" cy="165544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>
                <a:latin typeface="AR PL UMing TW MBE" panose="020B0309010101010101" charset="-122"/>
                <a:ea typeface="AR PL UMing TW MBE" panose="020B0309010101010101" charset="-122"/>
              </a:rPr>
              <a:t>Shuo Xu</a:t>
            </a:r>
            <a:endParaRPr lang="en-US" altLang="en-US">
              <a:latin typeface="AR PL UMing TW MBE" panose="020B0309010101010101" charset="-122"/>
              <a:ea typeface="AR PL UMing TW MBE" panose="020B0309010101010101" charset="-122"/>
            </a:endParaRPr>
          </a:p>
          <a:p>
            <a:r>
              <a:rPr lang="en-US">
                <a:latin typeface="AR PL UMing TW MBE" panose="020B0309010101010101" charset="-122"/>
                <a:ea typeface="AR PL UMing TW MBE" panose="020B0309010101010101" charset="-122"/>
              </a:rPr>
              <a:t>xushuo@bjut.edu.cn</a:t>
            </a:r>
            <a:endParaRPr lang="en-US">
              <a:latin typeface="AR PL UMing TW MBE" panose="020B0309010101010101" charset="-122"/>
              <a:ea typeface="AR PL UMing TW MBE" panose="020B0309010101010101" charset="-122"/>
            </a:endParaRPr>
          </a:p>
          <a:p>
            <a:r>
              <a:rPr lang="en-US">
                <a:latin typeface="AR PL UMing TW MBE" panose="020B0309010101010101" charset="-122"/>
                <a:ea typeface="AR PL UMing TW MBE" panose="020B0309010101010101" charset="-122"/>
              </a:rPr>
              <a:t>Beijing University of Technology</a:t>
            </a:r>
            <a:endParaRPr lang="en-US">
              <a:latin typeface="AR PL UMing TW MBE" panose="020B0309010101010101" charset="-122"/>
              <a:ea typeface="AR PL UMing TW MBE" panose="020B0309010101010101" charset="-122"/>
            </a:endParaRPr>
          </a:p>
          <a:p>
            <a:r>
              <a:rPr lang="en-US">
                <a:latin typeface="AR PL UMing TW MBE" panose="020B0309010101010101" charset="-122"/>
                <a:ea typeface="AR PL UMing TW MBE" panose="020B0309010101010101" charset="-122"/>
              </a:rPr>
              <a:t>Chaoyang District, Beijing, P. R. China</a:t>
            </a:r>
            <a:endParaRPr lang="en-US">
              <a:latin typeface="AR PL UMing TW MBE" panose="020B0309010101010101" charset="-122"/>
              <a:ea typeface="AR PL UMing TW MBE" panose="020B0309010101010101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>
            <a:noAutofit/>
          </a:bodyPr>
          <a:p>
            <a:r>
              <a:rPr lang="en-US" altLang="en-US" sz="3600">
                <a:effectLst/>
              </a:rPr>
              <a:t>1 and 3.33BTC</a:t>
            </a:r>
            <a:endParaRPr lang="en-US" altLang="en-US" sz="3600">
              <a:effectLst/>
            </a:endParaRPr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en-US" b="1">
                <a:solidFill>
                  <a:srgbClr val="FF0000"/>
                </a:solidFill>
              </a:rPr>
              <a:t>Manual annotating</a:t>
            </a:r>
            <a:r>
              <a:rPr lang="en-US"/>
              <a:t> is crucial for text mining, information extraction and the development of knowledge graph construction.</a:t>
            </a:r>
            <a:endParaRPr lang="en-US"/>
          </a:p>
          <a:p>
            <a:r>
              <a:rPr lang="en-US"/>
              <a:t>For example, a common scenario like ”Depending on the model, a Tesla costs somewhere between 1 and 3.33 BTC” (Benson,2021), whether ”1 and 3.33 BTC” can be marked as ”Price”, this depends on a </a:t>
            </a:r>
            <a:r>
              <a:rPr lang="en-US" b="1">
                <a:solidFill>
                  <a:srgbClr val="FF0000"/>
                </a:solidFill>
              </a:rPr>
              <a:t>consensus</a:t>
            </a:r>
            <a:r>
              <a:rPr lang="en-US"/>
              <a:t> acknowledging Bitcoin as actual ”Money”.</a:t>
            </a:r>
            <a:endParaRPr lang="en-US"/>
          </a:p>
          <a:p>
            <a:pPr lvl="1"/>
            <a:r>
              <a:rPr lang="en-US" b="1">
                <a:solidFill>
                  <a:srgbClr val="FF0000"/>
                </a:solidFill>
              </a:rPr>
              <a:t>What properties has this consensus?</a:t>
            </a:r>
            <a:endParaRPr lang="en-US"/>
          </a:p>
          <a:p>
            <a:r>
              <a:rPr lang="en-US"/>
              <a:t>Previous workbenches ... allows users to do some </a:t>
            </a:r>
            <a:r>
              <a:rPr lang="en-US" b="1">
                <a:solidFill>
                  <a:srgbClr val="FF0000"/>
                </a:solidFill>
              </a:rPr>
              <a:t>teamwork and identify what similar semantic natures their annotations performed</a:t>
            </a:r>
            <a:r>
              <a:rPr lang="en-US"/>
              <a:t> ...</a:t>
            </a:r>
            <a:endParaRPr lang="en-US"/>
          </a:p>
          <a:p>
            <a:pPr lvl="1"/>
            <a:r>
              <a:rPr lang="en-US"/>
              <a:t>But they still can’t solve the </a:t>
            </a:r>
            <a:r>
              <a:rPr lang="zh-CN" altLang="en-US"/>
              <a:t>“</a:t>
            </a:r>
            <a:r>
              <a:rPr lang="en-US">
                <a:sym typeface="+mn-ea"/>
              </a:rPr>
              <a:t>1 and 3.33 BTC</a:t>
            </a:r>
            <a:r>
              <a:rPr lang="zh-CN" altLang="en-US">
                <a:sym typeface="+mn-ea"/>
              </a:rPr>
              <a:t>”</a:t>
            </a:r>
            <a:r>
              <a:rPr lang="en-US" altLang="zh-CN">
                <a:sym typeface="+mn-ea"/>
              </a:rPr>
              <a:t> problem.</a:t>
            </a:r>
            <a:endParaRPr lang="en-US" altLang="zh-CN"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>
            <a:noAutofit/>
          </a:bodyPr>
          <a:p>
            <a:r>
              <a:rPr lang="en-US" altLang="en-US" sz="3600">
                <a:effectLst/>
              </a:rPr>
              <a:t>Collaboration</a:t>
            </a:r>
            <a:endParaRPr lang="en-US" altLang="en-US" sz="3600">
              <a:effectLst/>
            </a:endParaRPr>
          </a:p>
        </p:txBody>
      </p:sp>
      <p:pic>
        <p:nvPicPr>
          <p:cNvPr id="6" name="图片占位符 5" descr="/home/ufo/Pictures/2021-08-11 00-15-50屏幕截图.png2021-08-11 00-15-50屏幕截图"/>
          <p:cNvPicPr>
            <a:picLocks noChangeAspect="true"/>
          </p:cNvPicPr>
          <p:nvPr>
            <p:ph type="pic"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5184140" y="2234565"/>
            <a:ext cx="5817235" cy="2157095"/>
          </a:xfrm>
          <a:prstGeom prst="rect">
            <a:avLst/>
          </a:prstGeom>
        </p:spPr>
      </p:pic>
      <p:sp>
        <p:nvSpPr>
          <p:cNvPr id="7" name="文本占位符 6"/>
          <p:cNvSpPr>
            <a:spLocks noGrp="true"/>
          </p:cNvSpPr>
          <p:nvPr>
            <p:ph type="body" sz="half" idx="2"/>
          </p:nvPr>
        </p:nvSpPr>
        <p:spPr/>
        <p:txBody>
          <a:bodyPr>
            <a:normAutofit lnSpcReduction="20000"/>
          </a:bodyPr>
          <a:p>
            <a:r>
              <a:rPr lang="zh-CN" altLang="en-US"/>
              <a:t>Although it</a:t>
            </a:r>
            <a:r>
              <a:rPr lang="en-US" altLang="zh-CN"/>
              <a:t>’</a:t>
            </a:r>
            <a:r>
              <a:rPr lang="zh-CN" altLang="en-US"/>
              <a:t>s still miserable that </a:t>
            </a:r>
            <a:r>
              <a:rPr lang="zh-CN" altLang="en-US" b="1">
                <a:solidFill>
                  <a:srgbClr val="FF0000"/>
                </a:solidFill>
              </a:rPr>
              <a:t>how annotating collaboration begins with the private senses,</a:t>
            </a:r>
            <a:r>
              <a:rPr lang="en-US" altLang="zh-CN" b="1">
                <a:solidFill>
                  <a:srgbClr val="FF0000"/>
                </a:solidFill>
              </a:rPr>
              <a:t> </a:t>
            </a:r>
            <a:r>
              <a:rPr lang="zh-CN" altLang="en-US" b="1">
                <a:solidFill>
                  <a:srgbClr val="FF0000"/>
                </a:solidFill>
              </a:rPr>
              <a:t>proceeds then to the semantic understanding, and ends with acknowledged schema</a:t>
            </a:r>
            <a:r>
              <a:rPr lang="zh-CN" altLang="en-US"/>
              <a:t>, two</a:t>
            </a:r>
            <a:r>
              <a:rPr lang="en-US" altLang="zh-CN"/>
              <a:t> </a:t>
            </a:r>
            <a:r>
              <a:rPr lang="zh-CN" altLang="en-US"/>
              <a:t>types of annotating collaboration can be distinguished, and we refer them as grounded collaboration and trusted collaboration.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>
            <a:noAutofit/>
          </a:bodyPr>
          <a:p>
            <a:r>
              <a:rPr lang="en-US" altLang="zh-CN" sz="3600">
                <a:effectLst/>
              </a:rPr>
              <a:t>Enhanced Semantic Constraint System</a:t>
            </a:r>
            <a:endParaRPr lang="en-US" altLang="zh-CN" sz="3600">
              <a:effectLst/>
            </a:endParaRPr>
          </a:p>
        </p:txBody>
      </p:sp>
      <p:sp>
        <p:nvSpPr>
          <p:cNvPr id="7" name="内容占位符 6"/>
          <p:cNvSpPr>
            <a:spLocks noGrp="true"/>
          </p:cNvSpPr>
          <p:nvPr>
            <p:ph sz="half" idx="1"/>
          </p:nvPr>
        </p:nvSpPr>
        <p:spPr/>
        <p:txBody>
          <a:bodyPr>
            <a:normAutofit fontScale="90000" lnSpcReduction="20000"/>
          </a:bodyPr>
          <a:p>
            <a:r>
              <a:rPr lang="en-US"/>
              <a:t>T</a:t>
            </a:r>
            <a:r>
              <a:t>wo entities ”Tesla” and ”1 and 3.33 BTC” </a:t>
            </a:r>
            <a:r>
              <a:rPr b="1">
                <a:solidFill>
                  <a:srgbClr val="FF0000"/>
                </a:solidFill>
              </a:rPr>
              <a:t>should separately</a:t>
            </a:r>
            <a:r>
              <a:rPr lang="en-US" b="1">
                <a:solidFill>
                  <a:srgbClr val="FF0000"/>
                </a:solidFill>
              </a:rPr>
              <a:t> </a:t>
            </a:r>
            <a:r>
              <a:rPr b="1">
                <a:solidFill>
                  <a:srgbClr val="FF0000"/>
                </a:solidFill>
              </a:rPr>
              <a:t>take exact entity types as</a:t>
            </a:r>
            <a:r>
              <a:t> ”Thing” and ”Price”.</a:t>
            </a:r>
          </a:p>
          <a:p>
            <a:r>
              <a:t>By </a:t>
            </a:r>
            <a:r>
              <a:rPr b="1">
                <a:solidFill>
                  <a:srgbClr val="FF0000"/>
                </a:solidFill>
              </a:rPr>
              <a:t>giving certain</a:t>
            </a:r>
            <a:r>
              <a:rPr lang="en-US" b="1">
                <a:solidFill>
                  <a:srgbClr val="FF0000"/>
                </a:solidFill>
              </a:rPr>
              <a:t> </a:t>
            </a:r>
            <a:r>
              <a:rPr b="1">
                <a:solidFill>
                  <a:srgbClr val="FF0000"/>
                </a:solidFill>
              </a:rPr>
              <a:t>semantic meaning to name, parent entity type or relationship, and parameters (for relationship)</a:t>
            </a:r>
            <a:r>
              <a:t>, it’s efﬁciently to express managers’ understanding to annotators.</a:t>
            </a:r>
          </a:p>
          <a:p>
            <a:r>
              <a:rPr lang="en-US"/>
              <a:t>M</a:t>
            </a:r>
            <a:r>
              <a:t>anagers are able to customize annotation schema at any time during the annotation project via a panel</a:t>
            </a:r>
          </a:p>
        </p:txBody>
      </p:sp>
      <p:pic>
        <p:nvPicPr>
          <p:cNvPr id="5" name="内容占位符 4" descr="EnhancedSemanticConstraintSystemPanel"/>
          <p:cNvPicPr>
            <a:picLocks noChangeAspect="true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981700" y="2269490"/>
            <a:ext cx="5181600" cy="346329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>
            <a:noAutofit/>
          </a:bodyPr>
          <a:p>
            <a:r>
              <a:rPr lang="en-US" altLang="zh-CN" sz="3600">
                <a:effectLst/>
              </a:rPr>
              <a:t>Vim-like Shortcut Key(1)</a:t>
            </a:r>
            <a:endParaRPr lang="en-US" altLang="zh-CN" sz="3600">
              <a:effectLst/>
            </a:endParaRPr>
          </a:p>
        </p:txBody>
      </p:sp>
      <p:sp>
        <p:nvSpPr>
          <p:cNvPr id="7" name="内容占位符 6"/>
          <p:cNvSpPr>
            <a:spLocks noGrp="true"/>
          </p:cNvSpPr>
          <p:nvPr>
            <p:ph sz="half" idx="1"/>
          </p:nvPr>
        </p:nvSpPr>
        <p:spPr/>
        <p:txBody>
          <a:bodyPr>
            <a:noAutofit/>
          </a:bodyPr>
          <a:p>
            <a:r>
              <a:rPr sz="1600" b="1">
                <a:solidFill>
                  <a:srgbClr val="FF0000"/>
                </a:solidFill>
              </a:rPr>
              <a:t>With tuned muscle memory, annotators are assisted understanding</a:t>
            </a:r>
            <a:r>
              <a:rPr lang="en-US" sz="1600" b="1">
                <a:solidFill>
                  <a:srgbClr val="FF0000"/>
                </a:solidFill>
              </a:rPr>
              <a:t> </a:t>
            </a:r>
            <a:r>
              <a:rPr sz="1600" b="1">
                <a:solidFill>
                  <a:srgbClr val="FF0000"/>
                </a:solidFill>
              </a:rPr>
              <a:t>managers’ schema and forming instinct, which may help aware potential semantic conﬂicts.</a:t>
            </a:r>
            <a:endParaRPr sz="1600"/>
          </a:p>
        </p:txBody>
      </p:sp>
      <p:pic>
        <p:nvPicPr>
          <p:cNvPr id="5" name="内容占位符 4" descr="/home/ufo/Desktop/new/vim-brat-shortcut-en.pngvim-brat-shortcut-en"/>
          <p:cNvPicPr>
            <a:picLocks noChangeAspect="true"/>
          </p:cNvPicPr>
          <p:nvPr>
            <p:ph sz="half" idx="2"/>
          </p:nvPr>
        </p:nvPicPr>
        <p:blipFill>
          <a:blip r:embed="rId1"/>
          <a:srcRect/>
          <a:stretch>
            <a:fillRect/>
          </a:stretch>
        </p:blipFill>
        <p:spPr>
          <a:xfrm>
            <a:off x="6388735" y="2425383"/>
            <a:ext cx="4367530" cy="315150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794365" cy="1325880"/>
          </a:xfrm>
        </p:spPr>
        <p:txBody>
          <a:bodyPr>
            <a:noAutofit/>
          </a:bodyPr>
          <a:p>
            <a:r>
              <a:rPr lang="en-US" altLang="zh-CN" sz="3600">
                <a:effectLst/>
              </a:rPr>
              <a:t>Conﬁgurable Annotation Filter</a:t>
            </a:r>
            <a:endParaRPr lang="en-US" altLang="zh-CN" sz="3600">
              <a:effectLst/>
            </a:endParaRPr>
          </a:p>
        </p:txBody>
      </p:sp>
      <p:sp>
        <p:nvSpPr>
          <p:cNvPr id="7" name="内容占位符 6"/>
          <p:cNvSpPr>
            <a:spLocks noGrp="true"/>
          </p:cNvSpPr>
          <p:nvPr>
            <p:ph sz="half" idx="1"/>
          </p:nvPr>
        </p:nvSpPr>
        <p:spPr/>
        <p:txBody>
          <a:bodyPr>
            <a:noAutofit/>
          </a:bodyPr>
          <a:p>
            <a:r>
              <a:rPr lang="en-US" sz="1800"/>
              <a:t>T</a:t>
            </a:r>
            <a:r>
              <a:rPr sz="1800"/>
              <a:t>his individual conﬁgurable ﬁlter only allow annotations completely</a:t>
            </a:r>
            <a:r>
              <a:rPr lang="en-US" sz="1800"/>
              <a:t> </a:t>
            </a:r>
            <a:r>
              <a:rPr sz="1800"/>
              <a:t>passing it to display in current workspace, so confused operation and schema misunderstanding may be reduces. Or in other saying, </a:t>
            </a:r>
            <a:r>
              <a:rPr sz="1800" b="1">
                <a:solidFill>
                  <a:srgbClr val="FF0000"/>
                </a:solidFill>
              </a:rPr>
              <a:t>annotators might be easier to concentrate its own</a:t>
            </a:r>
            <a:r>
              <a:rPr lang="en-US" sz="1800" b="1">
                <a:solidFill>
                  <a:srgbClr val="FF0000"/>
                </a:solidFill>
              </a:rPr>
              <a:t> </a:t>
            </a:r>
            <a:r>
              <a:rPr sz="1800" b="1">
                <a:solidFill>
                  <a:srgbClr val="FF0000"/>
                </a:solidFill>
              </a:rPr>
              <a:t>schema understanding.</a:t>
            </a:r>
            <a:endParaRPr sz="1800" b="1">
              <a:solidFill>
                <a:srgbClr val="FF0000"/>
              </a:solidFill>
            </a:endParaRPr>
          </a:p>
        </p:txBody>
      </p:sp>
      <p:pic>
        <p:nvPicPr>
          <p:cNvPr id="5" name="内容占位符 4" descr="/home/ufo/Desktop/new/vim-step0.pngvim-step0"/>
          <p:cNvPicPr>
            <a:picLocks noChangeAspect="true"/>
          </p:cNvPicPr>
          <p:nvPr>
            <p:ph sz="half" idx="2"/>
          </p:nvPr>
        </p:nvPicPr>
        <p:blipFill>
          <a:blip r:embed="rId1"/>
          <a:srcRect/>
          <a:stretch>
            <a:fillRect/>
          </a:stretch>
        </p:blipFill>
        <p:spPr>
          <a:xfrm>
            <a:off x="6699250" y="1308735"/>
            <a:ext cx="5074920" cy="426847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1126470" cy="1325880"/>
          </a:xfrm>
        </p:spPr>
        <p:txBody>
          <a:bodyPr>
            <a:noAutofit/>
          </a:bodyPr>
          <a:p>
            <a:r>
              <a:rPr lang="en-US" altLang="zh-CN" sz="3600">
                <a:effectLst/>
              </a:rPr>
              <a:t>Graph-visualizing Browser</a:t>
            </a:r>
            <a:endParaRPr lang="en-US" altLang="zh-CN" sz="3600">
              <a:effectLst/>
            </a:endParaRPr>
          </a:p>
        </p:txBody>
      </p:sp>
      <p:sp>
        <p:nvSpPr>
          <p:cNvPr id="7" name="内容占位符 6"/>
          <p:cNvSpPr>
            <a:spLocks noGrp="true"/>
          </p:cNvSpPr>
          <p:nvPr>
            <p:ph sz="half" idx="1"/>
          </p:nvPr>
        </p:nvSpPr>
        <p:spPr/>
        <p:txBody>
          <a:bodyPr>
            <a:noAutofit/>
          </a:bodyPr>
          <a:p>
            <a:r>
              <a:rPr lang="en-US" sz="1800"/>
              <a:t>E</a:t>
            </a:r>
            <a:r>
              <a:rPr sz="1800"/>
              <a:t>mbedded query engine can load and index all texts, annotations and their types,</a:t>
            </a:r>
            <a:r>
              <a:rPr lang="en-US" sz="1800"/>
              <a:t> </a:t>
            </a:r>
            <a:r>
              <a:rPr sz="1800"/>
              <a:t>that these entities, entity types, relationships and documents are represented as nodes, and</a:t>
            </a:r>
            <a:r>
              <a:rPr lang="en-US" sz="1800"/>
              <a:t> </a:t>
            </a:r>
            <a:r>
              <a:rPr sz="1800"/>
              <a:t>relations as edges in graph-visualizing browser.</a:t>
            </a:r>
            <a:endParaRPr sz="1800"/>
          </a:p>
          <a:p>
            <a:r>
              <a:rPr lang="en-US" sz="1800" b="1">
                <a:solidFill>
                  <a:srgbClr val="FF0000"/>
                </a:solidFill>
              </a:rPr>
              <a:t>M</a:t>
            </a:r>
            <a:r>
              <a:rPr sz="1800" b="1">
                <a:solidFill>
                  <a:srgbClr val="FF0000"/>
                </a:solidFill>
              </a:rPr>
              <a:t>anagers and annotators are supposed to gather supporting</a:t>
            </a:r>
            <a:r>
              <a:rPr lang="en-US" sz="1800" b="1">
                <a:solidFill>
                  <a:srgbClr val="FF0000"/>
                </a:solidFill>
              </a:rPr>
              <a:t> </a:t>
            </a:r>
            <a:r>
              <a:rPr sz="1800" b="1">
                <a:solidFill>
                  <a:srgbClr val="FF0000"/>
                </a:solidFill>
              </a:rPr>
              <a:t>semantic evidence and inspect potential disagreements via annotation querying, nodes/edges</a:t>
            </a:r>
            <a:r>
              <a:rPr lang="en-US" sz="1800" b="1">
                <a:solidFill>
                  <a:srgbClr val="FF0000"/>
                </a:solidFill>
              </a:rPr>
              <a:t> </a:t>
            </a:r>
            <a:r>
              <a:rPr sz="1800" b="1">
                <a:solidFill>
                  <a:srgbClr val="FF0000"/>
                </a:solidFill>
              </a:rPr>
              <a:t>selecting and visible domain toggling.</a:t>
            </a:r>
            <a:endParaRPr sz="1800" b="1">
              <a:solidFill>
                <a:srgbClr val="FF0000"/>
              </a:solidFill>
            </a:endParaRPr>
          </a:p>
        </p:txBody>
      </p:sp>
      <p:pic>
        <p:nvPicPr>
          <p:cNvPr id="5" name="内容占位符 4" descr="/home/ufo/Desktop/new/graph.pnggraph"/>
          <p:cNvPicPr>
            <a:picLocks noChangeAspect="true"/>
          </p:cNvPicPr>
          <p:nvPr>
            <p:ph sz="half" idx="2"/>
          </p:nvPr>
        </p:nvPicPr>
        <p:blipFill>
          <a:blip r:embed="rId1"/>
          <a:srcRect/>
          <a:stretch>
            <a:fillRect/>
          </a:stretch>
        </p:blipFill>
        <p:spPr>
          <a:xfrm>
            <a:off x="6469380" y="1974850"/>
            <a:ext cx="5304790" cy="290893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>
            <a:noAutofit/>
          </a:bodyPr>
          <a:p>
            <a:r>
              <a:rPr lang="en-US" altLang="zh-CN" sz="3600">
                <a:effectLst/>
              </a:rPr>
              <a:t>Conclusion</a:t>
            </a:r>
            <a:endParaRPr lang="en-US" altLang="zh-CN" sz="3600">
              <a:effectLst/>
            </a:endParaRPr>
          </a:p>
        </p:txBody>
      </p:sp>
      <p:sp>
        <p:nvSpPr>
          <p:cNvPr id="7" name="内容占位符 6"/>
          <p:cNvSpPr>
            <a:spLocks noGrp="true"/>
          </p:cNvSpPr>
          <p:nvPr>
            <p:ph idx="1"/>
          </p:nvPr>
        </p:nvSpPr>
        <p:spPr/>
        <p:txBody>
          <a:bodyPr>
            <a:noAutofit/>
          </a:bodyPr>
          <a:p>
            <a:r>
              <a:rPr sz="2400" b="1">
                <a:solidFill>
                  <a:srgbClr val="FF0000"/>
                </a:solidFill>
                <a:sym typeface="+mn-ea"/>
              </a:rPr>
              <a:t>Nowadays, over 500,000 annotating has been made on Brat. Many projects utilized Brat</a:t>
            </a:r>
            <a:r>
              <a:rPr lang="en-US" sz="2400" b="1">
                <a:solidFill>
                  <a:srgbClr val="FF0000"/>
                </a:solidFill>
                <a:sym typeface="+mn-ea"/>
              </a:rPr>
              <a:t> </a:t>
            </a:r>
            <a:r>
              <a:rPr sz="2400" b="1">
                <a:solidFill>
                  <a:srgbClr val="FF0000"/>
                </a:solidFill>
                <a:sym typeface="+mn-ea"/>
              </a:rPr>
              <a:t>to inspect potential conﬂicts over variety-oriented annotations. </a:t>
            </a:r>
            <a:endParaRPr sz="2400">
              <a:sym typeface="+mn-ea"/>
            </a:endParaRPr>
          </a:p>
          <a:p>
            <a:r>
              <a:rPr sz="2400">
                <a:sym typeface="+mn-ea"/>
              </a:rPr>
              <a:t>Brat service is now available to community (just register and login on</a:t>
            </a:r>
            <a:r>
              <a:rPr lang="en-US" sz="2400">
                <a:sym typeface="+mn-ea"/>
              </a:rPr>
              <a:t> </a:t>
            </a:r>
            <a:r>
              <a:rPr sz="2400">
                <a:sym typeface="+mn-ea"/>
              </a:rPr>
              <a:t>https://168.160.19.110/brat/projectManagement/login.html)</a:t>
            </a:r>
            <a:endParaRPr sz="1800">
              <a:sym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>
            <a:noAutofit/>
          </a:bodyPr>
          <a:p>
            <a:r>
              <a:rPr lang="en-US" altLang="en-US" sz="4000">
                <a:effectLst/>
              </a:rPr>
              <a:t>Contract Us</a:t>
            </a:r>
            <a:endParaRPr lang="en-US" altLang="en-US" sz="4000">
              <a:effectLst/>
            </a:endParaRPr>
          </a:p>
        </p:txBody>
      </p:sp>
      <p:sp>
        <p:nvSpPr>
          <p:cNvPr id="6" name="副标题 2"/>
          <p:cNvSpPr>
            <a:spLocks noGrp="true"/>
          </p:cNvSpPr>
          <p:nvPr/>
        </p:nvSpPr>
        <p:spPr>
          <a:xfrm>
            <a:off x="963930" y="2738755"/>
            <a:ext cx="4582795" cy="16554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>
                <a:latin typeface="AR PL UMing TW MBE" panose="020B0309010101010101" charset="-122"/>
                <a:ea typeface="AR PL UMing TW MBE" panose="020B0309010101010101" charset="-122"/>
              </a:rPr>
              <a:t>Zheng Wang</a:t>
            </a:r>
            <a:endParaRPr lang="en-US" sz="2000" b="1">
              <a:latin typeface="AR PL UMing TW MBE" panose="020B0309010101010101" charset="-122"/>
              <a:ea typeface="AR PL UMing TW MBE" panose="020B0309010101010101" charset="-122"/>
            </a:endParaRPr>
          </a:p>
          <a:p>
            <a:r>
              <a:rPr lang="en-US" sz="2000" b="1">
                <a:latin typeface="AR PL UMing TW MBE" panose="020B0309010101010101" charset="-122"/>
                <a:ea typeface="AR PL UMing TW MBE" panose="020B0309010101010101" charset="-122"/>
              </a:rPr>
              <a:t>wangz@istic.ac.cn</a:t>
            </a:r>
            <a:endParaRPr lang="en-US" sz="2000" b="1">
              <a:latin typeface="AR PL UMing TW MBE" panose="020B0309010101010101" charset="-122"/>
              <a:ea typeface="AR PL UMing TW MBE" panose="020B0309010101010101" charset="-122"/>
            </a:endParaRPr>
          </a:p>
          <a:p>
            <a:r>
              <a:rPr lang="en-US" sz="2000" b="1">
                <a:latin typeface="AR PL UMing TW MBE" panose="020B0309010101010101" charset="-122"/>
                <a:ea typeface="AR PL UMing TW MBE" panose="020B0309010101010101" charset="-122"/>
              </a:rPr>
              <a:t>Instute of Scientific and Technical Information of China</a:t>
            </a:r>
            <a:endParaRPr lang="en-US" sz="2000" b="1">
              <a:latin typeface="AR PL UMing TW MBE" panose="020B0309010101010101" charset="-122"/>
              <a:ea typeface="AR PL UMing TW MBE" panose="020B0309010101010101" charset="-122"/>
            </a:endParaRPr>
          </a:p>
          <a:p>
            <a:r>
              <a:rPr lang="en-US" sz="2000" b="1">
                <a:latin typeface="AR PL UMing TW MBE" panose="020B0309010101010101" charset="-122"/>
                <a:ea typeface="AR PL UMing TW MBE" panose="020B0309010101010101" charset="-122"/>
              </a:rPr>
              <a:t>Haidian District, Beijing, P.R. China</a:t>
            </a:r>
            <a:endParaRPr lang="en-US" sz="2000" b="1">
              <a:latin typeface="AR PL UMing TW MBE" panose="020B0309010101010101" charset="-122"/>
              <a:ea typeface="AR PL UMing TW MBE" panose="020B0309010101010101" charset="-122"/>
            </a:endParaRPr>
          </a:p>
        </p:txBody>
      </p:sp>
      <p:sp>
        <p:nvSpPr>
          <p:cNvPr id="8" name="副标题 2"/>
          <p:cNvSpPr>
            <a:spLocks noGrp="true"/>
          </p:cNvSpPr>
          <p:nvPr/>
        </p:nvSpPr>
        <p:spPr>
          <a:xfrm>
            <a:off x="5485765" y="2738755"/>
            <a:ext cx="4918075" cy="16554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000" b="1">
                <a:latin typeface="AR PL UMing TW MBE" panose="020B0309010101010101" charset="-122"/>
                <a:ea typeface="AR PL UMing TW MBE" panose="020B0309010101010101" charset="-122"/>
              </a:rPr>
              <a:t>Shuo Xu</a:t>
            </a:r>
            <a:endParaRPr lang="en-US" altLang="en-US" sz="2000" b="1">
              <a:latin typeface="AR PL UMing TW MBE" panose="020B0309010101010101" charset="-122"/>
              <a:ea typeface="AR PL UMing TW MBE" panose="020B0309010101010101" charset="-122"/>
            </a:endParaRPr>
          </a:p>
          <a:p>
            <a:r>
              <a:rPr lang="en-US" sz="2000" b="1">
                <a:latin typeface="AR PL UMing TW MBE" panose="020B0309010101010101" charset="-122"/>
                <a:ea typeface="AR PL UMing TW MBE" panose="020B0309010101010101" charset="-122"/>
              </a:rPr>
              <a:t>xushuo@bjut.edu.cn</a:t>
            </a:r>
            <a:endParaRPr lang="en-US" sz="2000" b="1">
              <a:latin typeface="AR PL UMing TW MBE" panose="020B0309010101010101" charset="-122"/>
              <a:ea typeface="AR PL UMing TW MBE" panose="020B0309010101010101" charset="-122"/>
            </a:endParaRPr>
          </a:p>
          <a:p>
            <a:r>
              <a:rPr lang="en-US" sz="2000" b="1">
                <a:latin typeface="AR PL UMing TW MBE" panose="020B0309010101010101" charset="-122"/>
                <a:ea typeface="AR PL UMing TW MBE" panose="020B0309010101010101" charset="-122"/>
              </a:rPr>
              <a:t>Beijing University of Technology</a:t>
            </a:r>
            <a:endParaRPr lang="en-US" sz="2000" b="1">
              <a:latin typeface="AR PL UMing TW MBE" panose="020B0309010101010101" charset="-122"/>
              <a:ea typeface="AR PL UMing TW MBE" panose="020B0309010101010101" charset="-122"/>
            </a:endParaRPr>
          </a:p>
          <a:p>
            <a:r>
              <a:rPr lang="en-US" sz="2000" b="1">
                <a:latin typeface="AR PL UMing TW MBE" panose="020B0309010101010101" charset="-122"/>
                <a:ea typeface="AR PL UMing TW MBE" panose="020B0309010101010101" charset="-122"/>
              </a:rPr>
              <a:t>Chaoyang District, Beijing, P. R. China</a:t>
            </a:r>
            <a:endParaRPr lang="en-US" sz="2000" b="1">
              <a:latin typeface="AR PL UMing TW MBE" panose="020B0309010101010101" charset="-122"/>
              <a:ea typeface="AR PL UMing TW MBE" panose="020B0309010101010101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3074</Words>
  <Application>WPS 演示</Application>
  <PresentationFormat>宽屏</PresentationFormat>
  <Paragraphs>60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8" baseType="lpstr">
      <vt:lpstr>Arial</vt:lpstr>
      <vt:lpstr>宋体</vt:lpstr>
      <vt:lpstr>Wingdings</vt:lpstr>
      <vt:lpstr>AR PL UMing TW MBE</vt:lpstr>
      <vt:lpstr>Arial Black</vt:lpstr>
      <vt:lpstr>微软雅黑</vt:lpstr>
      <vt:lpstr>Arial Unicode MS</vt:lpstr>
      <vt:lpstr>Times New Roman</vt:lpstr>
      <vt:lpstr>Office 主题​​</vt:lpstr>
      <vt:lpstr>Bureau for Rapid Annotation Tool: Collaboration Can Do More Over Variety-oriented Annotating</vt:lpstr>
      <vt:lpstr>1 and 3.33BTC</vt:lpstr>
      <vt:lpstr>Collaboration</vt:lpstr>
      <vt:lpstr>Enhanced Semantic Constraint System</vt:lpstr>
      <vt:lpstr>Vim-like Shortcut Key(1)</vt:lpstr>
      <vt:lpstr>Conﬁgurable Annotation Filter</vt:lpstr>
      <vt:lpstr>Graph-visualizing Browser</vt:lpstr>
      <vt:lpstr>Conclusion</vt:lpstr>
      <vt:lpstr>Contract Us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ufo</dc:creator>
  <cp:lastModifiedBy>ufo</cp:lastModifiedBy>
  <cp:revision>301</cp:revision>
  <dcterms:created xsi:type="dcterms:W3CDTF">2021-09-27T14:30:32Z</dcterms:created>
  <dcterms:modified xsi:type="dcterms:W3CDTF">2021-09-27T14:30:32Z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2052-11.1.0.10161</vt:lpwstr>
  </property>
</Properties>
</file>