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6" r:id="rId5"/>
    <p:sldId id="270" r:id="rId6"/>
    <p:sldId id="269" r:id="rId7"/>
    <p:sldId id="259" r:id="rId8"/>
    <p:sldId id="260" r:id="rId9"/>
    <p:sldId id="261" r:id="rId10"/>
    <p:sldId id="262" r:id="rId11"/>
    <p:sldId id="263" r:id="rId12"/>
    <p:sldId id="264" r:id="rId13"/>
    <p:sldId id="265" r:id="rId14"/>
    <p:sldId id="267" r:id="rId15"/>
    <p:sldId id="268"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9"/>
  </p:normalViewPr>
  <p:slideViewPr>
    <p:cSldViewPr snapToGrid="0" snapToObjects="1">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484709B7-9395-EFDF-46BE-55BC69E48E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641725"/>
            <a:ext cx="12192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id="{95B84A8E-5554-FEE0-3DAE-E323F697B3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875" y="60325"/>
            <a:ext cx="10858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914400" y="2130428"/>
            <a:ext cx="10363200" cy="1470025"/>
          </a:xfrm>
        </p:spPr>
        <p:txBody>
          <a:bodyPr>
            <a:normAutofit/>
          </a:bodyPr>
          <a:lstStyle>
            <a:lvl1pPr>
              <a:defRPr lang="en-US" altLang="zh-CN" sz="3600" b="1" kern="1200"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endParaRPr lang="zh-CN" altLang="en-US" dirty="0"/>
          </a:p>
        </p:txBody>
      </p:sp>
    </p:spTree>
    <p:extLst>
      <p:ext uri="{BB962C8B-B14F-4D97-AF65-F5344CB8AC3E}">
        <p14:creationId xmlns:p14="http://schemas.microsoft.com/office/powerpoint/2010/main" val="4054544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4" name="Picture 7">
            <a:extLst>
              <a:ext uri="{FF2B5EF4-FFF2-40B4-BE49-F238E27FC236}">
                <a16:creationId xmlns:a16="http://schemas.microsoft.com/office/drawing/2014/main" id="{416F97AC-6852-2722-6E16-AC67871E38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17563"/>
            <a:ext cx="121920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7">
            <a:extLst>
              <a:ext uri="{FF2B5EF4-FFF2-40B4-BE49-F238E27FC236}">
                <a16:creationId xmlns:a16="http://schemas.microsoft.com/office/drawing/2014/main" id="{6FEB8FC4-775B-2E29-B499-830498D1D751}"/>
              </a:ext>
            </a:extLst>
          </p:cNvPr>
          <p:cNvSpPr/>
          <p:nvPr/>
        </p:nvSpPr>
        <p:spPr>
          <a:xfrm>
            <a:off x="3728325" y="6407512"/>
            <a:ext cx="5087162" cy="346249"/>
          </a:xfrm>
          <a:prstGeom prst="rect">
            <a:avLst/>
          </a:prstGeom>
          <a:noFill/>
        </p:spPr>
        <p:txBody>
          <a:bodyPr wrap="none" lIns="68580" tIns="34290" rIns="68580" bIns="34290">
            <a:spAutoFit/>
          </a:bodyPr>
          <a:lstStyle/>
          <a:p>
            <a:pPr algn="ctr" eaLnBrk="1" fontAlgn="auto" hangingPunct="1">
              <a:spcBef>
                <a:spcPts val="0"/>
              </a:spcBef>
              <a:spcAft>
                <a:spcPts val="0"/>
              </a:spcAft>
              <a:defRPr/>
            </a:pPr>
            <a:r>
              <a:rPr lang="en-US" altLang="zh-CN"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Beijing</a:t>
            </a:r>
            <a:r>
              <a:rPr lang="zh-CN" alt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 </a:t>
            </a:r>
            <a:r>
              <a:rPr lang="en-US" altLang="zh-CN"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Institute</a:t>
            </a:r>
            <a:r>
              <a:rPr lang="zh-CN" alt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 </a:t>
            </a:r>
            <a:r>
              <a:rPr lang="en-US" altLang="zh-CN"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of</a:t>
            </a:r>
            <a:r>
              <a:rPr lang="zh-CN" alt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 </a:t>
            </a:r>
            <a:r>
              <a:rPr lang="en-US" altLang="zh-CN"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Technology</a:t>
            </a:r>
            <a:r>
              <a:rPr lang="zh-CN" alt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charset="0"/>
                <a:ea typeface="Apple Chancery" charset="0"/>
                <a:cs typeface="Apple Chancery" charset="0"/>
              </a:rPr>
              <a:t> ∙ </a:t>
            </a:r>
            <a:r>
              <a:rPr lang="en-US" altLang="zh-CN" b="1"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urlz MT" charset="0"/>
                <a:ea typeface="Curlz MT" charset="0"/>
                <a:cs typeface="Curlz MT" charset="0"/>
              </a:rPr>
              <a:t>DataHammer</a:t>
            </a:r>
            <a:r>
              <a:rPr lang="zh-CN" altLang="en-US"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urlz MT" charset="0"/>
                <a:ea typeface="Curlz MT" charset="0"/>
                <a:cs typeface="Curlz MT" charset="0"/>
              </a:rPr>
              <a:t> </a:t>
            </a:r>
            <a:r>
              <a:rPr lang="en-US" altLang="zh-CN"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urlz MT" charset="0"/>
                <a:ea typeface="Curlz MT" charset="0"/>
                <a:cs typeface="Curlz MT" charset="0"/>
              </a:rPr>
              <a:t>Group</a:t>
            </a:r>
          </a:p>
        </p:txBody>
      </p:sp>
      <p:pic>
        <p:nvPicPr>
          <p:cNvPr id="6" name="Picture 9">
            <a:extLst>
              <a:ext uri="{FF2B5EF4-FFF2-40B4-BE49-F238E27FC236}">
                <a16:creationId xmlns:a16="http://schemas.microsoft.com/office/drawing/2014/main" id="{001C670E-9FE3-B00F-B68E-9886EDAE3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1113" y="6264275"/>
            <a:ext cx="12192001"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a:extLst>
              <a:ext uri="{FF2B5EF4-FFF2-40B4-BE49-F238E27FC236}">
                <a16:creationId xmlns:a16="http://schemas.microsoft.com/office/drawing/2014/main" id="{CD4BBB18-C7D2-6E05-5C90-835CA2272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3963" y="100013"/>
            <a:ext cx="730250" cy="730250"/>
          </a:xfrm>
          <a:prstGeom prst="rect">
            <a:avLst/>
          </a:prstGeom>
          <a:noFill/>
          <a:ln>
            <a:noFill/>
          </a:ln>
          <a:extLst>
            <a:ext uri="{909E8E84-426E-40DD-AFC4-6F175D3DCCD1}">
              <a14:hiddenFill xmlns:a14="http://schemas.microsoft.com/office/drawing/2010/main">
                <a:solidFill>
                  <a:srgbClr val="FFFFFF">
                    <a:alpha val="34901"/>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609600" y="1184568"/>
            <a:ext cx="10972800" cy="5079707"/>
          </a:xfrm>
        </p:spPr>
        <p:txBody>
          <a:bodyPr/>
          <a:lstStyle>
            <a:lvl1pPr marL="257175" indent="-257175">
              <a:buClr>
                <a:srgbClr val="FF0000"/>
              </a:buClr>
              <a:buFont typeface="ZapfDingbatsITC" charset="0"/>
              <a:buChar char="❈"/>
              <a:defRPr/>
            </a:lvl1pPr>
            <a:lvl2pPr marL="557213" indent="-214313">
              <a:buClr>
                <a:srgbClr val="FF0000"/>
              </a:buClr>
              <a:buFont typeface="ArialUnicodeMS" charset="0"/>
              <a:buChar char="❆"/>
              <a:defRPr/>
            </a:lvl2pPr>
            <a:lvl3pPr marL="857250" indent="-171450">
              <a:buClr>
                <a:srgbClr val="FF0000"/>
              </a:buClr>
              <a:buFont typeface="ZapfDingbatsITC" charset="0"/>
              <a:buChar char="❁"/>
              <a:defRPr/>
            </a:lvl3pPr>
            <a:lvl4pPr marL="1200150" indent="-171450">
              <a:buClr>
                <a:srgbClr val="FF0000"/>
              </a:buClr>
              <a:buFont typeface="ZapfDingbatsITC" charset="0"/>
              <a:buChar char="✥"/>
              <a:defRPr/>
            </a:lvl4pPr>
            <a:lvl5pPr marL="1543050" indent="-171450">
              <a:buClr>
                <a:srgbClr val="FF0000"/>
              </a:buClr>
              <a:buFont typeface="Wingdings" charset="2"/>
              <a:buChar char="Ø"/>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标题 1"/>
          <p:cNvSpPr>
            <a:spLocks noGrp="1"/>
          </p:cNvSpPr>
          <p:nvPr>
            <p:ph type="ctrTitle"/>
          </p:nvPr>
        </p:nvSpPr>
        <p:spPr>
          <a:xfrm>
            <a:off x="609599" y="212389"/>
            <a:ext cx="10774363" cy="711200"/>
          </a:xfrm>
        </p:spPr>
        <p:txBody>
          <a:bodyPr>
            <a:normAutofit/>
          </a:bodyPr>
          <a:lstStyle>
            <a:lvl1pPr algn="l">
              <a:defRPr lang="zh-CN" altLang="en-US" sz="2800" b="1" kern="1200" dirty="0">
                <a:solidFill>
                  <a:srgbClr val="0000FF"/>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stStyle>
          <a:p>
            <a:r>
              <a:rPr lang="zh-CN" altLang="en-US"/>
              <a:t>单击此处编辑母版标题样式</a:t>
            </a:r>
            <a:endParaRPr lang="zh-CN" altLang="en-US" dirty="0"/>
          </a:p>
        </p:txBody>
      </p:sp>
      <p:sp>
        <p:nvSpPr>
          <p:cNvPr id="8" name="Date Placeholder 18">
            <a:extLst>
              <a:ext uri="{FF2B5EF4-FFF2-40B4-BE49-F238E27FC236}">
                <a16:creationId xmlns:a16="http://schemas.microsoft.com/office/drawing/2014/main" id="{AD6E3276-DC42-EFF6-4BE3-867CEC4D5198}"/>
              </a:ext>
            </a:extLst>
          </p:cNvPr>
          <p:cNvSpPr>
            <a:spLocks noGrp="1"/>
          </p:cNvSpPr>
          <p:nvPr>
            <p:ph type="dt" sz="half" idx="10"/>
          </p:nvPr>
        </p:nvSpPr>
        <p:spPr>
          <a:xfrm>
            <a:off x="277813" y="6467475"/>
            <a:ext cx="1481137" cy="390525"/>
          </a:xfrm>
        </p:spPr>
        <p:txBody>
          <a:bodyPr/>
          <a:lstStyle>
            <a:lvl1pPr>
              <a:defRPr sz="1500"/>
            </a:lvl1pPr>
          </a:lstStyle>
          <a:p>
            <a:fld id="{7F11D01C-A8D8-4E92-82F9-4AAE71009507}" type="datetimeFigureOut">
              <a:rPr lang="en-US" altLang="zh-CN"/>
              <a:pPr/>
              <a:t>6/22/2022</a:t>
            </a:fld>
            <a:endParaRPr lang="en-US" altLang="zh-CN"/>
          </a:p>
        </p:txBody>
      </p:sp>
      <p:sp>
        <p:nvSpPr>
          <p:cNvPr id="9" name="Slide Number Placeholder 19">
            <a:extLst>
              <a:ext uri="{FF2B5EF4-FFF2-40B4-BE49-F238E27FC236}">
                <a16:creationId xmlns:a16="http://schemas.microsoft.com/office/drawing/2014/main" id="{58FD20CA-F87A-F963-2722-9C987FFB54DD}"/>
              </a:ext>
            </a:extLst>
          </p:cNvPr>
          <p:cNvSpPr>
            <a:spLocks noGrp="1"/>
          </p:cNvSpPr>
          <p:nvPr>
            <p:ph type="sldNum" sz="quarter" idx="11"/>
          </p:nvPr>
        </p:nvSpPr>
        <p:spPr>
          <a:xfrm>
            <a:off x="10783888" y="6467475"/>
            <a:ext cx="1198562" cy="390525"/>
          </a:xfrm>
        </p:spPr>
        <p:txBody>
          <a:bodyPr/>
          <a:lstStyle>
            <a:lvl1pPr>
              <a:defRPr sz="1500"/>
            </a:lvl1pPr>
          </a:lstStyle>
          <a:p>
            <a:fld id="{37C5E831-58AF-4090-AE94-A72651463EB1}" type="slidenum">
              <a:rPr lang="en-US" altLang="zh-CN"/>
              <a:pPr/>
              <a:t>‹#›</a:t>
            </a:fld>
            <a:endParaRPr lang="en-US" altLang="zh-CN"/>
          </a:p>
        </p:txBody>
      </p:sp>
    </p:spTree>
    <p:extLst>
      <p:ext uri="{BB962C8B-B14F-4D97-AF65-F5344CB8AC3E}">
        <p14:creationId xmlns:p14="http://schemas.microsoft.com/office/powerpoint/2010/main" val="725800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F850BF4-D26A-466A-246E-8703B213E8CA}"/>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282F119B-D8BB-4A18-D6CB-B523D6E5F0BA}"/>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9F0B6-E0FE-1C69-9514-9285C59C1B23}"/>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defRPr>
            </a:lvl1pPr>
          </a:lstStyle>
          <a:p>
            <a:fld id="{2F449C82-BC37-4C2A-A545-75FFB146B27E}" type="datetimeFigureOut">
              <a:rPr lang="en-US" altLang="zh-CN"/>
              <a:pPr/>
              <a:t>6/22/2022</a:t>
            </a:fld>
            <a:endParaRPr lang="en-US" altLang="zh-CN"/>
          </a:p>
        </p:txBody>
      </p:sp>
      <p:sp>
        <p:nvSpPr>
          <p:cNvPr id="6" name="幻灯片编号占位符 5">
            <a:extLst>
              <a:ext uri="{FF2B5EF4-FFF2-40B4-BE49-F238E27FC236}">
                <a16:creationId xmlns:a16="http://schemas.microsoft.com/office/drawing/2014/main" id="{84D2BD00-ABE7-7D11-124F-7E5649E445B4}"/>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7006ECB5-ABA6-4D8A-A2B1-D3162ACC1865}"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ctr" defTabSz="342900" rtl="0" eaLnBrk="1" fontAlgn="base" hangingPunct="1">
        <a:spcBef>
          <a:spcPct val="0"/>
        </a:spcBef>
        <a:spcAft>
          <a:spcPct val="0"/>
        </a:spcAft>
        <a:defRPr sz="3300" kern="1200">
          <a:solidFill>
            <a:schemeClr val="tx1"/>
          </a:solidFill>
          <a:latin typeface="+mj-lt"/>
          <a:ea typeface="+mj-ea"/>
          <a:cs typeface="+mj-cs"/>
        </a:defRPr>
      </a:lvl1pPr>
      <a:lvl2pPr algn="ctr" defTabSz="342900" rtl="0" eaLnBrk="1" fontAlgn="base" hangingPunct="1">
        <a:spcBef>
          <a:spcPct val="0"/>
        </a:spcBef>
        <a:spcAft>
          <a:spcPct val="0"/>
        </a:spcAft>
        <a:defRPr sz="3300">
          <a:solidFill>
            <a:schemeClr val="tx1"/>
          </a:solidFill>
          <a:latin typeface="Calibri" charset="0"/>
        </a:defRPr>
      </a:lvl2pPr>
      <a:lvl3pPr algn="ctr" defTabSz="342900" rtl="0" eaLnBrk="1" fontAlgn="base" hangingPunct="1">
        <a:spcBef>
          <a:spcPct val="0"/>
        </a:spcBef>
        <a:spcAft>
          <a:spcPct val="0"/>
        </a:spcAft>
        <a:defRPr sz="3300">
          <a:solidFill>
            <a:schemeClr val="tx1"/>
          </a:solidFill>
          <a:latin typeface="Calibri" charset="0"/>
        </a:defRPr>
      </a:lvl3pPr>
      <a:lvl4pPr algn="ctr" defTabSz="342900" rtl="0" eaLnBrk="1" fontAlgn="base" hangingPunct="1">
        <a:spcBef>
          <a:spcPct val="0"/>
        </a:spcBef>
        <a:spcAft>
          <a:spcPct val="0"/>
        </a:spcAft>
        <a:defRPr sz="3300">
          <a:solidFill>
            <a:schemeClr val="tx1"/>
          </a:solidFill>
          <a:latin typeface="Calibri" charset="0"/>
        </a:defRPr>
      </a:lvl4pPr>
      <a:lvl5pPr algn="ctr" defTabSz="342900" rtl="0" eaLnBrk="1" fontAlgn="base" hangingPunct="1">
        <a:spcBef>
          <a:spcPct val="0"/>
        </a:spcBef>
        <a:spcAft>
          <a:spcPct val="0"/>
        </a:spcAft>
        <a:defRPr sz="3300">
          <a:solidFill>
            <a:schemeClr val="tx1"/>
          </a:solidFill>
          <a:latin typeface="Calibri" charset="0"/>
        </a:defRPr>
      </a:lvl5pPr>
      <a:lvl6pPr marL="457200" algn="ctr" defTabSz="342900" rtl="0" eaLnBrk="1" fontAlgn="base" hangingPunct="1">
        <a:spcBef>
          <a:spcPct val="0"/>
        </a:spcBef>
        <a:spcAft>
          <a:spcPct val="0"/>
        </a:spcAft>
        <a:defRPr sz="3300">
          <a:solidFill>
            <a:schemeClr val="tx1"/>
          </a:solidFill>
          <a:latin typeface="Calibri" charset="0"/>
        </a:defRPr>
      </a:lvl6pPr>
      <a:lvl7pPr marL="914400" algn="ctr" defTabSz="342900" rtl="0" eaLnBrk="1" fontAlgn="base" hangingPunct="1">
        <a:spcBef>
          <a:spcPct val="0"/>
        </a:spcBef>
        <a:spcAft>
          <a:spcPct val="0"/>
        </a:spcAft>
        <a:defRPr sz="3300">
          <a:solidFill>
            <a:schemeClr val="tx1"/>
          </a:solidFill>
          <a:latin typeface="Calibri" charset="0"/>
        </a:defRPr>
      </a:lvl7pPr>
      <a:lvl8pPr marL="1371600" algn="ctr" defTabSz="342900" rtl="0" eaLnBrk="1" fontAlgn="base" hangingPunct="1">
        <a:spcBef>
          <a:spcPct val="0"/>
        </a:spcBef>
        <a:spcAft>
          <a:spcPct val="0"/>
        </a:spcAft>
        <a:defRPr sz="3300">
          <a:solidFill>
            <a:schemeClr val="tx1"/>
          </a:solidFill>
          <a:latin typeface="Calibri" charset="0"/>
        </a:defRPr>
      </a:lvl8pPr>
      <a:lvl9pPr marL="1828800" algn="ctr" defTabSz="342900" rtl="0" eaLnBrk="1" fontAlgn="base" hangingPunct="1">
        <a:spcBef>
          <a:spcPct val="0"/>
        </a:spcBef>
        <a:spcAft>
          <a:spcPct val="0"/>
        </a:spcAft>
        <a:defRPr sz="3300">
          <a:solidFill>
            <a:schemeClr val="tx1"/>
          </a:solidFill>
          <a:latin typeface="Calibri" charset="0"/>
        </a:defRPr>
      </a:lvl9pPr>
    </p:titleStyle>
    <p:bodyStyle>
      <a:lvl1pPr marL="257175" indent="-257175" algn="l" defTabSz="3429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defTabSz="342900"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342900"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342900"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342900"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zh-CN"/>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B0BE-B41A-A9D1-F0D1-6874F78F0528}"/>
              </a:ext>
            </a:extLst>
          </p:cNvPr>
          <p:cNvSpPr>
            <a:spLocks noGrp="1"/>
          </p:cNvSpPr>
          <p:nvPr>
            <p:ph type="ctrTitle"/>
          </p:nvPr>
        </p:nvSpPr>
        <p:spPr>
          <a:xfrm>
            <a:off x="914400" y="2130425"/>
            <a:ext cx="10363200" cy="1470025"/>
          </a:xfrm>
        </p:spPr>
        <p:txBody>
          <a:bodyPr>
            <a:normAutofit fontScale="90000"/>
          </a:bodyPr>
          <a:lstStyle/>
          <a:p>
            <a:pPr>
              <a:defRPr/>
            </a:pPr>
            <a:r>
              <a:rPr lang="en-US" altLang="zh-CN" dirty="0"/>
              <a:t>A Semi-supervised Transfer Learning Framework for Low Resource Entity and Relation Extraction in Scientific Domain</a:t>
            </a:r>
            <a:endParaRPr dirty="0"/>
          </a:p>
        </p:txBody>
      </p:sp>
      <p:sp>
        <p:nvSpPr>
          <p:cNvPr id="3" name="Subtitle 2">
            <a:extLst>
              <a:ext uri="{FF2B5EF4-FFF2-40B4-BE49-F238E27FC236}">
                <a16:creationId xmlns:a16="http://schemas.microsoft.com/office/drawing/2014/main" id="{9647EB90-172A-9D4E-7165-44F9FF272436}"/>
              </a:ext>
            </a:extLst>
          </p:cNvPr>
          <p:cNvSpPr>
            <a:spLocks noGrp="1"/>
          </p:cNvSpPr>
          <p:nvPr>
            <p:ph type="subTitle" idx="1"/>
          </p:nvPr>
        </p:nvSpPr>
        <p:spPr/>
        <p:txBody>
          <a:bodyPr/>
          <a:lstStyle/>
          <a:p>
            <a:pPr>
              <a:buFont typeface="Arial" charset="0"/>
              <a:buNone/>
              <a:defRPr/>
            </a:pPr>
            <a:r>
              <a:rPr lang="en-US" dirty="0"/>
              <a:t>H</a:t>
            </a:r>
            <a:r>
              <a:rPr lang="en-US" altLang="zh-CN" dirty="0"/>
              <a:t>ao Wang</a:t>
            </a:r>
          </a:p>
          <a:p>
            <a:pPr>
              <a:buFont typeface="Arial" charset="0"/>
              <a:buNone/>
              <a:defRPr/>
            </a:pPr>
            <a:r>
              <a:rPr lang="en-US" dirty="0"/>
              <a:t>2022.6.23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C1042F9-AA90-E8F4-F50D-02B65B49806E}"/>
              </a:ext>
            </a:extLst>
          </p:cNvPr>
          <p:cNvSpPr>
            <a:spLocks noGrp="1"/>
          </p:cNvSpPr>
          <p:nvPr>
            <p:ph idx="1"/>
          </p:nvPr>
        </p:nvSpPr>
        <p:spPr/>
        <p:txBody>
          <a:bodyPr/>
          <a:lstStyle/>
          <a:p>
            <a:r>
              <a:rPr lang="en-US" altLang="zh-CN" dirty="0"/>
              <a:t>Representative label</a:t>
            </a:r>
          </a:p>
          <a:p>
            <a:pPr lvl="1"/>
            <a:r>
              <a:rPr lang="en-US" altLang="zh-CN" dirty="0"/>
              <a:t>Unlike conventional classification tasks, one sample in entity and relation extraction contains multiple entities and triplets. To solve this problem, we assign the rarest entity label and relation label in predictions as the representative to each sentence respectively.</a:t>
            </a:r>
            <a:endParaRPr lang="zh-CN" altLang="en-US" dirty="0"/>
          </a:p>
        </p:txBody>
      </p:sp>
      <p:sp>
        <p:nvSpPr>
          <p:cNvPr id="3" name="标题 2">
            <a:extLst>
              <a:ext uri="{FF2B5EF4-FFF2-40B4-BE49-F238E27FC236}">
                <a16:creationId xmlns:a16="http://schemas.microsoft.com/office/drawing/2014/main" id="{426A4465-6901-18B5-6D02-FF217600AF60}"/>
              </a:ext>
            </a:extLst>
          </p:cNvPr>
          <p:cNvSpPr>
            <a:spLocks noGrp="1"/>
          </p:cNvSpPr>
          <p:nvPr>
            <p:ph type="ctrTitle"/>
          </p:nvPr>
        </p:nvSpPr>
        <p:spPr/>
        <p:txBody>
          <a:bodyPr/>
          <a:lstStyle/>
          <a:p>
            <a:r>
              <a:rPr lang="en-US" altLang="zh-CN" dirty="0"/>
              <a:t>Methodology</a:t>
            </a:r>
            <a:endParaRPr lang="zh-CN" altLang="en-US" dirty="0"/>
          </a:p>
        </p:txBody>
      </p:sp>
      <p:graphicFrame>
        <p:nvGraphicFramePr>
          <p:cNvPr id="4" name="表格 4">
            <a:extLst>
              <a:ext uri="{FF2B5EF4-FFF2-40B4-BE49-F238E27FC236}">
                <a16:creationId xmlns:a16="http://schemas.microsoft.com/office/drawing/2014/main" id="{12288B7D-08A3-05DD-57F3-48466C70474B}"/>
              </a:ext>
            </a:extLst>
          </p:cNvPr>
          <p:cNvGraphicFramePr>
            <a:graphicFrameLocks noGrp="1"/>
          </p:cNvGraphicFramePr>
          <p:nvPr>
            <p:extLst>
              <p:ext uri="{D42A27DB-BD31-4B8C-83A1-F6EECF244321}">
                <p14:modId xmlns:p14="http://schemas.microsoft.com/office/powerpoint/2010/main" val="3591235789"/>
              </p:ext>
            </p:extLst>
          </p:nvPr>
        </p:nvGraphicFramePr>
        <p:xfrm>
          <a:off x="496163" y="2726019"/>
          <a:ext cx="4572986" cy="3275288"/>
        </p:xfrm>
        <a:graphic>
          <a:graphicData uri="http://schemas.openxmlformats.org/drawingml/2006/table">
            <a:tbl>
              <a:tblPr firstRow="1" bandRow="1">
                <a:tableStyleId>{073A0DAA-6AF3-43AB-8588-CEC1D06C72B9}</a:tableStyleId>
              </a:tblPr>
              <a:tblGrid>
                <a:gridCol w="2286493">
                  <a:extLst>
                    <a:ext uri="{9D8B030D-6E8A-4147-A177-3AD203B41FA5}">
                      <a16:colId xmlns:a16="http://schemas.microsoft.com/office/drawing/2014/main" val="3480821890"/>
                    </a:ext>
                  </a:extLst>
                </a:gridCol>
                <a:gridCol w="2286493">
                  <a:extLst>
                    <a:ext uri="{9D8B030D-6E8A-4147-A177-3AD203B41FA5}">
                      <a16:colId xmlns:a16="http://schemas.microsoft.com/office/drawing/2014/main" val="1220740574"/>
                    </a:ext>
                  </a:extLst>
                </a:gridCol>
              </a:tblGrid>
              <a:tr h="409411">
                <a:tc>
                  <a:txBody>
                    <a:bodyPr/>
                    <a:lstStyle/>
                    <a:p>
                      <a:pPr algn="ctr"/>
                      <a:r>
                        <a:rPr lang="en-US" altLang="zh-CN" dirty="0"/>
                        <a:t>Label</a:t>
                      </a:r>
                      <a:endParaRPr lang="zh-CN" altLang="en-US" dirty="0"/>
                    </a:p>
                  </a:txBody>
                  <a:tcPr/>
                </a:tc>
                <a:tc>
                  <a:txBody>
                    <a:bodyPr/>
                    <a:lstStyle/>
                    <a:p>
                      <a:pPr algn="ctr"/>
                      <a:r>
                        <a:rPr lang="en-US" altLang="zh-CN" dirty="0"/>
                        <a:t>Proportion</a:t>
                      </a:r>
                      <a:endParaRPr lang="zh-CN" altLang="en-US" dirty="0"/>
                    </a:p>
                  </a:txBody>
                  <a:tcPr/>
                </a:tc>
                <a:extLst>
                  <a:ext uri="{0D108BD9-81ED-4DB2-BD59-A6C34878D82A}">
                    <a16:rowId xmlns:a16="http://schemas.microsoft.com/office/drawing/2014/main" val="4062550527"/>
                  </a:ext>
                </a:extLst>
              </a:tr>
              <a:tr h="409411">
                <a:tc>
                  <a:txBody>
                    <a:bodyPr/>
                    <a:lstStyle/>
                    <a:p>
                      <a:pPr algn="ctr"/>
                      <a:r>
                        <a:rPr lang="en-US" altLang="zh-CN" dirty="0"/>
                        <a:t>Used-for</a:t>
                      </a:r>
                      <a:endParaRPr lang="zh-CN" altLang="en-US" dirty="0"/>
                    </a:p>
                  </a:txBody>
                  <a:tcPr/>
                </a:tc>
                <a:tc>
                  <a:txBody>
                    <a:bodyPr/>
                    <a:lstStyle/>
                    <a:p>
                      <a:pPr algn="ctr"/>
                      <a:r>
                        <a:rPr lang="en-US" altLang="zh-CN" dirty="0"/>
                        <a:t>52.5%</a:t>
                      </a:r>
                      <a:endParaRPr lang="zh-CN" altLang="en-US" dirty="0"/>
                    </a:p>
                  </a:txBody>
                  <a:tcPr/>
                </a:tc>
                <a:extLst>
                  <a:ext uri="{0D108BD9-81ED-4DB2-BD59-A6C34878D82A}">
                    <a16:rowId xmlns:a16="http://schemas.microsoft.com/office/drawing/2014/main" val="3524151807"/>
                  </a:ext>
                </a:extLst>
              </a:tr>
              <a:tr h="409411">
                <a:tc>
                  <a:txBody>
                    <a:bodyPr/>
                    <a:lstStyle/>
                    <a:p>
                      <a:pPr algn="ctr"/>
                      <a:r>
                        <a:rPr lang="en-US" altLang="zh-CN" dirty="0"/>
                        <a:t>Feature-of</a:t>
                      </a:r>
                      <a:endParaRPr lang="zh-CN" altLang="en-US" dirty="0"/>
                    </a:p>
                  </a:txBody>
                  <a:tcPr/>
                </a:tc>
                <a:tc>
                  <a:txBody>
                    <a:bodyPr/>
                    <a:lstStyle/>
                    <a:p>
                      <a:pPr algn="ctr"/>
                      <a:r>
                        <a:rPr lang="en-US" altLang="zh-CN" dirty="0"/>
                        <a:t>5.4%</a:t>
                      </a:r>
                      <a:endParaRPr lang="zh-CN" altLang="en-US" dirty="0"/>
                    </a:p>
                  </a:txBody>
                  <a:tcPr/>
                </a:tc>
                <a:extLst>
                  <a:ext uri="{0D108BD9-81ED-4DB2-BD59-A6C34878D82A}">
                    <a16:rowId xmlns:a16="http://schemas.microsoft.com/office/drawing/2014/main" val="1478277787"/>
                  </a:ext>
                </a:extLst>
              </a:tr>
              <a:tr h="409411">
                <a:tc>
                  <a:txBody>
                    <a:bodyPr/>
                    <a:lstStyle/>
                    <a:p>
                      <a:pPr algn="ctr"/>
                      <a:r>
                        <a:rPr lang="en-US" altLang="zh-CN" dirty="0"/>
                        <a:t>Hyponym-of</a:t>
                      </a:r>
                      <a:endParaRPr lang="zh-CN" altLang="en-US" dirty="0"/>
                    </a:p>
                  </a:txBody>
                  <a:tcPr/>
                </a:tc>
                <a:tc>
                  <a:txBody>
                    <a:bodyPr/>
                    <a:lstStyle/>
                    <a:p>
                      <a:pPr algn="ctr"/>
                      <a:r>
                        <a:rPr lang="en-US" altLang="zh-CN" dirty="0"/>
                        <a:t>9.3%</a:t>
                      </a:r>
                      <a:endParaRPr lang="zh-CN" altLang="en-US" dirty="0"/>
                    </a:p>
                  </a:txBody>
                  <a:tcPr/>
                </a:tc>
                <a:extLst>
                  <a:ext uri="{0D108BD9-81ED-4DB2-BD59-A6C34878D82A}">
                    <a16:rowId xmlns:a16="http://schemas.microsoft.com/office/drawing/2014/main" val="1992675881"/>
                  </a:ext>
                </a:extLst>
              </a:tr>
              <a:tr h="409411">
                <a:tc>
                  <a:txBody>
                    <a:bodyPr/>
                    <a:lstStyle/>
                    <a:p>
                      <a:pPr algn="ctr"/>
                      <a:r>
                        <a:rPr lang="en-US" altLang="zh-CN" dirty="0"/>
                        <a:t>Evaluate-for</a:t>
                      </a:r>
                      <a:endParaRPr lang="zh-CN" altLang="en-US" dirty="0"/>
                    </a:p>
                  </a:txBody>
                  <a:tcPr/>
                </a:tc>
                <a:tc>
                  <a:txBody>
                    <a:bodyPr/>
                    <a:lstStyle/>
                    <a:p>
                      <a:pPr algn="ctr"/>
                      <a:r>
                        <a:rPr lang="en-US" altLang="zh-CN" dirty="0"/>
                        <a:t>9.7%</a:t>
                      </a:r>
                      <a:endParaRPr lang="zh-CN" altLang="en-US" dirty="0"/>
                    </a:p>
                  </a:txBody>
                  <a:tcPr/>
                </a:tc>
                <a:extLst>
                  <a:ext uri="{0D108BD9-81ED-4DB2-BD59-A6C34878D82A}">
                    <a16:rowId xmlns:a16="http://schemas.microsoft.com/office/drawing/2014/main" val="1471263612"/>
                  </a:ext>
                </a:extLst>
              </a:tr>
              <a:tr h="409411">
                <a:tc>
                  <a:txBody>
                    <a:bodyPr/>
                    <a:lstStyle/>
                    <a:p>
                      <a:pPr algn="ctr"/>
                      <a:r>
                        <a:rPr lang="en-US" altLang="zh-CN" dirty="0"/>
                        <a:t>Part-of</a:t>
                      </a:r>
                      <a:endParaRPr lang="zh-CN" altLang="en-US" dirty="0"/>
                    </a:p>
                  </a:txBody>
                  <a:tcPr/>
                </a:tc>
                <a:tc>
                  <a:txBody>
                    <a:bodyPr/>
                    <a:lstStyle/>
                    <a:p>
                      <a:pPr algn="ctr"/>
                      <a:r>
                        <a:rPr lang="en-US" altLang="zh-CN" dirty="0"/>
                        <a:t>5.6%</a:t>
                      </a:r>
                      <a:endParaRPr lang="zh-CN" altLang="en-US" dirty="0"/>
                    </a:p>
                  </a:txBody>
                  <a:tcPr/>
                </a:tc>
                <a:extLst>
                  <a:ext uri="{0D108BD9-81ED-4DB2-BD59-A6C34878D82A}">
                    <a16:rowId xmlns:a16="http://schemas.microsoft.com/office/drawing/2014/main" val="805508356"/>
                  </a:ext>
                </a:extLst>
              </a:tr>
              <a:tr h="409411">
                <a:tc>
                  <a:txBody>
                    <a:bodyPr/>
                    <a:lstStyle/>
                    <a:p>
                      <a:pPr algn="ctr"/>
                      <a:r>
                        <a:rPr lang="en-US" altLang="zh-CN" dirty="0"/>
                        <a:t>Compare</a:t>
                      </a:r>
                      <a:endParaRPr lang="zh-CN" altLang="en-US" dirty="0"/>
                    </a:p>
                  </a:txBody>
                  <a:tcPr/>
                </a:tc>
                <a:tc>
                  <a:txBody>
                    <a:bodyPr/>
                    <a:lstStyle/>
                    <a:p>
                      <a:pPr algn="ctr"/>
                      <a:r>
                        <a:rPr lang="en-US" altLang="zh-CN" dirty="0"/>
                        <a:t>5.2%</a:t>
                      </a:r>
                      <a:endParaRPr lang="zh-CN" altLang="en-US" dirty="0"/>
                    </a:p>
                  </a:txBody>
                  <a:tcPr/>
                </a:tc>
                <a:extLst>
                  <a:ext uri="{0D108BD9-81ED-4DB2-BD59-A6C34878D82A}">
                    <a16:rowId xmlns:a16="http://schemas.microsoft.com/office/drawing/2014/main" val="453324994"/>
                  </a:ext>
                </a:extLst>
              </a:tr>
              <a:tr h="409411">
                <a:tc>
                  <a:txBody>
                    <a:bodyPr/>
                    <a:lstStyle/>
                    <a:p>
                      <a:pPr algn="ctr"/>
                      <a:r>
                        <a:rPr lang="en-US" altLang="zh-CN" dirty="0"/>
                        <a:t>Conjunction</a:t>
                      </a:r>
                      <a:endParaRPr lang="zh-CN" altLang="en-US" dirty="0"/>
                    </a:p>
                  </a:txBody>
                  <a:tcPr/>
                </a:tc>
                <a:tc>
                  <a:txBody>
                    <a:bodyPr/>
                    <a:lstStyle/>
                    <a:p>
                      <a:pPr algn="ctr"/>
                      <a:r>
                        <a:rPr lang="en-US" altLang="zh-CN" dirty="0"/>
                        <a:t>12.4%</a:t>
                      </a:r>
                      <a:endParaRPr lang="zh-CN" altLang="en-US" dirty="0"/>
                    </a:p>
                  </a:txBody>
                  <a:tcPr/>
                </a:tc>
                <a:extLst>
                  <a:ext uri="{0D108BD9-81ED-4DB2-BD59-A6C34878D82A}">
                    <a16:rowId xmlns:a16="http://schemas.microsoft.com/office/drawing/2014/main" val="3938727700"/>
                  </a:ext>
                </a:extLst>
              </a:tr>
            </a:tbl>
          </a:graphicData>
        </a:graphic>
      </p:graphicFrame>
      <p:sp>
        <p:nvSpPr>
          <p:cNvPr id="5" name="文本框 4">
            <a:extLst>
              <a:ext uri="{FF2B5EF4-FFF2-40B4-BE49-F238E27FC236}">
                <a16:creationId xmlns:a16="http://schemas.microsoft.com/office/drawing/2014/main" id="{2A0C3022-B894-C0DC-A896-F13A1B01F749}"/>
              </a:ext>
            </a:extLst>
          </p:cNvPr>
          <p:cNvSpPr txBox="1"/>
          <p:nvPr/>
        </p:nvSpPr>
        <p:spPr>
          <a:xfrm>
            <a:off x="5413405" y="3731533"/>
            <a:ext cx="6103891" cy="1061829"/>
          </a:xfrm>
          <a:prstGeom prst="rect">
            <a:avLst/>
          </a:prstGeom>
          <a:noFill/>
        </p:spPr>
        <p:txBody>
          <a:bodyPr wrap="square" rtlCol="0">
            <a:spAutoFit/>
          </a:bodyPr>
          <a:lstStyle/>
          <a:p>
            <a:r>
              <a:rPr lang="en-US" altLang="zh-CN" sz="2100" dirty="0"/>
              <a:t>Sentence 1: Used-for, Evaluate-for </a:t>
            </a:r>
            <a:r>
              <a:rPr lang="en-US" altLang="zh-CN" sz="2100" b="1" dirty="0"/>
              <a:t>-&gt; </a:t>
            </a:r>
            <a:r>
              <a:rPr lang="en-US" altLang="zh-CN" sz="2100" dirty="0"/>
              <a:t>Evaluate-for</a:t>
            </a:r>
          </a:p>
          <a:p>
            <a:endParaRPr lang="en-US" altLang="zh-CN" sz="2100" dirty="0"/>
          </a:p>
          <a:p>
            <a:r>
              <a:rPr lang="en-US" altLang="zh-CN" sz="2100" dirty="0"/>
              <a:t>sentence 2: Part-of,  Feature-of, Compare </a:t>
            </a:r>
            <a:r>
              <a:rPr lang="en-US" altLang="zh-CN" sz="2100" b="1" dirty="0"/>
              <a:t>-&gt; </a:t>
            </a:r>
            <a:r>
              <a:rPr lang="en-US" altLang="zh-CN" sz="2100" dirty="0"/>
              <a:t>Compare</a:t>
            </a:r>
            <a:endParaRPr lang="zh-CN" altLang="en-US" sz="2100" dirty="0"/>
          </a:p>
        </p:txBody>
      </p:sp>
    </p:spTree>
    <p:extLst>
      <p:ext uri="{BB962C8B-B14F-4D97-AF65-F5344CB8AC3E}">
        <p14:creationId xmlns:p14="http://schemas.microsoft.com/office/powerpoint/2010/main" val="155358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88B817D-F5AD-EF2F-8DCF-4A2065DB4D69}"/>
              </a:ext>
            </a:extLst>
          </p:cNvPr>
          <p:cNvSpPr>
            <a:spLocks noGrp="1"/>
          </p:cNvSpPr>
          <p:nvPr>
            <p:ph idx="1"/>
          </p:nvPr>
        </p:nvSpPr>
        <p:spPr/>
        <p:txBody>
          <a:bodyPr/>
          <a:lstStyle/>
          <a:p>
            <a:r>
              <a:rPr lang="en-US" altLang="zh-CN" dirty="0"/>
              <a:t>Datasets</a:t>
            </a:r>
          </a:p>
          <a:p>
            <a:pPr lvl="1"/>
            <a:r>
              <a:rPr lang="en-US" altLang="zh-CN" dirty="0" err="1"/>
              <a:t>SciERC</a:t>
            </a:r>
            <a:r>
              <a:rPr lang="en-US" altLang="zh-CN" dirty="0"/>
              <a:t>: an information extraction dataset in computer science domain</a:t>
            </a:r>
          </a:p>
          <a:p>
            <a:pPr lvl="1"/>
            <a:r>
              <a:rPr lang="en-US" altLang="zh-CN" dirty="0"/>
              <a:t>ADE: an information extraction dataset in biomedicine domain</a:t>
            </a:r>
          </a:p>
          <a:p>
            <a:r>
              <a:rPr lang="en-US" altLang="zh-CN" dirty="0"/>
              <a:t>Baselines</a:t>
            </a:r>
          </a:p>
          <a:p>
            <a:pPr lvl="1"/>
            <a:r>
              <a:rPr lang="en-US" altLang="zh-CN" dirty="0"/>
              <a:t>Supervised learning</a:t>
            </a:r>
          </a:p>
          <a:p>
            <a:pPr lvl="1"/>
            <a:r>
              <a:rPr lang="en-US" altLang="zh-CN" dirty="0"/>
              <a:t>Self-Training</a:t>
            </a:r>
            <a:endParaRPr lang="zh-CN" altLang="en-US" dirty="0"/>
          </a:p>
        </p:txBody>
      </p:sp>
      <p:sp>
        <p:nvSpPr>
          <p:cNvPr id="3" name="标题 2">
            <a:extLst>
              <a:ext uri="{FF2B5EF4-FFF2-40B4-BE49-F238E27FC236}">
                <a16:creationId xmlns:a16="http://schemas.microsoft.com/office/drawing/2014/main" id="{346CABAA-F5B5-2676-A967-90C5C6DE9E37}"/>
              </a:ext>
            </a:extLst>
          </p:cNvPr>
          <p:cNvSpPr>
            <a:spLocks noGrp="1"/>
          </p:cNvSpPr>
          <p:nvPr>
            <p:ph type="ctrTitle"/>
          </p:nvPr>
        </p:nvSpPr>
        <p:spPr/>
        <p:txBody>
          <a:bodyPr/>
          <a:lstStyle/>
          <a:p>
            <a:r>
              <a:rPr lang="en-US" altLang="zh-CN" dirty="0"/>
              <a:t>Experiment</a:t>
            </a:r>
            <a:endParaRPr lang="zh-CN" altLang="en-US" dirty="0"/>
          </a:p>
        </p:txBody>
      </p:sp>
    </p:spTree>
    <p:extLst>
      <p:ext uri="{BB962C8B-B14F-4D97-AF65-F5344CB8AC3E}">
        <p14:creationId xmlns:p14="http://schemas.microsoft.com/office/powerpoint/2010/main" val="3556958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2FE1A2-3EEE-784D-1BD3-D4192CCF70CC}"/>
              </a:ext>
            </a:extLst>
          </p:cNvPr>
          <p:cNvSpPr>
            <a:spLocks noGrp="1"/>
          </p:cNvSpPr>
          <p:nvPr>
            <p:ph idx="1"/>
          </p:nvPr>
        </p:nvSpPr>
        <p:spPr/>
        <p:txBody>
          <a:bodyPr/>
          <a:lstStyle/>
          <a:p>
            <a:r>
              <a:rPr lang="en-US" altLang="zh-CN" dirty="0"/>
              <a:t>Main results</a:t>
            </a:r>
            <a:endParaRPr lang="zh-CN" altLang="en-US" dirty="0"/>
          </a:p>
        </p:txBody>
      </p:sp>
      <p:sp>
        <p:nvSpPr>
          <p:cNvPr id="3" name="标题 2">
            <a:extLst>
              <a:ext uri="{FF2B5EF4-FFF2-40B4-BE49-F238E27FC236}">
                <a16:creationId xmlns:a16="http://schemas.microsoft.com/office/drawing/2014/main" id="{F88492B1-47E3-1347-32D1-C90EA59178B6}"/>
              </a:ext>
            </a:extLst>
          </p:cNvPr>
          <p:cNvSpPr>
            <a:spLocks noGrp="1"/>
          </p:cNvSpPr>
          <p:nvPr>
            <p:ph type="ctrTitle"/>
          </p:nvPr>
        </p:nvSpPr>
        <p:spPr/>
        <p:txBody>
          <a:bodyPr/>
          <a:lstStyle/>
          <a:p>
            <a:r>
              <a:rPr lang="en-US" altLang="zh-CN" dirty="0"/>
              <a:t>Experiment</a:t>
            </a:r>
            <a:endParaRPr lang="zh-CN" altLang="en-US" dirty="0"/>
          </a:p>
        </p:txBody>
      </p:sp>
      <p:pic>
        <p:nvPicPr>
          <p:cNvPr id="5" name="图片 4">
            <a:extLst>
              <a:ext uri="{FF2B5EF4-FFF2-40B4-BE49-F238E27FC236}">
                <a16:creationId xmlns:a16="http://schemas.microsoft.com/office/drawing/2014/main" id="{4B61897A-8C5D-E716-28E3-B920D4292AB6}"/>
              </a:ext>
            </a:extLst>
          </p:cNvPr>
          <p:cNvPicPr>
            <a:picLocks noChangeAspect="1"/>
          </p:cNvPicPr>
          <p:nvPr/>
        </p:nvPicPr>
        <p:blipFill>
          <a:blip r:embed="rId2"/>
          <a:stretch>
            <a:fillRect/>
          </a:stretch>
        </p:blipFill>
        <p:spPr>
          <a:xfrm>
            <a:off x="1636650" y="2139612"/>
            <a:ext cx="8918700" cy="2823006"/>
          </a:xfrm>
          <a:prstGeom prst="rect">
            <a:avLst/>
          </a:prstGeom>
        </p:spPr>
      </p:pic>
    </p:spTree>
    <p:extLst>
      <p:ext uri="{BB962C8B-B14F-4D97-AF65-F5344CB8AC3E}">
        <p14:creationId xmlns:p14="http://schemas.microsoft.com/office/powerpoint/2010/main" val="3664805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A8E689-5CD0-50E6-4E7E-830EE645E061}"/>
              </a:ext>
            </a:extLst>
          </p:cNvPr>
          <p:cNvSpPr>
            <a:spLocks noGrp="1"/>
          </p:cNvSpPr>
          <p:nvPr>
            <p:ph idx="1"/>
          </p:nvPr>
        </p:nvSpPr>
        <p:spPr/>
        <p:txBody>
          <a:bodyPr/>
          <a:lstStyle/>
          <a:p>
            <a:r>
              <a:rPr lang="en-US" altLang="zh-CN" dirty="0"/>
              <a:t>Effectiveness of rebalancing</a:t>
            </a:r>
            <a:endParaRPr lang="zh-CN" altLang="en-US" dirty="0"/>
          </a:p>
        </p:txBody>
      </p:sp>
      <p:sp>
        <p:nvSpPr>
          <p:cNvPr id="3" name="标题 2">
            <a:extLst>
              <a:ext uri="{FF2B5EF4-FFF2-40B4-BE49-F238E27FC236}">
                <a16:creationId xmlns:a16="http://schemas.microsoft.com/office/drawing/2014/main" id="{7AE0E2FA-78C0-4F6A-5068-9A3E669973DC}"/>
              </a:ext>
            </a:extLst>
          </p:cNvPr>
          <p:cNvSpPr>
            <a:spLocks noGrp="1"/>
          </p:cNvSpPr>
          <p:nvPr>
            <p:ph type="ctrTitle"/>
          </p:nvPr>
        </p:nvSpPr>
        <p:spPr/>
        <p:txBody>
          <a:bodyPr/>
          <a:lstStyle/>
          <a:p>
            <a:r>
              <a:rPr lang="en-US" altLang="zh-CN" dirty="0"/>
              <a:t>Experiment</a:t>
            </a:r>
            <a:endParaRPr lang="zh-CN" altLang="en-US" dirty="0"/>
          </a:p>
        </p:txBody>
      </p:sp>
      <p:pic>
        <p:nvPicPr>
          <p:cNvPr id="7" name="图片 6">
            <a:extLst>
              <a:ext uri="{FF2B5EF4-FFF2-40B4-BE49-F238E27FC236}">
                <a16:creationId xmlns:a16="http://schemas.microsoft.com/office/drawing/2014/main" id="{3744D86A-2BA6-C757-369C-5979E5FD31E0}"/>
              </a:ext>
            </a:extLst>
          </p:cNvPr>
          <p:cNvPicPr>
            <a:picLocks noChangeAspect="1"/>
          </p:cNvPicPr>
          <p:nvPr/>
        </p:nvPicPr>
        <p:blipFill>
          <a:blip r:embed="rId2"/>
          <a:stretch>
            <a:fillRect/>
          </a:stretch>
        </p:blipFill>
        <p:spPr>
          <a:xfrm>
            <a:off x="1885071" y="1612680"/>
            <a:ext cx="8093430" cy="4575580"/>
          </a:xfrm>
          <a:prstGeom prst="rect">
            <a:avLst/>
          </a:prstGeom>
        </p:spPr>
      </p:pic>
    </p:spTree>
    <p:extLst>
      <p:ext uri="{BB962C8B-B14F-4D97-AF65-F5344CB8AC3E}">
        <p14:creationId xmlns:p14="http://schemas.microsoft.com/office/powerpoint/2010/main" val="181509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A2EEE9-C66F-C8EB-0B34-13DBB2876C22}"/>
              </a:ext>
            </a:extLst>
          </p:cNvPr>
          <p:cNvSpPr>
            <a:spLocks noGrp="1"/>
          </p:cNvSpPr>
          <p:nvPr>
            <p:ph idx="1"/>
          </p:nvPr>
        </p:nvSpPr>
        <p:spPr/>
        <p:txBody>
          <a:bodyPr/>
          <a:lstStyle/>
          <a:p>
            <a:pPr algn="just"/>
            <a:r>
              <a:rPr lang="en-US" altLang="zh-CN" dirty="0"/>
              <a:t>We proposed a semi-supervised transfer learning framework for low resource joint entity and relation extraction in scientific domains.</a:t>
            </a:r>
          </a:p>
          <a:p>
            <a:pPr algn="just"/>
            <a:r>
              <a:rPr lang="en-US" altLang="zh-CN" dirty="0"/>
              <a:t>We adopt a class rebalancing strategy when expanding training set with pseudo labels to prevent bias to majority classes. </a:t>
            </a:r>
          </a:p>
          <a:p>
            <a:pPr algn="just"/>
            <a:r>
              <a:rPr lang="en-US" altLang="zh-CN" dirty="0"/>
              <a:t>To the best of our knowledge, we are the first ones to adopt semi-supervised learning and transfer learning simultaneously for low resource scientific information extraction</a:t>
            </a:r>
          </a:p>
        </p:txBody>
      </p:sp>
      <p:sp>
        <p:nvSpPr>
          <p:cNvPr id="3" name="标题 2">
            <a:extLst>
              <a:ext uri="{FF2B5EF4-FFF2-40B4-BE49-F238E27FC236}">
                <a16:creationId xmlns:a16="http://schemas.microsoft.com/office/drawing/2014/main" id="{D463D7B0-6351-7B76-6200-CFAEA39B2864}"/>
              </a:ext>
            </a:extLst>
          </p:cNvPr>
          <p:cNvSpPr>
            <a:spLocks noGrp="1"/>
          </p:cNvSpPr>
          <p:nvPr>
            <p:ph type="ctrTitle"/>
          </p:nvPr>
        </p:nvSpPr>
        <p:spPr/>
        <p:txBody>
          <a:bodyPr/>
          <a:lstStyle/>
          <a:p>
            <a:r>
              <a:rPr lang="en-US" altLang="zh-CN" dirty="0"/>
              <a:t>Conclusion</a:t>
            </a:r>
            <a:endParaRPr lang="zh-CN" altLang="en-US" dirty="0"/>
          </a:p>
        </p:txBody>
      </p:sp>
    </p:spTree>
    <p:extLst>
      <p:ext uri="{BB962C8B-B14F-4D97-AF65-F5344CB8AC3E}">
        <p14:creationId xmlns:p14="http://schemas.microsoft.com/office/powerpoint/2010/main" val="52431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CB86595-49CD-4DD9-F753-AC76221EE871}"/>
              </a:ext>
            </a:extLst>
          </p:cNvPr>
          <p:cNvSpPr>
            <a:spLocks noGrp="1"/>
          </p:cNvSpPr>
          <p:nvPr>
            <p:ph type="ctrTitle"/>
          </p:nvPr>
        </p:nvSpPr>
        <p:spPr/>
        <p:txBody>
          <a:bodyPr/>
          <a:lstStyle/>
          <a:p>
            <a:endParaRPr lang="zh-CN" altLang="en-US" dirty="0"/>
          </a:p>
        </p:txBody>
      </p:sp>
      <p:sp>
        <p:nvSpPr>
          <p:cNvPr id="4" name="文本框 3">
            <a:extLst>
              <a:ext uri="{FF2B5EF4-FFF2-40B4-BE49-F238E27FC236}">
                <a16:creationId xmlns:a16="http://schemas.microsoft.com/office/drawing/2014/main" id="{3357ECC6-8DDA-6BE3-19D2-EC0EA88E46C1}"/>
              </a:ext>
            </a:extLst>
          </p:cNvPr>
          <p:cNvSpPr txBox="1"/>
          <p:nvPr/>
        </p:nvSpPr>
        <p:spPr>
          <a:xfrm>
            <a:off x="3648636" y="2321620"/>
            <a:ext cx="4696287" cy="1938992"/>
          </a:xfrm>
          <a:prstGeom prst="rect">
            <a:avLst/>
          </a:prstGeom>
          <a:noFill/>
        </p:spPr>
        <p:txBody>
          <a:bodyPr wrap="square" rtlCol="0">
            <a:spAutoFit/>
          </a:bodyPr>
          <a:lstStyle/>
          <a:p>
            <a:r>
              <a:rPr lang="en-US" altLang="zh-CN" sz="4000" dirty="0"/>
              <a:t>Thanks for listening!</a:t>
            </a:r>
          </a:p>
          <a:p>
            <a:endParaRPr lang="en-US" altLang="zh-CN" sz="4000" dirty="0"/>
          </a:p>
          <a:p>
            <a:pPr algn="ctr"/>
            <a:r>
              <a:rPr lang="en-US" altLang="zh-CN" sz="4000" dirty="0"/>
              <a:t>Q&amp;A</a:t>
            </a:r>
            <a:endParaRPr lang="zh-CN" altLang="en-US" sz="4000" dirty="0"/>
          </a:p>
        </p:txBody>
      </p:sp>
    </p:spTree>
    <p:extLst>
      <p:ext uri="{BB962C8B-B14F-4D97-AF65-F5344CB8AC3E}">
        <p14:creationId xmlns:p14="http://schemas.microsoft.com/office/powerpoint/2010/main" val="33600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1FEB14F-87CD-3877-C004-D0F03919696E}"/>
              </a:ext>
            </a:extLst>
          </p:cNvPr>
          <p:cNvSpPr>
            <a:spLocks noGrp="1"/>
          </p:cNvSpPr>
          <p:nvPr>
            <p:ph idx="1"/>
          </p:nvPr>
        </p:nvSpPr>
        <p:spPr/>
        <p:txBody>
          <a:bodyPr/>
          <a:lstStyle/>
          <a:p>
            <a:r>
              <a:rPr lang="en-US" altLang="zh-CN" dirty="0"/>
              <a:t>Background</a:t>
            </a:r>
          </a:p>
          <a:p>
            <a:r>
              <a:rPr lang="en-US" altLang="zh-CN" dirty="0"/>
              <a:t>Methodology</a:t>
            </a:r>
          </a:p>
          <a:p>
            <a:r>
              <a:rPr lang="en-US" altLang="zh-CN" dirty="0"/>
              <a:t>Experiment &amp; Result</a:t>
            </a:r>
          </a:p>
          <a:p>
            <a:r>
              <a:rPr lang="en-US" altLang="zh-CN" dirty="0"/>
              <a:t>Conclusion</a:t>
            </a:r>
          </a:p>
          <a:p>
            <a:endParaRPr lang="zh-CN" altLang="en-US" dirty="0"/>
          </a:p>
        </p:txBody>
      </p:sp>
      <p:sp>
        <p:nvSpPr>
          <p:cNvPr id="3" name="标题 2">
            <a:extLst>
              <a:ext uri="{FF2B5EF4-FFF2-40B4-BE49-F238E27FC236}">
                <a16:creationId xmlns:a16="http://schemas.microsoft.com/office/drawing/2014/main" id="{E33A6B00-CF68-3C81-1B25-CB63C16619A0}"/>
              </a:ext>
            </a:extLst>
          </p:cNvPr>
          <p:cNvSpPr>
            <a:spLocks noGrp="1"/>
          </p:cNvSpPr>
          <p:nvPr>
            <p:ph type="ctrTitle"/>
          </p:nvPr>
        </p:nvSpPr>
        <p:spPr/>
        <p:txBody>
          <a:bodyPr/>
          <a:lstStyle/>
          <a:p>
            <a:r>
              <a:rPr lang="en-US" altLang="zh-CN" dirty="0"/>
              <a:t>Outline</a:t>
            </a:r>
            <a:endParaRPr lang="zh-CN" altLang="en-US" dirty="0"/>
          </a:p>
        </p:txBody>
      </p:sp>
    </p:spTree>
    <p:extLst>
      <p:ext uri="{BB962C8B-B14F-4D97-AF65-F5344CB8AC3E}">
        <p14:creationId xmlns:p14="http://schemas.microsoft.com/office/powerpoint/2010/main" val="763087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289FEA-C616-07D6-2B66-F81CE533EFE0}"/>
              </a:ext>
            </a:extLst>
          </p:cNvPr>
          <p:cNvSpPr>
            <a:spLocks noGrp="1"/>
          </p:cNvSpPr>
          <p:nvPr>
            <p:ph idx="1"/>
          </p:nvPr>
        </p:nvSpPr>
        <p:spPr/>
        <p:txBody>
          <a:bodyPr/>
          <a:lstStyle/>
          <a:p>
            <a:r>
              <a:rPr lang="en-US" altLang="zh-CN" dirty="0"/>
              <a:t>Task definition</a:t>
            </a:r>
          </a:p>
          <a:p>
            <a:pPr lvl="1"/>
            <a:r>
              <a:rPr lang="en-US" altLang="zh-CN" dirty="0"/>
              <a:t>Given a sentence, extract all entities and their relations</a:t>
            </a:r>
            <a:endParaRPr lang="zh-CN" altLang="en-US" dirty="0"/>
          </a:p>
        </p:txBody>
      </p:sp>
      <p:sp>
        <p:nvSpPr>
          <p:cNvPr id="3" name="标题 2">
            <a:extLst>
              <a:ext uri="{FF2B5EF4-FFF2-40B4-BE49-F238E27FC236}">
                <a16:creationId xmlns:a16="http://schemas.microsoft.com/office/drawing/2014/main" id="{2F20B55C-F0C9-DC20-E093-97AE94C0220F}"/>
              </a:ext>
            </a:extLst>
          </p:cNvPr>
          <p:cNvSpPr>
            <a:spLocks noGrp="1"/>
          </p:cNvSpPr>
          <p:nvPr>
            <p:ph type="ctrTitle"/>
          </p:nvPr>
        </p:nvSpPr>
        <p:spPr/>
        <p:txBody>
          <a:bodyPr/>
          <a:lstStyle/>
          <a:p>
            <a:r>
              <a:rPr lang="en-US" altLang="zh-CN" dirty="0"/>
              <a:t>Background</a:t>
            </a:r>
            <a:endParaRPr lang="zh-CN" altLang="en-US" dirty="0"/>
          </a:p>
        </p:txBody>
      </p:sp>
      <p:sp>
        <p:nvSpPr>
          <p:cNvPr id="4" name="文本框 3">
            <a:extLst>
              <a:ext uri="{FF2B5EF4-FFF2-40B4-BE49-F238E27FC236}">
                <a16:creationId xmlns:a16="http://schemas.microsoft.com/office/drawing/2014/main" id="{C9720847-9B7C-CBB9-978E-CB9A5F1A743D}"/>
              </a:ext>
            </a:extLst>
          </p:cNvPr>
          <p:cNvSpPr txBox="1"/>
          <p:nvPr/>
        </p:nvSpPr>
        <p:spPr>
          <a:xfrm>
            <a:off x="3044053" y="2862929"/>
            <a:ext cx="6103891" cy="738664"/>
          </a:xfrm>
          <a:prstGeom prst="rect">
            <a:avLst/>
          </a:prstGeom>
          <a:noFill/>
        </p:spPr>
        <p:txBody>
          <a:bodyPr wrap="square" rtlCol="0">
            <a:spAutoFit/>
          </a:bodyPr>
          <a:lstStyle/>
          <a:p>
            <a:r>
              <a:rPr lang="en-US" altLang="zh-CN" sz="2100" dirty="0"/>
              <a:t>CNN is used for named entity recognition.</a:t>
            </a:r>
          </a:p>
          <a:p>
            <a:endParaRPr lang="en-US" altLang="zh-CN" sz="2100" dirty="0"/>
          </a:p>
        </p:txBody>
      </p:sp>
      <p:sp>
        <p:nvSpPr>
          <p:cNvPr id="5" name="文本框 4">
            <a:extLst>
              <a:ext uri="{FF2B5EF4-FFF2-40B4-BE49-F238E27FC236}">
                <a16:creationId xmlns:a16="http://schemas.microsoft.com/office/drawing/2014/main" id="{B679F35A-30AE-75E4-4905-A8FBEA54E1AE}"/>
              </a:ext>
            </a:extLst>
          </p:cNvPr>
          <p:cNvSpPr txBox="1"/>
          <p:nvPr/>
        </p:nvSpPr>
        <p:spPr>
          <a:xfrm>
            <a:off x="3044054" y="4231358"/>
            <a:ext cx="6103891" cy="1384995"/>
          </a:xfrm>
          <a:prstGeom prst="rect">
            <a:avLst/>
          </a:prstGeom>
          <a:noFill/>
        </p:spPr>
        <p:txBody>
          <a:bodyPr wrap="square" rtlCol="0">
            <a:spAutoFit/>
          </a:bodyPr>
          <a:lstStyle/>
          <a:p>
            <a:r>
              <a:rPr lang="en-US" altLang="zh-CN" sz="2100" dirty="0"/>
              <a:t>CNN: method</a:t>
            </a:r>
          </a:p>
          <a:p>
            <a:r>
              <a:rPr lang="en-US" altLang="zh-CN" sz="2100" dirty="0"/>
              <a:t>Named entity recognition: task</a:t>
            </a:r>
          </a:p>
          <a:p>
            <a:r>
              <a:rPr lang="en-US" altLang="zh-CN" sz="2100" dirty="0"/>
              <a:t>(CNN, Used-for, named entity recognition)</a:t>
            </a:r>
          </a:p>
          <a:p>
            <a:endParaRPr lang="en-US" altLang="zh-CN" sz="2100" dirty="0"/>
          </a:p>
        </p:txBody>
      </p:sp>
      <p:sp>
        <p:nvSpPr>
          <p:cNvPr id="6" name="箭头: 下 5">
            <a:extLst>
              <a:ext uri="{FF2B5EF4-FFF2-40B4-BE49-F238E27FC236}">
                <a16:creationId xmlns:a16="http://schemas.microsoft.com/office/drawing/2014/main" id="{79250821-62AA-675C-194F-5AED85ACFB60}"/>
              </a:ext>
            </a:extLst>
          </p:cNvPr>
          <p:cNvSpPr/>
          <p:nvPr/>
        </p:nvSpPr>
        <p:spPr>
          <a:xfrm>
            <a:off x="4819845" y="3429000"/>
            <a:ext cx="964504" cy="73866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613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1EA729-8157-AC13-4015-9BCA0D05F2D0}"/>
              </a:ext>
            </a:extLst>
          </p:cNvPr>
          <p:cNvSpPr>
            <a:spLocks noGrp="1"/>
          </p:cNvSpPr>
          <p:nvPr>
            <p:ph idx="1"/>
          </p:nvPr>
        </p:nvSpPr>
        <p:spPr/>
        <p:txBody>
          <a:bodyPr/>
          <a:lstStyle/>
          <a:p>
            <a:r>
              <a:rPr lang="en-US" altLang="zh-CN" dirty="0"/>
              <a:t>Background</a:t>
            </a:r>
          </a:p>
          <a:p>
            <a:pPr lvl="1"/>
            <a:r>
              <a:rPr lang="en-US" altLang="zh-CN" dirty="0"/>
              <a:t>The knowledge in papers is difficult to be utilized directly.</a:t>
            </a:r>
          </a:p>
          <a:p>
            <a:pPr lvl="1"/>
            <a:r>
              <a:rPr lang="en-US" altLang="zh-CN" dirty="0"/>
              <a:t>It’s important to convert the unstructured scientific papers into structured knowledge base that can be utilized by downstream tasks.</a:t>
            </a:r>
          </a:p>
        </p:txBody>
      </p:sp>
      <p:sp>
        <p:nvSpPr>
          <p:cNvPr id="3" name="标题 2">
            <a:extLst>
              <a:ext uri="{FF2B5EF4-FFF2-40B4-BE49-F238E27FC236}">
                <a16:creationId xmlns:a16="http://schemas.microsoft.com/office/drawing/2014/main" id="{22F3411B-5DE9-49E4-766D-930BBB05C551}"/>
              </a:ext>
            </a:extLst>
          </p:cNvPr>
          <p:cNvSpPr>
            <a:spLocks noGrp="1"/>
          </p:cNvSpPr>
          <p:nvPr>
            <p:ph type="ctrTitle"/>
          </p:nvPr>
        </p:nvSpPr>
        <p:spPr/>
        <p:txBody>
          <a:bodyPr/>
          <a:lstStyle/>
          <a:p>
            <a:r>
              <a:rPr lang="en-US" altLang="zh-CN" dirty="0"/>
              <a:t>Background</a:t>
            </a:r>
            <a:endParaRPr lang="zh-CN" altLang="en-US" dirty="0"/>
          </a:p>
        </p:txBody>
      </p:sp>
      <p:pic>
        <p:nvPicPr>
          <p:cNvPr id="5" name="图片 4">
            <a:extLst>
              <a:ext uri="{FF2B5EF4-FFF2-40B4-BE49-F238E27FC236}">
                <a16:creationId xmlns:a16="http://schemas.microsoft.com/office/drawing/2014/main" id="{0E1396EF-95D5-DCF7-E1E1-F33331352CDD}"/>
              </a:ext>
            </a:extLst>
          </p:cNvPr>
          <p:cNvPicPr>
            <a:picLocks noChangeAspect="1"/>
          </p:cNvPicPr>
          <p:nvPr/>
        </p:nvPicPr>
        <p:blipFill>
          <a:blip r:embed="rId2"/>
          <a:stretch>
            <a:fillRect/>
          </a:stretch>
        </p:blipFill>
        <p:spPr>
          <a:xfrm>
            <a:off x="3502437" y="3121946"/>
            <a:ext cx="4988686" cy="2947020"/>
          </a:xfrm>
          <a:prstGeom prst="rect">
            <a:avLst/>
          </a:prstGeom>
        </p:spPr>
      </p:pic>
    </p:spTree>
    <p:extLst>
      <p:ext uri="{BB962C8B-B14F-4D97-AF65-F5344CB8AC3E}">
        <p14:creationId xmlns:p14="http://schemas.microsoft.com/office/powerpoint/2010/main" val="92571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F81AA6-36EC-9430-B215-3B113A7E6A92}"/>
              </a:ext>
            </a:extLst>
          </p:cNvPr>
          <p:cNvSpPr>
            <a:spLocks noGrp="1"/>
          </p:cNvSpPr>
          <p:nvPr>
            <p:ph idx="1"/>
          </p:nvPr>
        </p:nvSpPr>
        <p:spPr/>
        <p:txBody>
          <a:bodyPr/>
          <a:lstStyle/>
          <a:p>
            <a:r>
              <a:rPr lang="en-US" altLang="zh-CN" dirty="0"/>
              <a:t>Challenge</a:t>
            </a:r>
          </a:p>
          <a:p>
            <a:pPr lvl="1"/>
            <a:r>
              <a:rPr lang="en-US" altLang="zh-CN" dirty="0"/>
              <a:t>It’s expensive to get a large amount of labeled data, especially in scientific domain.</a:t>
            </a:r>
          </a:p>
          <a:p>
            <a:r>
              <a:rPr lang="en-US" altLang="zh-CN" dirty="0"/>
              <a:t>Weakness of previous work</a:t>
            </a:r>
          </a:p>
          <a:p>
            <a:pPr lvl="1"/>
            <a:r>
              <a:rPr lang="en-US" altLang="zh-CN" dirty="0"/>
              <a:t>Several semi-supervised learning methods have been proposed, but they require the input sentence to contain only two entities and the two entities are given.</a:t>
            </a:r>
            <a:endParaRPr lang="zh-CN" altLang="en-US" dirty="0"/>
          </a:p>
          <a:p>
            <a:endParaRPr lang="zh-CN" altLang="en-US" dirty="0"/>
          </a:p>
        </p:txBody>
      </p:sp>
      <p:sp>
        <p:nvSpPr>
          <p:cNvPr id="3" name="标题 2">
            <a:extLst>
              <a:ext uri="{FF2B5EF4-FFF2-40B4-BE49-F238E27FC236}">
                <a16:creationId xmlns:a16="http://schemas.microsoft.com/office/drawing/2014/main" id="{7811915E-0213-5586-239A-95026A043340}"/>
              </a:ext>
            </a:extLst>
          </p:cNvPr>
          <p:cNvSpPr>
            <a:spLocks noGrp="1"/>
          </p:cNvSpPr>
          <p:nvPr>
            <p:ph type="ctrTitle"/>
          </p:nvPr>
        </p:nvSpPr>
        <p:spPr/>
        <p:txBody>
          <a:bodyPr/>
          <a:lstStyle/>
          <a:p>
            <a:r>
              <a:rPr lang="en-US" altLang="zh-CN" dirty="0"/>
              <a:t>Background</a:t>
            </a:r>
            <a:endParaRPr lang="zh-CN" altLang="en-US" dirty="0"/>
          </a:p>
        </p:txBody>
      </p:sp>
    </p:spTree>
    <p:extLst>
      <p:ext uri="{BB962C8B-B14F-4D97-AF65-F5344CB8AC3E}">
        <p14:creationId xmlns:p14="http://schemas.microsoft.com/office/powerpoint/2010/main" val="357254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2B6795-CEE9-1B50-D8BD-ECCBAAA60E20}"/>
              </a:ext>
            </a:extLst>
          </p:cNvPr>
          <p:cNvSpPr>
            <a:spLocks noGrp="1"/>
          </p:cNvSpPr>
          <p:nvPr>
            <p:ph idx="1"/>
          </p:nvPr>
        </p:nvSpPr>
        <p:spPr/>
        <p:txBody>
          <a:bodyPr/>
          <a:lstStyle/>
          <a:p>
            <a:r>
              <a:rPr lang="en-US" altLang="zh-CN" dirty="0"/>
              <a:t>The proposed framework</a:t>
            </a:r>
          </a:p>
          <a:p>
            <a:pPr lvl="1"/>
            <a:r>
              <a:rPr lang="en-US" altLang="zh-CN" dirty="0"/>
              <a:t>Aiming to extract all entities and triplets in a sentence in low resource scenarios.</a:t>
            </a:r>
          </a:p>
          <a:p>
            <a:pPr lvl="1"/>
            <a:r>
              <a:rPr lang="en-US" altLang="zh-CN" dirty="0"/>
              <a:t>A rebalancing strategy is adopted to alleviate data imbalance.</a:t>
            </a:r>
          </a:p>
          <a:p>
            <a:pPr lvl="1"/>
            <a:r>
              <a:rPr lang="en-US" altLang="zh-CN" dirty="0"/>
              <a:t>Transfer learning is used to transfer knowledge.</a:t>
            </a:r>
          </a:p>
          <a:p>
            <a:pPr lvl="1"/>
            <a:endParaRPr lang="en-US" altLang="zh-CN" dirty="0"/>
          </a:p>
          <a:p>
            <a:pPr lvl="1"/>
            <a:endParaRPr lang="en-US" altLang="zh-CN" dirty="0"/>
          </a:p>
          <a:p>
            <a:pPr lvl="1"/>
            <a:endParaRPr lang="zh-CN" altLang="en-US" dirty="0"/>
          </a:p>
        </p:txBody>
      </p:sp>
      <p:sp>
        <p:nvSpPr>
          <p:cNvPr id="3" name="标题 2">
            <a:extLst>
              <a:ext uri="{FF2B5EF4-FFF2-40B4-BE49-F238E27FC236}">
                <a16:creationId xmlns:a16="http://schemas.microsoft.com/office/drawing/2014/main" id="{78CE5281-DDEE-EC9D-C3BC-022CCCADA01A}"/>
              </a:ext>
            </a:extLst>
          </p:cNvPr>
          <p:cNvSpPr>
            <a:spLocks noGrp="1"/>
          </p:cNvSpPr>
          <p:nvPr>
            <p:ph type="ctrTitle"/>
          </p:nvPr>
        </p:nvSpPr>
        <p:spPr/>
        <p:txBody>
          <a:bodyPr/>
          <a:lstStyle/>
          <a:p>
            <a:r>
              <a:rPr lang="en-US" altLang="zh-CN" dirty="0"/>
              <a:t>Methodology</a:t>
            </a:r>
            <a:endParaRPr lang="zh-CN" altLang="en-US" dirty="0"/>
          </a:p>
        </p:txBody>
      </p:sp>
      <p:graphicFrame>
        <p:nvGraphicFramePr>
          <p:cNvPr id="8" name="表格 4">
            <a:extLst>
              <a:ext uri="{FF2B5EF4-FFF2-40B4-BE49-F238E27FC236}">
                <a16:creationId xmlns:a16="http://schemas.microsoft.com/office/drawing/2014/main" id="{1BA0E16C-D35F-B155-2247-711DD0A8F760}"/>
              </a:ext>
            </a:extLst>
          </p:cNvPr>
          <p:cNvGraphicFramePr>
            <a:graphicFrameLocks noGrp="1"/>
          </p:cNvGraphicFramePr>
          <p:nvPr>
            <p:extLst>
              <p:ext uri="{D42A27DB-BD31-4B8C-83A1-F6EECF244321}">
                <p14:modId xmlns:p14="http://schemas.microsoft.com/office/powerpoint/2010/main" val="392398241"/>
              </p:ext>
            </p:extLst>
          </p:nvPr>
        </p:nvGraphicFramePr>
        <p:xfrm>
          <a:off x="6932474" y="2769833"/>
          <a:ext cx="4572986" cy="3231474"/>
        </p:xfrm>
        <a:graphic>
          <a:graphicData uri="http://schemas.openxmlformats.org/drawingml/2006/table">
            <a:tbl>
              <a:tblPr firstRow="1" bandRow="1">
                <a:tableStyleId>{073A0DAA-6AF3-43AB-8588-CEC1D06C72B9}</a:tableStyleId>
              </a:tblPr>
              <a:tblGrid>
                <a:gridCol w="2286493">
                  <a:extLst>
                    <a:ext uri="{9D8B030D-6E8A-4147-A177-3AD203B41FA5}">
                      <a16:colId xmlns:a16="http://schemas.microsoft.com/office/drawing/2014/main" val="3480821890"/>
                    </a:ext>
                  </a:extLst>
                </a:gridCol>
                <a:gridCol w="2286493">
                  <a:extLst>
                    <a:ext uri="{9D8B030D-6E8A-4147-A177-3AD203B41FA5}">
                      <a16:colId xmlns:a16="http://schemas.microsoft.com/office/drawing/2014/main" val="1220740574"/>
                    </a:ext>
                  </a:extLst>
                </a:gridCol>
              </a:tblGrid>
              <a:tr h="365597">
                <a:tc>
                  <a:txBody>
                    <a:bodyPr/>
                    <a:lstStyle/>
                    <a:p>
                      <a:pPr algn="ctr"/>
                      <a:r>
                        <a:rPr lang="en-US" altLang="zh-CN" dirty="0"/>
                        <a:t>Label</a:t>
                      </a:r>
                      <a:endParaRPr lang="zh-CN" altLang="en-US" dirty="0"/>
                    </a:p>
                  </a:txBody>
                  <a:tcPr/>
                </a:tc>
                <a:tc>
                  <a:txBody>
                    <a:bodyPr/>
                    <a:lstStyle/>
                    <a:p>
                      <a:pPr algn="ctr"/>
                      <a:r>
                        <a:rPr lang="en-US" altLang="zh-CN" dirty="0"/>
                        <a:t>Proportion</a:t>
                      </a:r>
                      <a:endParaRPr lang="zh-CN" altLang="en-US" dirty="0"/>
                    </a:p>
                  </a:txBody>
                  <a:tcPr/>
                </a:tc>
                <a:extLst>
                  <a:ext uri="{0D108BD9-81ED-4DB2-BD59-A6C34878D82A}">
                    <a16:rowId xmlns:a16="http://schemas.microsoft.com/office/drawing/2014/main" val="4062550527"/>
                  </a:ext>
                </a:extLst>
              </a:tr>
              <a:tr h="409411">
                <a:tc>
                  <a:txBody>
                    <a:bodyPr/>
                    <a:lstStyle/>
                    <a:p>
                      <a:pPr algn="ctr"/>
                      <a:r>
                        <a:rPr lang="en-US" altLang="zh-CN" dirty="0"/>
                        <a:t>Used-for</a:t>
                      </a:r>
                      <a:endParaRPr lang="zh-CN" altLang="en-US" dirty="0"/>
                    </a:p>
                  </a:txBody>
                  <a:tcPr/>
                </a:tc>
                <a:tc>
                  <a:txBody>
                    <a:bodyPr/>
                    <a:lstStyle/>
                    <a:p>
                      <a:pPr algn="ctr"/>
                      <a:r>
                        <a:rPr lang="en-US" altLang="zh-CN" dirty="0"/>
                        <a:t>52.5%</a:t>
                      </a:r>
                      <a:endParaRPr lang="zh-CN" altLang="en-US" dirty="0"/>
                    </a:p>
                  </a:txBody>
                  <a:tcPr/>
                </a:tc>
                <a:extLst>
                  <a:ext uri="{0D108BD9-81ED-4DB2-BD59-A6C34878D82A}">
                    <a16:rowId xmlns:a16="http://schemas.microsoft.com/office/drawing/2014/main" val="3524151807"/>
                  </a:ext>
                </a:extLst>
              </a:tr>
              <a:tr h="409411">
                <a:tc>
                  <a:txBody>
                    <a:bodyPr/>
                    <a:lstStyle/>
                    <a:p>
                      <a:pPr algn="ctr"/>
                      <a:r>
                        <a:rPr lang="en-US" altLang="zh-CN" dirty="0"/>
                        <a:t>Feature-of</a:t>
                      </a:r>
                      <a:endParaRPr lang="zh-CN" altLang="en-US" dirty="0"/>
                    </a:p>
                  </a:txBody>
                  <a:tcPr/>
                </a:tc>
                <a:tc>
                  <a:txBody>
                    <a:bodyPr/>
                    <a:lstStyle/>
                    <a:p>
                      <a:pPr algn="ctr"/>
                      <a:r>
                        <a:rPr lang="en-US" altLang="zh-CN" dirty="0"/>
                        <a:t>5.4%</a:t>
                      </a:r>
                      <a:endParaRPr lang="zh-CN" altLang="en-US" dirty="0"/>
                    </a:p>
                  </a:txBody>
                  <a:tcPr/>
                </a:tc>
                <a:extLst>
                  <a:ext uri="{0D108BD9-81ED-4DB2-BD59-A6C34878D82A}">
                    <a16:rowId xmlns:a16="http://schemas.microsoft.com/office/drawing/2014/main" val="1478277787"/>
                  </a:ext>
                </a:extLst>
              </a:tr>
              <a:tr h="409411">
                <a:tc>
                  <a:txBody>
                    <a:bodyPr/>
                    <a:lstStyle/>
                    <a:p>
                      <a:pPr algn="ctr"/>
                      <a:r>
                        <a:rPr lang="en-US" altLang="zh-CN" dirty="0"/>
                        <a:t>Hyponym-of</a:t>
                      </a:r>
                      <a:endParaRPr lang="zh-CN" altLang="en-US" dirty="0"/>
                    </a:p>
                  </a:txBody>
                  <a:tcPr/>
                </a:tc>
                <a:tc>
                  <a:txBody>
                    <a:bodyPr/>
                    <a:lstStyle/>
                    <a:p>
                      <a:pPr algn="ctr"/>
                      <a:r>
                        <a:rPr lang="en-US" altLang="zh-CN" dirty="0"/>
                        <a:t>9.3%</a:t>
                      </a:r>
                      <a:endParaRPr lang="zh-CN" altLang="en-US" dirty="0"/>
                    </a:p>
                  </a:txBody>
                  <a:tcPr/>
                </a:tc>
                <a:extLst>
                  <a:ext uri="{0D108BD9-81ED-4DB2-BD59-A6C34878D82A}">
                    <a16:rowId xmlns:a16="http://schemas.microsoft.com/office/drawing/2014/main" val="1992675881"/>
                  </a:ext>
                </a:extLst>
              </a:tr>
              <a:tr h="409411">
                <a:tc>
                  <a:txBody>
                    <a:bodyPr/>
                    <a:lstStyle/>
                    <a:p>
                      <a:pPr algn="ctr"/>
                      <a:r>
                        <a:rPr lang="en-US" altLang="zh-CN" dirty="0"/>
                        <a:t>Evaluate-for</a:t>
                      </a:r>
                      <a:endParaRPr lang="zh-CN" altLang="en-US" dirty="0"/>
                    </a:p>
                  </a:txBody>
                  <a:tcPr/>
                </a:tc>
                <a:tc>
                  <a:txBody>
                    <a:bodyPr/>
                    <a:lstStyle/>
                    <a:p>
                      <a:pPr algn="ctr"/>
                      <a:r>
                        <a:rPr lang="en-US" altLang="zh-CN" dirty="0"/>
                        <a:t>9.7%</a:t>
                      </a:r>
                      <a:endParaRPr lang="zh-CN" altLang="en-US" dirty="0"/>
                    </a:p>
                  </a:txBody>
                  <a:tcPr/>
                </a:tc>
                <a:extLst>
                  <a:ext uri="{0D108BD9-81ED-4DB2-BD59-A6C34878D82A}">
                    <a16:rowId xmlns:a16="http://schemas.microsoft.com/office/drawing/2014/main" val="1471263612"/>
                  </a:ext>
                </a:extLst>
              </a:tr>
              <a:tr h="409411">
                <a:tc>
                  <a:txBody>
                    <a:bodyPr/>
                    <a:lstStyle/>
                    <a:p>
                      <a:pPr algn="ctr"/>
                      <a:r>
                        <a:rPr lang="en-US" altLang="zh-CN" dirty="0"/>
                        <a:t>Part-of</a:t>
                      </a:r>
                      <a:endParaRPr lang="zh-CN" altLang="en-US" dirty="0"/>
                    </a:p>
                  </a:txBody>
                  <a:tcPr/>
                </a:tc>
                <a:tc>
                  <a:txBody>
                    <a:bodyPr/>
                    <a:lstStyle/>
                    <a:p>
                      <a:pPr algn="ctr"/>
                      <a:r>
                        <a:rPr lang="en-US" altLang="zh-CN" dirty="0"/>
                        <a:t>5.6%</a:t>
                      </a:r>
                      <a:endParaRPr lang="zh-CN" altLang="en-US" dirty="0"/>
                    </a:p>
                  </a:txBody>
                  <a:tcPr/>
                </a:tc>
                <a:extLst>
                  <a:ext uri="{0D108BD9-81ED-4DB2-BD59-A6C34878D82A}">
                    <a16:rowId xmlns:a16="http://schemas.microsoft.com/office/drawing/2014/main" val="805508356"/>
                  </a:ext>
                </a:extLst>
              </a:tr>
              <a:tr h="409411">
                <a:tc>
                  <a:txBody>
                    <a:bodyPr/>
                    <a:lstStyle/>
                    <a:p>
                      <a:pPr algn="ctr"/>
                      <a:r>
                        <a:rPr lang="en-US" altLang="zh-CN" dirty="0"/>
                        <a:t>Compare</a:t>
                      </a:r>
                      <a:endParaRPr lang="zh-CN" altLang="en-US" dirty="0"/>
                    </a:p>
                  </a:txBody>
                  <a:tcPr/>
                </a:tc>
                <a:tc>
                  <a:txBody>
                    <a:bodyPr/>
                    <a:lstStyle/>
                    <a:p>
                      <a:pPr algn="ctr"/>
                      <a:r>
                        <a:rPr lang="en-US" altLang="zh-CN" dirty="0"/>
                        <a:t>5.2%</a:t>
                      </a:r>
                      <a:endParaRPr lang="zh-CN" altLang="en-US" dirty="0"/>
                    </a:p>
                  </a:txBody>
                  <a:tcPr/>
                </a:tc>
                <a:extLst>
                  <a:ext uri="{0D108BD9-81ED-4DB2-BD59-A6C34878D82A}">
                    <a16:rowId xmlns:a16="http://schemas.microsoft.com/office/drawing/2014/main" val="453324994"/>
                  </a:ext>
                </a:extLst>
              </a:tr>
              <a:tr h="409411">
                <a:tc>
                  <a:txBody>
                    <a:bodyPr/>
                    <a:lstStyle/>
                    <a:p>
                      <a:pPr algn="ctr"/>
                      <a:r>
                        <a:rPr lang="en-US" altLang="zh-CN" dirty="0"/>
                        <a:t>Conjunction</a:t>
                      </a:r>
                      <a:endParaRPr lang="zh-CN" altLang="en-US" dirty="0"/>
                    </a:p>
                  </a:txBody>
                  <a:tcPr/>
                </a:tc>
                <a:tc>
                  <a:txBody>
                    <a:bodyPr/>
                    <a:lstStyle/>
                    <a:p>
                      <a:pPr algn="ctr"/>
                      <a:r>
                        <a:rPr lang="en-US" altLang="zh-CN" dirty="0"/>
                        <a:t>12.4%</a:t>
                      </a:r>
                      <a:endParaRPr lang="zh-CN" altLang="en-US" dirty="0"/>
                    </a:p>
                  </a:txBody>
                  <a:tcPr/>
                </a:tc>
                <a:extLst>
                  <a:ext uri="{0D108BD9-81ED-4DB2-BD59-A6C34878D82A}">
                    <a16:rowId xmlns:a16="http://schemas.microsoft.com/office/drawing/2014/main" val="3938727700"/>
                  </a:ext>
                </a:extLst>
              </a:tr>
            </a:tbl>
          </a:graphicData>
        </a:graphic>
      </p:graphicFrame>
    </p:spTree>
    <p:extLst>
      <p:ext uri="{BB962C8B-B14F-4D97-AF65-F5344CB8AC3E}">
        <p14:creationId xmlns:p14="http://schemas.microsoft.com/office/powerpoint/2010/main" val="353359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106D445-5050-ECC3-5ABA-3EFBEB97898B}"/>
              </a:ext>
            </a:extLst>
          </p:cNvPr>
          <p:cNvSpPr>
            <a:spLocks noGrp="1"/>
          </p:cNvSpPr>
          <p:nvPr>
            <p:ph idx="1"/>
          </p:nvPr>
        </p:nvSpPr>
        <p:spPr/>
        <p:txBody>
          <a:bodyPr/>
          <a:lstStyle/>
          <a:p>
            <a:r>
              <a:rPr lang="en-US" altLang="zh-CN" dirty="0"/>
              <a:t>Framework</a:t>
            </a:r>
          </a:p>
          <a:p>
            <a:pPr marL="0" indent="0">
              <a:buNone/>
            </a:pPr>
            <a:endParaRPr lang="zh-CN" altLang="en-US" dirty="0"/>
          </a:p>
        </p:txBody>
      </p:sp>
      <p:sp>
        <p:nvSpPr>
          <p:cNvPr id="3" name="标题 2">
            <a:extLst>
              <a:ext uri="{FF2B5EF4-FFF2-40B4-BE49-F238E27FC236}">
                <a16:creationId xmlns:a16="http://schemas.microsoft.com/office/drawing/2014/main" id="{8809F508-6BC7-EF1C-74D5-3F11EF59031C}"/>
              </a:ext>
            </a:extLst>
          </p:cNvPr>
          <p:cNvSpPr>
            <a:spLocks noGrp="1"/>
          </p:cNvSpPr>
          <p:nvPr>
            <p:ph type="ctrTitle"/>
          </p:nvPr>
        </p:nvSpPr>
        <p:spPr/>
        <p:txBody>
          <a:bodyPr/>
          <a:lstStyle/>
          <a:p>
            <a:r>
              <a:rPr lang="en-US" altLang="zh-CN" dirty="0"/>
              <a:t>Methodology</a:t>
            </a:r>
            <a:endParaRPr lang="zh-CN" altLang="en-US" dirty="0"/>
          </a:p>
        </p:txBody>
      </p:sp>
      <p:graphicFrame>
        <p:nvGraphicFramePr>
          <p:cNvPr id="4" name="对象 3">
            <a:extLst>
              <a:ext uri="{FF2B5EF4-FFF2-40B4-BE49-F238E27FC236}">
                <a16:creationId xmlns:a16="http://schemas.microsoft.com/office/drawing/2014/main" id="{31E76AAE-F90E-1F4C-AE8A-1E49FDAAB45A}"/>
              </a:ext>
            </a:extLst>
          </p:cNvPr>
          <p:cNvGraphicFramePr>
            <a:graphicFrameLocks noChangeAspect="1"/>
          </p:cNvGraphicFramePr>
          <p:nvPr>
            <p:extLst>
              <p:ext uri="{D42A27DB-BD31-4B8C-83A1-F6EECF244321}">
                <p14:modId xmlns:p14="http://schemas.microsoft.com/office/powerpoint/2010/main" val="447751865"/>
              </p:ext>
            </p:extLst>
          </p:nvPr>
        </p:nvGraphicFramePr>
        <p:xfrm>
          <a:off x="1506584" y="1725565"/>
          <a:ext cx="8720491" cy="4192433"/>
        </p:xfrm>
        <a:graphic>
          <a:graphicData uri="http://schemas.openxmlformats.org/presentationml/2006/ole">
            <mc:AlternateContent xmlns:mc="http://schemas.openxmlformats.org/markup-compatibility/2006">
              <mc:Choice xmlns:v="urn:schemas-microsoft-com:vml" Requires="v">
                <p:oleObj name="Acrobat Document" r:id="rId2" imgW="4785076" imgH="2300894" progId="AcroExch.Document.DC">
                  <p:embed/>
                </p:oleObj>
              </mc:Choice>
              <mc:Fallback>
                <p:oleObj name="Acrobat Document" r:id="rId2" imgW="4785076" imgH="2300894" progId="AcroExch.Document.DC">
                  <p:embed/>
                  <p:pic>
                    <p:nvPicPr>
                      <p:cNvPr id="4" name="对象 3">
                        <a:extLst>
                          <a:ext uri="{FF2B5EF4-FFF2-40B4-BE49-F238E27FC236}">
                            <a16:creationId xmlns:a16="http://schemas.microsoft.com/office/drawing/2014/main" id="{507E6771-7C36-EF74-76F7-615DAFECCF80}"/>
                          </a:ext>
                        </a:extLst>
                      </p:cNvPr>
                      <p:cNvPicPr/>
                      <p:nvPr/>
                    </p:nvPicPr>
                    <p:blipFill>
                      <a:blip r:embed="rId3"/>
                      <a:stretch>
                        <a:fillRect/>
                      </a:stretch>
                    </p:blipFill>
                    <p:spPr>
                      <a:xfrm>
                        <a:off x="1506584" y="1725565"/>
                        <a:ext cx="8720491" cy="4192433"/>
                      </a:xfrm>
                      <a:prstGeom prst="rect">
                        <a:avLst/>
                      </a:prstGeom>
                    </p:spPr>
                  </p:pic>
                </p:oleObj>
              </mc:Fallback>
            </mc:AlternateContent>
          </a:graphicData>
        </a:graphic>
      </p:graphicFrame>
    </p:spTree>
    <p:extLst>
      <p:ext uri="{BB962C8B-B14F-4D97-AF65-F5344CB8AC3E}">
        <p14:creationId xmlns:p14="http://schemas.microsoft.com/office/powerpoint/2010/main" val="4131381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EE9699F-43C3-4616-E8DF-B85896B6354F}"/>
              </a:ext>
            </a:extLst>
          </p:cNvPr>
          <p:cNvSpPr>
            <a:spLocks noGrp="1"/>
          </p:cNvSpPr>
          <p:nvPr>
            <p:ph idx="1"/>
          </p:nvPr>
        </p:nvSpPr>
        <p:spPr/>
        <p:txBody>
          <a:bodyPr/>
          <a:lstStyle/>
          <a:p>
            <a:r>
              <a:rPr lang="en-US" altLang="zh-CN" dirty="0"/>
              <a:t>Transfer learning</a:t>
            </a:r>
          </a:p>
          <a:p>
            <a:pPr lvl="1"/>
            <a:r>
              <a:rPr lang="en-US" altLang="zh-CN" dirty="0"/>
              <a:t>We initialize the last layer of BERT encoder with a BERT encoder trained on source domain.</a:t>
            </a:r>
          </a:p>
          <a:p>
            <a:r>
              <a:rPr lang="en-US" altLang="zh-CN" dirty="0"/>
              <a:t>Semi-supervised learning</a:t>
            </a:r>
          </a:p>
          <a:p>
            <a:pPr lvl="1"/>
            <a:r>
              <a:rPr lang="en-US" altLang="zh-CN" dirty="0"/>
              <a:t>Step 1: train model on labeled data.</a:t>
            </a:r>
          </a:p>
          <a:p>
            <a:pPr lvl="1"/>
            <a:r>
              <a:rPr lang="en-US" altLang="zh-CN" dirty="0"/>
              <a:t>Step 2: generate pseudo labels on unlabeled data with the trained model.</a:t>
            </a:r>
          </a:p>
          <a:p>
            <a:pPr lvl="1"/>
            <a:r>
              <a:rPr lang="en-US" altLang="zh-CN" dirty="0"/>
              <a:t>Step 3: predictions with high confidence score are added to labeled data.</a:t>
            </a:r>
          </a:p>
          <a:p>
            <a:pPr lvl="1"/>
            <a:r>
              <a:rPr lang="en-US" altLang="zh-CN" dirty="0"/>
              <a:t>We use the average of all entities and triplets score as the confidence score for each sentence.</a:t>
            </a:r>
          </a:p>
          <a:p>
            <a:pPr lvl="1"/>
            <a:endParaRPr lang="zh-CN" altLang="en-US" dirty="0"/>
          </a:p>
        </p:txBody>
      </p:sp>
      <p:sp>
        <p:nvSpPr>
          <p:cNvPr id="3" name="标题 2">
            <a:extLst>
              <a:ext uri="{FF2B5EF4-FFF2-40B4-BE49-F238E27FC236}">
                <a16:creationId xmlns:a16="http://schemas.microsoft.com/office/drawing/2014/main" id="{E84A30ED-7727-02FD-D42F-8330EA936AA7}"/>
              </a:ext>
            </a:extLst>
          </p:cNvPr>
          <p:cNvSpPr>
            <a:spLocks noGrp="1"/>
          </p:cNvSpPr>
          <p:nvPr>
            <p:ph type="ctrTitle"/>
          </p:nvPr>
        </p:nvSpPr>
        <p:spPr/>
        <p:txBody>
          <a:bodyPr/>
          <a:lstStyle/>
          <a:p>
            <a:r>
              <a:rPr lang="en-US" altLang="zh-CN" dirty="0"/>
              <a:t>Methodology</a:t>
            </a:r>
            <a:endParaRPr lang="zh-CN" altLang="en-US" dirty="0"/>
          </a:p>
        </p:txBody>
      </p:sp>
    </p:spTree>
    <p:extLst>
      <p:ext uri="{BB962C8B-B14F-4D97-AF65-F5344CB8AC3E}">
        <p14:creationId xmlns:p14="http://schemas.microsoft.com/office/powerpoint/2010/main" val="1532226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0FD1C5-83CB-0475-26D9-914035C31DB8}"/>
              </a:ext>
            </a:extLst>
          </p:cNvPr>
          <p:cNvSpPr>
            <a:spLocks noGrp="1"/>
          </p:cNvSpPr>
          <p:nvPr>
            <p:ph idx="1"/>
          </p:nvPr>
        </p:nvSpPr>
        <p:spPr/>
        <p:txBody>
          <a:bodyPr/>
          <a:lstStyle/>
          <a:p>
            <a:r>
              <a:rPr lang="en-US" altLang="zh-CN" dirty="0"/>
              <a:t>Rebalancing</a:t>
            </a:r>
          </a:p>
          <a:p>
            <a:pPr lvl="1"/>
            <a:r>
              <a:rPr lang="en-US" altLang="zh-CN" dirty="0"/>
              <a:t>Suppose the instance numbers of each class are sorted in descending order</a:t>
            </a:r>
          </a:p>
          <a:p>
            <a:pPr lvl="1"/>
            <a:endParaRPr lang="en-US" altLang="zh-CN" dirty="0"/>
          </a:p>
          <a:p>
            <a:pPr lvl="1"/>
            <a:endParaRPr lang="en-US" altLang="zh-CN" dirty="0"/>
          </a:p>
          <a:p>
            <a:pPr lvl="1"/>
            <a:r>
              <a:rPr lang="en-US" altLang="zh-CN" dirty="0"/>
              <a:t>unlabeled instances predicted as class </a:t>
            </a:r>
            <a:r>
              <a:rPr lang="zh-CN" altLang="en-US" dirty="0"/>
              <a:t>𝑐 </a:t>
            </a:r>
            <a:r>
              <a:rPr lang="en-US" altLang="zh-CN" dirty="0"/>
              <a:t>are included into training set at the rate of</a:t>
            </a:r>
            <a:endParaRPr lang="zh-CN" altLang="en-US" dirty="0"/>
          </a:p>
        </p:txBody>
      </p:sp>
      <p:sp>
        <p:nvSpPr>
          <p:cNvPr id="3" name="标题 2">
            <a:extLst>
              <a:ext uri="{FF2B5EF4-FFF2-40B4-BE49-F238E27FC236}">
                <a16:creationId xmlns:a16="http://schemas.microsoft.com/office/drawing/2014/main" id="{7506EF98-533F-B981-C422-3ABB6F4DB9C6}"/>
              </a:ext>
            </a:extLst>
          </p:cNvPr>
          <p:cNvSpPr>
            <a:spLocks noGrp="1"/>
          </p:cNvSpPr>
          <p:nvPr>
            <p:ph type="ctrTitle"/>
          </p:nvPr>
        </p:nvSpPr>
        <p:spPr/>
        <p:txBody>
          <a:bodyPr/>
          <a:lstStyle/>
          <a:p>
            <a:r>
              <a:rPr lang="en-US" altLang="zh-CN" dirty="0"/>
              <a:t>Methodology</a:t>
            </a:r>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4ABEADEA-0460-785C-9021-C819E2928D5D}"/>
                  </a:ext>
                </a:extLst>
              </p:cNvPr>
              <p:cNvSpPr txBox="1"/>
              <p:nvPr/>
            </p:nvSpPr>
            <p:spPr>
              <a:xfrm>
                <a:off x="3468210" y="2189254"/>
                <a:ext cx="466077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𝐶</m:t>
                          </m:r>
                        </m:sub>
                      </m:sSub>
                    </m:oMath>
                  </m:oMathPara>
                </a14:m>
                <a:endParaRPr lang="zh-CN" altLang="en-US" sz="2400" dirty="0"/>
              </a:p>
            </p:txBody>
          </p:sp>
        </mc:Choice>
        <mc:Fallback>
          <p:sp>
            <p:nvSpPr>
              <p:cNvPr id="4" name="文本框 3">
                <a:extLst>
                  <a:ext uri="{FF2B5EF4-FFF2-40B4-BE49-F238E27FC236}">
                    <a16:creationId xmlns:a16="http://schemas.microsoft.com/office/drawing/2014/main" id="{4ABEADEA-0460-785C-9021-C819E2928D5D}"/>
                  </a:ext>
                </a:extLst>
              </p:cNvPr>
              <p:cNvSpPr txBox="1">
                <a:spLocks noRot="1" noChangeAspect="1" noMove="1" noResize="1" noEditPoints="1" noAdjustHandles="1" noChangeArrowheads="1" noChangeShapeType="1" noTextEdit="1"/>
              </p:cNvSpPr>
              <p:nvPr/>
            </p:nvSpPr>
            <p:spPr>
              <a:xfrm>
                <a:off x="3468210" y="2189254"/>
                <a:ext cx="4660777" cy="461665"/>
              </a:xfrm>
              <a:prstGeom prst="rect">
                <a:avLst/>
              </a:prstGeom>
              <a:blipFill>
                <a:blip r:embed="rId2"/>
                <a:stretch>
                  <a:fillRect b="-13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C778456-B133-9C28-30D2-5BEBCEF0DA75}"/>
                  </a:ext>
                </a:extLst>
              </p:cNvPr>
              <p:cNvSpPr txBox="1"/>
              <p:nvPr/>
            </p:nvSpPr>
            <p:spPr>
              <a:xfrm>
                <a:off x="3417902" y="3429000"/>
                <a:ext cx="4660777" cy="8442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𝑐</m:t>
                          </m:r>
                        </m:sub>
                      </m:sSub>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𝐶</m:t>
                                  </m:r>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𝑐</m:t>
                                  </m:r>
                                </m:sub>
                              </m:sSub>
                            </m:num>
                            <m:den>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1</m:t>
                                  </m:r>
                                </m:sub>
                              </m:sSub>
                            </m:den>
                          </m:f>
                          <m:r>
                            <a:rPr lang="en-US" altLang="zh-CN" sz="2400" b="0" i="1" smtClean="0">
                              <a:latin typeface="Cambria Math" panose="02040503050406030204" pitchFamily="18" charset="0"/>
                            </a:rPr>
                            <m:t>)</m:t>
                          </m:r>
                        </m:e>
                        <m:sup>
                          <m:r>
                            <a:rPr lang="zh-CN" altLang="en-US" sz="2400" b="0" i="1" smtClean="0">
                              <a:latin typeface="Cambria Math" panose="02040503050406030204" pitchFamily="18" charset="0"/>
                            </a:rPr>
                            <m:t>𝛼</m:t>
                          </m:r>
                        </m:sup>
                      </m:sSup>
                    </m:oMath>
                  </m:oMathPara>
                </a14:m>
                <a:endParaRPr lang="zh-CN" altLang="en-US" sz="2400" dirty="0"/>
              </a:p>
            </p:txBody>
          </p:sp>
        </mc:Choice>
        <mc:Fallback>
          <p:sp>
            <p:nvSpPr>
              <p:cNvPr id="5" name="文本框 4">
                <a:extLst>
                  <a:ext uri="{FF2B5EF4-FFF2-40B4-BE49-F238E27FC236}">
                    <a16:creationId xmlns:a16="http://schemas.microsoft.com/office/drawing/2014/main" id="{0C778456-B133-9C28-30D2-5BEBCEF0DA75}"/>
                  </a:ext>
                </a:extLst>
              </p:cNvPr>
              <p:cNvSpPr txBox="1">
                <a:spLocks noRot="1" noChangeAspect="1" noMove="1" noResize="1" noEditPoints="1" noAdjustHandles="1" noChangeArrowheads="1" noChangeShapeType="1" noTextEdit="1"/>
              </p:cNvSpPr>
              <p:nvPr/>
            </p:nvSpPr>
            <p:spPr>
              <a:xfrm>
                <a:off x="3417902" y="3429000"/>
                <a:ext cx="4660777" cy="84420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16306923"/>
      </p:ext>
    </p:extLst>
  </p:cSld>
  <p:clrMapOvr>
    <a:masterClrMapping/>
  </p:clrMapOvr>
</p:sld>
</file>

<file path=ppt/theme/theme1.xml><?xml version="1.0" encoding="utf-8"?>
<a:theme xmlns:a="http://schemas.openxmlformats.org/drawingml/2006/main" name="shinning_stype_bit">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3" id="{89DEE29D-C8DD-3B46-A08D-EEDC47FD3FB6}" vid="{5DEFB505-E529-F84C-B50C-529F8A2DDB2D}"/>
    </a:ext>
  </a:extLst>
</a:theme>
</file>

<file path=docProps/app.xml><?xml version="1.0" encoding="utf-8"?>
<Properties xmlns="http://schemas.openxmlformats.org/officeDocument/2006/extended-properties" xmlns:vt="http://schemas.openxmlformats.org/officeDocument/2006/docPropsVTypes">
  <Template>f0159dbfec1a1ac3fcee07ffab6c3370</Template>
  <TotalTime>595</TotalTime>
  <Words>515</Words>
  <Application>Microsoft Office PowerPoint</Application>
  <PresentationFormat>宽屏</PresentationFormat>
  <Paragraphs>104</Paragraphs>
  <Slides>15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vt:i4>
      </vt:variant>
    </vt:vector>
  </HeadingPairs>
  <TitlesOfParts>
    <vt:vector size="26" baseType="lpstr">
      <vt:lpstr>Apple Chancery</vt:lpstr>
      <vt:lpstr>ArialUnicodeMS</vt:lpstr>
      <vt:lpstr>ZapfDingbatsITC</vt:lpstr>
      <vt:lpstr>微软雅黑</vt:lpstr>
      <vt:lpstr>Arial</vt:lpstr>
      <vt:lpstr>Calibri</vt:lpstr>
      <vt:lpstr>Cambria Math</vt:lpstr>
      <vt:lpstr>Curlz MT</vt:lpstr>
      <vt:lpstr>Wingdings</vt:lpstr>
      <vt:lpstr>shinning_stype_bit</vt:lpstr>
      <vt:lpstr>Acrobat Document</vt:lpstr>
      <vt:lpstr>A Semi-supervised Transfer Learning Framework for Low Resource Entity and Relation Extraction in Scientific Domain</vt:lpstr>
      <vt:lpstr>Outline</vt:lpstr>
      <vt:lpstr>Background</vt:lpstr>
      <vt:lpstr>Background</vt:lpstr>
      <vt:lpstr>Background</vt:lpstr>
      <vt:lpstr>Methodology</vt:lpstr>
      <vt:lpstr>Methodology</vt:lpstr>
      <vt:lpstr>Methodology</vt:lpstr>
      <vt:lpstr>Methodology</vt:lpstr>
      <vt:lpstr>Methodology</vt:lpstr>
      <vt:lpstr>Experiment</vt:lpstr>
      <vt:lpstr>Experiment</vt:lpstr>
      <vt:lpstr>Experiment</vt:lpstr>
      <vt:lpstr>Conclusion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Semi-supervised Transfer Learning Framework for Low Resource Entity and Relation Extraction in Scientific Domain</dc:title>
  <dc:creator>王 昊</dc:creator>
  <cp:lastModifiedBy>王 昊</cp:lastModifiedBy>
  <cp:revision>4</cp:revision>
  <dcterms:created xsi:type="dcterms:W3CDTF">2022-06-20T14:01:06Z</dcterms:created>
  <dcterms:modified xsi:type="dcterms:W3CDTF">2022-06-22T14:00:19Z</dcterms:modified>
</cp:coreProperties>
</file>