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23"/>
  </p:handoutMasterIdLst>
  <p:sldIdLst>
    <p:sldId id="256" r:id="rId4"/>
    <p:sldId id="305" r:id="rId6"/>
    <p:sldId id="310" r:id="rId7"/>
    <p:sldId id="325" r:id="rId8"/>
    <p:sldId id="326" r:id="rId9"/>
    <p:sldId id="327" r:id="rId10"/>
    <p:sldId id="328" r:id="rId11"/>
    <p:sldId id="341" r:id="rId12"/>
    <p:sldId id="329" r:id="rId13"/>
    <p:sldId id="330" r:id="rId14"/>
    <p:sldId id="331" r:id="rId15"/>
    <p:sldId id="338" r:id="rId16"/>
    <p:sldId id="332" r:id="rId17"/>
    <p:sldId id="339" r:id="rId18"/>
    <p:sldId id="334" r:id="rId19"/>
    <p:sldId id="340" r:id="rId20"/>
    <p:sldId id="337" r:id="rId21"/>
    <p:sldId id="324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@Xin9Xin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tif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065" y="1657350"/>
            <a:ext cx="10475595" cy="1955800"/>
          </a:xfrm>
        </p:spPr>
        <p:txBody>
          <a:bodyPr/>
          <a:lstStyle/>
          <a:p>
            <a:pPr algn="l"/>
            <a:r>
              <a:rPr lang="zh-CN" altLang="zh-CN" sz="4000" b="1">
                <a:solidFill>
                  <a:srgbClr val="002060"/>
                </a:solidFill>
                <a:sym typeface="+mn-ea"/>
              </a:rPr>
              <a:t>ClaimDistiller: Scientific Claim Extraction with Supervised</a:t>
            </a:r>
            <a:r>
              <a:rPr lang="en-US" altLang="zh-CN" sz="4000" b="1">
                <a:solidFill>
                  <a:srgbClr val="002060"/>
                </a:solidFill>
                <a:sym typeface="+mn-ea"/>
              </a:rPr>
              <a:t> </a:t>
            </a:r>
            <a:r>
              <a:rPr lang="zh-CN" altLang="zh-CN" sz="4000" b="1">
                <a:solidFill>
                  <a:srgbClr val="002060"/>
                </a:solidFill>
                <a:sym typeface="+mn-ea"/>
              </a:rPr>
              <a:t>Contrastive Learning</a:t>
            </a:r>
            <a:endParaRPr lang="zh-CN" altLang="zh-CN" sz="40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5180" y="4387850"/>
            <a:ext cx="7103110" cy="674370"/>
          </a:xfrm>
        </p:spPr>
        <p:txBody>
          <a:bodyPr>
            <a:normAutofit fontScale="25000"/>
          </a:bodyPr>
          <a:lstStyle/>
          <a:p>
            <a:r>
              <a:rPr lang="en-US" sz="8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Xin Wei*, Md Reshad Ul Hoque*, Jian Wu, Jiang Li</a:t>
            </a:r>
            <a:endParaRPr lang="en-US" sz="80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80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80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2649" y="5728238"/>
            <a:ext cx="2477407" cy="103914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808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17453" y="6462527"/>
            <a:ext cx="3859795" cy="304801"/>
          </a:xfrm>
        </p:spPr>
        <p:txBody>
          <a:bodyPr/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55280" y="4899660"/>
            <a:ext cx="4043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* </a:t>
            </a: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Both authors contributed equally to this research</a:t>
            </a:r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Training Framework: Claimdistiller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475" y="2416810"/>
            <a:ext cx="11381740" cy="3110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Evaluation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50340" y="1257935"/>
            <a:ext cx="9639300" cy="5509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Augmentation Analysis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3990" y="1586230"/>
            <a:ext cx="671703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Error Analysis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1469390"/>
            <a:ext cx="9256395" cy="4861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Error Analysis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2428875"/>
            <a:ext cx="9916160" cy="1714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5510" y="1692275"/>
            <a:ext cx="416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Errors: Non-claims predicted as claims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0445" y="4871720"/>
            <a:ext cx="3110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statement about what is this article’s main idea, not claim.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5150" y="4725670"/>
            <a:ext cx="3749675" cy="115443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58190" y="3336925"/>
            <a:ext cx="575310" cy="173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25080" y="4966335"/>
            <a:ext cx="372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statement about a fact, not claim.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625080" y="4616450"/>
            <a:ext cx="3922395" cy="106807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9798685" y="3884930"/>
            <a:ext cx="40259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Error Analysis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0" y="1310640"/>
            <a:ext cx="9834245" cy="5318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Error Analysis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3360420"/>
            <a:ext cx="11203305" cy="82296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88035" y="2474595"/>
            <a:ext cx="416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Error: claim predicted as non-claims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4270" y="5139055"/>
            <a:ext cx="4901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statement that describes a new finding, is a claim.</a:t>
            </a: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96465" y="4958715"/>
            <a:ext cx="5119370" cy="9969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196465" y="4183380"/>
            <a:ext cx="703580" cy="95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Error Analysis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715" y="1534160"/>
            <a:ext cx="6802755" cy="4554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706485" y="1895475"/>
            <a:ext cx="2647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finding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257665" y="5325745"/>
            <a:ext cx="2853055" cy="72009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752590" y="4678680"/>
            <a:ext cx="2505075" cy="1007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>
            <p:custDataLst>
              <p:tags r:id="rId2"/>
            </p:custDataLst>
          </p:nvPr>
        </p:nvSpPr>
        <p:spPr>
          <a:xfrm>
            <a:off x="8706485" y="1785620"/>
            <a:ext cx="1633220" cy="60515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3" idx="2"/>
          </p:cNvCxnSpPr>
          <p:nvPr>
            <p:custDataLst>
              <p:tags r:id="rId3"/>
            </p:custDataLst>
          </p:nvPr>
        </p:nvCxnSpPr>
        <p:spPr>
          <a:xfrm flipH="1">
            <a:off x="7855585" y="2088515"/>
            <a:ext cx="85090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568180" y="5501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is better.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22335" y="4444365"/>
            <a:ext cx="232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finding.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332470" y="4444365"/>
            <a:ext cx="2007235" cy="3683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7" idx="2"/>
          </p:cNvCxnSpPr>
          <p:nvPr/>
        </p:nvCxnSpPr>
        <p:spPr>
          <a:xfrm flipH="1" flipV="1">
            <a:off x="6912610" y="4057650"/>
            <a:ext cx="1419860" cy="570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332470" y="3110230"/>
            <a:ext cx="3107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on recent progess, something new.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161020" y="2943860"/>
            <a:ext cx="3192780" cy="94742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7383780" y="3244850"/>
            <a:ext cx="908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灯片编号占位符 9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1353935" y="6090104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/>
            </a:fld>
            <a:endParaRPr lang="en-US" sz="200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9025" y="1859915"/>
            <a:ext cx="8735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proposed using supervised contrastive learning for scientific claim extraction. The results show that SCL achieves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comparable or better performance than transfer learning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significantly less training data and training time. The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 achieves an F1=87.45% on the SciCE dataset.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compared 10 commonly used methods of text augmentation for training SCL in the context of scientific claim extraction. All methods exhibit a marginal effect on the model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performance.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best model was trained and evaluated on a standard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in the biomedical domain. The model exhibited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reasonably well generalizability when it is tested in the computer science domain.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480935" y="6090104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4572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/>
            </a:fld>
            <a:endParaRPr lang="en-US" sz="200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772795" y="579755"/>
            <a:ext cx="9404985" cy="1131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</a:t>
            </a:r>
            <a:endParaRPr lang="en-US" altLang="en-US" sz="40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4980" y="1581150"/>
            <a:ext cx="10287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of the rapid increase of scientific papers indexed by digital libraries, there is an emergent need to help readers to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grasp the main ideas of research papers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etadata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title, authors, year, venue 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on-textual content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igh-level semantic information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keywords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cientific claims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 findings and contributions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hallenging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cientific ideas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are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conveyed in a more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complicated way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Lack of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large-scale training data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on claims from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scientific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papers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4140" y="4132580"/>
            <a:ext cx="4467860" cy="2725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1075" y="1543050"/>
            <a:ext cx="87350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claims to be extracted should be absolute, independent, core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of the paper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vs.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onclusion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focus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extracting claims from abstract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Specifically, three types of claims: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1: A statement that declares 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is better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2: A statement that proposes 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 new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3: A statement that describes 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finding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cause-effect relationship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0260" y="3322320"/>
            <a:ext cx="4922520" cy="3230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48480" y="4860290"/>
            <a:ext cx="177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finding.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165600" y="4688840"/>
            <a:ext cx="1879600" cy="65405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6"/>
          </p:cNvCxnSpPr>
          <p:nvPr/>
        </p:nvCxnSpPr>
        <p:spPr>
          <a:xfrm flipV="1">
            <a:off x="6045200" y="4556125"/>
            <a:ext cx="1361440" cy="459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165600" y="5684520"/>
            <a:ext cx="2127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about this article’s contents.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85235" y="5570220"/>
            <a:ext cx="2639695" cy="10668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6"/>
          </p:cNvCxnSpPr>
          <p:nvPr/>
        </p:nvCxnSpPr>
        <p:spPr>
          <a:xfrm flipV="1">
            <a:off x="6424930" y="5886450"/>
            <a:ext cx="981710" cy="21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645795" y="452755"/>
            <a:ext cx="9404985" cy="726440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9025" y="1859915"/>
            <a:ext cx="96196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datasets with annotated claims are scarce and not available in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domains.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CoreSC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265 articles in physical chemistry and biochemistry. 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Inventor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 extracted from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computer graphics articles.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SciCE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[3]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claim extraction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largest dataset so far for scientific claim extraction.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1,500 scientific abstracts in the biomedical domain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categories: claim (2276 sentences) and non-claim (9426 sentences)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Training, testing, and validation samples are 750, 375, and 375, respectively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6046470"/>
            <a:ext cx="128333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/>
                </a:solidFill>
              </a:rPr>
              <a:t>[1] </a:t>
            </a:r>
            <a:r>
              <a:rPr lang="zh-CN" altLang="en-US" sz="900">
                <a:solidFill>
                  <a:schemeClr val="bg1"/>
                </a:solidFill>
              </a:rPr>
              <a:t>Maria Liakata, Simone Teufel, Advaith Siddharthan, and Colin Batchelor. Corporafor the conceptualisation and zoning of scientific papers. 2010</a:t>
            </a:r>
            <a:endParaRPr lang="zh-CN" altLang="en-US" sz="900">
              <a:solidFill>
                <a:schemeClr val="bg1"/>
              </a:solidFill>
            </a:endParaRPr>
          </a:p>
          <a:p>
            <a:r>
              <a:rPr lang="en-US" altLang="zh-CN" sz="900">
                <a:solidFill>
                  <a:schemeClr val="bg1"/>
                </a:solidFill>
              </a:rPr>
              <a:t>[2] Beatriz Fisas, Horacio Saggion, and Francesco Ronzano. On the discoursive structure of computer graphics research papers. In Proceedings of the 9th linguistic annotation workshop, pages 42–51, 2015.</a:t>
            </a:r>
            <a:endParaRPr lang="en-US" altLang="zh-CN" sz="900">
              <a:solidFill>
                <a:schemeClr val="bg1"/>
              </a:solidFill>
            </a:endParaRPr>
          </a:p>
          <a:p>
            <a:r>
              <a:rPr lang="en-US" altLang="zh-CN" sz="900">
                <a:solidFill>
                  <a:schemeClr val="bg1"/>
                </a:solidFill>
              </a:rPr>
              <a:t>[3] Titipat Achakulvisut, Chandra Bhagavatula, Daniel E. Acuna, and Konrad P. Körding. Claim extraction in biomedical publications using deep discourse model and transfer learning. CoRR, abs/1907.00962, 2019.</a:t>
            </a:r>
            <a:endParaRPr lang="en-US" altLang="zh-CN" sz="9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Data: SciCE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795" y="1622425"/>
            <a:ext cx="5227320" cy="449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95" y="1480820"/>
            <a:ext cx="5882005" cy="4657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Training Framework: ClaimDistiller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9025" y="1471930"/>
            <a:ext cx="873506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laim extraction task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classification problem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sequence of sentences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model predicts a class label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 or non-claim for each sentence.</a:t>
            </a: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regular classification models, text is represented in the form of vectors and training a good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 is essential for classification.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improve the models by adopting</a:t>
            </a: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supervised contrastive learning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generate better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representations.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Self-supervised contrastive learning：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Treats each sample in the dataset as a class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Compares them pairwise after data augmentation to obtain “apparent similarities”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representations for each sample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contrastive learning: 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labeled data. 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 representation that pulls together the same class while simultaneously pushing apart different classes in the embedding space.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Training Framework: ClaimDistiller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6745" y="1297305"/>
            <a:ext cx="8663940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Augmentation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940560"/>
            <a:ext cx="5846445" cy="2736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20" y="2044065"/>
            <a:ext cx="5919470" cy="26333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5590" y="5955665"/>
            <a:ext cx="110782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[36] </a:t>
            </a: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Vukosi Marivate and Tshephisho Sefara. Improving short text classification</a:t>
            </a: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global augmentation methods. In Machine Learning and Knowledge Ex_x0002_traction: 4th IFIP TC 5, TC 12, WG 8.4, WG 8.9, WG 12.9 International Cross-Domain</a:t>
            </a: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Conference, CD-MAKE 2020, Dublin, Ireland, August 25–28, 2020, Proceedings 4,</a:t>
            </a:r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pages 385–399. Springer, 2020.</a:t>
            </a:r>
            <a:endParaRPr lang="zh-CN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[37] Jason Wei and Kai Zou. Eda: Easy data augmentation techniques for boosting performance on text classification tasks. arXiv preprint arXiv:1901.11196, 2019.</a:t>
            </a:r>
            <a:endParaRPr lang="en-US" altLang="zh-CN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529715" y="6118225"/>
            <a:ext cx="9133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We focus on extracting object names and aspects from figure captions.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11353935" y="6090104"/>
            <a:ext cx="838199" cy="767687"/>
          </a:xfrm>
        </p:spPr>
        <p:txBody>
          <a:bodyPr/>
          <a:p>
            <a:fld id="{D57F1E4F-1CFF-5643-939E-02111984F565}" type="slidenum">
              <a:rPr lang="en-US" sz="2000" dirty="0">
                <a:solidFill>
                  <a:schemeClr val="bg1"/>
                </a:solidFill>
              </a:rPr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-22" y="6553332"/>
            <a:ext cx="3859795" cy="304801"/>
          </a:xfrm>
        </p:spPr>
        <p:txBody>
          <a:bodyPr/>
          <a:p>
            <a:r>
              <a:rPr lang="en-US" sz="1600" dirty="0">
                <a:sym typeface="+mn-ea"/>
              </a:rPr>
              <a:t>@Xin9Xin</a:t>
            </a:r>
            <a:endParaRPr lang="en-US" sz="16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Training Framework: ClaimDistiller</a:t>
            </a:r>
            <a:endParaRPr lang="en-US" alt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9410" y="3244850"/>
            <a:ext cx="131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/>
        </p:nvSpPr>
        <p:spPr>
          <a:xfrm>
            <a:off x="117453" y="646252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100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2">
                    <a:lumMod val="50000"/>
                    <a:alpha val="60000"/>
                  </a:schemeClr>
                </a:solidFill>
              </a:rPr>
              <a:t>@Xin9Xin  @WebSciDL</a:t>
            </a:r>
            <a:endParaRPr lang="en-US" sz="1600" dirty="0">
              <a:solidFill>
                <a:schemeClr val="tx2">
                  <a:lumMod val="50000"/>
                  <a:alpha val="6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9250" y="1405890"/>
            <a:ext cx="5117465" cy="5036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2141855"/>
            <a:ext cx="6461125" cy="43002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NTQ3OWNlZDY2ODhkNTdlMjkxZTkzNzM5ZGEyMDhhYzgifQ=="/>
  <p:tag name="KSO_WPP_MARK_KEY" val="557a74df-7e0c-468d-a992-715f5fdbd592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6346</Words>
  <Application>WPS 演示</Application>
  <PresentationFormat>Widescreen</PresentationFormat>
  <Paragraphs>294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Arial</vt:lpstr>
      <vt:lpstr>Wingdings</vt:lpstr>
      <vt:lpstr>Century Gothic</vt:lpstr>
      <vt:lpstr>Microsoft YaHei</vt:lpstr>
      <vt:lpstr>Arial Unicode MS</vt:lpstr>
      <vt:lpstr>Calibri</vt:lpstr>
      <vt:lpstr>Ion</vt:lpstr>
      <vt:lpstr>1_Ion</vt:lpstr>
      <vt:lpstr>Theory Entity Extraction for Social and Behavioral Sciences Papers using Distant Supervision</vt:lpstr>
      <vt:lpstr>PowerPoint 演示文稿</vt:lpstr>
      <vt:lpstr>Conclusion</vt:lpstr>
      <vt:lpstr>Introduction</vt:lpstr>
      <vt:lpstr>Introduction</vt:lpstr>
      <vt:lpstr>Introduction</vt:lpstr>
      <vt:lpstr>Introduction</vt:lpstr>
      <vt:lpstr>Data Augmentation Analysis</vt:lpstr>
      <vt:lpstr>Training Framework: Claimdistiller</vt:lpstr>
      <vt:lpstr>Training Framework: Claimdistiller</vt:lpstr>
      <vt:lpstr>Training Framework: Claimdistiller</vt:lpstr>
      <vt:lpstr>Evaluation</vt:lpstr>
      <vt:lpstr>Training Framework: Claimdistiller</vt:lpstr>
      <vt:lpstr>Error Analysis</vt:lpstr>
      <vt:lpstr>Error Analysis</vt:lpstr>
      <vt:lpstr>Error Analysis</vt:lpstr>
      <vt:lpstr>Error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weixi</cp:lastModifiedBy>
  <cp:revision>526</cp:revision>
  <dcterms:created xsi:type="dcterms:W3CDTF">2020-11-15T19:43:00Z</dcterms:created>
  <dcterms:modified xsi:type="dcterms:W3CDTF">2023-06-25T01:40:12Z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CC52E5FB28094CB594A76D8243A3338F</vt:lpwstr>
  </property>
</Properties>
</file>