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74" r:id="rId3"/>
    <p:sldId id="267" r:id="rId4"/>
    <p:sldId id="260" r:id="rId5"/>
    <p:sldId id="272" r:id="rId6"/>
    <p:sldId id="275" r:id="rId7"/>
    <p:sldId id="262" r:id="rId8"/>
    <p:sldId id="270" r:id="rId9"/>
    <p:sldId id="271" r:id="rId10"/>
    <p:sldId id="268"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8530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5257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8979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4034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0987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4623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47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253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839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8640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297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2023/6/24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3262695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1003106"/>
            <a:ext cx="8327778" cy="2304256"/>
          </a:xfrm>
        </p:spPr>
        <p:txBody>
          <a:bodyPr>
            <a:normAutofit/>
          </a:bodyPr>
          <a:lstStyle/>
          <a:p>
            <a:pPr>
              <a:lnSpc>
                <a:spcPct val="90000"/>
              </a:lnSpc>
              <a:defRPr/>
            </a:pPr>
            <a:r>
              <a:rPr lang="en-US" altLang="zh-CN" sz="4000" b="1" dirty="0">
                <a:latin typeface="Times New Roman" panose="02020603050405020304" pitchFamily="18" charset="0"/>
                <a:cs typeface="Times New Roman" panose="02020603050405020304" pitchFamily="18" charset="0"/>
              </a:rPr>
              <a:t>Functional Structure Recognition of Scientific Documents in Information Science </a:t>
            </a:r>
          </a:p>
        </p:txBody>
      </p:sp>
      <p:pic>
        <p:nvPicPr>
          <p:cNvPr id="3075" name="Picture 3" descr="D:\任务_待解决\紧急_sigir\sigir的会议稿\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79868"/>
            <a:ext cx="2160240" cy="5017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sfe_williamsL\Pictures\logo-nju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478" y="521670"/>
            <a:ext cx="2088232" cy="481436"/>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8BD157D6-04DA-6DA2-89CF-2C3AF2A4C7DF}"/>
              </a:ext>
            </a:extLst>
          </p:cNvPr>
          <p:cNvSpPr>
            <a:spLocks noGrp="1"/>
          </p:cNvSpPr>
          <p:nvPr>
            <p:ph type="subTitle" idx="1"/>
          </p:nvPr>
        </p:nvSpPr>
        <p:spPr>
          <a:xfrm>
            <a:off x="-612576" y="3290351"/>
            <a:ext cx="9937104" cy="2182617"/>
          </a:xfrm>
        </p:spPr>
        <p:txBody>
          <a:bodyPr>
            <a:normAutofit/>
          </a:bodyPr>
          <a:lstStyle/>
          <a:p>
            <a:r>
              <a:rPr lang="en-US" altLang="zh-CN" sz="2000" dirty="0" err="1">
                <a:solidFill>
                  <a:schemeClr val="tx1"/>
                </a:solidFill>
                <a:latin typeface="Times New Roman" panose="02020603050405020304" pitchFamily="18" charset="0"/>
                <a:cs typeface="Times New Roman" panose="02020603050405020304" pitchFamily="18" charset="0"/>
                <a:sym typeface="+mn-ea"/>
              </a:rPr>
              <a:t>Dayu</a:t>
            </a:r>
            <a:r>
              <a:rPr lang="en-US" altLang="zh-CN" sz="2000" dirty="0">
                <a:solidFill>
                  <a:schemeClr val="tx1"/>
                </a:solidFill>
                <a:latin typeface="Times New Roman" panose="02020603050405020304" pitchFamily="18" charset="0"/>
                <a:cs typeface="Times New Roman" panose="02020603050405020304" pitchFamily="18" charset="0"/>
                <a:sym typeface="+mn-ea"/>
              </a:rPr>
              <a:t> Yan</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1</a:t>
            </a:r>
            <a:r>
              <a:rPr lang="en-US" altLang="zh-CN" sz="2000" dirty="0">
                <a:solidFill>
                  <a:schemeClr val="tx1"/>
                </a:solidFill>
                <a:latin typeface="Times New Roman" panose="02020603050405020304" pitchFamily="18" charset="0"/>
                <a:cs typeface="Times New Roman" panose="02020603050405020304" pitchFamily="18" charset="0"/>
                <a:sym typeface="+mn-ea"/>
              </a:rPr>
              <a:t>, Si Shen</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1</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dirty="0" err="1">
                <a:solidFill>
                  <a:schemeClr val="tx1"/>
                </a:solidFill>
                <a:latin typeface="Times New Roman" panose="02020603050405020304" pitchFamily="18" charset="0"/>
                <a:cs typeface="Times New Roman" panose="02020603050405020304" pitchFamily="18" charset="0"/>
                <a:sym typeface="+mn-ea"/>
              </a:rPr>
              <a:t>Dongbo</a:t>
            </a:r>
            <a:r>
              <a:rPr lang="en-US" altLang="zh-CN" sz="2000" dirty="0">
                <a:solidFill>
                  <a:schemeClr val="tx1"/>
                </a:solidFill>
                <a:latin typeface="Times New Roman" panose="02020603050405020304" pitchFamily="18" charset="0"/>
                <a:cs typeface="Times New Roman" panose="02020603050405020304" pitchFamily="18" charset="0"/>
                <a:sym typeface="+mn-ea"/>
              </a:rPr>
              <a:t> Wang</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2</a:t>
            </a:r>
          </a:p>
          <a:p>
            <a:r>
              <a:rPr lang="en-US" altLang="zh-CN" sz="2000" dirty="0">
                <a:solidFill>
                  <a:schemeClr val="tx1"/>
                </a:solidFill>
                <a:latin typeface="Times New Roman" panose="02020603050405020304" pitchFamily="18" charset="0"/>
                <a:cs typeface="Times New Roman" panose="02020603050405020304" pitchFamily="18" charset="0"/>
                <a:sym typeface="+mn-ea"/>
              </a:rPr>
              <a:t>Nanjing University of Science and Technology (Nanjing Jiangsu China)</a:t>
            </a:r>
          </a:p>
          <a:p>
            <a:r>
              <a:rPr lang="en-US" altLang="zh-CN" sz="2000" dirty="0">
                <a:solidFill>
                  <a:schemeClr val="tx1"/>
                </a:solidFill>
                <a:latin typeface="Times New Roman" panose="02020603050405020304" pitchFamily="18" charset="0"/>
                <a:cs typeface="Times New Roman" panose="02020603050405020304" pitchFamily="18" charset="0"/>
                <a:sym typeface="+mn-ea"/>
              </a:rPr>
              <a:t> Nanjing Agricultural University (Nanjing Jiangsu China)</a:t>
            </a:r>
          </a:p>
          <a:p>
            <a:r>
              <a:rPr lang="en-US" altLang="zh-CN" sz="2000" dirty="0">
                <a:solidFill>
                  <a:schemeClr val="tx1"/>
                </a:solidFill>
                <a:latin typeface="Times New Roman" panose="02020603050405020304" pitchFamily="18" charset="0"/>
                <a:cs typeface="Times New Roman" panose="02020603050405020304" pitchFamily="18" charset="0"/>
                <a:sym typeface="+mn-ea"/>
              </a:rPr>
              <a:t> </a:t>
            </a:r>
            <a:endParaRPr lang="zh-CN" altLang="en-US" sz="2000" dirty="0">
              <a:solidFill>
                <a:schemeClr val="tx1"/>
              </a:solidFill>
              <a:latin typeface="Times New Roman" panose="02020603050405020304" pitchFamily="18" charset="0"/>
              <a:cs typeface="Times New Roman" panose="02020603050405020304" pitchFamily="18" charset="0"/>
            </a:endParaRPr>
          </a:p>
          <a:p>
            <a:r>
              <a:rPr lang="en-US" altLang="zh-CN" sz="2000" dirty="0">
                <a:solidFill>
                  <a:schemeClr val="tx1"/>
                </a:solidFill>
                <a:latin typeface="Times New Roman" panose="02020603050405020304" pitchFamily="18" charset="0"/>
                <a:cs typeface="Times New Roman" panose="02020603050405020304" pitchFamily="18" charset="0"/>
              </a:rPr>
              <a:t>Presenter</a:t>
            </a:r>
            <a:r>
              <a:rPr lang="zh-CN" altLang="en-US" sz="2000" dirty="0">
                <a:solidFill>
                  <a:schemeClr val="tx1"/>
                </a:solidFill>
                <a:latin typeface="Times New Roman" panose="02020603050405020304" pitchFamily="18" charset="0"/>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dirty="0" err="1">
                <a:solidFill>
                  <a:schemeClr val="tx1"/>
                </a:solidFill>
                <a:latin typeface="Times New Roman" panose="02020603050405020304" pitchFamily="18" charset="0"/>
                <a:cs typeface="Times New Roman" panose="02020603050405020304" pitchFamily="18" charset="0"/>
                <a:sym typeface="+mn-ea"/>
              </a:rPr>
              <a:t>Dayu</a:t>
            </a:r>
            <a:r>
              <a:rPr lang="en-US" altLang="zh-CN" sz="2000" dirty="0">
                <a:solidFill>
                  <a:schemeClr val="tx1"/>
                </a:solidFill>
                <a:latin typeface="Times New Roman" panose="02020603050405020304" pitchFamily="18" charset="0"/>
                <a:cs typeface="Times New Roman" panose="02020603050405020304" pitchFamily="18" charset="0"/>
                <a:sym typeface="+mn-ea"/>
              </a:rPr>
              <a:t> Yan</a:t>
            </a:r>
            <a:r>
              <a:rPr lang="zh-CN" altLang="en-US"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Nanjing University of Science and Technology </a:t>
            </a:r>
          </a:p>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159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539552" y="841039"/>
            <a:ext cx="7848872" cy="0"/>
          </a:xfrm>
          <a:prstGeom prst="line">
            <a:avLst/>
          </a:prstGeom>
          <a:ln w="50800">
            <a:gradFill flip="none" rotWithShape="1">
              <a:gsLst>
                <a:gs pos="0">
                  <a:srgbClr val="000082"/>
                </a:gs>
                <a:gs pos="34000">
                  <a:srgbClr val="7030A0"/>
                </a:gs>
                <a:gs pos="99000">
                  <a:srgbClr val="92D050"/>
                </a:gs>
                <a:gs pos="89999">
                  <a:srgbClr val="92D050"/>
                </a:gs>
                <a:gs pos="98000">
                  <a:srgbClr val="92D050"/>
                </a:gs>
              </a:gsLst>
              <a:lin ang="0" scaled="0"/>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44715" y="6230425"/>
            <a:ext cx="6704757"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195736" y="2536372"/>
            <a:ext cx="4412537" cy="1569660"/>
          </a:xfrm>
          <a:prstGeom prst="rect">
            <a:avLst/>
          </a:prstGeom>
          <a:noFill/>
          <a:effectLst>
            <a:innerShdw blurRad="63500" dist="50800" dir="2700000">
              <a:srgbClr val="92D050">
                <a:alpha val="50000"/>
              </a:srgbClr>
            </a:innerShdw>
          </a:effectLst>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96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Thanks!</a:t>
            </a:r>
            <a:endParaRPr lang="zh-CN" altLang="en-US" sz="96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pic>
        <p:nvPicPr>
          <p:cNvPr id="5" name="图片 4">
            <a:extLst>
              <a:ext uri="{FF2B5EF4-FFF2-40B4-BE49-F238E27FC236}">
                <a16:creationId xmlns:a16="http://schemas.microsoft.com/office/drawing/2014/main" id="{0DB0A87A-98D8-8750-947C-6E670542104D}"/>
              </a:ext>
            </a:extLst>
          </p:cNvPr>
          <p:cNvPicPr>
            <a:picLocks noChangeAspect="1"/>
          </p:cNvPicPr>
          <p:nvPr/>
        </p:nvPicPr>
        <p:blipFill>
          <a:blip r:embed="rId2"/>
          <a:stretch>
            <a:fillRect/>
          </a:stretch>
        </p:blipFill>
        <p:spPr>
          <a:xfrm>
            <a:off x="7020272" y="116632"/>
            <a:ext cx="1876687" cy="600159"/>
          </a:xfrm>
          <a:prstGeom prst="rect">
            <a:avLst/>
          </a:prstGeom>
        </p:spPr>
      </p:pic>
    </p:spTree>
    <p:extLst>
      <p:ext uri="{BB962C8B-B14F-4D97-AF65-F5344CB8AC3E}">
        <p14:creationId xmlns:p14="http://schemas.microsoft.com/office/powerpoint/2010/main" val="165723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421049" y="-57359"/>
            <a:ext cx="2410212" cy="927177"/>
          </a:xfrm>
          <a:prstGeom prst="rect">
            <a:avLst/>
          </a:prstGeom>
          <a:noFill/>
        </p:spPr>
        <p:txBody>
          <a:bodyPr wrap="none" rtlCol="0">
            <a:spAutoFit/>
          </a:bodyPr>
          <a:lstStyle/>
          <a:p>
            <a:pPr algn="ctr">
              <a:lnSpc>
                <a:spcPct val="200000"/>
              </a:lnSpc>
              <a:spcBef>
                <a:spcPts val="300"/>
              </a:spcBef>
              <a:spcAft>
                <a:spcPts val="600"/>
              </a:spcAft>
            </a:pPr>
            <a:r>
              <a:rPr lang="en-US" altLang="zh-CN" sz="3200" b="1" dirty="0">
                <a:latin typeface="Times New Roman" panose="02020603050405020304" pitchFamily="18" charset="0"/>
                <a:ea typeface="宋体" panose="02010600030101010101" pitchFamily="2" charset="-122"/>
              </a:rPr>
              <a:t>Introduction</a:t>
            </a:r>
            <a:endParaRPr lang="zh-CN" altLang="zh-CN" sz="3200" b="1" dirty="0">
              <a:latin typeface="Times New Roman" panose="02020603050405020304" pitchFamily="18" charset="0"/>
              <a:ea typeface="宋体" panose="02010600030101010101" pitchFamily="2" charset="-122"/>
            </a:endParaRPr>
          </a:p>
        </p:txBody>
      </p:sp>
      <p:cxnSp>
        <p:nvCxnSpPr>
          <p:cNvPr id="10" name="直接连接符 9"/>
          <p:cNvCxnSpPr/>
          <p:nvPr/>
        </p:nvCxnSpPr>
        <p:spPr>
          <a:xfrm>
            <a:off x="539552" y="841039"/>
            <a:ext cx="7848872" cy="0"/>
          </a:xfrm>
          <a:prstGeom prst="line">
            <a:avLst/>
          </a:prstGeom>
          <a:ln w="50800">
            <a:gradFill flip="none" rotWithShape="1">
              <a:gsLst>
                <a:gs pos="0">
                  <a:srgbClr val="000082"/>
                </a:gs>
                <a:gs pos="34000">
                  <a:srgbClr val="7030A0"/>
                </a:gs>
                <a:gs pos="99000">
                  <a:srgbClr val="92D050"/>
                </a:gs>
                <a:gs pos="89999">
                  <a:srgbClr val="92D050"/>
                </a:gs>
                <a:gs pos="98000">
                  <a:srgbClr val="92D050"/>
                </a:gs>
              </a:gsLst>
              <a:lin ang="0" scaled="0"/>
              <a:tileRect/>
            </a:gra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0CE75AC-B4A7-D588-B315-4BF6D63D9E61}"/>
              </a:ext>
            </a:extLst>
          </p:cNvPr>
          <p:cNvPicPr>
            <a:picLocks noChangeAspect="1"/>
          </p:cNvPicPr>
          <p:nvPr/>
        </p:nvPicPr>
        <p:blipFill>
          <a:blip r:embed="rId3"/>
          <a:stretch>
            <a:fillRect/>
          </a:stretch>
        </p:blipFill>
        <p:spPr>
          <a:xfrm>
            <a:off x="6660232" y="106151"/>
            <a:ext cx="1876687" cy="600159"/>
          </a:xfrm>
          <a:prstGeom prst="rect">
            <a:avLst/>
          </a:prstGeom>
        </p:spPr>
      </p:pic>
      <p:sp>
        <p:nvSpPr>
          <p:cNvPr id="3" name="文本框 2">
            <a:extLst>
              <a:ext uri="{FF2B5EF4-FFF2-40B4-BE49-F238E27FC236}">
                <a16:creationId xmlns:a16="http://schemas.microsoft.com/office/drawing/2014/main" id="{BDD117D5-FCB6-838C-3FC5-292FABA08089}"/>
              </a:ext>
            </a:extLst>
          </p:cNvPr>
          <p:cNvSpPr txBox="1"/>
          <p:nvPr/>
        </p:nvSpPr>
        <p:spPr>
          <a:xfrm>
            <a:off x="359970" y="959346"/>
            <a:ext cx="4572000" cy="395749"/>
          </a:xfrm>
          <a:prstGeom prst="rect">
            <a:avLst/>
          </a:prstGeom>
          <a:noFill/>
        </p:spPr>
        <p:txBody>
          <a:bodyPr wrap="square">
            <a:spAutoFit/>
          </a:bodyPr>
          <a:lstStyle/>
          <a:p>
            <a:pPr algn="just">
              <a:lnSpc>
                <a:spcPct val="120000"/>
              </a:lnSpc>
              <a:spcBef>
                <a:spcPts val="2400"/>
              </a:spcBef>
            </a:pPr>
            <a:r>
              <a:rPr lang="en-US" altLang="zh-CN" sz="1800" b="1" dirty="0">
                <a:latin typeface="Times New Roman" panose="02020603050405020304" pitchFamily="18" charset="0"/>
                <a:cs typeface="Times New Roman" panose="02020603050405020304" pitchFamily="18" charset="0"/>
              </a:rPr>
              <a:t>Research Background</a:t>
            </a:r>
          </a:p>
        </p:txBody>
      </p:sp>
      <p:sp>
        <p:nvSpPr>
          <p:cNvPr id="8" name="文本框 7">
            <a:extLst>
              <a:ext uri="{FF2B5EF4-FFF2-40B4-BE49-F238E27FC236}">
                <a16:creationId xmlns:a16="http://schemas.microsoft.com/office/drawing/2014/main" id="{815EBC53-4844-4D81-F991-484A7E09AC6D}"/>
              </a:ext>
            </a:extLst>
          </p:cNvPr>
          <p:cNvSpPr txBox="1"/>
          <p:nvPr/>
        </p:nvSpPr>
        <p:spPr>
          <a:xfrm>
            <a:off x="359970" y="4443106"/>
            <a:ext cx="4572000" cy="395749"/>
          </a:xfrm>
          <a:prstGeom prst="rect">
            <a:avLst/>
          </a:prstGeom>
          <a:noFill/>
        </p:spPr>
        <p:txBody>
          <a:bodyPr wrap="square">
            <a:spAutoFit/>
          </a:bodyPr>
          <a:lstStyle/>
          <a:p>
            <a:pPr algn="just">
              <a:lnSpc>
                <a:spcPct val="120000"/>
              </a:lnSpc>
              <a:spcBef>
                <a:spcPts val="2400"/>
              </a:spcBef>
            </a:pPr>
            <a:r>
              <a:rPr lang="en-US" altLang="zh-CN" sz="1800" b="1" dirty="0">
                <a:latin typeface="Times New Roman" panose="02020603050405020304" pitchFamily="18" charset="0"/>
                <a:cs typeface="Times New Roman" panose="02020603050405020304" pitchFamily="18" charset="0"/>
              </a:rPr>
              <a:t>Purpose of the research</a:t>
            </a:r>
          </a:p>
        </p:txBody>
      </p:sp>
      <p:sp>
        <p:nvSpPr>
          <p:cNvPr id="9" name="文本框 8">
            <a:extLst>
              <a:ext uri="{FF2B5EF4-FFF2-40B4-BE49-F238E27FC236}">
                <a16:creationId xmlns:a16="http://schemas.microsoft.com/office/drawing/2014/main" id="{908C5477-2D69-D50C-A033-84195F853F2B}"/>
              </a:ext>
            </a:extLst>
          </p:cNvPr>
          <p:cNvSpPr txBox="1"/>
          <p:nvPr/>
        </p:nvSpPr>
        <p:spPr>
          <a:xfrm>
            <a:off x="395536" y="1484784"/>
            <a:ext cx="8424936" cy="2585323"/>
          </a:xfrm>
          <a:prstGeom prst="rect">
            <a:avLst/>
          </a:prstGeom>
          <a:noFill/>
        </p:spPr>
        <p:txBody>
          <a:bodyPr wrap="square" rtlCol="0">
            <a:spAutoFit/>
          </a:bodyPr>
          <a:lstStyle/>
          <a:p>
            <a:r>
              <a:rPr lang="zh-CN" altLang="zh-CN" dirty="0">
                <a:sym typeface="Wingdings 2" panose="05020102010507070707" pitchFamily="18" charset="2"/>
              </a:rPr>
              <a:t></a:t>
            </a:r>
            <a:r>
              <a:rPr lang="en-GB" altLang="zh-CN" sz="1800" dirty="0">
                <a:effectLst/>
                <a:latin typeface="Times New Roman" panose="02020603050405020304" pitchFamily="18" charset="0"/>
                <a:ea typeface="宋体" panose="02010600030101010101" pitchFamily="2" charset="-122"/>
              </a:rPr>
              <a:t>Automatic recognition of the structure and function of academic texts is an important issue in the field of natural language processing</a:t>
            </a:r>
            <a:endParaRPr lang="en-US" altLang="zh-CN" dirty="0">
              <a:sym typeface="Wingdings 2" panose="05020102010507070707" pitchFamily="18" charset="2"/>
            </a:endParaRPr>
          </a:p>
          <a:p>
            <a:endParaRPr lang="en-US" altLang="zh-CN" dirty="0">
              <a:sym typeface="Wingdings 2" panose="05020102010507070707" pitchFamily="18" charset="2"/>
            </a:endParaRPr>
          </a:p>
          <a:p>
            <a:r>
              <a:rPr lang="zh-CN" altLang="zh-CN" dirty="0">
                <a:sym typeface="Wingdings 2" panose="05020102010507070707" pitchFamily="18" charset="2"/>
              </a:rPr>
              <a:t></a:t>
            </a:r>
            <a:r>
              <a:rPr lang="en-GB" altLang="zh-CN" sz="1800" dirty="0">
                <a:effectLst/>
                <a:latin typeface="Times New Roman" panose="02020603050405020304" pitchFamily="18" charset="0"/>
                <a:ea typeface="宋体" panose="02010600030101010101" pitchFamily="2" charset="-122"/>
              </a:rPr>
              <a:t>At present, machine learning and deep learning have become the mainstream methods of paragraph structure recognition. </a:t>
            </a:r>
            <a:endParaRPr lang="zh-CN" altLang="en-US" dirty="0"/>
          </a:p>
          <a:p>
            <a:endParaRPr lang="en-US" altLang="zh-CN" dirty="0">
              <a:sym typeface="Wingdings 2" panose="05020102010507070707" pitchFamily="18" charset="2"/>
            </a:endParaRPr>
          </a:p>
          <a:p>
            <a:r>
              <a:rPr lang="zh-CN" altLang="zh-CN" dirty="0">
                <a:sym typeface="Wingdings 2" panose="05020102010507070707" pitchFamily="18" charset="2"/>
              </a:rPr>
              <a:t></a:t>
            </a:r>
            <a:r>
              <a:rPr lang="en-US" altLang="zh-CN" sz="1800" dirty="0">
                <a:latin typeface="Times New Roman" panose="02020603050405020304" pitchFamily="18" charset="0"/>
                <a:cs typeface="Times New Roman" panose="02020603050405020304" pitchFamily="18" charset="0"/>
              </a:rPr>
              <a:t>  Just like </a:t>
            </a:r>
            <a:r>
              <a:rPr lang="en-US" altLang="zh-CN" dirty="0">
                <a:latin typeface="Times New Roman" panose="02020603050405020304" pitchFamily="18" charset="0"/>
                <a:cs typeface="Times New Roman" panose="02020603050405020304" pitchFamily="18" charset="0"/>
              </a:rPr>
              <a:t>BERT</a:t>
            </a:r>
            <a:r>
              <a:rPr lang="en-GB" altLang="zh-CN" sz="1800" dirty="0">
                <a:effectLst/>
                <a:latin typeface="Times New Roman" panose="02020603050405020304" pitchFamily="18" charset="0"/>
                <a:ea typeface="宋体" panose="02010600030101010101" pitchFamily="2" charset="-122"/>
              </a:rPr>
              <a:t>,  fine-tuning requires a lot of data and computational power, and not enough data is available for all scenarios. prompt based downstream tasks have recently become a boon to small sample learning. </a:t>
            </a:r>
            <a:endParaRPr lang="zh-CN" altLang="en-US" dirty="0"/>
          </a:p>
        </p:txBody>
      </p:sp>
      <p:sp>
        <p:nvSpPr>
          <p:cNvPr id="2" name="文本框 1">
            <a:extLst>
              <a:ext uri="{FF2B5EF4-FFF2-40B4-BE49-F238E27FC236}">
                <a16:creationId xmlns:a16="http://schemas.microsoft.com/office/drawing/2014/main" id="{7527240D-B0AF-A82A-B9B1-A3DABB2FCF38}"/>
              </a:ext>
            </a:extLst>
          </p:cNvPr>
          <p:cNvSpPr txBox="1"/>
          <p:nvPr/>
        </p:nvSpPr>
        <p:spPr>
          <a:xfrm>
            <a:off x="359970" y="5050050"/>
            <a:ext cx="7704856" cy="646331"/>
          </a:xfrm>
          <a:prstGeom prst="rect">
            <a:avLst/>
          </a:prstGeom>
          <a:noFill/>
        </p:spPr>
        <p:txBody>
          <a:bodyPr wrap="square" rtlCol="0">
            <a:spAutoFit/>
          </a:bodyPr>
          <a:lstStyle/>
          <a:p>
            <a:r>
              <a:rPr lang="en-US" altLang="zh-CN" sz="1800" dirty="0">
                <a:latin typeface="Times New Roman" panose="02020603050405020304" pitchFamily="18" charset="0"/>
                <a:cs typeface="Times New Roman" panose="02020603050405020304" pitchFamily="18" charset="0"/>
              </a:rPr>
              <a:t>This research attempts to  select  best structure function  </a:t>
            </a:r>
            <a:r>
              <a:rPr lang="en-GB" altLang="zh-CN" sz="1800" dirty="0">
                <a:effectLst/>
                <a:latin typeface="Times New Roman" panose="02020603050405020304" pitchFamily="18" charset="0"/>
                <a:ea typeface="宋体" panose="02010600030101010101" pitchFamily="2" charset="-122"/>
              </a:rPr>
              <a:t>recognition </a:t>
            </a:r>
            <a:r>
              <a:rPr lang="en-US" altLang="zh-CN" sz="1800" dirty="0">
                <a:latin typeface="Times New Roman" panose="02020603050405020304" pitchFamily="18" charset="0"/>
                <a:cs typeface="Times New Roman" panose="02020603050405020304" pitchFamily="18" charset="0"/>
              </a:rPr>
              <a:t>model with information techniques.</a:t>
            </a:r>
            <a:endParaRPr lang="zh-CN" altLang="en-US" dirty="0"/>
          </a:p>
        </p:txBody>
      </p:sp>
    </p:spTree>
    <p:extLst>
      <p:ext uri="{BB962C8B-B14F-4D97-AF65-F5344CB8AC3E}">
        <p14:creationId xmlns:p14="http://schemas.microsoft.com/office/powerpoint/2010/main" val="2751597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6975" y="-57359"/>
            <a:ext cx="4320480" cy="927177"/>
          </a:xfrm>
          <a:prstGeom prst="rect">
            <a:avLst/>
          </a:prstGeom>
          <a:noFill/>
        </p:spPr>
        <p:txBody>
          <a:bodyPr wrap="square" rtlCol="0">
            <a:spAutoFit/>
          </a:bodyPr>
          <a:lstStyle/>
          <a:p>
            <a:pPr algn="ctr">
              <a:lnSpc>
                <a:spcPct val="200000"/>
              </a:lnSpc>
              <a:spcBef>
                <a:spcPts val="300"/>
              </a:spcBef>
              <a:spcAft>
                <a:spcPts val="600"/>
              </a:spcAft>
            </a:pPr>
            <a:r>
              <a:rPr lang="en-US" altLang="zh-CN" sz="3200" b="1" dirty="0">
                <a:latin typeface="Times New Roman" panose="02020603050405020304" pitchFamily="18" charset="0"/>
                <a:ea typeface="宋体" panose="02010600030101010101" pitchFamily="2" charset="-122"/>
              </a:rPr>
              <a:t>Framework of work</a:t>
            </a:r>
            <a:endParaRPr lang="zh-CN" altLang="zh-CN" sz="3200" b="1" dirty="0">
              <a:latin typeface="Times New Roman" panose="02020603050405020304" pitchFamily="18" charset="0"/>
              <a:ea typeface="宋体" panose="02010600030101010101" pitchFamily="2" charset="-122"/>
            </a:endParaRPr>
          </a:p>
        </p:txBody>
      </p:sp>
      <p:cxnSp>
        <p:nvCxnSpPr>
          <p:cNvPr id="10" name="直接连接符 9"/>
          <p:cNvCxnSpPr/>
          <p:nvPr/>
        </p:nvCxnSpPr>
        <p:spPr>
          <a:xfrm>
            <a:off x="539552" y="841039"/>
            <a:ext cx="7848872" cy="0"/>
          </a:xfrm>
          <a:prstGeom prst="line">
            <a:avLst/>
          </a:prstGeom>
          <a:ln w="50800">
            <a:gradFill flip="none" rotWithShape="1">
              <a:gsLst>
                <a:gs pos="0">
                  <a:srgbClr val="000082"/>
                </a:gs>
                <a:gs pos="34000">
                  <a:srgbClr val="7030A0"/>
                </a:gs>
                <a:gs pos="99000">
                  <a:srgbClr val="92D050"/>
                </a:gs>
                <a:gs pos="89999">
                  <a:srgbClr val="92D050"/>
                </a:gs>
                <a:gs pos="98000">
                  <a:srgbClr val="92D050"/>
                </a:gs>
              </a:gsLst>
              <a:lin ang="0" scaled="0"/>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44715" y="6230425"/>
            <a:ext cx="6704757"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0CE75AC-B4A7-D588-B315-4BF6D63D9E61}"/>
              </a:ext>
            </a:extLst>
          </p:cNvPr>
          <p:cNvPicPr>
            <a:picLocks noChangeAspect="1"/>
          </p:cNvPicPr>
          <p:nvPr/>
        </p:nvPicPr>
        <p:blipFill>
          <a:blip r:embed="rId2"/>
          <a:stretch>
            <a:fillRect/>
          </a:stretch>
        </p:blipFill>
        <p:spPr>
          <a:xfrm>
            <a:off x="6660232" y="106151"/>
            <a:ext cx="1876687" cy="600159"/>
          </a:xfrm>
          <a:prstGeom prst="rect">
            <a:avLst/>
          </a:prstGeom>
        </p:spPr>
      </p:pic>
      <p:pic>
        <p:nvPicPr>
          <p:cNvPr id="7" name="图片 6">
            <a:extLst>
              <a:ext uri="{FF2B5EF4-FFF2-40B4-BE49-F238E27FC236}">
                <a16:creationId xmlns:a16="http://schemas.microsoft.com/office/drawing/2014/main" id="{9119B89E-F31C-2AFA-30CA-5C72EE0BA89C}"/>
              </a:ext>
            </a:extLst>
          </p:cNvPr>
          <p:cNvPicPr>
            <a:picLocks noChangeAspect="1"/>
          </p:cNvPicPr>
          <p:nvPr/>
        </p:nvPicPr>
        <p:blipFill>
          <a:blip r:embed="rId3"/>
          <a:stretch>
            <a:fillRect/>
          </a:stretch>
        </p:blipFill>
        <p:spPr>
          <a:xfrm>
            <a:off x="105441" y="1268760"/>
            <a:ext cx="8431478" cy="4032447"/>
          </a:xfrm>
          <a:prstGeom prst="rect">
            <a:avLst/>
          </a:prstGeom>
        </p:spPr>
      </p:pic>
    </p:spTree>
    <p:extLst>
      <p:ext uri="{BB962C8B-B14F-4D97-AF65-F5344CB8AC3E}">
        <p14:creationId xmlns:p14="http://schemas.microsoft.com/office/powerpoint/2010/main" val="26536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1560" y="260648"/>
            <a:ext cx="1287532" cy="584775"/>
          </a:xfrm>
          <a:prstGeom prst="rect">
            <a:avLst/>
          </a:prstGeom>
          <a:noFill/>
        </p:spPr>
        <p:txBody>
          <a:bodyPr wrap="none" rtlCol="0">
            <a:spAutoFit/>
          </a:bodyPr>
          <a:lstStyle/>
          <a:p>
            <a:r>
              <a:rPr lang="en-US" altLang="zh-CN" sz="3200" b="1" dirty="0">
                <a:latin typeface="Times New Roman" panose="02020603050405020304" pitchFamily="18" charset="0"/>
                <a:ea typeface="宋体" panose="02010600030101010101" pitchFamily="2" charset="-122"/>
              </a:rPr>
              <a:t>DATA</a:t>
            </a:r>
            <a:endParaRPr lang="zh-CN" altLang="en-US" sz="3200" b="1" dirty="0">
              <a:latin typeface="Times New Roman" panose="02020603050405020304" pitchFamily="18" charset="0"/>
              <a:ea typeface="宋体" panose="02010600030101010101" pitchFamily="2" charset="-122"/>
            </a:endParaRPr>
          </a:p>
        </p:txBody>
      </p:sp>
      <p:sp>
        <p:nvSpPr>
          <p:cNvPr id="7" name="TextBox 6"/>
          <p:cNvSpPr txBox="1"/>
          <p:nvPr/>
        </p:nvSpPr>
        <p:spPr>
          <a:xfrm>
            <a:off x="621779" y="1335493"/>
            <a:ext cx="7784877" cy="5078313"/>
          </a:xfrm>
          <a:prstGeom prst="rect">
            <a:avLst/>
          </a:prstGeom>
          <a:noFill/>
        </p:spPr>
        <p:txBody>
          <a:bodyPr wrap="square" rtlCol="0">
            <a:spAutoFit/>
          </a:bodyPr>
          <a:lstStyle/>
          <a:p>
            <a:r>
              <a:rPr lang="en-US" altLang="zh-CN" sz="1800" dirty="0">
                <a:effectLst/>
                <a:latin typeface="Times New Roman" panose="02020603050405020304" pitchFamily="18" charset="0"/>
                <a:ea typeface="Times New Roman" panose="02020603050405020304" pitchFamily="18" charset="0"/>
              </a:rPr>
              <a:t>Data source:</a:t>
            </a:r>
          </a:p>
          <a:p>
            <a:r>
              <a:rPr lang="en-US" altLang="zh-CN" sz="1800" dirty="0">
                <a:effectLst/>
                <a:latin typeface="Times New Roman" panose="02020603050405020304" pitchFamily="18" charset="0"/>
                <a:ea typeface="Times New Roman" panose="02020603050405020304" pitchFamily="18" charset="0"/>
              </a:rPr>
              <a:t>This research obtained all the full texts of academic papers published in JASIST from 2010 to 2020 by using self-made Python program.</a:t>
            </a:r>
          </a:p>
          <a:p>
            <a:pPr marL="342900" indent="-342900">
              <a:buAutoNum type="arabicPeriod"/>
            </a:pPr>
            <a:endParaRPr lang="en-US" altLang="zh-CN" dirty="0">
              <a:latin typeface="Times New Roman" panose="02020603050405020304" pitchFamily="18" charset="0"/>
              <a:ea typeface="Times New Roman" panose="02020603050405020304" pitchFamily="18" charset="0"/>
            </a:endParaRPr>
          </a:p>
          <a:p>
            <a:endParaRPr lang="en-US" altLang="zh-CN" sz="1800" dirty="0">
              <a:effectLst/>
              <a:latin typeface="Times New Roman" panose="02020603050405020304" pitchFamily="18" charset="0"/>
              <a:ea typeface="Times New Roman" panose="02020603050405020304" pitchFamily="18" charset="0"/>
            </a:endParaRPr>
          </a:p>
          <a:p>
            <a:r>
              <a:rPr lang="en-US" altLang="zh-CN" sz="1800" dirty="0">
                <a:effectLst/>
                <a:latin typeface="Times New Roman" panose="02020603050405020304" pitchFamily="18" charset="0"/>
                <a:ea typeface="Times New Roman" panose="02020603050405020304" pitchFamily="18" charset="0"/>
              </a:rPr>
              <a:t>Data annotation: </a:t>
            </a:r>
          </a:p>
          <a:p>
            <a:r>
              <a:rPr lang="en-US" altLang="zh-CN" sz="1800" dirty="0">
                <a:effectLst/>
                <a:latin typeface="Times New Roman" panose="02020603050405020304" pitchFamily="18" charset="0"/>
                <a:ea typeface="Times New Roman" panose="02020603050405020304" pitchFamily="18" charset="0"/>
              </a:rPr>
              <a:t>divides the structure and function of academic texts into five parts: "introduction", "relevant research", "method", "experiment" and "conclusion", which are represented by "I", "R", "M", "E" and "C" respectively.</a:t>
            </a:r>
          </a:p>
          <a:p>
            <a:pPr marL="342900" indent="-342900">
              <a:buAutoNum type="arabicPeriod"/>
            </a:pPr>
            <a:endParaRPr lang="en-US" altLang="zh-CN" dirty="0">
              <a:latin typeface="Times New Roman" panose="02020603050405020304" pitchFamily="18" charset="0"/>
              <a:ea typeface="Times New Roman" panose="02020603050405020304" pitchFamily="18" charset="0"/>
            </a:endParaRPr>
          </a:p>
          <a:p>
            <a:endParaRPr lang="en-US" altLang="zh-CN" sz="1800" dirty="0">
              <a:effectLst/>
              <a:latin typeface="Times New Roman" panose="02020603050405020304" pitchFamily="18" charset="0"/>
              <a:ea typeface="Times New Roman" panose="02020603050405020304" pitchFamily="18" charset="0"/>
            </a:endParaRPr>
          </a:p>
          <a:p>
            <a:r>
              <a:rPr lang="en-US" altLang="zh-CN" sz="1800" dirty="0">
                <a:effectLst/>
                <a:latin typeface="Times New Roman" panose="02020603050405020304" pitchFamily="18" charset="0"/>
                <a:ea typeface="Times New Roman" panose="02020603050405020304" pitchFamily="18" charset="0"/>
              </a:rPr>
              <a:t>Data process:</a:t>
            </a:r>
          </a:p>
          <a:p>
            <a:r>
              <a:rPr lang="en-US" altLang="zh-CN" sz="1800" dirty="0">
                <a:effectLst/>
                <a:latin typeface="Times New Roman" panose="02020603050405020304" pitchFamily="18" charset="0"/>
                <a:ea typeface="Times New Roman" panose="02020603050405020304" pitchFamily="18" charset="0"/>
              </a:rPr>
              <a:t>BERT model is first invoked to complete automatic structural and functional labeling of academic full-text data from 2010 to 2020. In order to ensure the accuracy of labeling, manual verification is required. After manual review and collation, preliminary text data is obtained.</a:t>
            </a:r>
          </a:p>
          <a:p>
            <a:endParaRPr lang="en-US" altLang="zh-CN" dirty="0">
              <a:latin typeface="Times New Roman" panose="02020603050405020304" pitchFamily="18" charset="0"/>
            </a:endParaRPr>
          </a:p>
          <a:p>
            <a:endParaRPr lang="zh-CN" altLang="en-US" dirty="0"/>
          </a:p>
        </p:txBody>
      </p:sp>
      <p:cxnSp>
        <p:nvCxnSpPr>
          <p:cNvPr id="10" name="直接连接符 9"/>
          <p:cNvCxnSpPr/>
          <p:nvPr/>
        </p:nvCxnSpPr>
        <p:spPr>
          <a:xfrm>
            <a:off x="539552" y="841039"/>
            <a:ext cx="7848872" cy="0"/>
          </a:xfrm>
          <a:prstGeom prst="line">
            <a:avLst/>
          </a:prstGeom>
          <a:ln w="50800">
            <a:gradFill flip="none" rotWithShape="1">
              <a:gsLst>
                <a:gs pos="0">
                  <a:srgbClr val="000082"/>
                </a:gs>
                <a:gs pos="34000">
                  <a:srgbClr val="7030A0"/>
                </a:gs>
                <a:gs pos="99000">
                  <a:srgbClr val="92D050"/>
                </a:gs>
                <a:gs pos="89999">
                  <a:srgbClr val="92D050"/>
                </a:gs>
                <a:gs pos="98000">
                  <a:srgbClr val="92D050"/>
                </a:gs>
              </a:gsLst>
              <a:lin ang="0" scaled="0"/>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44715" y="6230425"/>
            <a:ext cx="6704757"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7C0E567-A36D-B0F4-D5C3-B58D259DF60F}"/>
              </a:ext>
            </a:extLst>
          </p:cNvPr>
          <p:cNvPicPr>
            <a:picLocks noChangeAspect="1"/>
          </p:cNvPicPr>
          <p:nvPr/>
        </p:nvPicPr>
        <p:blipFill>
          <a:blip r:embed="rId2"/>
          <a:stretch>
            <a:fillRect/>
          </a:stretch>
        </p:blipFill>
        <p:spPr>
          <a:xfrm>
            <a:off x="6732240" y="145234"/>
            <a:ext cx="1876687" cy="600159"/>
          </a:xfrm>
          <a:prstGeom prst="rect">
            <a:avLst/>
          </a:prstGeom>
        </p:spPr>
      </p:pic>
    </p:spTree>
    <p:extLst>
      <p:ext uri="{BB962C8B-B14F-4D97-AF65-F5344CB8AC3E}">
        <p14:creationId xmlns:p14="http://schemas.microsoft.com/office/powerpoint/2010/main" val="33948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5073" y="239218"/>
            <a:ext cx="1660663" cy="584775"/>
          </a:xfrm>
          <a:prstGeom prst="rect">
            <a:avLst/>
          </a:prstGeom>
          <a:noFill/>
        </p:spPr>
        <p:txBody>
          <a:bodyPr wrap="square" rtlCol="0">
            <a:spAutoFit/>
          </a:bodyPr>
          <a:lstStyle/>
          <a:p>
            <a:r>
              <a:rPr lang="en-US" altLang="zh-CN" sz="3200" b="1" dirty="0">
                <a:latin typeface="Times New Roman" panose="02020603050405020304" pitchFamily="18" charset="0"/>
                <a:ea typeface="宋体" panose="02010600030101010101" pitchFamily="2" charset="-122"/>
              </a:rPr>
              <a:t>DATA</a:t>
            </a:r>
            <a:endParaRPr lang="zh-CN" altLang="en-US" sz="3200" b="1" dirty="0">
              <a:latin typeface="Times New Roman" panose="02020603050405020304" pitchFamily="18" charset="0"/>
              <a:ea typeface="宋体" panose="02010600030101010101" pitchFamily="2" charset="-122"/>
            </a:endParaRPr>
          </a:p>
        </p:txBody>
      </p:sp>
      <p:cxnSp>
        <p:nvCxnSpPr>
          <p:cNvPr id="10" name="直接连接符 9"/>
          <p:cNvCxnSpPr/>
          <p:nvPr/>
        </p:nvCxnSpPr>
        <p:spPr>
          <a:xfrm>
            <a:off x="539552" y="841039"/>
            <a:ext cx="7848872" cy="0"/>
          </a:xfrm>
          <a:prstGeom prst="line">
            <a:avLst/>
          </a:prstGeom>
          <a:ln w="50800">
            <a:gradFill flip="none" rotWithShape="1">
              <a:gsLst>
                <a:gs pos="0">
                  <a:srgbClr val="000082"/>
                </a:gs>
                <a:gs pos="34000">
                  <a:srgbClr val="7030A0"/>
                </a:gs>
                <a:gs pos="99000">
                  <a:srgbClr val="92D050"/>
                </a:gs>
                <a:gs pos="89999">
                  <a:srgbClr val="92D050"/>
                </a:gs>
                <a:gs pos="98000">
                  <a:srgbClr val="92D050"/>
                </a:gs>
              </a:gsLst>
              <a:lin ang="0" scaled="0"/>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44715" y="6230425"/>
            <a:ext cx="6704757"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7C0E567-A36D-B0F4-D5C3-B58D259DF60F}"/>
              </a:ext>
            </a:extLst>
          </p:cNvPr>
          <p:cNvPicPr>
            <a:picLocks noChangeAspect="1"/>
          </p:cNvPicPr>
          <p:nvPr/>
        </p:nvPicPr>
        <p:blipFill>
          <a:blip r:embed="rId2"/>
          <a:stretch>
            <a:fillRect/>
          </a:stretch>
        </p:blipFill>
        <p:spPr>
          <a:xfrm>
            <a:off x="6732240" y="145234"/>
            <a:ext cx="1876687" cy="600159"/>
          </a:xfrm>
          <a:prstGeom prst="rect">
            <a:avLst/>
          </a:prstGeom>
        </p:spPr>
      </p:pic>
      <p:graphicFrame>
        <p:nvGraphicFramePr>
          <p:cNvPr id="2" name="表格 1">
            <a:extLst>
              <a:ext uri="{FF2B5EF4-FFF2-40B4-BE49-F238E27FC236}">
                <a16:creationId xmlns:a16="http://schemas.microsoft.com/office/drawing/2014/main" id="{CA54C96B-B0E9-B42D-E33D-083A7784B326}"/>
              </a:ext>
            </a:extLst>
          </p:cNvPr>
          <p:cNvGraphicFramePr>
            <a:graphicFrameLocks noGrp="1"/>
          </p:cNvGraphicFramePr>
          <p:nvPr>
            <p:extLst>
              <p:ext uri="{D42A27DB-BD31-4B8C-83A1-F6EECF244321}">
                <p14:modId xmlns:p14="http://schemas.microsoft.com/office/powerpoint/2010/main" val="1111451198"/>
              </p:ext>
            </p:extLst>
          </p:nvPr>
        </p:nvGraphicFramePr>
        <p:xfrm>
          <a:off x="744716" y="1628800"/>
          <a:ext cx="6704756" cy="3149148"/>
        </p:xfrm>
        <a:graphic>
          <a:graphicData uri="http://schemas.openxmlformats.org/drawingml/2006/table">
            <a:tbl>
              <a:tblPr firstRow="1" firstCol="1" bandRow="1">
                <a:tableStyleId>{5C22544A-7EE6-4342-B048-85BDC9FD1C3A}</a:tableStyleId>
              </a:tblPr>
              <a:tblGrid>
                <a:gridCol w="895364">
                  <a:extLst>
                    <a:ext uri="{9D8B030D-6E8A-4147-A177-3AD203B41FA5}">
                      <a16:colId xmlns:a16="http://schemas.microsoft.com/office/drawing/2014/main" val="3675357531"/>
                    </a:ext>
                  </a:extLst>
                </a:gridCol>
                <a:gridCol w="4557838">
                  <a:extLst>
                    <a:ext uri="{9D8B030D-6E8A-4147-A177-3AD203B41FA5}">
                      <a16:colId xmlns:a16="http://schemas.microsoft.com/office/drawing/2014/main" val="2198694324"/>
                    </a:ext>
                  </a:extLst>
                </a:gridCol>
                <a:gridCol w="1251554">
                  <a:extLst>
                    <a:ext uri="{9D8B030D-6E8A-4147-A177-3AD203B41FA5}">
                      <a16:colId xmlns:a16="http://schemas.microsoft.com/office/drawing/2014/main" val="1098109971"/>
                    </a:ext>
                  </a:extLst>
                </a:gridCol>
              </a:tblGrid>
              <a:tr h="524858">
                <a:tc>
                  <a:txBody>
                    <a:bodyPr/>
                    <a:lstStyle/>
                    <a:p>
                      <a:pPr algn="ctr">
                        <a:lnSpc>
                          <a:spcPct val="110000"/>
                        </a:lnSpc>
                      </a:pPr>
                      <a:r>
                        <a:rPr lang="en-US" sz="1400" dirty="0">
                          <a:effectLst/>
                        </a:rPr>
                        <a:t>Num.</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400" dirty="0">
                          <a:effectLst/>
                        </a:rPr>
                        <a:t>Type</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400" dirty="0">
                          <a:effectLst/>
                        </a:rPr>
                        <a:t>Count</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83868192"/>
                  </a:ext>
                </a:extLst>
              </a:tr>
              <a:tr h="524858">
                <a:tc>
                  <a:txBody>
                    <a:bodyPr/>
                    <a:lstStyle/>
                    <a:p>
                      <a:pPr algn="ctr">
                        <a:lnSpc>
                          <a:spcPct val="110000"/>
                        </a:lnSpc>
                      </a:pPr>
                      <a:r>
                        <a:rPr lang="en-US" sz="1600" dirty="0">
                          <a:effectLst/>
                        </a:rPr>
                        <a:t>1</a:t>
                      </a:r>
                      <a:endParaRPr lang="zh-CN" sz="16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600" dirty="0">
                          <a:effectLst/>
                        </a:rPr>
                        <a:t>introduction</a:t>
                      </a:r>
                      <a:endParaRPr lang="zh-CN" sz="16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600">
                          <a:effectLst/>
                        </a:rPr>
                        <a:t>62847</a:t>
                      </a:r>
                      <a:endParaRPr lang="zh-CN" sz="16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3868514"/>
                  </a:ext>
                </a:extLst>
              </a:tr>
              <a:tr h="524858">
                <a:tc>
                  <a:txBody>
                    <a:bodyPr/>
                    <a:lstStyle/>
                    <a:p>
                      <a:pPr algn="ctr">
                        <a:lnSpc>
                          <a:spcPct val="110000"/>
                        </a:lnSpc>
                      </a:pPr>
                      <a:r>
                        <a:rPr lang="en-US" sz="1600">
                          <a:effectLst/>
                        </a:rPr>
                        <a:t>2</a:t>
                      </a:r>
                      <a:endParaRPr lang="zh-CN" sz="16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600" dirty="0">
                          <a:effectLst/>
                        </a:rPr>
                        <a:t>relevant research</a:t>
                      </a:r>
                      <a:endParaRPr lang="zh-CN" sz="16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600">
                          <a:effectLst/>
                        </a:rPr>
                        <a:t>90020</a:t>
                      </a:r>
                      <a:endParaRPr lang="zh-CN" sz="16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9879672"/>
                  </a:ext>
                </a:extLst>
              </a:tr>
              <a:tr h="524858">
                <a:tc>
                  <a:txBody>
                    <a:bodyPr/>
                    <a:lstStyle/>
                    <a:p>
                      <a:pPr algn="ctr">
                        <a:lnSpc>
                          <a:spcPct val="110000"/>
                        </a:lnSpc>
                      </a:pPr>
                      <a:r>
                        <a:rPr lang="en-US" sz="1600">
                          <a:effectLst/>
                        </a:rPr>
                        <a:t>3</a:t>
                      </a:r>
                      <a:endParaRPr lang="zh-CN" sz="16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600" dirty="0">
                          <a:effectLst/>
                        </a:rPr>
                        <a:t>method</a:t>
                      </a:r>
                      <a:endParaRPr lang="zh-CN" sz="16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600">
                          <a:effectLst/>
                        </a:rPr>
                        <a:t>104061</a:t>
                      </a:r>
                      <a:endParaRPr lang="zh-CN" sz="16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141155"/>
                  </a:ext>
                </a:extLst>
              </a:tr>
              <a:tr h="524858">
                <a:tc>
                  <a:txBody>
                    <a:bodyPr/>
                    <a:lstStyle/>
                    <a:p>
                      <a:pPr algn="ctr">
                        <a:lnSpc>
                          <a:spcPct val="110000"/>
                        </a:lnSpc>
                      </a:pPr>
                      <a:r>
                        <a:rPr lang="en-US" sz="1600">
                          <a:effectLst/>
                        </a:rPr>
                        <a:t>4</a:t>
                      </a:r>
                      <a:endParaRPr lang="zh-CN" sz="16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600" dirty="0">
                          <a:effectLst/>
                        </a:rPr>
                        <a:t>experiment </a:t>
                      </a:r>
                      <a:endParaRPr lang="zh-CN" sz="16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600" dirty="0">
                          <a:effectLst/>
                        </a:rPr>
                        <a:t>152950</a:t>
                      </a:r>
                      <a:endParaRPr lang="zh-CN" sz="16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546984"/>
                  </a:ext>
                </a:extLst>
              </a:tr>
              <a:tr h="524858">
                <a:tc>
                  <a:txBody>
                    <a:bodyPr/>
                    <a:lstStyle/>
                    <a:p>
                      <a:pPr algn="ctr">
                        <a:lnSpc>
                          <a:spcPct val="110000"/>
                        </a:lnSpc>
                      </a:pPr>
                      <a:r>
                        <a:rPr lang="en-US" sz="1600">
                          <a:effectLst/>
                        </a:rPr>
                        <a:t>5</a:t>
                      </a:r>
                      <a:endParaRPr lang="zh-CN" sz="16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600" dirty="0">
                          <a:effectLst/>
                        </a:rPr>
                        <a:t>conclusion</a:t>
                      </a:r>
                      <a:endParaRPr lang="zh-CN" sz="16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600" dirty="0">
                          <a:effectLst/>
                        </a:rPr>
                        <a:t>84434</a:t>
                      </a:r>
                      <a:endParaRPr lang="zh-CN" sz="16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7537172"/>
                  </a:ext>
                </a:extLst>
              </a:tr>
            </a:tbl>
          </a:graphicData>
        </a:graphic>
      </p:graphicFrame>
    </p:spTree>
    <p:extLst>
      <p:ext uri="{BB962C8B-B14F-4D97-AF65-F5344CB8AC3E}">
        <p14:creationId xmlns:p14="http://schemas.microsoft.com/office/powerpoint/2010/main" val="78730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5631" y="-99391"/>
            <a:ext cx="1692073" cy="1912062"/>
          </a:xfrm>
          <a:prstGeom prst="rect">
            <a:avLst/>
          </a:prstGeom>
          <a:noFill/>
        </p:spPr>
        <p:txBody>
          <a:bodyPr wrap="square" rtlCol="0">
            <a:spAutoFit/>
          </a:bodyPr>
          <a:lstStyle/>
          <a:p>
            <a:pPr algn="ctr">
              <a:lnSpc>
                <a:spcPct val="200000"/>
              </a:lnSpc>
              <a:spcBef>
                <a:spcPts val="300"/>
              </a:spcBef>
              <a:spcAft>
                <a:spcPts val="600"/>
              </a:spcAft>
            </a:pPr>
            <a:r>
              <a:rPr lang="en-US" altLang="zh-CN" sz="3200" b="1" dirty="0">
                <a:latin typeface="Times New Roman" panose="02020603050405020304" pitchFamily="18" charset="0"/>
                <a:ea typeface="宋体" panose="02010600030101010101" pitchFamily="2" charset="-122"/>
              </a:rPr>
              <a:t>Methods</a:t>
            </a:r>
            <a:endParaRPr lang="zh-CN" altLang="zh-CN" sz="3200" b="1" dirty="0">
              <a:effectLst/>
              <a:latin typeface="Times New Roman" panose="02020603050405020304" pitchFamily="18" charset="0"/>
              <a:ea typeface="Times New Roman" panose="02020603050405020304" pitchFamily="18" charset="0"/>
            </a:endParaRPr>
          </a:p>
        </p:txBody>
      </p:sp>
      <p:pic>
        <p:nvPicPr>
          <p:cNvPr id="4" name="图片 3">
            <a:extLst>
              <a:ext uri="{FF2B5EF4-FFF2-40B4-BE49-F238E27FC236}">
                <a16:creationId xmlns:a16="http://schemas.microsoft.com/office/drawing/2014/main" id="{40CE75AC-B4A7-D588-B315-4BF6D63D9E61}"/>
              </a:ext>
            </a:extLst>
          </p:cNvPr>
          <p:cNvPicPr>
            <a:picLocks noChangeAspect="1"/>
          </p:cNvPicPr>
          <p:nvPr/>
        </p:nvPicPr>
        <p:blipFill>
          <a:blip r:embed="rId2"/>
          <a:stretch>
            <a:fillRect/>
          </a:stretch>
        </p:blipFill>
        <p:spPr>
          <a:xfrm>
            <a:off x="6660232" y="106151"/>
            <a:ext cx="1876687" cy="600159"/>
          </a:xfrm>
          <a:prstGeom prst="rect">
            <a:avLst/>
          </a:prstGeom>
        </p:spPr>
      </p:pic>
      <p:sp>
        <p:nvSpPr>
          <p:cNvPr id="3" name="文本框 2">
            <a:extLst>
              <a:ext uri="{FF2B5EF4-FFF2-40B4-BE49-F238E27FC236}">
                <a16:creationId xmlns:a16="http://schemas.microsoft.com/office/drawing/2014/main" id="{B57960A3-CD89-D850-EC18-4C2AC2035050}"/>
              </a:ext>
            </a:extLst>
          </p:cNvPr>
          <p:cNvSpPr txBox="1"/>
          <p:nvPr/>
        </p:nvSpPr>
        <p:spPr>
          <a:xfrm>
            <a:off x="323528" y="722890"/>
            <a:ext cx="8342626" cy="5632311"/>
          </a:xfrm>
          <a:prstGeom prst="rect">
            <a:avLst/>
          </a:prstGeom>
          <a:noFill/>
        </p:spPr>
        <p:txBody>
          <a:bodyPr wrap="square">
            <a:spAutoFit/>
          </a:bodyPr>
          <a:lstStyle/>
          <a:p>
            <a:pPr algn="just"/>
            <a:r>
              <a:rPr lang="en-US" altLang="zh-CN" sz="1800" dirty="0">
                <a:latin typeface="Linux Libertine" panose="02000503000000000000" pitchFamily="2" charset="0"/>
                <a:ea typeface="Linux Libertine" panose="02000503000000000000" pitchFamily="2" charset="0"/>
                <a:cs typeface="Linux Libertine" panose="02000503000000000000" pitchFamily="2" charset="0"/>
              </a:rPr>
              <a:t>(1)Prompt</a:t>
            </a:r>
          </a:p>
          <a:p>
            <a:pPr algn="just"/>
            <a:r>
              <a:rPr lang="en-US" altLang="zh-CN" sz="1800" dirty="0">
                <a:latin typeface="Linux Libertine" panose="02000503000000000000" pitchFamily="2" charset="0"/>
                <a:ea typeface="Linux Libertine" panose="02000503000000000000" pitchFamily="2" charset="0"/>
                <a:cs typeface="Linux Libertine" panose="02000503000000000000" pitchFamily="2" charset="0"/>
              </a:rPr>
              <a:t>Prompt reconstructs the template for different tasks, inputs human-made rules into the pre-training model, and makes the model better understand human instructions, bridging the gap between the training process and downstream tasks.</a:t>
            </a:r>
          </a:p>
          <a:p>
            <a:pPr algn="just"/>
            <a:endParaRPr lang="en-US" altLang="zh-CN" sz="1800" dirty="0">
              <a:latin typeface="Linux Libertine" panose="02000503000000000000" pitchFamily="2" charset="0"/>
              <a:ea typeface="Linux Libertine" panose="02000503000000000000" pitchFamily="2" charset="0"/>
              <a:cs typeface="Linux Libertine" panose="02000503000000000000" pitchFamily="2" charset="0"/>
            </a:endParaRPr>
          </a:p>
          <a:p>
            <a:pPr algn="just"/>
            <a:r>
              <a:rPr lang="en-US" altLang="zh-CN" sz="1800" dirty="0">
                <a:latin typeface="Linux Libertine" panose="02000503000000000000" pitchFamily="2" charset="0"/>
                <a:ea typeface="Linux Libertine" panose="02000503000000000000" pitchFamily="2" charset="0"/>
                <a:cs typeface="Linux Libertine" panose="02000503000000000000" pitchFamily="2" charset="0"/>
              </a:rPr>
              <a:t>(2) </a:t>
            </a:r>
            <a:r>
              <a:rPr lang="en-US" altLang="zh-CN" sz="1800" dirty="0" err="1">
                <a:latin typeface="Linux Libertine" panose="02000503000000000000" pitchFamily="2" charset="0"/>
                <a:ea typeface="Linux Libertine" panose="02000503000000000000" pitchFamily="2" charset="0"/>
                <a:cs typeface="Linux Libertine" panose="02000503000000000000" pitchFamily="2" charset="0"/>
              </a:rPr>
              <a:t>SciBERT</a:t>
            </a:r>
            <a:endParaRPr lang="en-US" altLang="zh-CN" sz="1800" dirty="0">
              <a:latin typeface="Linux Libertine" panose="02000503000000000000" pitchFamily="2" charset="0"/>
              <a:ea typeface="Linux Libertine" panose="02000503000000000000" pitchFamily="2" charset="0"/>
              <a:cs typeface="Linux Libertine" panose="02000503000000000000" pitchFamily="2" charset="0"/>
            </a:endParaRPr>
          </a:p>
          <a:p>
            <a:pPr algn="just"/>
            <a:r>
              <a:rPr lang="en-US" altLang="zh-CN" sz="1800" dirty="0" err="1">
                <a:latin typeface="Linux Libertine" panose="02000503000000000000" pitchFamily="2" charset="0"/>
                <a:ea typeface="Linux Libertine" panose="02000503000000000000" pitchFamily="2" charset="0"/>
                <a:cs typeface="Linux Libertine" panose="02000503000000000000" pitchFamily="2" charset="0"/>
              </a:rPr>
              <a:t>SciBERT</a:t>
            </a:r>
            <a:r>
              <a:rPr lang="en-US" altLang="zh-CN" sz="1800" dirty="0">
                <a:latin typeface="Linux Libertine" panose="02000503000000000000" pitchFamily="2" charset="0"/>
                <a:ea typeface="Linux Libertine" panose="02000503000000000000" pitchFamily="2" charset="0"/>
                <a:cs typeface="Linux Libertine" panose="02000503000000000000" pitchFamily="2" charset="0"/>
              </a:rPr>
              <a:t> is a BERT pre-trained using a total of 1.14 million scientific papers in biomedical (82%) and computer science (12%) directions and may be more suitable for natural language processing tasks in the direction of scientific papers</a:t>
            </a:r>
          </a:p>
          <a:p>
            <a:pPr algn="just"/>
            <a:r>
              <a:rPr lang="en-US" altLang="zh-CN" sz="1800" dirty="0">
                <a:latin typeface="Linux Libertine" panose="02000503000000000000" pitchFamily="2" charset="0"/>
                <a:ea typeface="Linux Libertine" panose="02000503000000000000" pitchFamily="2" charset="0"/>
                <a:cs typeface="Linux Libertine" panose="02000503000000000000" pitchFamily="2" charset="0"/>
              </a:rPr>
              <a:t>.</a:t>
            </a:r>
          </a:p>
          <a:p>
            <a:pPr algn="just"/>
            <a:r>
              <a:rPr lang="en-US" altLang="zh-CN" sz="1800" dirty="0">
                <a:latin typeface="Linux Libertine" panose="02000503000000000000" pitchFamily="2" charset="0"/>
                <a:ea typeface="Linux Libertine" panose="02000503000000000000" pitchFamily="2" charset="0"/>
                <a:cs typeface="Linux Libertine" panose="02000503000000000000" pitchFamily="2" charset="0"/>
              </a:rPr>
              <a:t>(3)LSTM</a:t>
            </a:r>
          </a:p>
          <a:p>
            <a:pPr algn="just"/>
            <a:r>
              <a:rPr lang="en-US" altLang="zh-CN" sz="1800" dirty="0">
                <a:latin typeface="Linux Libertine" panose="02000503000000000000" pitchFamily="2" charset="0"/>
                <a:ea typeface="Linux Libertine" panose="02000503000000000000" pitchFamily="2" charset="0"/>
                <a:cs typeface="Linux Libertine" panose="02000503000000000000" pitchFamily="2" charset="0"/>
              </a:rPr>
              <a:t>LSTM </a:t>
            </a:r>
            <a:r>
              <a:rPr lang="en-US" altLang="zh-CN" sz="1800" dirty="0">
                <a:latin typeface="Linux Libertine" panose="02000503000000000000" pitchFamily="2" charset="0"/>
                <a:cs typeface="Linux Libertine" panose="02000503000000000000" pitchFamily="2" charset="0"/>
              </a:rPr>
              <a:t>network combines short-term memory with long-term memory by adding additional state c and using gate control. And to some extent, it solves the problem of disappearing gradient.</a:t>
            </a:r>
          </a:p>
          <a:p>
            <a:pPr algn="just"/>
            <a:endParaRPr lang="en-US" altLang="zh-CN" sz="1800" dirty="0">
              <a:latin typeface="Linux Libertine" panose="02000503000000000000" pitchFamily="2" charset="0"/>
              <a:cs typeface="Linux Libertine" panose="02000503000000000000" pitchFamily="2" charset="0"/>
            </a:endParaRPr>
          </a:p>
          <a:p>
            <a:pPr algn="just"/>
            <a:r>
              <a:rPr lang="en-US" altLang="zh-CN" sz="1800" dirty="0">
                <a:latin typeface="Linux Libertine" panose="02000503000000000000" pitchFamily="2" charset="0"/>
                <a:cs typeface="Linux Libertine" panose="02000503000000000000" pitchFamily="2" charset="0"/>
              </a:rPr>
              <a:t>(4) </a:t>
            </a:r>
            <a:r>
              <a:rPr lang="en-US" altLang="zh-CN" sz="1800" dirty="0" err="1">
                <a:latin typeface="Linux Libertine" panose="02000503000000000000" pitchFamily="2" charset="0"/>
                <a:cs typeface="Linux Libertine" panose="02000503000000000000" pitchFamily="2" charset="0"/>
              </a:rPr>
              <a:t>TextCNN</a:t>
            </a:r>
            <a:endParaRPr lang="en-US" altLang="zh-CN" sz="1800" dirty="0">
              <a:latin typeface="Linux Libertine" panose="02000503000000000000" pitchFamily="2" charset="0"/>
              <a:cs typeface="Linux Libertine" panose="02000503000000000000" pitchFamily="2" charset="0"/>
            </a:endParaRPr>
          </a:p>
          <a:p>
            <a:pPr algn="just"/>
            <a:r>
              <a:rPr lang="en-US" altLang="zh-CN" sz="1800" dirty="0" err="1">
                <a:latin typeface="Linux Libertine" panose="02000503000000000000" pitchFamily="2" charset="0"/>
                <a:cs typeface="Linux Libertine" panose="02000503000000000000" pitchFamily="2" charset="0"/>
              </a:rPr>
              <a:t>TextCNN</a:t>
            </a:r>
            <a:r>
              <a:rPr lang="en-US" altLang="zh-CN" sz="1800" dirty="0">
                <a:latin typeface="Linux Libertine" panose="02000503000000000000" pitchFamily="2" charset="0"/>
                <a:cs typeface="Linux Libertine" panose="02000503000000000000" pitchFamily="2" charset="0"/>
              </a:rPr>
              <a:t>, as the name implies, is CNN for text tasks. Each word is mapped to a word vector by embedding, and then input to </a:t>
            </a:r>
            <a:r>
              <a:rPr lang="en-US" altLang="zh-CN" sz="1800" dirty="0" err="1">
                <a:latin typeface="Linux Libertine" panose="02000503000000000000" pitchFamily="2" charset="0"/>
                <a:cs typeface="Linux Libertine" panose="02000503000000000000" pitchFamily="2" charset="0"/>
              </a:rPr>
              <a:t>sofxmax</a:t>
            </a:r>
            <a:r>
              <a:rPr lang="en-US" altLang="zh-CN" sz="1800" dirty="0">
                <a:latin typeface="Linux Libertine" panose="02000503000000000000" pitchFamily="2" charset="0"/>
                <a:cs typeface="Linux Libertine" panose="02000503000000000000" pitchFamily="2" charset="0"/>
              </a:rPr>
              <a:t> layer through convolution layer and max-pooling layer to realize text classification.</a:t>
            </a:r>
            <a:endParaRPr lang="zh-CN" altLang="en-US" sz="1800" dirty="0">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347711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0236" y="51563"/>
            <a:ext cx="2258952" cy="584775"/>
          </a:xfrm>
          <a:prstGeom prst="rect">
            <a:avLst/>
          </a:prstGeom>
          <a:noFill/>
        </p:spPr>
        <p:txBody>
          <a:bodyPr wrap="none" rtlCol="0">
            <a:spAutoFit/>
          </a:bodyPr>
          <a:lstStyle/>
          <a:p>
            <a:r>
              <a:rPr lang="en-US" altLang="zh-CN" sz="3200" b="1" dirty="0">
                <a:latin typeface="Times New Roman" panose="02020603050405020304" pitchFamily="18" charset="0"/>
                <a:ea typeface="宋体" panose="02010600030101010101" pitchFamily="2" charset="-122"/>
              </a:rPr>
              <a:t>Experiment</a:t>
            </a:r>
            <a:endParaRPr lang="zh-CN" altLang="en-US" sz="3200" b="1" dirty="0">
              <a:latin typeface="Times New Roman" panose="02020603050405020304" pitchFamily="18" charset="0"/>
              <a:ea typeface="宋体" panose="02010600030101010101" pitchFamily="2" charset="-122"/>
            </a:endParaRPr>
          </a:p>
        </p:txBody>
      </p:sp>
      <p:cxnSp>
        <p:nvCxnSpPr>
          <p:cNvPr id="10" name="直接连接符 9"/>
          <p:cNvCxnSpPr/>
          <p:nvPr/>
        </p:nvCxnSpPr>
        <p:spPr>
          <a:xfrm>
            <a:off x="539552" y="841039"/>
            <a:ext cx="7848872" cy="0"/>
          </a:xfrm>
          <a:prstGeom prst="line">
            <a:avLst/>
          </a:prstGeom>
          <a:ln w="50800">
            <a:gradFill flip="none" rotWithShape="1">
              <a:gsLst>
                <a:gs pos="0">
                  <a:srgbClr val="000082"/>
                </a:gs>
                <a:gs pos="34000">
                  <a:srgbClr val="7030A0"/>
                </a:gs>
                <a:gs pos="99000">
                  <a:srgbClr val="92D050"/>
                </a:gs>
                <a:gs pos="89999">
                  <a:srgbClr val="92D050"/>
                </a:gs>
                <a:gs pos="98000">
                  <a:srgbClr val="92D050"/>
                </a:gs>
              </a:gsLst>
              <a:lin ang="0" scaled="0"/>
              <a:tileRect/>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7563" y="6237312"/>
            <a:ext cx="6704757"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9D982961-A894-DD7D-3A8A-D801013E606E}"/>
              </a:ext>
            </a:extLst>
          </p:cNvPr>
          <p:cNvPicPr>
            <a:picLocks noChangeAspect="1"/>
          </p:cNvPicPr>
          <p:nvPr/>
        </p:nvPicPr>
        <p:blipFill>
          <a:blip r:embed="rId2"/>
          <a:stretch>
            <a:fillRect/>
          </a:stretch>
        </p:blipFill>
        <p:spPr>
          <a:xfrm>
            <a:off x="6655753" y="171317"/>
            <a:ext cx="1876687" cy="600159"/>
          </a:xfrm>
          <a:prstGeom prst="rect">
            <a:avLst/>
          </a:prstGeom>
        </p:spPr>
      </p:pic>
      <p:graphicFrame>
        <p:nvGraphicFramePr>
          <p:cNvPr id="4" name="表格 3">
            <a:extLst>
              <a:ext uri="{FF2B5EF4-FFF2-40B4-BE49-F238E27FC236}">
                <a16:creationId xmlns:a16="http://schemas.microsoft.com/office/drawing/2014/main" id="{7F0236AC-2529-A2AB-E7C2-D1BF6E8257B9}"/>
              </a:ext>
            </a:extLst>
          </p:cNvPr>
          <p:cNvGraphicFramePr>
            <a:graphicFrameLocks noGrp="1"/>
          </p:cNvGraphicFramePr>
          <p:nvPr>
            <p:extLst>
              <p:ext uri="{D42A27DB-BD31-4B8C-83A1-F6EECF244321}">
                <p14:modId xmlns:p14="http://schemas.microsoft.com/office/powerpoint/2010/main" val="2786153394"/>
              </p:ext>
            </p:extLst>
          </p:nvPr>
        </p:nvGraphicFramePr>
        <p:xfrm>
          <a:off x="539551" y="997602"/>
          <a:ext cx="7992889" cy="5599750"/>
        </p:xfrm>
        <a:graphic>
          <a:graphicData uri="http://schemas.openxmlformats.org/drawingml/2006/table">
            <a:tbl>
              <a:tblPr firstRow="1" firstCol="1" bandRow="1">
                <a:tableStyleId>{5C22544A-7EE6-4342-B048-85BDC9FD1C3A}</a:tableStyleId>
              </a:tblPr>
              <a:tblGrid>
                <a:gridCol w="792088">
                  <a:extLst>
                    <a:ext uri="{9D8B030D-6E8A-4147-A177-3AD203B41FA5}">
                      <a16:colId xmlns:a16="http://schemas.microsoft.com/office/drawing/2014/main" val="2573225665"/>
                    </a:ext>
                  </a:extLst>
                </a:gridCol>
                <a:gridCol w="1872208">
                  <a:extLst>
                    <a:ext uri="{9D8B030D-6E8A-4147-A177-3AD203B41FA5}">
                      <a16:colId xmlns:a16="http://schemas.microsoft.com/office/drawing/2014/main" val="4242153971"/>
                    </a:ext>
                  </a:extLst>
                </a:gridCol>
                <a:gridCol w="2088232">
                  <a:extLst>
                    <a:ext uri="{9D8B030D-6E8A-4147-A177-3AD203B41FA5}">
                      <a16:colId xmlns:a16="http://schemas.microsoft.com/office/drawing/2014/main" val="1310771577"/>
                    </a:ext>
                  </a:extLst>
                </a:gridCol>
                <a:gridCol w="1584176">
                  <a:extLst>
                    <a:ext uri="{9D8B030D-6E8A-4147-A177-3AD203B41FA5}">
                      <a16:colId xmlns:a16="http://schemas.microsoft.com/office/drawing/2014/main" val="382399656"/>
                    </a:ext>
                  </a:extLst>
                </a:gridCol>
                <a:gridCol w="1656185">
                  <a:extLst>
                    <a:ext uri="{9D8B030D-6E8A-4147-A177-3AD203B41FA5}">
                      <a16:colId xmlns:a16="http://schemas.microsoft.com/office/drawing/2014/main" val="3374498634"/>
                    </a:ext>
                  </a:extLst>
                </a:gridCol>
              </a:tblGrid>
              <a:tr h="282502">
                <a:tc>
                  <a:txBody>
                    <a:bodyPr/>
                    <a:lstStyle/>
                    <a:p>
                      <a:pPr algn="ctr">
                        <a:lnSpc>
                          <a:spcPct val="110000"/>
                        </a:lnSpc>
                      </a:pPr>
                      <a:r>
                        <a:rPr lang="en-US" sz="1200" dirty="0">
                          <a:effectLst/>
                        </a:rPr>
                        <a:t>Model</a:t>
                      </a:r>
                      <a:endParaRPr lang="zh-CN" sz="12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zh-CN" sz="1400" dirty="0">
                        <a:effectLst/>
                        <a:latin typeface="Calibri" panose="020F0502020204030204" pitchFamily="34" charset="0"/>
                        <a:cs typeface="Arial" panose="020B0604020202020204" pitchFamily="34" charset="0"/>
                      </a:endParaRPr>
                    </a:p>
                  </a:txBody>
                  <a:tcPr marL="68580" marR="68580" marT="0" marB="0" anchor="ctr"/>
                </a:tc>
                <a:tc>
                  <a:txBody>
                    <a:bodyPr/>
                    <a:lstStyle/>
                    <a:p>
                      <a:pPr algn="ctr">
                        <a:lnSpc>
                          <a:spcPct val="110000"/>
                        </a:lnSpc>
                      </a:pPr>
                      <a:r>
                        <a:rPr lang="en-US" sz="1200" dirty="0">
                          <a:effectLst/>
                        </a:rPr>
                        <a:t>Precision</a:t>
                      </a:r>
                      <a:endParaRPr lang="zh-CN" sz="12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200" dirty="0">
                          <a:effectLst/>
                        </a:rPr>
                        <a:t>Recall</a:t>
                      </a:r>
                      <a:endParaRPr lang="zh-CN" sz="12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200" dirty="0">
                          <a:effectLst/>
                        </a:rPr>
                        <a:t>F1-Value</a:t>
                      </a:r>
                      <a:endParaRPr lang="zh-CN" sz="12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09186467"/>
                  </a:ext>
                </a:extLst>
              </a:tr>
              <a:tr h="170201">
                <a:tc rowSpan="6">
                  <a:txBody>
                    <a:bodyPr/>
                    <a:lstStyle/>
                    <a:p>
                      <a:pPr algn="ctr">
                        <a:lnSpc>
                          <a:spcPct val="110000"/>
                        </a:lnSpc>
                      </a:pPr>
                      <a:r>
                        <a:rPr lang="en-US" sz="1050" dirty="0">
                          <a:effectLst/>
                        </a:rPr>
                        <a:t>Prompt</a:t>
                      </a:r>
                      <a:endParaRPr lang="zh-CN" sz="105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400" dirty="0">
                          <a:effectLst/>
                        </a:rPr>
                        <a:t>I</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94.48%</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96.07%</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95.26%</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7050372"/>
                  </a:ext>
                </a:extLst>
              </a:tr>
              <a:tr h="170201">
                <a:tc vMerge="1">
                  <a:txBody>
                    <a:bodyPr/>
                    <a:lstStyle/>
                    <a:p>
                      <a:endParaRPr lang="zh-CN" altLang="en-US"/>
                    </a:p>
                  </a:txBody>
                  <a:tcPr/>
                </a:tc>
                <a:tc>
                  <a:txBody>
                    <a:bodyPr/>
                    <a:lstStyle/>
                    <a:p>
                      <a:pPr algn="ctr">
                        <a:lnSpc>
                          <a:spcPct val="110000"/>
                        </a:lnSpc>
                      </a:pPr>
                      <a:r>
                        <a:rPr lang="en-US" sz="1400" dirty="0">
                          <a:effectLst/>
                        </a:rPr>
                        <a:t>R</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76.06%</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86.40%</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80.90%</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4846118"/>
                  </a:ext>
                </a:extLst>
              </a:tr>
              <a:tr h="170201">
                <a:tc vMerge="1">
                  <a:txBody>
                    <a:bodyPr/>
                    <a:lstStyle/>
                    <a:p>
                      <a:endParaRPr lang="zh-CN" altLang="en-US"/>
                    </a:p>
                  </a:txBody>
                  <a:tcPr/>
                </a:tc>
                <a:tc>
                  <a:txBody>
                    <a:bodyPr/>
                    <a:lstStyle/>
                    <a:p>
                      <a:pPr algn="ctr">
                        <a:lnSpc>
                          <a:spcPct val="110000"/>
                        </a:lnSpc>
                      </a:pPr>
                      <a:r>
                        <a:rPr lang="en-US" sz="1400" dirty="0">
                          <a:effectLst/>
                        </a:rPr>
                        <a:t>M</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84.00%</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85.71%</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84.85%</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4971670"/>
                  </a:ext>
                </a:extLst>
              </a:tr>
              <a:tr h="170201">
                <a:tc vMerge="1">
                  <a:txBody>
                    <a:bodyPr/>
                    <a:lstStyle/>
                    <a:p>
                      <a:endParaRPr lang="zh-CN" altLang="en-US"/>
                    </a:p>
                  </a:txBody>
                  <a:tcPr/>
                </a:tc>
                <a:tc>
                  <a:txBody>
                    <a:bodyPr/>
                    <a:lstStyle/>
                    <a:p>
                      <a:pPr algn="ctr">
                        <a:lnSpc>
                          <a:spcPct val="110000"/>
                        </a:lnSpc>
                      </a:pPr>
                      <a:r>
                        <a:rPr lang="en-US" sz="1400">
                          <a:effectLst/>
                        </a:rPr>
                        <a:t>E</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dirty="0">
                          <a:effectLst/>
                        </a:rPr>
                        <a:t>86.62%</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79.87%</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83.11%</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5494542"/>
                  </a:ext>
                </a:extLst>
              </a:tr>
              <a:tr h="170201">
                <a:tc vMerge="1">
                  <a:txBody>
                    <a:bodyPr/>
                    <a:lstStyle/>
                    <a:p>
                      <a:endParaRPr lang="zh-CN" altLang="en-US"/>
                    </a:p>
                  </a:txBody>
                  <a:tcPr/>
                </a:tc>
                <a:tc>
                  <a:txBody>
                    <a:bodyPr/>
                    <a:lstStyle/>
                    <a:p>
                      <a:pPr algn="ctr">
                        <a:lnSpc>
                          <a:spcPct val="110000"/>
                        </a:lnSpc>
                      </a:pPr>
                      <a:r>
                        <a:rPr lang="en-US" sz="1400">
                          <a:effectLst/>
                        </a:rPr>
                        <a:t>C</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dirty="0">
                          <a:effectLst/>
                        </a:rPr>
                        <a:t>97.04%</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91.11%</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93.98%</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3222018"/>
                  </a:ext>
                </a:extLst>
              </a:tr>
              <a:tr h="170201">
                <a:tc vMerge="1">
                  <a:txBody>
                    <a:bodyPr/>
                    <a:lstStyle/>
                    <a:p>
                      <a:endParaRPr lang="zh-CN" altLang="en-US"/>
                    </a:p>
                  </a:txBody>
                  <a:tcPr/>
                </a:tc>
                <a:tc>
                  <a:txBody>
                    <a:bodyPr/>
                    <a:lstStyle/>
                    <a:p>
                      <a:pPr algn="ctr">
                        <a:lnSpc>
                          <a:spcPct val="110000"/>
                        </a:lnSpc>
                      </a:pPr>
                      <a:r>
                        <a:rPr lang="en-US" sz="1400">
                          <a:effectLst/>
                        </a:rPr>
                        <a:t>AVG</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87.64%</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87.83%</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87.62%</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53040454"/>
                  </a:ext>
                </a:extLst>
              </a:tr>
              <a:tr h="170201">
                <a:tc rowSpan="6">
                  <a:txBody>
                    <a:bodyPr/>
                    <a:lstStyle/>
                    <a:p>
                      <a:pPr algn="ctr">
                        <a:lnSpc>
                          <a:spcPct val="110000"/>
                        </a:lnSpc>
                      </a:pPr>
                      <a:r>
                        <a:rPr lang="en-US" sz="1050" dirty="0" err="1">
                          <a:effectLst/>
                        </a:rPr>
                        <a:t>SciBERT</a:t>
                      </a:r>
                      <a:endParaRPr lang="zh-CN" sz="105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400">
                          <a:effectLst/>
                        </a:rPr>
                        <a:t>I</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dirty="0">
                          <a:effectLst/>
                        </a:rPr>
                        <a:t>92.09%</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91.57%</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91.83%</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7656687"/>
                  </a:ext>
                </a:extLst>
              </a:tr>
              <a:tr h="170201">
                <a:tc vMerge="1">
                  <a:txBody>
                    <a:bodyPr/>
                    <a:lstStyle/>
                    <a:p>
                      <a:endParaRPr lang="zh-CN" altLang="en-US"/>
                    </a:p>
                  </a:txBody>
                  <a:tcPr/>
                </a:tc>
                <a:tc>
                  <a:txBody>
                    <a:bodyPr/>
                    <a:lstStyle/>
                    <a:p>
                      <a:pPr algn="ctr">
                        <a:lnSpc>
                          <a:spcPct val="110000"/>
                        </a:lnSpc>
                      </a:pPr>
                      <a:r>
                        <a:rPr lang="en-US" sz="1400">
                          <a:effectLst/>
                        </a:rPr>
                        <a:t>R</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72.67%</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87.20%</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79.27%</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21796"/>
                  </a:ext>
                </a:extLst>
              </a:tr>
              <a:tr h="170201">
                <a:tc vMerge="1">
                  <a:txBody>
                    <a:bodyPr/>
                    <a:lstStyle/>
                    <a:p>
                      <a:endParaRPr lang="zh-CN" altLang="en-US"/>
                    </a:p>
                  </a:txBody>
                  <a:tcPr/>
                </a:tc>
                <a:tc>
                  <a:txBody>
                    <a:bodyPr/>
                    <a:lstStyle/>
                    <a:p>
                      <a:pPr algn="ctr">
                        <a:lnSpc>
                          <a:spcPct val="110000"/>
                        </a:lnSpc>
                      </a:pPr>
                      <a:r>
                        <a:rPr lang="en-US" sz="1400">
                          <a:effectLst/>
                        </a:rPr>
                        <a:t>M</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83.33%</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78.23%</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80.70%</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5193556"/>
                  </a:ext>
                </a:extLst>
              </a:tr>
              <a:tr h="170201">
                <a:tc vMerge="1">
                  <a:txBody>
                    <a:bodyPr/>
                    <a:lstStyle/>
                    <a:p>
                      <a:endParaRPr lang="zh-CN" altLang="en-US"/>
                    </a:p>
                  </a:txBody>
                  <a:tcPr/>
                </a:tc>
                <a:tc>
                  <a:txBody>
                    <a:bodyPr/>
                    <a:lstStyle/>
                    <a:p>
                      <a:pPr algn="ctr">
                        <a:lnSpc>
                          <a:spcPct val="110000"/>
                        </a:lnSpc>
                      </a:pPr>
                      <a:r>
                        <a:rPr lang="en-US" sz="1400">
                          <a:effectLst/>
                        </a:rPr>
                        <a:t>E</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dirty="0">
                          <a:effectLst/>
                        </a:rPr>
                        <a:t>81.88%</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79.22%</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80.53%</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1507904"/>
                  </a:ext>
                </a:extLst>
              </a:tr>
              <a:tr h="170201">
                <a:tc vMerge="1">
                  <a:txBody>
                    <a:bodyPr/>
                    <a:lstStyle/>
                    <a:p>
                      <a:endParaRPr lang="zh-CN" altLang="en-US"/>
                    </a:p>
                  </a:txBody>
                  <a:tcPr/>
                </a:tc>
                <a:tc>
                  <a:txBody>
                    <a:bodyPr/>
                    <a:lstStyle/>
                    <a:p>
                      <a:pPr algn="ctr">
                        <a:lnSpc>
                          <a:spcPct val="110000"/>
                        </a:lnSpc>
                      </a:pPr>
                      <a:r>
                        <a:rPr lang="en-US" sz="1400">
                          <a:effectLst/>
                        </a:rPr>
                        <a:t>C</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94.12%</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88.89%</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91.43%</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3750068"/>
                  </a:ext>
                </a:extLst>
              </a:tr>
              <a:tr h="170201">
                <a:tc vMerge="1">
                  <a:txBody>
                    <a:bodyPr/>
                    <a:lstStyle/>
                    <a:p>
                      <a:endParaRPr lang="zh-CN" altLang="en-US"/>
                    </a:p>
                  </a:txBody>
                  <a:tcPr/>
                </a:tc>
                <a:tc>
                  <a:txBody>
                    <a:bodyPr/>
                    <a:lstStyle/>
                    <a:p>
                      <a:pPr algn="ctr">
                        <a:lnSpc>
                          <a:spcPct val="110000"/>
                        </a:lnSpc>
                      </a:pPr>
                      <a:r>
                        <a:rPr lang="en-US" sz="1400">
                          <a:effectLst/>
                        </a:rPr>
                        <a:t>AVG</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84.82%</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85.02%</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84.75% </a:t>
                      </a:r>
                      <a:r>
                        <a:rPr lang="zh-CN" sz="1050">
                          <a:effectLst/>
                        </a:rPr>
                        <a:t>   </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3514325"/>
                  </a:ext>
                </a:extLst>
              </a:tr>
              <a:tr h="170201">
                <a:tc rowSpan="6">
                  <a:txBody>
                    <a:bodyPr/>
                    <a:lstStyle/>
                    <a:p>
                      <a:pPr algn="ctr">
                        <a:lnSpc>
                          <a:spcPct val="110000"/>
                        </a:lnSpc>
                      </a:pPr>
                      <a:r>
                        <a:rPr lang="en-US" sz="1050" dirty="0">
                          <a:effectLst/>
                        </a:rPr>
                        <a:t>LSTM</a:t>
                      </a:r>
                      <a:endParaRPr lang="zh-CN" sz="105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400">
                          <a:effectLst/>
                        </a:rPr>
                        <a:t>I</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89.86%</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71.26%</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79.49%</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4927679"/>
                  </a:ext>
                </a:extLst>
              </a:tr>
              <a:tr h="170201">
                <a:tc vMerge="1">
                  <a:txBody>
                    <a:bodyPr/>
                    <a:lstStyle/>
                    <a:p>
                      <a:endParaRPr lang="zh-CN" altLang="en-US"/>
                    </a:p>
                  </a:txBody>
                  <a:tcPr/>
                </a:tc>
                <a:tc>
                  <a:txBody>
                    <a:bodyPr/>
                    <a:lstStyle/>
                    <a:p>
                      <a:pPr algn="ctr">
                        <a:lnSpc>
                          <a:spcPct val="110000"/>
                        </a:lnSpc>
                      </a:pPr>
                      <a:r>
                        <a:rPr lang="en-US" sz="1400">
                          <a:effectLst/>
                        </a:rPr>
                        <a:t>R</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55.10%</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44.63%</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49.32%</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2835895"/>
                  </a:ext>
                </a:extLst>
              </a:tr>
              <a:tr h="170201">
                <a:tc vMerge="1">
                  <a:txBody>
                    <a:bodyPr/>
                    <a:lstStyle/>
                    <a:p>
                      <a:endParaRPr lang="zh-CN" altLang="en-US"/>
                    </a:p>
                  </a:txBody>
                  <a:tcPr/>
                </a:tc>
                <a:tc>
                  <a:txBody>
                    <a:bodyPr/>
                    <a:lstStyle/>
                    <a:p>
                      <a:pPr algn="ctr">
                        <a:lnSpc>
                          <a:spcPct val="110000"/>
                        </a:lnSpc>
                      </a:pPr>
                      <a:r>
                        <a:rPr lang="en-US" sz="1400">
                          <a:effectLst/>
                        </a:rPr>
                        <a:t>M</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59.90%</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35.62%</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44.44%</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0817274"/>
                  </a:ext>
                </a:extLst>
              </a:tr>
              <a:tr h="170201">
                <a:tc vMerge="1">
                  <a:txBody>
                    <a:bodyPr/>
                    <a:lstStyle/>
                    <a:p>
                      <a:endParaRPr lang="zh-CN" altLang="en-US"/>
                    </a:p>
                  </a:txBody>
                  <a:tcPr/>
                </a:tc>
                <a:tc>
                  <a:txBody>
                    <a:bodyPr/>
                    <a:lstStyle/>
                    <a:p>
                      <a:pPr algn="ctr">
                        <a:lnSpc>
                          <a:spcPct val="110000"/>
                        </a:lnSpc>
                      </a:pPr>
                      <a:r>
                        <a:rPr lang="en-US" sz="1400">
                          <a:effectLst/>
                        </a:rPr>
                        <a:t>E</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51.49%</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81.76%</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63.19%</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0238205"/>
                  </a:ext>
                </a:extLst>
              </a:tr>
              <a:tr h="170201">
                <a:tc vMerge="1">
                  <a:txBody>
                    <a:bodyPr/>
                    <a:lstStyle/>
                    <a:p>
                      <a:endParaRPr lang="zh-CN" altLang="en-US"/>
                    </a:p>
                  </a:txBody>
                  <a:tcPr/>
                </a:tc>
                <a:tc>
                  <a:txBody>
                    <a:bodyPr/>
                    <a:lstStyle/>
                    <a:p>
                      <a:pPr algn="ctr">
                        <a:lnSpc>
                          <a:spcPct val="110000"/>
                        </a:lnSpc>
                      </a:pPr>
                      <a:r>
                        <a:rPr lang="en-US" sz="1400">
                          <a:effectLst/>
                        </a:rPr>
                        <a:t>C</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75.12%</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87.71%</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80.93%</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0561197"/>
                  </a:ext>
                </a:extLst>
              </a:tr>
              <a:tr h="170201">
                <a:tc vMerge="1">
                  <a:txBody>
                    <a:bodyPr/>
                    <a:lstStyle/>
                    <a:p>
                      <a:endParaRPr lang="zh-CN" altLang="en-US"/>
                    </a:p>
                  </a:txBody>
                  <a:tcPr/>
                </a:tc>
                <a:tc>
                  <a:txBody>
                    <a:bodyPr/>
                    <a:lstStyle/>
                    <a:p>
                      <a:pPr algn="ctr">
                        <a:lnSpc>
                          <a:spcPct val="110000"/>
                        </a:lnSpc>
                      </a:pPr>
                      <a:r>
                        <a:rPr lang="en-US" sz="1400">
                          <a:effectLst/>
                        </a:rPr>
                        <a:t>AVG</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66.13%</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64.20%</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63.47%</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8514905"/>
                  </a:ext>
                </a:extLst>
              </a:tr>
              <a:tr h="170201">
                <a:tc rowSpan="6">
                  <a:txBody>
                    <a:bodyPr/>
                    <a:lstStyle/>
                    <a:p>
                      <a:pPr algn="ctr">
                        <a:lnSpc>
                          <a:spcPct val="110000"/>
                        </a:lnSpc>
                      </a:pPr>
                      <a:r>
                        <a:rPr lang="en-US" sz="1050" dirty="0" err="1">
                          <a:effectLst/>
                        </a:rPr>
                        <a:t>TextCNN</a:t>
                      </a:r>
                      <a:endParaRPr lang="zh-CN" sz="105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400">
                          <a:effectLst/>
                        </a:rPr>
                        <a:t>I</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95.38%</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69.66%</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80.52%</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3205931"/>
                  </a:ext>
                </a:extLst>
              </a:tr>
              <a:tr h="170201">
                <a:tc vMerge="1">
                  <a:txBody>
                    <a:bodyPr/>
                    <a:lstStyle/>
                    <a:p>
                      <a:endParaRPr lang="zh-CN" altLang="en-US"/>
                    </a:p>
                  </a:txBody>
                  <a:tcPr/>
                </a:tc>
                <a:tc>
                  <a:txBody>
                    <a:bodyPr/>
                    <a:lstStyle/>
                    <a:p>
                      <a:pPr algn="ctr">
                        <a:lnSpc>
                          <a:spcPct val="110000"/>
                        </a:lnSpc>
                      </a:pPr>
                      <a:r>
                        <a:rPr lang="en-US" sz="1400">
                          <a:effectLst/>
                        </a:rPr>
                        <a:t>R</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65.49%</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74.40%</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69.66%</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2961556"/>
                  </a:ext>
                </a:extLst>
              </a:tr>
              <a:tr h="170201">
                <a:tc vMerge="1">
                  <a:txBody>
                    <a:bodyPr/>
                    <a:lstStyle/>
                    <a:p>
                      <a:endParaRPr lang="zh-CN" altLang="en-US"/>
                    </a:p>
                  </a:txBody>
                  <a:tcPr/>
                </a:tc>
                <a:tc>
                  <a:txBody>
                    <a:bodyPr/>
                    <a:lstStyle/>
                    <a:p>
                      <a:pPr algn="ctr">
                        <a:lnSpc>
                          <a:spcPct val="110000"/>
                        </a:lnSpc>
                      </a:pPr>
                      <a:r>
                        <a:rPr lang="en-US" sz="1400">
                          <a:effectLst/>
                        </a:rPr>
                        <a:t>M</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56.12%</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90.48%    </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69.27%</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17527663"/>
                  </a:ext>
                </a:extLst>
              </a:tr>
              <a:tr h="170201">
                <a:tc vMerge="1">
                  <a:txBody>
                    <a:bodyPr/>
                    <a:lstStyle/>
                    <a:p>
                      <a:endParaRPr lang="zh-CN" altLang="en-US"/>
                    </a:p>
                  </a:txBody>
                  <a:tcPr/>
                </a:tc>
                <a:tc>
                  <a:txBody>
                    <a:bodyPr/>
                    <a:lstStyle/>
                    <a:p>
                      <a:pPr algn="ctr">
                        <a:lnSpc>
                          <a:spcPct val="110000"/>
                        </a:lnSpc>
                      </a:pPr>
                      <a:r>
                        <a:rPr lang="en-US" sz="1400">
                          <a:effectLst/>
                        </a:rPr>
                        <a:t>E</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93.62%</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57.14%</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70.97%</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77076779"/>
                  </a:ext>
                </a:extLst>
              </a:tr>
              <a:tr h="170201">
                <a:tc vMerge="1">
                  <a:txBody>
                    <a:bodyPr/>
                    <a:lstStyle/>
                    <a:p>
                      <a:endParaRPr lang="zh-CN" altLang="en-US"/>
                    </a:p>
                  </a:txBody>
                  <a:tcPr/>
                </a:tc>
                <a:tc>
                  <a:txBody>
                    <a:bodyPr/>
                    <a:lstStyle/>
                    <a:p>
                      <a:pPr algn="ctr">
                        <a:lnSpc>
                          <a:spcPct val="110000"/>
                        </a:lnSpc>
                      </a:pPr>
                      <a:r>
                        <a:rPr lang="en-US" sz="1400">
                          <a:effectLst/>
                        </a:rPr>
                        <a:t>C</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80.66%</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81.11%</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80.89%</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1268464"/>
                  </a:ext>
                </a:extLst>
              </a:tr>
              <a:tr h="170201">
                <a:tc vMerge="1">
                  <a:txBody>
                    <a:bodyPr/>
                    <a:lstStyle/>
                    <a:p>
                      <a:endParaRPr lang="zh-CN" altLang="en-US"/>
                    </a:p>
                  </a:txBody>
                  <a:tcPr/>
                </a:tc>
                <a:tc>
                  <a:txBody>
                    <a:bodyPr/>
                    <a:lstStyle/>
                    <a:p>
                      <a:pPr algn="ctr">
                        <a:lnSpc>
                          <a:spcPct val="110000"/>
                        </a:lnSpc>
                      </a:pPr>
                      <a:r>
                        <a:rPr lang="en-US" sz="1400">
                          <a:effectLst/>
                        </a:rPr>
                        <a:t>AVG</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0000"/>
                        </a:lnSpc>
                      </a:pPr>
                      <a:r>
                        <a:rPr lang="en-US" sz="1050">
                          <a:effectLst/>
                        </a:rPr>
                        <a:t>78.26%</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a:effectLst/>
                        </a:rPr>
                        <a:t>74.56%</a:t>
                      </a:r>
                      <a:endParaRPr lang="zh-CN" sz="140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0000"/>
                        </a:lnSpc>
                      </a:pPr>
                      <a:r>
                        <a:rPr lang="en-US" sz="1050" dirty="0">
                          <a:effectLst/>
                        </a:rPr>
                        <a:t>74.26%</a:t>
                      </a:r>
                      <a:endParaRPr lang="zh-CN" sz="1400" dirty="0">
                        <a:effectLst/>
                        <a:latin typeface="Linux Libertine" panose="02010600030101010101"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6196272"/>
                  </a:ext>
                </a:extLst>
              </a:tr>
            </a:tbl>
          </a:graphicData>
        </a:graphic>
      </p:graphicFrame>
    </p:spTree>
    <p:extLst>
      <p:ext uri="{BB962C8B-B14F-4D97-AF65-F5344CB8AC3E}">
        <p14:creationId xmlns:p14="http://schemas.microsoft.com/office/powerpoint/2010/main" val="334713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6004"/>
            <a:ext cx="2795958" cy="584775"/>
          </a:xfrm>
          <a:prstGeom prst="rect">
            <a:avLst/>
          </a:prstGeom>
          <a:noFill/>
        </p:spPr>
        <p:txBody>
          <a:bodyPr wrap="none" rtlCol="0">
            <a:spAutoFit/>
          </a:bodyPr>
          <a:lstStyle/>
          <a:p>
            <a:r>
              <a:rPr lang="en-US" altLang="zh-CN" sz="3200" b="1" dirty="0">
                <a:latin typeface="Times New Roman" panose="02020603050405020304" pitchFamily="18" charset="0"/>
                <a:ea typeface="宋体" panose="02010600030101010101" pitchFamily="2" charset="-122"/>
              </a:rPr>
              <a:t>Result analysis</a:t>
            </a:r>
            <a:endParaRPr lang="zh-CN" altLang="en-US" sz="3200" b="1" dirty="0">
              <a:latin typeface="Times New Roman" panose="02020603050405020304" pitchFamily="18" charset="0"/>
              <a:ea typeface="宋体" panose="02010600030101010101" pitchFamily="2" charset="-122"/>
            </a:endParaRPr>
          </a:p>
        </p:txBody>
      </p:sp>
      <p:cxnSp>
        <p:nvCxnSpPr>
          <p:cNvPr id="10" name="直接连接符 9"/>
          <p:cNvCxnSpPr/>
          <p:nvPr/>
        </p:nvCxnSpPr>
        <p:spPr>
          <a:xfrm>
            <a:off x="539552" y="841039"/>
            <a:ext cx="7848872" cy="0"/>
          </a:xfrm>
          <a:prstGeom prst="line">
            <a:avLst/>
          </a:prstGeom>
          <a:ln w="50800">
            <a:gradFill flip="none" rotWithShape="1">
              <a:gsLst>
                <a:gs pos="0">
                  <a:srgbClr val="000082"/>
                </a:gs>
                <a:gs pos="34000">
                  <a:srgbClr val="7030A0"/>
                </a:gs>
                <a:gs pos="99000">
                  <a:srgbClr val="92D050"/>
                </a:gs>
                <a:gs pos="89999">
                  <a:srgbClr val="92D050"/>
                </a:gs>
                <a:gs pos="98000">
                  <a:srgbClr val="92D050"/>
                </a:gs>
              </a:gsLst>
              <a:lin ang="0" scaled="0"/>
              <a:tileRect/>
            </a:gra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3A832B52-AE2D-534C-226E-8DFB550AAC0B}"/>
              </a:ext>
            </a:extLst>
          </p:cNvPr>
          <p:cNvPicPr>
            <a:picLocks noChangeAspect="1"/>
          </p:cNvPicPr>
          <p:nvPr/>
        </p:nvPicPr>
        <p:blipFill>
          <a:blip r:embed="rId2"/>
          <a:stretch>
            <a:fillRect/>
          </a:stretch>
        </p:blipFill>
        <p:spPr>
          <a:xfrm>
            <a:off x="6655753" y="125818"/>
            <a:ext cx="1876687" cy="600159"/>
          </a:xfrm>
          <a:prstGeom prst="rect">
            <a:avLst/>
          </a:prstGeom>
        </p:spPr>
      </p:pic>
      <p:sp>
        <p:nvSpPr>
          <p:cNvPr id="8" name="文本框 7">
            <a:extLst>
              <a:ext uri="{FF2B5EF4-FFF2-40B4-BE49-F238E27FC236}">
                <a16:creationId xmlns:a16="http://schemas.microsoft.com/office/drawing/2014/main" id="{251BE5E3-7D6A-64F5-3701-0A6065F3B1FF}"/>
              </a:ext>
            </a:extLst>
          </p:cNvPr>
          <p:cNvSpPr txBox="1"/>
          <p:nvPr/>
        </p:nvSpPr>
        <p:spPr>
          <a:xfrm>
            <a:off x="755576" y="1215647"/>
            <a:ext cx="7632848" cy="4247317"/>
          </a:xfrm>
          <a:prstGeom prst="rect">
            <a:avLst/>
          </a:prstGeom>
          <a:noFill/>
        </p:spPr>
        <p:txBody>
          <a:bodyPr wrap="square" rtlCol="0">
            <a:spAutoFit/>
          </a:bodyPr>
          <a:lstStyle/>
          <a:p>
            <a:r>
              <a:rPr lang="en-US" altLang="zh-CN" dirty="0"/>
              <a:t>From the perspective of various structural functions, the effect of the introduction is the best, and the average of the three indicators can reach 95%, followed by the conclusion and method, and the effect of related research is the worst. The reasons are as follows: </a:t>
            </a:r>
          </a:p>
          <a:p>
            <a:endParaRPr lang="en-US" altLang="zh-CN" dirty="0"/>
          </a:p>
          <a:p>
            <a:pPr marL="342900" indent="-342900">
              <a:buAutoNum type="arabicParenBoth"/>
            </a:pPr>
            <a:r>
              <a:rPr lang="en-US" altLang="zh-CN" dirty="0"/>
              <a:t>In the function of relevant research, the role of paragraphs is to summarize the current research status at home and abroad, sort out the research context, discover new research questions, and provide theoretical support for the following research. However, it overlaps with the following methods to a certain extent. </a:t>
            </a:r>
          </a:p>
          <a:p>
            <a:pPr marL="342900" indent="-342900">
              <a:buAutoNum type="arabicParenBoth"/>
            </a:pPr>
            <a:r>
              <a:rPr lang="en-US" altLang="zh-CN" dirty="0"/>
              <a:t>The experimental function partially overlaps with the method function to a certain extent, which leads to the lack of effect of experimental function. Introduction, conclusion and other structure function repetition degree is low, so the effect is better.</a:t>
            </a:r>
          </a:p>
          <a:p>
            <a:endParaRPr lang="zh-CN" altLang="en-US" dirty="0"/>
          </a:p>
        </p:txBody>
      </p:sp>
    </p:spTree>
    <p:extLst>
      <p:ext uri="{BB962C8B-B14F-4D97-AF65-F5344CB8AC3E}">
        <p14:creationId xmlns:p14="http://schemas.microsoft.com/office/powerpoint/2010/main" val="404944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1560" y="260648"/>
            <a:ext cx="6711068" cy="584775"/>
          </a:xfrm>
          <a:prstGeom prst="rect">
            <a:avLst/>
          </a:prstGeom>
          <a:noFill/>
        </p:spPr>
        <p:txBody>
          <a:bodyPr wrap="square" rtlCol="0">
            <a:spAutoFit/>
          </a:bodyPr>
          <a:lstStyle/>
          <a:p>
            <a:r>
              <a:rPr lang="en-US" altLang="zh-CN" sz="2400" dirty="0"/>
              <a:t> </a:t>
            </a:r>
            <a:r>
              <a:rPr lang="en-US" altLang="zh-CN" sz="3200" b="1" dirty="0">
                <a:latin typeface="Times New Roman" panose="02020603050405020304" pitchFamily="18" charset="0"/>
                <a:ea typeface="宋体" panose="02010600030101010101" pitchFamily="2" charset="-122"/>
              </a:rPr>
              <a:t>CONCLUSION &amp; FUTURE WORK</a:t>
            </a:r>
            <a:endParaRPr lang="zh-CN" altLang="en-US" sz="3200" b="1" dirty="0">
              <a:latin typeface="Times New Roman" panose="02020603050405020304" pitchFamily="18" charset="0"/>
              <a:ea typeface="宋体" panose="02010600030101010101" pitchFamily="2" charset="-122"/>
            </a:endParaRPr>
          </a:p>
        </p:txBody>
      </p:sp>
      <p:cxnSp>
        <p:nvCxnSpPr>
          <p:cNvPr id="10" name="直接连接符 9"/>
          <p:cNvCxnSpPr/>
          <p:nvPr/>
        </p:nvCxnSpPr>
        <p:spPr>
          <a:xfrm>
            <a:off x="539552" y="841039"/>
            <a:ext cx="7848872" cy="0"/>
          </a:xfrm>
          <a:prstGeom prst="line">
            <a:avLst/>
          </a:prstGeom>
          <a:ln w="50800">
            <a:gradFill flip="none" rotWithShape="1">
              <a:gsLst>
                <a:gs pos="0">
                  <a:srgbClr val="000082"/>
                </a:gs>
                <a:gs pos="34000">
                  <a:srgbClr val="7030A0"/>
                </a:gs>
                <a:gs pos="99000">
                  <a:srgbClr val="92D050"/>
                </a:gs>
                <a:gs pos="89999">
                  <a:srgbClr val="92D050"/>
                </a:gs>
                <a:gs pos="98000">
                  <a:srgbClr val="92D050"/>
                </a:gs>
              </a:gsLst>
              <a:lin ang="0" scaled="0"/>
              <a:tileRect/>
            </a:gra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A455079-C39C-E3BE-7004-9A2E86AAF86E}"/>
              </a:ext>
            </a:extLst>
          </p:cNvPr>
          <p:cNvPicPr>
            <a:picLocks noChangeAspect="1"/>
          </p:cNvPicPr>
          <p:nvPr/>
        </p:nvPicPr>
        <p:blipFill>
          <a:blip r:embed="rId2"/>
          <a:stretch>
            <a:fillRect/>
          </a:stretch>
        </p:blipFill>
        <p:spPr>
          <a:xfrm>
            <a:off x="7164288" y="27592"/>
            <a:ext cx="1876687" cy="600159"/>
          </a:xfrm>
          <a:prstGeom prst="rect">
            <a:avLst/>
          </a:prstGeom>
        </p:spPr>
      </p:pic>
      <p:sp>
        <p:nvSpPr>
          <p:cNvPr id="4" name="内容占位符 2">
            <a:extLst>
              <a:ext uri="{FF2B5EF4-FFF2-40B4-BE49-F238E27FC236}">
                <a16:creationId xmlns:a16="http://schemas.microsoft.com/office/drawing/2014/main" id="{1BD11FE8-8A17-B5C4-A545-952DB0253CEC}"/>
              </a:ext>
            </a:extLst>
          </p:cNvPr>
          <p:cNvSpPr>
            <a:spLocks noGrp="1"/>
          </p:cNvSpPr>
          <p:nvPr>
            <p:ph idx="1"/>
          </p:nvPr>
        </p:nvSpPr>
        <p:spPr>
          <a:xfrm>
            <a:off x="597879" y="1436192"/>
            <a:ext cx="8150585" cy="4441077"/>
          </a:xfrm>
        </p:spPr>
        <p:txBody>
          <a:bodyPr>
            <a:normAutofit/>
          </a:bodyPr>
          <a:lstStyle/>
          <a:p>
            <a:pPr marL="0" indent="0">
              <a:buNone/>
            </a:pPr>
            <a:r>
              <a:rPr lang="en-US" altLang="zh-CN" b="1" dirty="0">
                <a:latin typeface="Times New Roman" panose="02020603050405020304" pitchFamily="18" charset="0"/>
                <a:cs typeface="Times New Roman" panose="02020603050405020304" pitchFamily="18" charset="0"/>
              </a:rPr>
              <a:t>Conclusion</a:t>
            </a:r>
          </a:p>
          <a:p>
            <a:r>
              <a:rPr lang="en-US" altLang="zh-CN" sz="2800" dirty="0">
                <a:latin typeface="Times New Roman" panose="02020603050405020304" pitchFamily="18" charset="0"/>
                <a:cs typeface="Times New Roman" panose="02020603050405020304" pitchFamily="18" charset="0"/>
              </a:rPr>
              <a:t>Prompt is more suitable for structure function  </a:t>
            </a:r>
            <a:r>
              <a:rPr lang="en-GB" altLang="zh-CN" sz="2800" dirty="0">
                <a:effectLst/>
                <a:latin typeface="Times New Roman" panose="02020603050405020304" pitchFamily="18" charset="0"/>
                <a:ea typeface="宋体" panose="02010600030101010101" pitchFamily="2" charset="-122"/>
              </a:rPr>
              <a:t>recognition </a:t>
            </a:r>
            <a:r>
              <a:rPr lang="en-US" altLang="zh-CN" sz="2800" dirty="0">
                <a:latin typeface="Times New Roman" panose="02020603050405020304" pitchFamily="18" charset="0"/>
                <a:cs typeface="Times New Roman" panose="02020603050405020304" pitchFamily="18" charset="0"/>
              </a:rPr>
              <a:t>and the optimal F1-value is 95.26%.</a:t>
            </a:r>
          </a:p>
          <a:p>
            <a:r>
              <a:rPr lang="en-US" altLang="zh-CN" sz="2800" dirty="0">
                <a:latin typeface="Times New Roman" panose="02020603050405020304" pitchFamily="18" charset="0"/>
                <a:cs typeface="Times New Roman" panose="02020603050405020304" pitchFamily="18" charset="0"/>
              </a:rPr>
              <a:t>This research provides an idea for structure function  </a:t>
            </a:r>
            <a:r>
              <a:rPr lang="en-GB" altLang="zh-CN" sz="2800" dirty="0">
                <a:effectLst/>
                <a:latin typeface="Times New Roman" panose="02020603050405020304" pitchFamily="18" charset="0"/>
                <a:ea typeface="宋体" panose="02010600030101010101" pitchFamily="2" charset="-122"/>
              </a:rPr>
              <a:t>recognition and information sci</a:t>
            </a:r>
            <a:r>
              <a:rPr lang="en-US" altLang="zh-CN" sz="2800" dirty="0" err="1">
                <a:effectLst/>
                <a:latin typeface="Times New Roman" panose="02020603050405020304" pitchFamily="18" charset="0"/>
                <a:ea typeface="宋体" panose="02010600030101010101" pitchFamily="2" charset="-122"/>
                <a:cs typeface="Times New Roman" panose="02020603050405020304" pitchFamily="18" charset="0"/>
              </a:rPr>
              <a:t>ence</a:t>
            </a:r>
            <a:r>
              <a:rPr lang="en-US" altLang="zh-CN" sz="28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 academic full text.</a:t>
            </a:r>
          </a:p>
          <a:p>
            <a:pPr marL="0" indent="0">
              <a:buNone/>
            </a:pPr>
            <a:r>
              <a:rPr lang="en-US" altLang="zh-CN" b="1" dirty="0">
                <a:latin typeface="Times New Roman" panose="02020603050405020304" pitchFamily="18" charset="0"/>
                <a:cs typeface="Times New Roman" panose="02020603050405020304" pitchFamily="18" charset="0"/>
              </a:rPr>
              <a:t>Future Work</a:t>
            </a:r>
          </a:p>
          <a:p>
            <a:r>
              <a:rPr lang="en-US" altLang="zh-CN" sz="2600" dirty="0">
                <a:latin typeface="Times New Roman" panose="02020603050405020304" pitchFamily="18" charset="0"/>
                <a:cs typeface="Times New Roman" panose="02020603050405020304" pitchFamily="18" charset="0"/>
              </a:rPr>
              <a:t>(1) realize  data augmentation </a:t>
            </a:r>
          </a:p>
          <a:p>
            <a:r>
              <a:rPr lang="en-US" altLang="zh-CN" sz="2600" dirty="0">
                <a:latin typeface="Times New Roman" panose="02020603050405020304" pitchFamily="18" charset="0"/>
                <a:cs typeface="Times New Roman" panose="02020603050405020304" pitchFamily="18" charset="0"/>
              </a:rPr>
              <a:t>(2)focus on how to make prompt templates</a:t>
            </a:r>
          </a:p>
          <a:p>
            <a:pPr marL="0" indent="0">
              <a:buNone/>
            </a:pPr>
            <a:endParaRPr lang="en-US" altLang="zh-CN" sz="2600" dirty="0">
              <a:latin typeface="Times New Roman" panose="02020603050405020304" pitchFamily="18" charset="0"/>
              <a:cs typeface="Times New Roman" panose="02020603050405020304" pitchFamily="18" charset="0"/>
            </a:endParaRPr>
          </a:p>
          <a:p>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124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1647</TotalTime>
  <Words>860</Words>
  <Application>Microsoft Office PowerPoint</Application>
  <PresentationFormat>全屏显示(4:3)</PresentationFormat>
  <Paragraphs>176</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Arial</vt:lpstr>
      <vt:lpstr>Calibri</vt:lpstr>
      <vt:lpstr>Linux Libertine</vt:lpstr>
      <vt:lpstr>Times New Roman</vt:lpstr>
      <vt:lpstr>Office 主题​​</vt:lpstr>
      <vt:lpstr>Functional Structure Recognition of Scientific Documents in Information Science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Click Behavior in Academic Search Environment</dc:title>
  <dc:creator>sfe_williamsL</dc:creator>
  <cp:lastModifiedBy>严 大钰</cp:lastModifiedBy>
  <cp:revision>36</cp:revision>
  <dcterms:created xsi:type="dcterms:W3CDTF">2020-07-13T03:14:04Z</dcterms:created>
  <dcterms:modified xsi:type="dcterms:W3CDTF">2023-06-24T08:16:53Z</dcterms:modified>
</cp:coreProperties>
</file>