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61" r:id="rId4"/>
    <p:sldId id="320" r:id="rId5"/>
    <p:sldId id="294" r:id="rId6"/>
    <p:sldId id="295" r:id="rId7"/>
    <p:sldId id="299" r:id="rId8"/>
    <p:sldId id="297" r:id="rId9"/>
    <p:sldId id="300" r:id="rId10"/>
    <p:sldId id="301" r:id="rId11"/>
    <p:sldId id="302" r:id="rId12"/>
    <p:sldId id="304" r:id="rId13"/>
    <p:sldId id="303" r:id="rId14"/>
    <p:sldId id="306" r:id="rId15"/>
    <p:sldId id="309" r:id="rId16"/>
    <p:sldId id="310" r:id="rId17"/>
    <p:sldId id="311" r:id="rId18"/>
    <p:sldId id="321" r:id="rId19"/>
    <p:sldId id="315" r:id="rId20"/>
    <p:sldId id="322" r:id="rId21"/>
    <p:sldId id="317" r:id="rId22"/>
    <p:sldId id="318" r:id="rId23"/>
  </p:sldIdLst>
  <p:sldSz cx="9144000" cy="5143500" type="screen16x9"/>
  <p:notesSz cx="6858000" cy="9144000"/>
  <p:embeddedFontLst>
    <p:embeddedFont>
      <p:font typeface="Linux Libertine" panose="02000503000000000000" pitchFamily="2" charset="0"/>
      <p:regular r:id="rId25"/>
      <p:bold r:id="rId26"/>
      <p:italic r:id="rId27"/>
      <p:boldItalic r:id="rId28"/>
    </p:embeddedFont>
    <p:embeddedFont>
      <p:font typeface="Lora" pitchFamily="2" charset="0"/>
      <p:regular r:id="rId29"/>
      <p:bold r:id="rId30"/>
      <p:italic r:id="rId31"/>
      <p:boldItalic r:id="rId32"/>
    </p:embeddedFont>
    <p:embeddedFont>
      <p:font typeface="Quattrocento Sans" panose="020B05020500000200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5B2040-0373-4AB5-8C16-54180E59C3D7}">
  <a:tblStyle styleId="{DA5B2040-0373-4AB5-8C16-54180E59C3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D83C8C0-4F54-423C-8FE9-BE38F65F23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8980" autoAdjust="0"/>
  </p:normalViewPr>
  <p:slideViewPr>
    <p:cSldViewPr snapToGrid="0">
      <p:cViewPr varScale="1">
        <p:scale>
          <a:sx n="153" d="100"/>
          <a:sy n="153" d="100"/>
        </p:scale>
        <p:origin x="5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  <a:tabLst/>
              <a:defRPr/>
            </a:pPr>
            <a:endParaRPr lang="en-US" altLang="ko-K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15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204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233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549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2627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sz="1100" b="0" i="0" u="none" strike="noStrike" baseline="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43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986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09493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356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667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sz="11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660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9201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1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73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313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08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None/>
              <a:tabLst/>
              <a:defRPr/>
            </a:pPr>
            <a:endParaRPr lang="en-US" sz="11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42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468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6630" y="2003888"/>
            <a:ext cx="452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6025" y="3676512"/>
            <a:ext cx="91620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1117950" y="339300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22300" y="2815923"/>
            <a:ext cx="5591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 sz="1400">
                <a:highlight>
                  <a:schemeClr val="accen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  <a:highlight>
                  <a:schemeClr val="accent1"/>
                </a:highlight>
              </a:defRPr>
            </a:lvl9pPr>
          </a:lstStyle>
          <a:p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-6025" y="2571762"/>
            <a:ext cx="19845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/>
          <p:nvPr/>
        </p:nvSpPr>
        <p:spPr>
          <a:xfrm>
            <a:off x="1117950" y="2288250"/>
            <a:ext cx="567000" cy="567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>
            <a:off x="5898975" y="2571750"/>
            <a:ext cx="3251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5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381250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012916" y="1618700"/>
            <a:ext cx="3425400" cy="32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◉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1381250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834912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288573" y="1651075"/>
            <a:ext cx="2334000" cy="3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cxnSp>
        <p:nvCxnSpPr>
          <p:cNvPr id="46" name="Google Shape;46;p7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417A0-B71A-D78E-8A08-07FDDA585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3AD1B-FAD0-709F-92B6-3E27D76F1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6AF4A-2E73-349A-CF7C-A66BE54C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DDC-CE35-491F-A71B-9E42A73E90E8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61406-3CF7-7C42-D433-0B4A6304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74B5-BF82-247D-2E4B-4ADAD065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D36B6-40E0-4601-B66D-74F5DA951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5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attrocento Sans"/>
              <a:buChar char="◉"/>
              <a:defRPr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○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Quattrocento Sans"/>
              <a:buChar char="■"/>
              <a:defRPr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●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○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Char char="■"/>
              <a:defRPr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381250" y="896549"/>
            <a:ext cx="6809700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r">
              <a:buNone/>
              <a:defRPr sz="1000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9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965905" y="1965268"/>
            <a:ext cx="7212189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Characterizing Knowledge Entity Extracted from Citation Sentences</a:t>
            </a:r>
            <a:endParaRPr sz="3200" dirty="0"/>
          </a:p>
        </p:txBody>
      </p:sp>
      <p:grpSp>
        <p:nvGrpSpPr>
          <p:cNvPr id="72" name="Google Shape;72;p12"/>
          <p:cNvGrpSpPr/>
          <p:nvPr/>
        </p:nvGrpSpPr>
        <p:grpSpPr>
          <a:xfrm>
            <a:off x="1299165" y="3511424"/>
            <a:ext cx="215966" cy="342399"/>
            <a:chOff x="6718575" y="2318625"/>
            <a:chExt cx="256950" cy="407375"/>
          </a:xfrm>
          <a:solidFill>
            <a:srgbClr val="407EC9"/>
          </a:solidFill>
        </p:grpSpPr>
        <p:sp>
          <p:nvSpPr>
            <p:cNvPr id="73" name="Google Shape;73;p1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grp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71;p12">
            <a:extLst>
              <a:ext uri="{FF2B5EF4-FFF2-40B4-BE49-F238E27FC236}">
                <a16:creationId xmlns:a16="http://schemas.microsoft.com/office/drawing/2014/main" id="{E1A9AD64-DB6F-3B17-DB8F-64F25D1E95DA}"/>
              </a:ext>
            </a:extLst>
          </p:cNvPr>
          <p:cNvSpPr txBox="1">
            <a:spLocks/>
          </p:cNvSpPr>
          <p:nvPr/>
        </p:nvSpPr>
        <p:spPr>
          <a:xfrm>
            <a:off x="1843402" y="3699769"/>
            <a:ext cx="7198335" cy="4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r"/>
            <a:r>
              <a:rPr lang="en-US" sz="1600" b="0" dirty="0"/>
              <a:t>Nam, D., Kim, J., Yoon, J., Song, C., Kim, S., &amp; Song, M. (2022)</a:t>
            </a:r>
          </a:p>
        </p:txBody>
      </p:sp>
      <p:sp>
        <p:nvSpPr>
          <p:cNvPr id="17" name="Google Shape;71;p12">
            <a:extLst>
              <a:ext uri="{FF2B5EF4-FFF2-40B4-BE49-F238E27FC236}">
                <a16:creationId xmlns:a16="http://schemas.microsoft.com/office/drawing/2014/main" id="{A73660ED-64FA-97BF-15DE-35B0E856352B}"/>
              </a:ext>
            </a:extLst>
          </p:cNvPr>
          <p:cNvSpPr txBox="1">
            <a:spLocks/>
          </p:cNvSpPr>
          <p:nvPr/>
        </p:nvSpPr>
        <p:spPr>
          <a:xfrm>
            <a:off x="767280" y="3070701"/>
            <a:ext cx="8274457" cy="472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r"/>
            <a:r>
              <a:rPr lang="en-US" sz="1200" b="0" i="1" dirty="0"/>
              <a:t>3</a:t>
            </a:r>
            <a:r>
              <a:rPr lang="en-US" sz="1200" b="0" i="1" baseline="30000" dirty="0"/>
              <a:t>rd</a:t>
            </a:r>
            <a:r>
              <a:rPr lang="en-US" sz="1200" b="0" i="1" dirty="0"/>
              <a:t> Workshop on Extraction and Evaluation of Knowledge Entities from Scientific Documents (EEKE 2022)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E2211B-B1E4-F200-D43A-C9952A2902F1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5852833-8F55-1134-1550-1A60B309D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6" name="Picture 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14915808-98F7-B1C0-5650-A421E5F72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7" y="1357443"/>
            <a:ext cx="7752120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8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Network Construction</a:t>
            </a:r>
          </a:p>
          <a:p>
            <a:pPr marL="558800" lvl="1" indent="0" algn="just">
              <a:buNone/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This study formed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two citation sentence-based networks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 in accordance with differently set cooccurrence window.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O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ne is built upon entity cooccurrence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within same citation sentences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, whereas the other is formed based on entity cooccurrence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within author information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that is included in the citation sentence.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chemeClr val="tx1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Since the former method </a:t>
            </a:r>
            <a:r>
              <a:rPr lang="en-US" sz="140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considers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 direct cooccurrence within the citation sentences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, it is defined as a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direct citation sentence network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 (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DCS network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).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chemeClr val="tx1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The latter approach is defined as an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indirect citation sentence network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(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ICS network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) because it </a:t>
            </a:r>
            <a:r>
              <a:rPr lang="en-US" sz="140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captures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cooccurrence beyond sentence-based occurrence 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instance by generating indirect pairs employing </a:t>
            </a:r>
            <a:r>
              <a:rPr lang="en-US" sz="1400" b="1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author information</a:t>
            </a:r>
            <a:r>
              <a:rPr lang="en-US" sz="1400" b="0" i="0" u="none" strike="noStrike" baseline="0" dirty="0">
                <a:solidFill>
                  <a:schemeClr val="tx1"/>
                </a:solidFill>
                <a:latin typeface="Linux Libertine" panose="02000503000000000000" pitchFamily="2" charset="0"/>
              </a:rPr>
              <a:t>.</a:t>
            </a:r>
            <a:endParaRPr lang="en-US" sz="1400" dirty="0">
              <a:solidFill>
                <a:schemeClr val="tx1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858E33-383C-BE93-2D71-6F9DDF81D474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00E5B94-A4F7-56C6-1880-CE5CEFEE8F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B340B75-6E61-DF81-EAA5-F5351665B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546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CC431-7AA3-BD73-4A7F-AB117E987868}"/>
              </a:ext>
            </a:extLst>
          </p:cNvPr>
          <p:cNvSpPr txBox="1"/>
          <p:nvPr/>
        </p:nvSpPr>
        <p:spPr>
          <a:xfrm>
            <a:off x="471833" y="4420303"/>
            <a:ext cx="8200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Figure 2: Cooccurrence Network Construction Process for the Direct and Indirect Citation Sentence Network. Newly captured entity pairs are highlighted (red box) </a:t>
            </a:r>
            <a:endParaRPr lang="en-US" sz="1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45FF84-ED54-1274-5F9A-72DAE0FB83AC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60C3053-3B53-5FB2-CEBE-5254DB274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4" name="Picture 1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FD07DAA-C791-7529-732E-6692300D6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2BE71922-CBF5-1353-DB3B-87A86D3E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7928" y="539968"/>
            <a:ext cx="5828136" cy="39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2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B0F5DD9F-0899-4C3A-2C0C-9599D09F8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51" y="1486980"/>
            <a:ext cx="8092497" cy="2343600"/>
          </a:xfrm>
          <a:prstGeom prst="rect">
            <a:avLst/>
          </a:prstGeom>
        </p:spPr>
      </p:pic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32F4554B-BF6A-7CE3-A1C6-157DCC2F94DC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24;p17">
            <a:extLst>
              <a:ext uri="{FF2B5EF4-FFF2-40B4-BE49-F238E27FC236}">
                <a16:creationId xmlns:a16="http://schemas.microsoft.com/office/drawing/2014/main" id="{28E27EEC-3DCA-AFA2-582B-14CC3BB69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7ED79-ADDA-F0C1-A0AF-231FAC6F72D3}"/>
              </a:ext>
            </a:extLst>
          </p:cNvPr>
          <p:cNvSpPr txBox="1"/>
          <p:nvPr/>
        </p:nvSpPr>
        <p:spPr>
          <a:xfrm>
            <a:off x="527352" y="3918074"/>
            <a:ext cx="80892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Figure 3: Citation sentence-based author-entity bipartite network converted into an entity-entity network </a:t>
            </a:r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BE7CCA-B723-886B-E7B2-0DB1A56B0D94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60C8F36-1FAF-BE7B-CEA5-61F1826BD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9" name="Picture 1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F7F5327-7E70-62BC-7163-6E36127BF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00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7" y="1606215"/>
            <a:ext cx="7752120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8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Network Comparison Analysis</a:t>
            </a:r>
          </a:p>
          <a:p>
            <a:pPr marL="558800" lvl="1" indent="0" algn="just">
              <a:buNone/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To demonstrate our proposed method’s usefulness, we compared DCS and ICS network with a conventionally built full-text cooccurrence network in two different aspects.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First, we compared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network features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(e.g., density, average path length, average clustering coefficient, and modularity) of our suggested networks with the traditional full-text network.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Then, we explored the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top-20 bio-entity pairs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derived from the cooccurrence results from the DCS and the ICS network and compared them with the traditional network.</a:t>
            </a: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51EA45-2394-712C-574B-C08D5F0F2731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9052F5-C54B-0FAF-8A7E-8B715101F2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E00B652-CF95-2977-39C8-5FAAEF065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718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1205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1881988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Results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7" y="1606215"/>
            <a:ext cx="7752120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Based on different power-law distribution studies [21][22][23], we excluded bio-entities and bio-entity cooccurrence pairs that showed unusually low-frequencies (frequency less than 10) in order to obtain reasonable results by getting rid of non-informative data.</a:t>
            </a:r>
          </a:p>
          <a:p>
            <a:pPr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Also, a total of 75 bio-entities that were in the top-100 entity frequency list were excluded due to their ambiguous and overly general chara</a:t>
            </a: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cteristics.</a:t>
            </a:r>
          </a:p>
          <a:p>
            <a:pPr algn="just">
              <a:buClr>
                <a:srgbClr val="407EC9"/>
              </a:buClr>
            </a:pPr>
            <a:endParaRPr lang="en-US" sz="1400" b="1" i="0" u="none" strike="noStrike" baseline="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40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DCS network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consists of 6,105 bio-entities and 45,087 links, </a:t>
            </a:r>
            <a:r>
              <a:rPr lang="en-US" sz="140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whereas ICS network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contains 13,525 bio-entities and 1,831,917 links.</a:t>
            </a:r>
          </a:p>
          <a:p>
            <a:pPr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For comparison, a cooccurrence network was formed based on full-text data, which consists of 13,292 bio-entities and 144,800 links. </a:t>
            </a: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9F7BAC-2283-C20E-1F5E-7DEF89A6F1EE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DD290B1-8A22-4273-A0CD-0DDF38D0F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CB58056-6C35-7649-7844-5D001A933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1046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" name="Google Shape;124;p17">
            <a:extLst>
              <a:ext uri="{FF2B5EF4-FFF2-40B4-BE49-F238E27FC236}">
                <a16:creationId xmlns:a16="http://schemas.microsoft.com/office/drawing/2014/main" id="{2B44B021-BC29-803C-6FBE-96F1DF2E5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Results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C3E9C865-5845-A56D-DC18-5E4E29CDC6E2}"/>
              </a:ext>
            </a:extLst>
          </p:cNvPr>
          <p:cNvSpPr/>
          <p:nvPr/>
        </p:nvSpPr>
        <p:spPr>
          <a:xfrm>
            <a:off x="1447802" y="1234375"/>
            <a:ext cx="11205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5;p17">
            <a:extLst>
              <a:ext uri="{FF2B5EF4-FFF2-40B4-BE49-F238E27FC236}">
                <a16:creationId xmlns:a16="http://schemas.microsoft.com/office/drawing/2014/main" id="{30CA18F7-DBC4-56B0-5CA4-B7D8F4747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807" y="1317097"/>
            <a:ext cx="7752120" cy="453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Linux Libertine" panose="02000503000000000000" pitchFamily="2" charset="0"/>
              </a:rPr>
              <a:t>Network Features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A808C3-41D2-52FD-11A7-C61AA6E50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148714"/>
              </p:ext>
            </p:extLst>
          </p:nvPr>
        </p:nvGraphicFramePr>
        <p:xfrm>
          <a:off x="1842859" y="2191108"/>
          <a:ext cx="5458281" cy="1762852"/>
        </p:xfrm>
        <a:graphic>
          <a:graphicData uri="http://schemas.openxmlformats.org/drawingml/2006/table">
            <a:tbl>
              <a:tblPr>
                <a:tableStyleId>{DA5B2040-0373-4AB5-8C16-54180E59C3D7}</a:tableStyleId>
              </a:tblPr>
              <a:tblGrid>
                <a:gridCol w="1521369">
                  <a:extLst>
                    <a:ext uri="{9D8B030D-6E8A-4147-A177-3AD203B41FA5}">
                      <a16:colId xmlns:a16="http://schemas.microsoft.com/office/drawing/2014/main" val="658355125"/>
                    </a:ext>
                  </a:extLst>
                </a:gridCol>
                <a:gridCol w="1737779">
                  <a:extLst>
                    <a:ext uri="{9D8B030D-6E8A-4147-A177-3AD203B41FA5}">
                      <a16:colId xmlns:a16="http://schemas.microsoft.com/office/drawing/2014/main" val="3554189825"/>
                    </a:ext>
                  </a:extLst>
                </a:gridCol>
                <a:gridCol w="1123298">
                  <a:extLst>
                    <a:ext uri="{9D8B030D-6E8A-4147-A177-3AD203B41FA5}">
                      <a16:colId xmlns:a16="http://schemas.microsoft.com/office/drawing/2014/main" val="2007948179"/>
                    </a:ext>
                  </a:extLst>
                </a:gridCol>
                <a:gridCol w="1075835">
                  <a:extLst>
                    <a:ext uri="{9D8B030D-6E8A-4147-A177-3AD203B41FA5}">
                      <a16:colId xmlns:a16="http://schemas.microsoft.com/office/drawing/2014/main" val="1124661388"/>
                    </a:ext>
                  </a:extLst>
                </a:gridCol>
              </a:tblGrid>
              <a:tr h="355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Network Features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Conventional method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DCS Network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ICS Network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7584329"/>
                  </a:ext>
                </a:extLst>
              </a:tr>
              <a:tr h="355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Density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0.00164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0.00242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0.0201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264991164"/>
                  </a:ext>
                </a:extLst>
              </a:tr>
              <a:tr h="348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APL*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3.351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3.434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2.336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2860484473"/>
                  </a:ext>
                </a:extLst>
              </a:tr>
              <a:tr h="3482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ACC**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0.601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0.612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0.918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3574395997"/>
                  </a:ext>
                </a:extLst>
              </a:tr>
              <a:tr h="3554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i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Modularity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0.407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0.455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0.148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Linux Libertine" panose="02000503000000000000" pitchFamily="2" charset="0"/>
                        <a:ea typeface="Linux Libertine" panose="02000503000000000000" pitchFamily="2" charset="0"/>
                        <a:cs typeface="Linux Libertine" panose="02000503000000000000" pitchFamily="2" charset="0"/>
                      </a:endParaRPr>
                    </a:p>
                  </a:txBody>
                  <a:tcPr marL="3810" marR="3810" marT="3810" marB="0" anchor="ctr"/>
                </a:tc>
                <a:extLst>
                  <a:ext uri="{0D108BD9-81ED-4DB2-BD59-A6C34878D82A}">
                    <a16:rowId xmlns:a16="http://schemas.microsoft.com/office/drawing/2014/main" val="4251451956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21DBAC59-6C20-8907-F1BD-4A377916D2FF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EDB42C8-A573-85D3-F14A-724A60651B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8" name="Picture 1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DA3E99F-1C27-DE0B-C05C-81A48920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  <p:sp>
        <p:nvSpPr>
          <p:cNvPr id="19" name="Google Shape;179;p20">
            <a:extLst>
              <a:ext uri="{FF2B5EF4-FFF2-40B4-BE49-F238E27FC236}">
                <a16:creationId xmlns:a16="http://schemas.microsoft.com/office/drawing/2014/main" id="{FB75AF13-1D05-B5BF-010B-61AF31BB2652}"/>
              </a:ext>
            </a:extLst>
          </p:cNvPr>
          <p:cNvSpPr txBox="1">
            <a:spLocks/>
          </p:cNvSpPr>
          <p:nvPr/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rgbClr val="1D1D1B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D04C72-5644-86B5-1880-15D30EB92F49}"/>
              </a:ext>
            </a:extLst>
          </p:cNvPr>
          <p:cNvSpPr txBox="1"/>
          <p:nvPr/>
        </p:nvSpPr>
        <p:spPr>
          <a:xfrm>
            <a:off x="1863425" y="3991109"/>
            <a:ext cx="54171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b="1" dirty="0">
                <a:latin typeface="Linux Libertine" panose="02000503000000000000" pitchFamily="2" charset="0"/>
                <a:ea typeface="Calibri" panose="020F0502020204030204" pitchFamily="34" charset="0"/>
              </a:rPr>
              <a:t>*</a:t>
            </a:r>
            <a:r>
              <a:rPr lang="en-US" sz="1000" b="1" dirty="0"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Average Path Length      </a:t>
            </a:r>
            <a:r>
              <a:rPr lang="en-US" sz="1000" b="1" dirty="0">
                <a:latin typeface="Linux Libertine" panose="02000503000000000000" pitchFamily="2" charset="0"/>
                <a:ea typeface="Calibri" panose="020F0502020204030204" pitchFamily="34" charset="0"/>
              </a:rPr>
              <a:t>** </a:t>
            </a:r>
            <a:r>
              <a:rPr lang="en-US" sz="1000" b="1" dirty="0"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Average Clustering Coefficient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52206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5" name="Google Shape;124;p17">
            <a:extLst>
              <a:ext uri="{FF2B5EF4-FFF2-40B4-BE49-F238E27FC236}">
                <a16:creationId xmlns:a16="http://schemas.microsoft.com/office/drawing/2014/main" id="{2B44B021-BC29-803C-6FBE-96F1DF2E5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Results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C3E9C865-5845-A56D-DC18-5E4E29CDC6E2}"/>
              </a:ext>
            </a:extLst>
          </p:cNvPr>
          <p:cNvSpPr/>
          <p:nvPr/>
        </p:nvSpPr>
        <p:spPr>
          <a:xfrm>
            <a:off x="1447802" y="1234375"/>
            <a:ext cx="11205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5;p17">
            <a:extLst>
              <a:ext uri="{FF2B5EF4-FFF2-40B4-BE49-F238E27FC236}">
                <a16:creationId xmlns:a16="http://schemas.microsoft.com/office/drawing/2014/main" id="{30CA18F7-DBC4-56B0-5CA4-B7D8F4747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807" y="1317096"/>
            <a:ext cx="7752120" cy="724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Linux Libertine" panose="02000503000000000000" pitchFamily="2" charset="0"/>
              </a:rPr>
              <a:t>Network Features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391EDE8-DC25-A375-171C-77D628A4E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542511"/>
              </p:ext>
            </p:extLst>
          </p:nvPr>
        </p:nvGraphicFramePr>
        <p:xfrm>
          <a:off x="255213" y="2966578"/>
          <a:ext cx="2696135" cy="1006277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547497">
                  <a:extLst>
                    <a:ext uri="{9D8B030D-6E8A-4147-A177-3AD203B41FA5}">
                      <a16:colId xmlns:a16="http://schemas.microsoft.com/office/drawing/2014/main" val="2458625588"/>
                    </a:ext>
                  </a:extLst>
                </a:gridCol>
                <a:gridCol w="2148638">
                  <a:extLst>
                    <a:ext uri="{9D8B030D-6E8A-4147-A177-3AD203B41FA5}">
                      <a16:colId xmlns:a16="http://schemas.microsoft.com/office/drawing/2014/main" val="3418063225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morphine; anesthesia; fentanyl; infusion; saline; sedation; propofol; ketamine; analgesics; postoperative pain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9663055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tumor; liver; glucose;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mrna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dna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hypertension;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hcv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obesity;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rna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il-6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5551415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substance use disorder; withdrawal; chronic pain; addiction; dopamine; cocaine; amp; neuropathic pain; methadone; mental health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4216369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F8359-F57E-9696-A326-F2A769D46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051229"/>
              </p:ext>
            </p:extLst>
          </p:nvPr>
        </p:nvGraphicFramePr>
        <p:xfrm>
          <a:off x="3223932" y="2762063"/>
          <a:ext cx="2696135" cy="1321038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547497">
                  <a:extLst>
                    <a:ext uri="{9D8B030D-6E8A-4147-A177-3AD203B41FA5}">
                      <a16:colId xmlns:a16="http://schemas.microsoft.com/office/drawing/2014/main" val="2630601403"/>
                    </a:ext>
                  </a:extLst>
                </a:gridCol>
                <a:gridCol w="2148638">
                  <a:extLst>
                    <a:ext uri="{9D8B030D-6E8A-4147-A177-3AD203B41FA5}">
                      <a16:colId xmlns:a16="http://schemas.microsoft.com/office/drawing/2014/main" val="3188695587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chronic pain; neuropathic; pain postoperative pain; analgesics; pain management; pain relief; quality of life; hyperalgesia; paracetamol; painful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9981405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tumor; liver; calcium;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mrna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mitochondrial; proliferation; oxidative stress;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dna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nmda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il-6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77744825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morphine; anesthesia; sedation; fentanyl; ketamine; infusion; propofol; epidural; dexmedetomidine; adverse effects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1306653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SUD; dopamine; addiction; withdrawal; cocaine; reward; amp; mental health;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gaba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methadone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30744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6824BE-DBF2-37CD-9291-1A63257C0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45226"/>
              </p:ext>
            </p:extLst>
          </p:nvPr>
        </p:nvGraphicFramePr>
        <p:xfrm>
          <a:off x="6192652" y="2966578"/>
          <a:ext cx="2696135" cy="975280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547497">
                  <a:extLst>
                    <a:ext uri="{9D8B030D-6E8A-4147-A177-3AD203B41FA5}">
                      <a16:colId xmlns:a16="http://schemas.microsoft.com/office/drawing/2014/main" val="4239503235"/>
                    </a:ext>
                  </a:extLst>
                </a:gridCol>
                <a:gridCol w="2148638">
                  <a:extLst>
                    <a:ext uri="{9D8B030D-6E8A-4147-A177-3AD203B41FA5}">
                      <a16:colId xmlns:a16="http://schemas.microsoft.com/office/drawing/2014/main" val="1379811158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SUD; addiction; dopamine; withdrawal; mental health; reward; amp; perception; emotional; psychological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31365630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chronic pain; morphine; neuropathic pain; anesthesia; analgesics; adverse effects; quality of life; pain relief; persistent; postoperative pain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2676776"/>
                  </a:ext>
                </a:extLst>
              </a:tr>
              <a:tr h="31476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Cluster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tumor; calcium;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gaba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liver; </a:t>
                      </a:r>
                      <a:r>
                        <a:rPr lang="en-US" sz="700" dirty="0" err="1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mrna</a:t>
                      </a:r>
                      <a:r>
                        <a:rPr lang="en-US" sz="700" dirty="0">
                          <a:effectLst/>
                          <a:latin typeface="Linux Libertine" panose="02000503000000000000" pitchFamily="2" charset="0"/>
                          <a:ea typeface="Linux Libertine" panose="02000503000000000000" pitchFamily="2" charset="0"/>
                          <a:cs typeface="Linux Libertine" panose="02000503000000000000" pitchFamily="2" charset="0"/>
                        </a:rPr>
                        <a:t>; obesity; proliferation; progression; toxicity; oxidative stress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24349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761B8F6-9130-8F87-02FD-EE2DCB9F0F85}"/>
              </a:ext>
            </a:extLst>
          </p:cNvPr>
          <p:cNvSpPr txBox="1"/>
          <p:nvPr/>
        </p:nvSpPr>
        <p:spPr>
          <a:xfrm>
            <a:off x="169513" y="2457974"/>
            <a:ext cx="2696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700" b="1" dirty="0"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Table 1: Top-10 bio-entities for each cluster in full-text network (Cluster 1: anesthetic and analgesic related, Cluster 2: tumor and disease related, Cluster 3: psychological disorder and reward system related)</a:t>
            </a:r>
            <a:endParaRPr 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C32DB9-B85D-3D80-54C8-E7C2B6B0BFDF}"/>
              </a:ext>
            </a:extLst>
          </p:cNvPr>
          <p:cNvSpPr txBox="1"/>
          <p:nvPr/>
        </p:nvSpPr>
        <p:spPr>
          <a:xfrm>
            <a:off x="3149740" y="2115858"/>
            <a:ext cx="2770327" cy="67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Table 2: Top-10 bio-entities for each cluster in direct citation sentence network (Cluster 1: pain management-related, Cluster 2: tumor- &amp; disease-related, Cluster 3: anesthetic- &amp; analgesic-related, Cluster 4: psychological disorder- &amp; reward </a:t>
            </a:r>
            <a:r>
              <a:rPr lang="en-US" sz="700" b="1" dirty="0"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system</a:t>
            </a: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-related)</a:t>
            </a:r>
            <a:endParaRPr lang="en-US" sz="700" dirty="0">
              <a:effectLst/>
              <a:latin typeface="Linux Libertine" panose="02000503000000000000" pitchFamily="2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C9C4AB-9FB1-17AC-A7C4-9A24C22CAA56}"/>
              </a:ext>
            </a:extLst>
          </p:cNvPr>
          <p:cNvSpPr txBox="1"/>
          <p:nvPr/>
        </p:nvSpPr>
        <p:spPr>
          <a:xfrm>
            <a:off x="6122895" y="2439603"/>
            <a:ext cx="2765892" cy="559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Table 3: Top-10 bio-entities for each cluster in indirect citation sentence network (Cluster 1: psychological disorder- &amp; reward system-related, Cluster 2: pain disorder-related, Cluster 3: tumor- &amp; disease-related) </a:t>
            </a:r>
            <a:endParaRPr lang="en-US" sz="700" dirty="0">
              <a:effectLst/>
              <a:latin typeface="Linux Libertine" panose="02000503000000000000" pitchFamily="2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BAEF4B-183D-288D-8329-01BB120C7884}"/>
              </a:ext>
            </a:extLst>
          </p:cNvPr>
          <p:cNvSpPr/>
          <p:nvPr/>
        </p:nvSpPr>
        <p:spPr>
          <a:xfrm>
            <a:off x="3092824" y="2115858"/>
            <a:ext cx="2965076" cy="21005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CC4098-E144-6451-8BD2-3311C34BB754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87F771C-E029-03DA-2846-EBB3555B2C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25" name="Picture 24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F6D073D-5AAD-82A5-CAA4-08AC00593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8965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5" name="Google Shape;124;p17">
            <a:extLst>
              <a:ext uri="{FF2B5EF4-FFF2-40B4-BE49-F238E27FC236}">
                <a16:creationId xmlns:a16="http://schemas.microsoft.com/office/drawing/2014/main" id="{2B44B021-BC29-803C-6FBE-96F1DF2E5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Results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C3E9C865-5845-A56D-DC18-5E4E29CDC6E2}"/>
              </a:ext>
            </a:extLst>
          </p:cNvPr>
          <p:cNvSpPr/>
          <p:nvPr/>
        </p:nvSpPr>
        <p:spPr>
          <a:xfrm>
            <a:off x="1447802" y="1234375"/>
            <a:ext cx="11205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5;p17">
            <a:extLst>
              <a:ext uri="{FF2B5EF4-FFF2-40B4-BE49-F238E27FC236}">
                <a16:creationId xmlns:a16="http://schemas.microsoft.com/office/drawing/2014/main" id="{30CA18F7-DBC4-56B0-5CA4-B7D8F4747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807" y="1317097"/>
            <a:ext cx="7752120" cy="587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Linux Libertine" panose="02000503000000000000" pitchFamily="2" charset="0"/>
              </a:rPr>
              <a:t>Bio-Entity Pair Analysis – Proposed Networks vs. Full-Text Network</a:t>
            </a:r>
            <a:endParaRPr lang="en-US" sz="1200" b="0" i="0" u="none" strike="noStrike" baseline="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F48767-8101-3972-9FA7-4B8448E325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37313"/>
              </p:ext>
            </p:extLst>
          </p:nvPr>
        </p:nvGraphicFramePr>
        <p:xfrm>
          <a:off x="1620763" y="1910341"/>
          <a:ext cx="2616294" cy="2967984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055896">
                  <a:extLst>
                    <a:ext uri="{9D8B030D-6E8A-4147-A177-3AD203B41FA5}">
                      <a16:colId xmlns:a16="http://schemas.microsoft.com/office/drawing/2014/main" val="3523607529"/>
                    </a:ext>
                  </a:extLst>
                </a:gridCol>
                <a:gridCol w="1055896">
                  <a:extLst>
                    <a:ext uri="{9D8B030D-6E8A-4147-A177-3AD203B41FA5}">
                      <a16:colId xmlns:a16="http://schemas.microsoft.com/office/drawing/2014/main" val="1313309239"/>
                    </a:ext>
                  </a:extLst>
                </a:gridCol>
                <a:gridCol w="504502">
                  <a:extLst>
                    <a:ext uri="{9D8B030D-6E8A-4147-A177-3AD203B41FA5}">
                      <a16:colId xmlns:a16="http://schemas.microsoft.com/office/drawing/2014/main" val="1292297138"/>
                    </a:ext>
                  </a:extLst>
                </a:gridCol>
              </a:tblGrid>
              <a:tr h="161892"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DCS Network vs. Full-Text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863464"/>
                  </a:ext>
                </a:extLst>
              </a:tr>
              <a:tr h="161892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1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2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Freq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150114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SUD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addiction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1993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57316032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mental health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SUD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1992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5810821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methadone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buprenorphine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1989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1326826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morphine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fentanyl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1942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12281785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dopamine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reward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1544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2638051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anesthesia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propofol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1482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2408692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cbd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 err="1">
                          <a:effectLst/>
                        </a:rPr>
                        <a:t>thc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1290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5139508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glucose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insulin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1206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38096577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heroin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cocaine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1203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6894574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hyperalgesia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allodynia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1172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71112446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postoperative pain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pain management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1162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67030537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withdrawal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morphine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1146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2759889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gabapentin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pregabalin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1132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9909671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propofol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sedation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1126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89950153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naloxone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overdose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1119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01704380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morphine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oxycodone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1107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2370110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anterior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posterior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1092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98747161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>
                          <a:effectLst/>
                        </a:rPr>
                        <a:t>hip</a:t>
                      </a:r>
                      <a:endParaRPr lang="en-US" sz="7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fracture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1052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2530003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amphetamine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cocaine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1050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7659704"/>
                  </a:ext>
                </a:extLst>
              </a:tr>
              <a:tr h="13221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cocaine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dirty="0">
                          <a:effectLst/>
                        </a:rPr>
                        <a:t>1048</a:t>
                      </a:r>
                      <a:endParaRPr lang="en-US" sz="7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2603117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28CD9CC-5B34-8925-4ED6-32E6C1A21EE3}"/>
              </a:ext>
            </a:extLst>
          </p:cNvPr>
          <p:cNvSpPr txBox="1"/>
          <p:nvPr/>
        </p:nvSpPr>
        <p:spPr>
          <a:xfrm>
            <a:off x="217953" y="4135203"/>
            <a:ext cx="1427600" cy="796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Table 4: Top-20 bio-entity pair in the direct citation sentence</a:t>
            </a:r>
            <a:r>
              <a:rPr lang="en-US" sz="700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 </a:t>
            </a: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network (bolded pairs represent exclusive pairs compared with the full-text network)</a:t>
            </a:r>
            <a:endParaRPr lang="en-US" sz="700" dirty="0">
              <a:effectLst/>
              <a:latin typeface="Linux Libertine" panose="02000503000000000000" pitchFamily="2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7730AB-C9C6-B02B-DE45-3B3C143977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107107"/>
              </p:ext>
            </p:extLst>
          </p:nvPr>
        </p:nvGraphicFramePr>
        <p:xfrm>
          <a:off x="5787023" y="1910341"/>
          <a:ext cx="2616295" cy="2962627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098477">
                  <a:extLst>
                    <a:ext uri="{9D8B030D-6E8A-4147-A177-3AD203B41FA5}">
                      <a16:colId xmlns:a16="http://schemas.microsoft.com/office/drawing/2014/main" val="3264879265"/>
                    </a:ext>
                  </a:extLst>
                </a:gridCol>
                <a:gridCol w="1099016">
                  <a:extLst>
                    <a:ext uri="{9D8B030D-6E8A-4147-A177-3AD203B41FA5}">
                      <a16:colId xmlns:a16="http://schemas.microsoft.com/office/drawing/2014/main" val="2391704111"/>
                    </a:ext>
                  </a:extLst>
                </a:gridCol>
                <a:gridCol w="418802">
                  <a:extLst>
                    <a:ext uri="{9D8B030D-6E8A-4147-A177-3AD203B41FA5}">
                      <a16:colId xmlns:a16="http://schemas.microsoft.com/office/drawing/2014/main" val="2590242175"/>
                    </a:ext>
                  </a:extLst>
                </a:gridCol>
              </a:tblGrid>
              <a:tr h="1526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ICS Network vs. Full-Text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035993"/>
                  </a:ext>
                </a:extLst>
              </a:tr>
              <a:tr h="15264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1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2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Freq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579330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SUD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>
                          <a:effectLst/>
                        </a:rPr>
                        <a:t>addiction</a:t>
                      </a:r>
                      <a:endParaRPr lang="en-US" sz="700" b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8684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5852058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mental health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SUD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6480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31166912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chronic pain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neuropathic pain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6080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1026114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cocaine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5814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3991210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dopamine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reward</a:t>
                      </a:r>
                      <a:endParaRPr lang="en-US" sz="7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5363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5684561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withdrawal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4819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82770701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withdrawal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addiction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4507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5590701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addiction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reward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4448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23156585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abuse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4246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80825672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chronic pain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morphine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>
                          <a:effectLst/>
                        </a:rPr>
                        <a:t>4227</a:t>
                      </a:r>
                      <a:endParaRPr lang="en-US" sz="700" b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7275957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analgesics</a:t>
                      </a:r>
                      <a:endParaRPr lang="en-US" sz="7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morphine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4210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2492940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morphine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fentanyl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4177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93738624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analgesics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chronic pain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4159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1619594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dopamine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addiction</a:t>
                      </a:r>
                      <a:endParaRPr lang="en-US" sz="7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>
                          <a:effectLst/>
                        </a:rPr>
                        <a:t>4135</a:t>
                      </a:r>
                      <a:endParaRPr lang="en-US" sz="700" b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3426506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heroin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4120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562953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reward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4110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7610414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addiction</a:t>
                      </a:r>
                      <a:endParaRPr lang="en-US" sz="7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cocaine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4108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6670297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dopamine</a:t>
                      </a:r>
                      <a:endParaRPr lang="en-US" sz="7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SUD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4105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0165227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chronic pain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pain management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4002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3511164"/>
                  </a:ext>
                </a:extLst>
              </a:tr>
              <a:tr h="1327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>
                          <a:effectLst/>
                        </a:rPr>
                        <a:t>SUD</a:t>
                      </a:r>
                      <a:endParaRPr lang="en-US" sz="7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1" dirty="0">
                          <a:effectLst/>
                        </a:rPr>
                        <a:t>relapse</a:t>
                      </a:r>
                      <a:endParaRPr lang="en-US" sz="7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700" b="0" dirty="0">
                          <a:effectLst/>
                        </a:rPr>
                        <a:t>3930</a:t>
                      </a:r>
                      <a:endParaRPr lang="en-US" sz="700" b="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9019548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389F245-4E4D-A042-D7E8-F2939D82E229}"/>
              </a:ext>
            </a:extLst>
          </p:cNvPr>
          <p:cNvSpPr txBox="1"/>
          <p:nvPr/>
        </p:nvSpPr>
        <p:spPr>
          <a:xfrm>
            <a:off x="4368787" y="4135203"/>
            <a:ext cx="1469499" cy="67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Table 5: Top-20 bio-entity pair in the indirect citation sentence</a:t>
            </a:r>
            <a:r>
              <a:rPr lang="en-US" sz="700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 </a:t>
            </a:r>
            <a:r>
              <a:rPr lang="en-US" sz="700" b="1" dirty="0">
                <a:effectLst/>
                <a:latin typeface="Linux Libertine" panose="02000503000000000000" pitchFamily="2" charset="0"/>
                <a:ea typeface="맑은 고딕" panose="020B0503020000020004" pitchFamily="50" charset="-127"/>
                <a:cs typeface="Linux Libertine" panose="02000503000000000000" pitchFamily="2" charset="0"/>
              </a:rPr>
              <a:t>network (bolded pairs represent exclusive pairs compared with the full-text network)</a:t>
            </a:r>
            <a:endParaRPr lang="en-US" sz="700" dirty="0">
              <a:effectLst/>
              <a:latin typeface="Linux Libertine" panose="02000503000000000000" pitchFamily="2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C08A50-A4E8-B6DE-F3C1-215182149232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F42BF72-0A70-1E60-1C2C-BABDD59509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9266BD1B-3CDF-72DE-7900-F9AB4C3BD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6640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5" name="Google Shape;124;p17">
            <a:extLst>
              <a:ext uri="{FF2B5EF4-FFF2-40B4-BE49-F238E27FC236}">
                <a16:creationId xmlns:a16="http://schemas.microsoft.com/office/drawing/2014/main" id="{2B44B021-BC29-803C-6FBE-96F1DF2E5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Results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C3E9C865-5845-A56D-DC18-5E4E29CDC6E2}"/>
              </a:ext>
            </a:extLst>
          </p:cNvPr>
          <p:cNvSpPr/>
          <p:nvPr/>
        </p:nvSpPr>
        <p:spPr>
          <a:xfrm>
            <a:off x="1447802" y="1234375"/>
            <a:ext cx="112058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125;p17">
            <a:extLst>
              <a:ext uri="{FF2B5EF4-FFF2-40B4-BE49-F238E27FC236}">
                <a16:creationId xmlns:a16="http://schemas.microsoft.com/office/drawing/2014/main" id="{30CA18F7-DBC4-56B0-5CA4-B7D8F4747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807" y="1317097"/>
            <a:ext cx="7752120" cy="532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  <a:latin typeface="Linux Libertine" panose="02000503000000000000" pitchFamily="2" charset="0"/>
              </a:rPr>
              <a:t>Bio-Entity Pair Analysis – DCS Network vs. ICS Network</a:t>
            </a:r>
          </a:p>
          <a:p>
            <a:pPr marL="3771900" lvl="8" indent="0">
              <a:buNone/>
            </a:pPr>
            <a:endParaRPr lang="en-US" sz="1200" b="0" i="0" u="none" strike="noStrike" baseline="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marL="571500" lvl="1" indent="0">
              <a:buNone/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306A6D-CD76-A639-7300-F5FA0E2062A0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9C18DC-8461-E79B-B62D-AE69FC66A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9" name="Picture 18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75EAE8D7-7AAC-E16B-C213-2CF3FB0A0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B694D6A-2A14-7210-8196-823E6004C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984786"/>
              </p:ext>
            </p:extLst>
          </p:nvPr>
        </p:nvGraphicFramePr>
        <p:xfrm>
          <a:off x="4163655" y="1854754"/>
          <a:ext cx="2815940" cy="3116252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367221">
                  <a:extLst>
                    <a:ext uri="{9D8B030D-6E8A-4147-A177-3AD203B41FA5}">
                      <a16:colId xmlns:a16="http://schemas.microsoft.com/office/drawing/2014/main" val="2041721592"/>
                    </a:ext>
                  </a:extLst>
                </a:gridCol>
                <a:gridCol w="1448719">
                  <a:extLst>
                    <a:ext uri="{9D8B030D-6E8A-4147-A177-3AD203B41FA5}">
                      <a16:colId xmlns:a16="http://schemas.microsoft.com/office/drawing/2014/main" val="2352015410"/>
                    </a:ext>
                  </a:extLst>
                </a:gridCol>
              </a:tblGrid>
              <a:tr h="154634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dirty="0">
                          <a:effectLst/>
                        </a:rPr>
                        <a:t>ICS Network</a:t>
                      </a:r>
                      <a:endParaRPr lang="en-US" sz="10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8627"/>
                  </a:ext>
                </a:extLst>
              </a:tr>
              <a:tr h="15463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1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2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89084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SUD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addiction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2890694859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mental health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SUD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166262112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chronic pain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neuropathic pain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770337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SUD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cocaine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3678001228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dopamine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reward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2492087905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withdrawal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SUD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907957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withdrawal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addiction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601952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addiction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reward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32137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abuse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SUD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4086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chronic pain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morphine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993755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analgesics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morphine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626105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morphine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fentanyl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90342695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analgesics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chronic pain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092159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dopamine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addiction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87600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SUD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heroin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76470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SUD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reward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57975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addiction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cocaine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428006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dopamine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SUD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91801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chronic pain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pain management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6625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SUD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relapse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31879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98C6C99-0662-5DE5-036D-54C4C3A0A6E1}"/>
              </a:ext>
            </a:extLst>
          </p:cNvPr>
          <p:cNvSpPr txBox="1"/>
          <p:nvPr/>
        </p:nvSpPr>
        <p:spPr>
          <a:xfrm>
            <a:off x="7027063" y="4305595"/>
            <a:ext cx="1562684" cy="678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700" b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Table 6: Top-20 bio-entity pair comparison between DCS and ICS network (bolded pairs represent exclusive pairs compared with each other)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C8AD28-97CD-BB50-8B96-57314AA11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757469"/>
              </p:ext>
            </p:extLst>
          </p:nvPr>
        </p:nvGraphicFramePr>
        <p:xfrm>
          <a:off x="1176793" y="1854754"/>
          <a:ext cx="2860508" cy="3116252"/>
        </p:xfrm>
        <a:graphic>
          <a:graphicData uri="http://schemas.openxmlformats.org/drawingml/2006/table">
            <a:tbl>
              <a:tblPr firstRow="1" firstCol="1" bandRow="1">
                <a:tableStyleId>{DA5B2040-0373-4AB5-8C16-54180E59C3D7}</a:tableStyleId>
              </a:tblPr>
              <a:tblGrid>
                <a:gridCol w="1492508">
                  <a:extLst>
                    <a:ext uri="{9D8B030D-6E8A-4147-A177-3AD203B41FA5}">
                      <a16:colId xmlns:a16="http://schemas.microsoft.com/office/drawing/2014/main" val="3835487107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4219180745"/>
                    </a:ext>
                  </a:extLst>
                </a:gridCol>
              </a:tblGrid>
              <a:tr h="154634">
                <a:tc gridSpan="2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000" b="1" dirty="0">
                          <a:effectLst/>
                        </a:rPr>
                        <a:t>DCS Network</a:t>
                      </a:r>
                      <a:endParaRPr lang="en-US" sz="10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566809"/>
                  </a:ext>
                </a:extLst>
              </a:tr>
              <a:tr h="154634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1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Entity 2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32125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SUD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addiction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35227735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mental health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SUD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169706341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methadone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buprenorphine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672167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morphine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fentanyl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2651245830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>
                          <a:effectLst/>
                        </a:rPr>
                        <a:t>dopamine</a:t>
                      </a:r>
                      <a:endParaRPr lang="en-US" sz="80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reward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3606974845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anesthesia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propofol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4566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 err="1">
                          <a:effectLst/>
                        </a:rPr>
                        <a:t>cbd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 err="1">
                          <a:effectLst/>
                        </a:rPr>
                        <a:t>thc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829077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glucose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insulin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085537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heroin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cocaine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433528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hyperalgesia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allodynia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280971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postoperative pain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pain management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477519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withdrawal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morphine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795673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gabapentin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pregabalin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06702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propofol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sedation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282208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naloxone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overdose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84709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morphine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oxycodone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28916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anterior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posterior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458398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>
                          <a:effectLst/>
                        </a:rPr>
                        <a:t>hip</a:t>
                      </a:r>
                      <a:endParaRPr lang="en-US" sz="800" b="1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fracture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33252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amphetamine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b="1" dirty="0">
                          <a:effectLst/>
                        </a:rPr>
                        <a:t>cocaine</a:t>
                      </a:r>
                      <a:endParaRPr lang="en-US" sz="800" b="1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163750"/>
                  </a:ext>
                </a:extLst>
              </a:tr>
              <a:tr h="140191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SUD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800" dirty="0">
                          <a:effectLst/>
                        </a:rPr>
                        <a:t>cocaine</a:t>
                      </a:r>
                      <a:endParaRPr lang="en-US" sz="800" dirty="0">
                        <a:effectLst/>
                        <a:latin typeface="Linux Libertine" panose="02000503000000000000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77" marR="54577" marT="0" marB="0" anchor="ctr"/>
                </a:tc>
                <a:extLst>
                  <a:ext uri="{0D108BD9-81ED-4DB2-BD59-A6C34878D82A}">
                    <a16:rowId xmlns:a16="http://schemas.microsoft.com/office/drawing/2014/main" val="795963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56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5" name="Google Shape;124;p17">
            <a:extLst>
              <a:ext uri="{FF2B5EF4-FFF2-40B4-BE49-F238E27FC236}">
                <a16:creationId xmlns:a16="http://schemas.microsoft.com/office/drawing/2014/main" id="{2B44B021-BC29-803C-6FBE-96F1DF2E5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03656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C3E9C865-5845-A56D-DC18-5E4E29CDC6E2}"/>
              </a:ext>
            </a:extLst>
          </p:cNvPr>
          <p:cNvSpPr/>
          <p:nvPr/>
        </p:nvSpPr>
        <p:spPr>
          <a:xfrm>
            <a:off x="1467974" y="1234375"/>
            <a:ext cx="166519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5;p17">
            <a:extLst>
              <a:ext uri="{FF2B5EF4-FFF2-40B4-BE49-F238E27FC236}">
                <a16:creationId xmlns:a16="http://schemas.microsoft.com/office/drawing/2014/main" id="{FCB49C0B-BE98-AAC2-CF1C-7B49058E8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806" y="1518431"/>
            <a:ext cx="7739097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RQ1:</a:t>
            </a: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Linux Libertine" panose="02000503000000000000" pitchFamily="2" charset="0"/>
              </a:rPr>
              <a:t>How can we construct a citation sentence-based cooccurrence network by using </a:t>
            </a:r>
            <a:r>
              <a:rPr lang="en-US" sz="1400" dirty="0" err="1">
                <a:solidFill>
                  <a:schemeClr val="tx1"/>
                </a:solidFill>
                <a:latin typeface="Linux Libertine" panose="02000503000000000000" pitchFamily="2" charset="0"/>
              </a:rPr>
              <a:t>entitymetrics</a:t>
            </a:r>
            <a:r>
              <a:rPr lang="en-US" sz="1400" dirty="0">
                <a:solidFill>
                  <a:schemeClr val="tx1"/>
                </a:solidFill>
                <a:latin typeface="Linux Libertine" panose="02000503000000000000" pitchFamily="2" charset="0"/>
              </a:rPr>
              <a:t>?</a:t>
            </a:r>
          </a:p>
          <a:p>
            <a:pPr marL="114300" indent="0" algn="just">
              <a:buNone/>
            </a:pPr>
            <a:endParaRPr lang="en-US" sz="5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/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DCS network &amp; ICS network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/>
            <a:r>
              <a:rPr lang="en-US" sz="14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RQ2:</a:t>
            </a: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Linux Libertine" panose="02000503000000000000" pitchFamily="2" charset="0"/>
              </a:rPr>
              <a:t>What is the key difference between our suggested networks and a conventionally built cooccurrence network?</a:t>
            </a:r>
          </a:p>
          <a:p>
            <a:pPr marL="114300" indent="0" algn="just">
              <a:buNone/>
            </a:pPr>
            <a:endParaRPr lang="en-US" sz="5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/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Network feature comparison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/>
            <a:r>
              <a:rPr lang="en-US" sz="14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RQ3: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 What kind of new aspects can we find from the knowledge structure of opioid domain by utilizing citation sentence-based networks?</a:t>
            </a:r>
          </a:p>
          <a:p>
            <a:pPr marL="114300" indent="0" algn="just">
              <a:buNone/>
            </a:pPr>
            <a:endParaRPr lang="en-US" sz="5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/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Bio-entity cooccurrence pair analysis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8BA6BE-4E02-4990-2AD9-58CF395F40A9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9BCCBE-0810-6A80-ED07-ECF516549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8" name="Picture 1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F4F622E-EF52-BDE3-B670-A7B2829A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5289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85;p13">
            <a:extLst>
              <a:ext uri="{FF2B5EF4-FFF2-40B4-BE49-F238E27FC236}">
                <a16:creationId xmlns:a16="http://schemas.microsoft.com/office/drawing/2014/main" id="{EED74845-1772-AE5F-82A3-3281B6BCFFF4}"/>
              </a:ext>
            </a:extLst>
          </p:cNvPr>
          <p:cNvSpPr/>
          <p:nvPr/>
        </p:nvSpPr>
        <p:spPr>
          <a:xfrm>
            <a:off x="1876806" y="3071074"/>
            <a:ext cx="174650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Table of Contents</a:t>
            </a:r>
            <a:endParaRPr sz="2800" dirty="0"/>
          </a:p>
        </p:txBody>
      </p:sp>
      <p:grpSp>
        <p:nvGrpSpPr>
          <p:cNvPr id="87" name="Google Shape;87;p13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88" name="Google Shape;88;p13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F93049-23A9-FFB4-5CF1-7B9A8FF5DC4C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45AB75C-76DE-649B-9973-50A28B2DB3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22" name="Picture 21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E65AADD-649A-5CF8-A1EA-962612E0F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  <p:sp>
        <p:nvSpPr>
          <p:cNvPr id="23" name="Google Shape;86;p13">
            <a:extLst>
              <a:ext uri="{FF2B5EF4-FFF2-40B4-BE49-F238E27FC236}">
                <a16:creationId xmlns:a16="http://schemas.microsoft.com/office/drawing/2014/main" id="{5CC6F1A3-BA5A-6163-37E5-4E529A289612}"/>
              </a:ext>
            </a:extLst>
          </p:cNvPr>
          <p:cNvSpPr txBox="1">
            <a:spLocks/>
          </p:cNvSpPr>
          <p:nvPr/>
        </p:nvSpPr>
        <p:spPr>
          <a:xfrm>
            <a:off x="1533811" y="1842460"/>
            <a:ext cx="224748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200" dirty="0"/>
              <a:t>1. Introduction</a:t>
            </a:r>
          </a:p>
        </p:txBody>
      </p:sp>
      <p:sp>
        <p:nvSpPr>
          <p:cNvPr id="24" name="Google Shape;86;p13">
            <a:extLst>
              <a:ext uri="{FF2B5EF4-FFF2-40B4-BE49-F238E27FC236}">
                <a16:creationId xmlns:a16="http://schemas.microsoft.com/office/drawing/2014/main" id="{BB582F51-FFA1-C460-5A0E-AB7F5055667F}"/>
              </a:ext>
            </a:extLst>
          </p:cNvPr>
          <p:cNvSpPr txBox="1">
            <a:spLocks/>
          </p:cNvSpPr>
          <p:nvPr/>
        </p:nvSpPr>
        <p:spPr>
          <a:xfrm>
            <a:off x="1533811" y="2734221"/>
            <a:ext cx="224748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200" dirty="0"/>
              <a:t>2. Methodology</a:t>
            </a:r>
          </a:p>
        </p:txBody>
      </p:sp>
      <p:sp>
        <p:nvSpPr>
          <p:cNvPr id="25" name="Google Shape;86;p13">
            <a:extLst>
              <a:ext uri="{FF2B5EF4-FFF2-40B4-BE49-F238E27FC236}">
                <a16:creationId xmlns:a16="http://schemas.microsoft.com/office/drawing/2014/main" id="{06330D8C-EA7D-B8D5-C4E3-EBE3231635E8}"/>
              </a:ext>
            </a:extLst>
          </p:cNvPr>
          <p:cNvSpPr txBox="1">
            <a:spLocks/>
          </p:cNvSpPr>
          <p:nvPr/>
        </p:nvSpPr>
        <p:spPr>
          <a:xfrm>
            <a:off x="1533811" y="3625982"/>
            <a:ext cx="224748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200" dirty="0"/>
              <a:t>3. Results</a:t>
            </a:r>
          </a:p>
        </p:txBody>
      </p:sp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20672FF8-5590-6810-7A4E-DCCA27BBA219}"/>
              </a:ext>
            </a:extLst>
          </p:cNvPr>
          <p:cNvSpPr txBox="1">
            <a:spLocks/>
          </p:cNvSpPr>
          <p:nvPr/>
        </p:nvSpPr>
        <p:spPr>
          <a:xfrm>
            <a:off x="4804551" y="1842460"/>
            <a:ext cx="224748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200" dirty="0"/>
              <a:t>4. Conclusion</a:t>
            </a:r>
          </a:p>
        </p:txBody>
      </p:sp>
      <p:sp>
        <p:nvSpPr>
          <p:cNvPr id="27" name="Google Shape;86;p13">
            <a:extLst>
              <a:ext uri="{FF2B5EF4-FFF2-40B4-BE49-F238E27FC236}">
                <a16:creationId xmlns:a16="http://schemas.microsoft.com/office/drawing/2014/main" id="{75081DFF-DC22-E41B-C0A3-6CB53E052554}"/>
              </a:ext>
            </a:extLst>
          </p:cNvPr>
          <p:cNvSpPr txBox="1">
            <a:spLocks/>
          </p:cNvSpPr>
          <p:nvPr/>
        </p:nvSpPr>
        <p:spPr>
          <a:xfrm>
            <a:off x="4804551" y="2734221"/>
            <a:ext cx="2247488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2200" dirty="0"/>
              <a:t>5. References</a:t>
            </a:r>
          </a:p>
        </p:txBody>
      </p:sp>
      <p:sp>
        <p:nvSpPr>
          <p:cNvPr id="28" name="Google Shape;85;p13">
            <a:extLst>
              <a:ext uri="{FF2B5EF4-FFF2-40B4-BE49-F238E27FC236}">
                <a16:creationId xmlns:a16="http://schemas.microsoft.com/office/drawing/2014/main" id="{A7A68100-09BD-467D-FAEC-1D0930766960}"/>
              </a:ext>
            </a:extLst>
          </p:cNvPr>
          <p:cNvSpPr/>
          <p:nvPr/>
        </p:nvSpPr>
        <p:spPr>
          <a:xfrm>
            <a:off x="1876806" y="2182074"/>
            <a:ext cx="174650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85;p13">
            <a:extLst>
              <a:ext uri="{FF2B5EF4-FFF2-40B4-BE49-F238E27FC236}">
                <a16:creationId xmlns:a16="http://schemas.microsoft.com/office/drawing/2014/main" id="{EA010F6D-194F-5DED-168E-FCCEA3100799}"/>
              </a:ext>
            </a:extLst>
          </p:cNvPr>
          <p:cNvSpPr/>
          <p:nvPr/>
        </p:nvSpPr>
        <p:spPr>
          <a:xfrm>
            <a:off x="1876806" y="3959058"/>
            <a:ext cx="1058418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85;p13">
            <a:extLst>
              <a:ext uri="{FF2B5EF4-FFF2-40B4-BE49-F238E27FC236}">
                <a16:creationId xmlns:a16="http://schemas.microsoft.com/office/drawing/2014/main" id="{BF804502-639F-0B5D-15ED-6BFD34A22427}"/>
              </a:ext>
            </a:extLst>
          </p:cNvPr>
          <p:cNvSpPr/>
          <p:nvPr/>
        </p:nvSpPr>
        <p:spPr>
          <a:xfrm>
            <a:off x="5189982" y="2182073"/>
            <a:ext cx="1518666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85;p13">
            <a:extLst>
              <a:ext uri="{FF2B5EF4-FFF2-40B4-BE49-F238E27FC236}">
                <a16:creationId xmlns:a16="http://schemas.microsoft.com/office/drawing/2014/main" id="{F562EAD0-3A48-1CEE-F4A3-52A39E13B6D5}"/>
              </a:ext>
            </a:extLst>
          </p:cNvPr>
          <p:cNvSpPr/>
          <p:nvPr/>
        </p:nvSpPr>
        <p:spPr>
          <a:xfrm>
            <a:off x="5189982" y="3071074"/>
            <a:ext cx="1506474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20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75" name="Google Shape;175;p2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" name="Google Shape;179;p20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5" name="Google Shape;124;p17">
            <a:extLst>
              <a:ext uri="{FF2B5EF4-FFF2-40B4-BE49-F238E27FC236}">
                <a16:creationId xmlns:a16="http://schemas.microsoft.com/office/drawing/2014/main" id="{2B44B021-BC29-803C-6FBE-96F1DF2E5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2036565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  <a:endParaRPr lang="en-US" sz="2400" dirty="0">
              <a:highlight>
                <a:schemeClr val="accent1"/>
              </a:highlight>
            </a:endParaRPr>
          </a:p>
        </p:txBody>
      </p:sp>
      <p:sp>
        <p:nvSpPr>
          <p:cNvPr id="16" name="Google Shape;85;p13">
            <a:extLst>
              <a:ext uri="{FF2B5EF4-FFF2-40B4-BE49-F238E27FC236}">
                <a16:creationId xmlns:a16="http://schemas.microsoft.com/office/drawing/2014/main" id="{C3E9C865-5845-A56D-DC18-5E4E29CDC6E2}"/>
              </a:ext>
            </a:extLst>
          </p:cNvPr>
          <p:cNvSpPr/>
          <p:nvPr/>
        </p:nvSpPr>
        <p:spPr>
          <a:xfrm>
            <a:off x="1467974" y="1234375"/>
            <a:ext cx="166519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25;p17">
            <a:extLst>
              <a:ext uri="{FF2B5EF4-FFF2-40B4-BE49-F238E27FC236}">
                <a16:creationId xmlns:a16="http://schemas.microsoft.com/office/drawing/2014/main" id="{FCB49C0B-BE98-AAC2-CF1C-7B49058E8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6807" y="1642790"/>
            <a:ext cx="7665945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It was found that a citation sentence-based approach can expand the base of </a:t>
            </a:r>
            <a:r>
              <a:rPr lang="en-US" sz="1400" dirty="0" err="1">
                <a:solidFill>
                  <a:srgbClr val="000000"/>
                </a:solidFill>
                <a:latin typeface="Linux Libertine" panose="02000503000000000000" pitchFamily="2" charset="0"/>
              </a:rPr>
              <a:t>entitymetrics</a:t>
            </a: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/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By constructing the DCS and ICS network, it was clear that each of these novel networks provided different insights for the exploration of knowledge entity and knowledge structure.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/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While the ICS network tends to provide much more general and broader bio-entity pairs, the DCS network offers much more specific and specialized bio-entity pairs.</a:t>
            </a:r>
          </a:p>
          <a:p>
            <a:pPr algn="just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/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These methods can support the need for the use of citation sentences in future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Linux Libertine" panose="02000503000000000000" pitchFamily="2" charset="0"/>
              </a:rPr>
              <a:t>entitymetrics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 studies when a more in-depth knowledge structure analysis is needed. </a:t>
            </a: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/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8BA6BE-4E02-4990-2AD9-58CF395F40A9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89BCCBE-0810-6A80-ED07-ECF5165495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8" name="Picture 1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EF4F622E-EF52-BDE3-B670-A7B2829AC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5390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4135C-AB02-F253-6D1C-C30F7F1060D7}"/>
              </a:ext>
            </a:extLst>
          </p:cNvPr>
          <p:cNvSpPr txBox="1"/>
          <p:nvPr/>
        </p:nvSpPr>
        <p:spPr>
          <a:xfrm>
            <a:off x="392213" y="608996"/>
            <a:ext cx="43246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[1]	Ying Ding, Min Song, Jia Han, Qi Yu,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Erjia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Yan, Lili Lin,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Tamy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Chambers, 2013.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Entitymetrics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: Measuring the impact of entities.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PloS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one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8, 8 (Aug, 2013), e71416. DOI: https://doi.org/10.1371/journal.pone.0071416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[2]	Allan Peter Davis, Thomas C.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Wiegers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Phoebe M. Roberts, Benjamin L. King, Jean M. Lay, Kelley Lennon-Hopkins, Daniela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Sciaky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Robin Johnson, Heather Keating, Nigel Greene, Robert Hernandez, Kevin J. McConnell, Ahmed E.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Enayetallah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Carolyn J. Mattingly, 2013. A CTD–Pfizer collaboration: manual curation of 88 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Xuelian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Pan,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Erjia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Yan, Ming Cui,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Weina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Hua, 2018. Examining the usage, citation, and diffusion patterns of bibliometric mapping software: A comparative study of three tools.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informetrics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12, 2 (May, 2018), 481-493. DOI: https://doi.org/10.1016/j.joi.2018.03.005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[4]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Yoo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Kyung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Jeong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Qing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Xie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Erjia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Yan, and Min Song, 2020. Examining drug and side effect relation using author–entity pair bipartite networks.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informetrics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14, 1 (Feb, 2020), 100999. DOI: https://doi.org/10.1016/j.joi.2019.100999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[5]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Yongjun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Zhu, Min Song,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Erjia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Yan, 2016. Identifying liver cancer and its relations with diseases, drugs, and genes: A literature-based approach. 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PLoS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One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11, 5 (May, 2016), e0156091. DOI: https://doi.org/10.1371/journal.pone.0156091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[6]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Bahaa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Ibrahim, 2021. Statistical methods used in Arabic journals of library and information science.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Scientometrics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126, 5 (Mar, 2021), 4383-4416. DOI: https://doi.org/10.1007/s11192-021-03913-2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[7]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Yuzhuo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Wang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Chengzhi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Zhang. 2018.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Using Full-Text of Research Articles to Analyze Academic Impact of Algorithms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. In: Chowdhury, G., McLeod, J., Gillet, V., Willett, P. (eds) Transforming Digital Worlds.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iConference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2018. Lecture Notes in Computer Science, vol 10766. Springer, Cham. DOI: https://doi.org/10.1007/978-3-319-78105-1_43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[8]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Yuzhuo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Wang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Chengzhi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Zhang, 2020. Using the full-text content of academic articles to identify and evaluate algorithm entities in the domain of natural language processing.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Informetrics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14, 4 (Nov, 2020), 101091. DOI: https://doi.org/10.1016/j.joi.2020.101091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[9]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Mengnan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Zhao,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Erjia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Yan, and Kai Li, 2017. Data set mentions and citations: A content analysis of full-text publications.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the Association for Information Science and Technology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69, 1 (Sep, 2018), 32-46. DOI: https://doi.org/10.1002/asi.23919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[10]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Yuzhuo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Wang,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Chengzhi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Zhang, and Kai Li, 2022. A review on method entities in the academic literature: extraction, evaluation, and application.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Scientometrics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(Mar, 2022), 1-42. DOI: https://doi.org/10.1007/s11192-022-04332-7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[11]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Yanhua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Lv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Ying Ding, Min Song,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Zhiguang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Duan, 2018. Topology-driven trend analysis for drug discovery. 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Informetrics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12, 3 (Aug, 2018), 893-905. DOI: https://doi.org/10.1016/j.joi.2018.07.007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[12]	Xin Li, Justin F. Rousseau, Ying Ding, Min Song, and Wei Lu, 2020. Understanding drug repurposing from the perspective of biomedical entities and their evolution: Bibliographic research using aspirin.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MIR medical informatics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8, 6 (Jun, 2020), e16739. DOI: https://doi.org/10.2196/16739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[13]	Nora D. Volkow, Emily B. Jones, Emily B. Einstein, and Eric M.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Wargo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2019, Prevention and treatment of opioid misuse and addiction: A review. JAMA Psychiatry, 76, 2 (Feb, 2019) 208–216. DOI: https://doi.org/10.1001/jamapsychiatry.2018.3126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[14]	Waleed M.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Sweileh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Naser Y.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Shraim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Sa'ed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H.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Zyoud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Samah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W. Al‑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Jabi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2016, Worldwide research productivity on tramadol: A bibliometric analysis.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SpringerPlus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5, 1108 (Jul, 2016) DOI: https://doi.org/10.1186/s40064-016-2801-5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[15]	Min Song, Won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Chul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Kim,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Dahee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Lee, Go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Eun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Heo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Keun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Young Kang, 2015. PKDE4J: Entity and relation extraction for public knowledge discovery.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biomedical informatics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57, (Oct, 2015), 320-332. DOI: https://doi.org/10.1016/j.jbi.2015.08.008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[16]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Guoyong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Mao, and Ning Zhang, 2013. Analysis of Average Shortest-Path Length of Scale-Free Network.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Applied Mathematics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2013, (Jul, 2013). DOI: https://doi.org/10.1155/2013/865643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[17]	Stanley Wasserman and Katherine Faust. 1994.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Social network analysis: Methods and applications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(1st. ed.). Cambridge University Press, Cambridge, England.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[18]	Vincent D Blondel, Jean-Loup Guillaume, Renaud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Lambiotte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Etienne Lefebvre, 2008. Fast unfolding of communities in large networks.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statistical mechanics: theory and experiment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2008, 10 (Oct, 2008), P10008. DOI: https://doi.org/10.1088/1742-5468/2008/10/P10008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[19]	M. E. J. Newman, 2004. Analysis of weighted networks.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Physical review 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70, 5 (Nov, 2004), 056131. DOI: https://doi.org/10.1103/PhysRevE.70.056131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06EBC-54E0-E9E8-EE59-8EB9958B2621}"/>
              </a:ext>
            </a:extLst>
          </p:cNvPr>
          <p:cNvSpPr txBox="1"/>
          <p:nvPr/>
        </p:nvSpPr>
        <p:spPr>
          <a:xfrm>
            <a:off x="4640686" y="608614"/>
            <a:ext cx="422092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[20]	Kate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Flemming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MSc, RN, 2010. The Use of Morphine to Treat Cancer-Related Pain: A Synthesis of Quantitative and Qualitative Research.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Pain and Symptom Management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39, 1 (Jan, 2010), 139-154. DOI:  https://doi.org/10.1016/j.jpainsymman.2009.05.014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[21]	Garrett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Enten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Mina A.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Shenouda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David Samuels, Naomi Fowler,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Maha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Balouch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Enrico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Camporesi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2019. A Retrospective Analysis of the Safety and Efficacy of Opioid-free Anesthesia versus Opioid Anesthesia for General Cesarean Section.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Cureus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11, 9 (Sep, 2019), e5725. DOI: https://doi.org/10.7759/cureus.5725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[22]	Andrew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Kolodny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David T.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Courtwright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Catherine S. Hwang, Peter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Kreiner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John L. Eadie, Thomas W. Clark, and G. Caleb Alexander, 2015. The Prescription Opioid and Heroin Crisis: A Public Health Approach to an Epidemic of Addiction.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Annual review of public health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36, (Mar, 2015), 559-574. DOI: https://doi.org/10.1146/annurev-publhealth-031914-122957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[23]	Steven T. Piantadosi, 2014.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Zipf’s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word frequency law in natural language: A critical review and future directions.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Psychonomic bulletin &amp; review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21, 5 (Mar, 2014), 1112-1130. DOI: https://doi.org/10.3758/s13423-014-0585-6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[24]	Álvaro Corral, Gemma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Boleda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Ramon Ferrer-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-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Cancho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2015.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Zipf’s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law for word frequencies: word forms versus lemmas in long texts.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PloS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one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10, 7 (Jul, 2015), e0129031. DOI: https://doi.org/10.1371/journal.pone.0129031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[25]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Staša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Milojević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2010. Power law distributions in information science: Making the case for logarithmic binning.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Journal of the American Society for Information Science and Technology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61, 12 (Nov, 2010), 2417-2425. DOI: https://doi.org/10.1371/journal.pone.0129031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[26]	M. E. J. Newman, 2004. Fast algorithm for detecting community structure in networks.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Physical review 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69, 6 (Jun, 2004), 066133. DOI: https://doi.org/10.1103/PhysRevE.69.066133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[27]	Lauri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Nummenmaa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Tiina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Saanijoki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Lauri Tuominen,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Jussi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Hirvonen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Jetro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J.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Tuulari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Pirjo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Nuutila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Kari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Kalliokoski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2018. μ-opioid receptor system mediates reward processing in humans.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Nature communications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9, 1 (Apr, 2018), 1-7. DOI: https://doi.org/10.1038/s41467-018-03848-y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[28]	Julie Le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Merrer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Jérôme A. J. Becker, Katia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Befort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Brigitte L. Kieffer, 2009. Reward processing by the opioid system in the brain.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Physiological reviews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(Oct, 2009). DOI: https://doi.org/10.1152/physrev.00005.2009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[29]	Troels S Jensen and Nanna B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Finnerup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2014. Allodynia and hyperalgesia in neuropathic pain: clinical manifestations and mechanisms.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The Lancet Neurology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13, 9 (Sep, 2014), 924-935. DOI: https://doi.org/10.1016/S1474-4422(14)70102-4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[30]	Marion Lee, Sanford Silverman, Hans Hansen, Vikram Patel,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Laxmaiah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Manchikanti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2011. A comprehensive review of opioid-induced hyperalgesia.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Pain Physician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14, 2 (Jan, 2011), 145-161. 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[31]	Maurice H.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Zissen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Guohua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Zhang, Alvin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McKelvy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John T. Propst, Joan J.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Kendig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and Sarah M. Sweitzer, 2007. Tolerance, opioid-induced allodynia and withdrawal associated allodynia in infant and young rats.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Neuroscience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144, 1 (Jan, 2007), 247-262. DOI: https://doi.org/10.1016/j.neuroscience.2006.08.078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[32]	Tara Gomes, David N.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Juurlink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Tony Antoniou, Muhammad M. Mamdani, J. Michael Paterson, and Wim van den Brink, 2017. Tolerance, opioid-induced allodynia and withdrawal associated allodynia in infant and young rats.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PLoS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Med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14, 10 (Oct, 2017), 247-262. e1002396. DOI: https://doi.org/10.1371/journal.pmed.1002396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[33]	Emma Morrison, Euan A. Sandilands, and David J. Webb, 2017. Gabapentin and pregabalin: Do the benefits outweigh the harms?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The Journal of the Royal College of Physicians of Edinburgh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47, 4 (Dec, 2017), 310-313. DOI: https://doi.org/10.4997/JRCPE.2017.402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[34]	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Preeti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Manandhar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​,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Bridin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Patricia Murnion​, Natasha L. Grimsey, Mark Connor, and Marina Santiago, 2021. Do gabapentin or pregabalin directly modulate the µ receptor?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PeerJ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9,  (Apr, 2021), e11175. DOI: https://doi.org/10.7717/peerj.11175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[35]	Sinead McNamara, Siobhan Stokes, R. Kilduff,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Aine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Shine, 2015. Pregabalin Abuse amongst Opioid Substitution Treatment Patients. </a:t>
            </a:r>
            <a:r>
              <a:rPr lang="en-US" sz="600" i="1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Ir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Med J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108, 10 (Nov, 2015), 309-310. DOI: https://doi.org/10.7717/peerj.11175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[36]	European Monitoring Centre for Drugs and Drug Addiction and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Kateřina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</a:t>
            </a:r>
            <a:r>
              <a:rPr lang="en-US" sz="600" dirty="0" err="1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Škařupová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, 2014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The levels of use of opioids, amphetamines and cocaine and associated levels of harm : summary of scientific evidence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. Publications Office. DOI: https://data.europa.eu/doi/10.2810/49447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[37]	Wilson M. Compton, Christopher M. Jones, and Grant T. Baldwin, 2016. Relationship between nonmedical prescription-opioid use and heroin use. 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New England Journal of Medicine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374, 2 (Jan, 2016), 154-163. DOI: https://doi.org/10.1056/NEJMra1508490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pPr marL="190500" indent="-190500" algn="just"/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[38]	Howard L. Fields, 2011. The Doctor's Dilemma: Opiate Analgesics and Chronic Pain. </a:t>
            </a:r>
            <a:r>
              <a:rPr lang="en-US" sz="600" i="1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Neuron</a:t>
            </a:r>
            <a:r>
              <a:rPr lang="en-US" sz="600" dirty="0">
                <a:solidFill>
                  <a:srgbClr val="000000"/>
                </a:solidFill>
                <a:effectLst/>
                <a:latin typeface="Linux Libertine" panose="02000503000000000000" pitchFamily="2" charset="0"/>
                <a:ea typeface="Calibri" panose="020F0502020204030204" pitchFamily="34" charset="0"/>
              </a:rPr>
              <a:t> 69, 4 (Feb, 2011), 591-594. DOI: https://doi.org/10.1016/j.neuron.2011.02.001Conference Short Name:WOODSTOCK’18</a:t>
            </a:r>
            <a:endParaRPr lang="en-US" sz="600" dirty="0">
              <a:effectLst/>
              <a:latin typeface="Linux Libertine" panose="02000503000000000000" pitchFamily="2" charset="0"/>
              <a:ea typeface="Calibri" panose="020F0502020204030204" pitchFamily="34" charset="0"/>
            </a:endParaRPr>
          </a:p>
          <a:p>
            <a:endParaRPr lang="en-US" sz="600" dirty="0"/>
          </a:p>
        </p:txBody>
      </p:sp>
      <p:sp>
        <p:nvSpPr>
          <p:cNvPr id="8" name="Google Shape;124;p17">
            <a:extLst>
              <a:ext uri="{FF2B5EF4-FFF2-40B4-BE49-F238E27FC236}">
                <a16:creationId xmlns:a16="http://schemas.microsoft.com/office/drawing/2014/main" id="{BB97DB25-D54A-A0FA-005A-FECF4F99291D}"/>
              </a:ext>
            </a:extLst>
          </p:cNvPr>
          <p:cNvSpPr txBox="1">
            <a:spLocks/>
          </p:cNvSpPr>
          <p:nvPr/>
        </p:nvSpPr>
        <p:spPr>
          <a:xfrm>
            <a:off x="282390" y="173014"/>
            <a:ext cx="2036565" cy="4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45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ora"/>
              <a:buNone/>
              <a:defRPr sz="20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pPr algn="l"/>
            <a:r>
              <a:rPr lang="en-US" sz="1800"/>
              <a:t>References</a:t>
            </a:r>
            <a:endParaRPr lang="en-US" sz="1800" dirty="0">
              <a:highlight>
                <a:schemeClr val="accent1"/>
              </a:highlight>
            </a:endParaRPr>
          </a:p>
        </p:txBody>
      </p:sp>
      <p:sp>
        <p:nvSpPr>
          <p:cNvPr id="9" name="Google Shape;85;p13">
            <a:extLst>
              <a:ext uri="{FF2B5EF4-FFF2-40B4-BE49-F238E27FC236}">
                <a16:creationId xmlns:a16="http://schemas.microsoft.com/office/drawing/2014/main" id="{87FAF54C-2DC2-7800-9DB5-920A8EA2BFF1}"/>
              </a:ext>
            </a:extLst>
          </p:cNvPr>
          <p:cNvSpPr/>
          <p:nvPr/>
        </p:nvSpPr>
        <p:spPr>
          <a:xfrm>
            <a:off x="392213" y="486060"/>
            <a:ext cx="1234884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C390A8-E06E-B1DE-ABE8-057698B53594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B4FD0A0-0B33-C338-2E28-E2C131580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3" name="Picture 12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26DC812-B8AE-7272-D305-D2EBB9398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185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5;p13">
            <a:extLst>
              <a:ext uri="{FF2B5EF4-FFF2-40B4-BE49-F238E27FC236}">
                <a16:creationId xmlns:a16="http://schemas.microsoft.com/office/drawing/2014/main" id="{6FB6D077-E299-4BCD-271D-EA950E4C3737}"/>
              </a:ext>
            </a:extLst>
          </p:cNvPr>
          <p:cNvSpPr/>
          <p:nvPr/>
        </p:nvSpPr>
        <p:spPr>
          <a:xfrm>
            <a:off x="2109356" y="2707854"/>
            <a:ext cx="2092850" cy="55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ctrTitle"/>
          </p:nvPr>
        </p:nvSpPr>
        <p:spPr>
          <a:xfrm>
            <a:off x="2022225" y="1693523"/>
            <a:ext cx="378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12" name="Google Shape;112;p15"/>
          <p:cNvSpPr txBox="1"/>
          <p:nvPr/>
        </p:nvSpPr>
        <p:spPr>
          <a:xfrm>
            <a:off x="1133975" y="2291150"/>
            <a:ext cx="543900" cy="5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6" name="Google Shape;72;p12">
            <a:extLst>
              <a:ext uri="{FF2B5EF4-FFF2-40B4-BE49-F238E27FC236}">
                <a16:creationId xmlns:a16="http://schemas.microsoft.com/office/drawing/2014/main" id="{25A251A5-0D44-4099-2438-51AB12F7EB72}"/>
              </a:ext>
            </a:extLst>
          </p:cNvPr>
          <p:cNvGrpSpPr/>
          <p:nvPr/>
        </p:nvGrpSpPr>
        <p:grpSpPr>
          <a:xfrm>
            <a:off x="1297942" y="2400550"/>
            <a:ext cx="215966" cy="342399"/>
            <a:chOff x="6718575" y="2318625"/>
            <a:chExt cx="256950" cy="407375"/>
          </a:xfrm>
        </p:grpSpPr>
        <p:sp>
          <p:nvSpPr>
            <p:cNvPr id="7" name="Google Shape;73;p12">
              <a:extLst>
                <a:ext uri="{FF2B5EF4-FFF2-40B4-BE49-F238E27FC236}">
                  <a16:creationId xmlns:a16="http://schemas.microsoft.com/office/drawing/2014/main" id="{4ECA6AAC-3DA7-55CD-FDD2-B5825000149F}"/>
                </a:ext>
              </a:extLst>
            </p:cNvPr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4;p12">
              <a:extLst>
                <a:ext uri="{FF2B5EF4-FFF2-40B4-BE49-F238E27FC236}">
                  <a16:creationId xmlns:a16="http://schemas.microsoft.com/office/drawing/2014/main" id="{FA81A9F3-17D2-530A-C5C5-58C438A1A522}"/>
                </a:ext>
              </a:extLst>
            </p:cNvPr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5;p12">
              <a:extLst>
                <a:ext uri="{FF2B5EF4-FFF2-40B4-BE49-F238E27FC236}">
                  <a16:creationId xmlns:a16="http://schemas.microsoft.com/office/drawing/2014/main" id="{2B631676-ED57-F0B2-E1A3-F7EE98F36D16}"/>
                </a:ext>
              </a:extLst>
            </p:cNvPr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6;p12">
              <a:extLst>
                <a:ext uri="{FF2B5EF4-FFF2-40B4-BE49-F238E27FC236}">
                  <a16:creationId xmlns:a16="http://schemas.microsoft.com/office/drawing/2014/main" id="{A899F1CD-CB30-BCEF-0356-532330B6CCFA}"/>
                </a:ext>
              </a:extLst>
            </p:cNvPr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7;p12">
              <a:extLst>
                <a:ext uri="{FF2B5EF4-FFF2-40B4-BE49-F238E27FC236}">
                  <a16:creationId xmlns:a16="http://schemas.microsoft.com/office/drawing/2014/main" id="{1C29170B-6C67-0557-9648-F1BE2E592E80}"/>
                </a:ext>
              </a:extLst>
            </p:cNvPr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8;p12">
              <a:extLst>
                <a:ext uri="{FF2B5EF4-FFF2-40B4-BE49-F238E27FC236}">
                  <a16:creationId xmlns:a16="http://schemas.microsoft.com/office/drawing/2014/main" id="{C96A3A6D-836D-472F-EA95-6D92374ADEAF}"/>
                </a:ext>
              </a:extLst>
            </p:cNvPr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;p12">
              <a:extLst>
                <a:ext uri="{FF2B5EF4-FFF2-40B4-BE49-F238E27FC236}">
                  <a16:creationId xmlns:a16="http://schemas.microsoft.com/office/drawing/2014/main" id="{119B20CC-7C50-7317-BE8E-79E69399A1EE}"/>
                </a:ext>
              </a:extLst>
            </p:cNvPr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;p12">
              <a:extLst>
                <a:ext uri="{FF2B5EF4-FFF2-40B4-BE49-F238E27FC236}">
                  <a16:creationId xmlns:a16="http://schemas.microsoft.com/office/drawing/2014/main" id="{07F7628D-A7B0-06CC-47EB-AB896ADC22C3}"/>
                </a:ext>
              </a:extLst>
            </p:cNvPr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33FDBE-1458-705F-9227-403AC810B54D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711549-5FA3-7123-A816-87C7FE27E3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20" name="Picture 19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876254CA-B0BB-A7F1-1AEF-512E491A1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49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23051" y="2045213"/>
            <a:ext cx="4880521" cy="2078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Exponential increase of scientific publication is being consistently observed.</a:t>
            </a:r>
          </a:p>
          <a:p>
            <a:pPr algn="just">
              <a:buClr>
                <a:srgbClr val="407EC9"/>
              </a:buClr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The importance of knowledge entities as a means to extract meaningful and structured knowledge from such mass literature is also growing.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rgbClr val="407E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956A9-BDB2-99A0-6382-9A92E2925784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61A849-EE81-038E-0E8A-F88BCF743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CAD6D52-BF82-1AC1-7B54-5C0C4A564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FEB8D8-D696-5FA3-53B1-31DB93C0D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605" y="1390919"/>
            <a:ext cx="2984297" cy="32373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8" y="1596235"/>
            <a:ext cx="4300093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indent="0" algn="just">
              <a:buClr>
                <a:srgbClr val="407EC9"/>
              </a:buClr>
              <a:buNone/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 err="1">
                <a:solidFill>
                  <a:srgbClr val="000000"/>
                </a:solidFill>
                <a:latin typeface="Linux Libertine" panose="02000503000000000000" pitchFamily="2" charset="0"/>
              </a:rPr>
              <a:t>Entitymetrics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 [1] is an approach enabling entity level analysis on scientific literature and related researches are being actively conducted since its proposal in 2013.</a:t>
            </a:r>
          </a:p>
          <a:p>
            <a:pPr algn="just">
              <a:buClr>
                <a:srgbClr val="407EC9"/>
              </a:buClr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Unlike conventional 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Linux Libertine" panose="02000503000000000000" pitchFamily="2" charset="0"/>
              </a:rPr>
              <a:t>entitymetrics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 methods that utilized title/abstract or full-text, we propose a novel 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citation sentence-based </a:t>
            </a:r>
            <a:r>
              <a:rPr lang="en-US" sz="16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approach.</a:t>
            </a:r>
            <a:endParaRPr lang="en-US" sz="1600" b="0" i="0" u="none" strike="noStrike" baseline="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rgbClr val="407E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956A9-BDB2-99A0-6382-9A92E2925784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61A849-EE81-038E-0E8A-F88BCF743B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CAD6D52-BF82-1AC1-7B54-5C0C4A564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  <p:pic>
        <p:nvPicPr>
          <p:cNvPr id="17" name="Google Shape;106;g8e699ff173_1_23">
            <a:extLst>
              <a:ext uri="{FF2B5EF4-FFF2-40B4-BE49-F238E27FC236}">
                <a16:creationId xmlns:a16="http://schemas.microsoft.com/office/drawing/2014/main" id="{EE67F70D-8084-25E7-F2BC-825979ADE3E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36901" y="1773966"/>
            <a:ext cx="4038679" cy="273060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25;p17">
            <a:extLst>
              <a:ext uri="{FF2B5EF4-FFF2-40B4-BE49-F238E27FC236}">
                <a16:creationId xmlns:a16="http://schemas.microsoft.com/office/drawing/2014/main" id="{B387A61A-7D63-0BAD-9F7B-DFE791F7AAEA}"/>
              </a:ext>
            </a:extLst>
          </p:cNvPr>
          <p:cNvSpPr txBox="1">
            <a:spLocks/>
          </p:cNvSpPr>
          <p:nvPr/>
        </p:nvSpPr>
        <p:spPr>
          <a:xfrm>
            <a:off x="6582988" y="4255143"/>
            <a:ext cx="1513002" cy="248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76200" indent="0" algn="just">
              <a:buClr>
                <a:srgbClr val="407EC9"/>
              </a:buClr>
              <a:buFont typeface="Quattrocento Sans"/>
              <a:buNone/>
            </a:pPr>
            <a:r>
              <a:rPr lang="en-US" sz="900" dirty="0">
                <a:solidFill>
                  <a:schemeClr val="accent5"/>
                </a:solidFill>
                <a:latin typeface="Linux Libertine" panose="02000503000000000000" pitchFamily="2" charset="0"/>
              </a:rPr>
              <a:t>Ding et al. (2013)</a:t>
            </a:r>
          </a:p>
        </p:txBody>
      </p:sp>
    </p:spTree>
    <p:extLst>
      <p:ext uri="{BB962C8B-B14F-4D97-AF65-F5344CB8AC3E}">
        <p14:creationId xmlns:p14="http://schemas.microsoft.com/office/powerpoint/2010/main" val="2813966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8" y="1599699"/>
            <a:ext cx="7389456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Citation sentences include both the citing and cited author’s intention for the corresponding contents.</a:t>
            </a:r>
          </a:p>
          <a:p>
            <a:pPr algn="just">
              <a:buClr>
                <a:srgbClr val="407EC9"/>
              </a:buClr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In the perspective of the citing author, he or she takes advantage of the citation sentence in order to obtain credibility for their research.</a:t>
            </a:r>
          </a:p>
          <a:p>
            <a:pPr algn="just">
              <a:buClr>
                <a:srgbClr val="407EC9"/>
              </a:buClr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For the cited author, citation sentence is a channel of recognition receiving acknowledgment from other researchers for their established research findings.</a:t>
            </a: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B3F153-2BCA-6C3E-0830-717CC431064D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8FF021D-08B9-FEFB-C35B-79528E3A4F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48E1E135-E91E-A18F-4734-C80A11EB7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970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8" y="1526936"/>
            <a:ext cx="7600108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600" dirty="0">
                <a:solidFill>
                  <a:srgbClr val="000000"/>
                </a:solidFill>
                <a:latin typeface="Linux Libertine" panose="02000503000000000000" pitchFamily="2" charset="0"/>
              </a:rPr>
              <a:t>In this context, analysis of citation sentence can provide insights, </a:t>
            </a:r>
            <a:r>
              <a:rPr lang="en-US" sz="16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which reflects both citing and cited author’s interest</a:t>
            </a:r>
            <a:r>
              <a:rPr lang="en-US" sz="1600" dirty="0">
                <a:solidFill>
                  <a:srgbClr val="000000"/>
                </a:solidFill>
                <a:latin typeface="Linux Libertine" panose="02000503000000000000" pitchFamily="2" charset="0"/>
              </a:rPr>
              <a:t>.</a:t>
            </a:r>
          </a:p>
          <a:p>
            <a:pPr algn="just">
              <a:buClr>
                <a:srgbClr val="407EC9"/>
              </a:buClr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algn="just">
              <a:buClr>
                <a:srgbClr val="407EC9"/>
              </a:buClr>
            </a:pPr>
            <a:r>
              <a:rPr lang="en-US" sz="1600" dirty="0">
                <a:solidFill>
                  <a:srgbClr val="000000"/>
                </a:solidFill>
                <a:latin typeface="Linux Libertine" panose="02000503000000000000" pitchFamily="2" charset="0"/>
              </a:rPr>
              <a:t>This study investigates three different research questions:</a:t>
            </a:r>
          </a:p>
          <a:p>
            <a:pPr marL="76200" indent="0" algn="just">
              <a:buNone/>
            </a:pPr>
            <a:endParaRPr lang="en-US" sz="18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marL="901700" lvl="1" indent="-342900" algn="just">
              <a:buClr>
                <a:srgbClr val="407EC9"/>
              </a:buClr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Linux Libertine" panose="02000503000000000000" pitchFamily="2" charset="0"/>
              </a:rPr>
              <a:t>How can we construct a citation sentence-based cooccurrence network by using </a:t>
            </a:r>
            <a:r>
              <a:rPr lang="en-US" sz="1400" dirty="0" err="1">
                <a:solidFill>
                  <a:schemeClr val="tx1"/>
                </a:solidFill>
                <a:latin typeface="Linux Libertine" panose="02000503000000000000" pitchFamily="2" charset="0"/>
              </a:rPr>
              <a:t>entitymetrics</a:t>
            </a:r>
            <a:r>
              <a:rPr lang="en-US" sz="1400" dirty="0">
                <a:solidFill>
                  <a:schemeClr val="tx1"/>
                </a:solidFill>
                <a:latin typeface="Linux Libertine" panose="02000503000000000000" pitchFamily="2" charset="0"/>
              </a:rPr>
              <a:t>?</a:t>
            </a:r>
          </a:p>
          <a:p>
            <a:pPr marL="901700" lvl="1" indent="-342900" algn="just">
              <a:buClr>
                <a:srgbClr val="407EC9"/>
              </a:buClr>
              <a:buAutoNum type="arabicPeriod"/>
            </a:pPr>
            <a:endParaRPr lang="en-US" sz="1400" dirty="0">
              <a:solidFill>
                <a:schemeClr val="tx1"/>
              </a:solidFill>
              <a:latin typeface="Linux Libertine" panose="02000503000000000000" pitchFamily="2" charset="0"/>
            </a:endParaRPr>
          </a:p>
          <a:p>
            <a:pPr marL="901700" lvl="1" indent="-342900" algn="just">
              <a:buClr>
                <a:srgbClr val="407EC9"/>
              </a:buClr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Linux Libertine" panose="02000503000000000000" pitchFamily="2" charset="0"/>
              </a:rPr>
              <a:t>What is the key difference between our suggested networks and a conventionally built cooccurrence network?</a:t>
            </a:r>
          </a:p>
          <a:p>
            <a:pPr marL="901700" lvl="1" indent="-342900" algn="just">
              <a:buClr>
                <a:srgbClr val="407EC9"/>
              </a:buClr>
              <a:buAutoNum type="arabicPeriod"/>
            </a:pPr>
            <a:endParaRPr lang="en-US" sz="1400" b="0" i="0" u="none" strike="noStrike" baseline="0" dirty="0">
              <a:solidFill>
                <a:schemeClr val="tx1"/>
              </a:solidFill>
              <a:latin typeface="Linux Libertine" panose="02000503000000000000" pitchFamily="2" charset="0"/>
            </a:endParaRPr>
          </a:p>
          <a:p>
            <a:pPr marL="901700" lvl="1" indent="-342900" algn="just">
              <a:buClr>
                <a:srgbClr val="407EC9"/>
              </a:buClr>
              <a:buAutoNum type="arabicPeriod"/>
            </a:pP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What kind of new aspects can we find from the knowledge structure of opioid domain by utilizing citation sentence-based networks?</a:t>
            </a:r>
            <a:endParaRPr lang="en-US" sz="1400" dirty="0">
              <a:solidFill>
                <a:schemeClr val="tx1"/>
              </a:solidFill>
              <a:latin typeface="Linux Libertine" panose="02000503000000000000" pitchFamily="2" charset="0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12385-F402-2D4B-CCC6-BBA2724BC308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905B890-7388-1801-9799-A56E574070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36529EF-6CE5-B440-1D8C-F8AD55068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19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834C84D-BC8F-2D13-7AAC-3BA5471D6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5"/>
          <a:stretch/>
        </p:blipFill>
        <p:spPr>
          <a:xfrm>
            <a:off x="36830" y="1717446"/>
            <a:ext cx="9070340" cy="2283534"/>
          </a:xfrm>
          <a:prstGeom prst="rect">
            <a:avLst/>
          </a:prstGeom>
        </p:spPr>
      </p:pic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>
              <a:highlight>
                <a:schemeClr val="accent1"/>
              </a:highlight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86CDA-B071-F947-0611-51BC03D7B45E}"/>
              </a:ext>
            </a:extLst>
          </p:cNvPr>
          <p:cNvSpPr txBox="1"/>
          <p:nvPr/>
        </p:nvSpPr>
        <p:spPr>
          <a:xfrm>
            <a:off x="515091" y="4038974"/>
            <a:ext cx="8113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Figure 1: The Overall Schematic Research Workflow for the Proposed Methods </a:t>
            </a:r>
            <a:endParaRPr lang="en-US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21B659-004D-7A64-E8F5-2DE58F59E8DE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4096B8-5808-46FD-BAD0-D7A8C3CB44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8" name="Picture 1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4EB9FD7-550F-11F6-7668-6DDD027F7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2047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7" y="1592771"/>
            <a:ext cx="7402598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8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Data Collection &amp; Parsing</a:t>
            </a:r>
          </a:p>
          <a:p>
            <a:pPr algn="just"/>
            <a:endParaRPr lang="en-US" sz="1800" b="1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C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ollected the total full-text research papers that were published until March 2022 by using “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opioid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” as the search query in PubMed Central (PMC).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otal of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118,808 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papers collected.</a:t>
            </a:r>
          </a:p>
          <a:p>
            <a:pPr marL="558800" lvl="1" indent="0" algn="just">
              <a:buClr>
                <a:srgbClr val="407EC9"/>
              </a:buClr>
              <a:buNone/>
            </a:pPr>
            <a:endParaRPr lang="en-US" sz="1400" b="1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Based on this, we </a:t>
            </a:r>
            <a:r>
              <a:rPr lang="en-US" sz="14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identified citation sentences </a:t>
            </a: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that referred to other research publications.</a:t>
            </a:r>
          </a:p>
          <a:p>
            <a:pPr lvl="1" algn="just">
              <a:buClr>
                <a:srgbClr val="407EC9"/>
              </a:buClr>
            </a:pPr>
            <a:endParaRPr lang="en-US" sz="14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In this process, </a:t>
            </a:r>
            <a:r>
              <a:rPr lang="en-US" sz="14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the cited authors were also matched</a:t>
            </a: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 with the citation sentences.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22B0C-309E-0304-9D8A-C801209C7393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3CF602-B9D1-13B8-EAFC-A6E736FBE7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CAEA5B78-B234-3C2E-7636-E0238CBDE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813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5;p13">
            <a:extLst>
              <a:ext uri="{FF2B5EF4-FFF2-40B4-BE49-F238E27FC236}">
                <a16:creationId xmlns:a16="http://schemas.microsoft.com/office/drawing/2014/main" id="{9FF9FF35-1F69-35E2-BFC5-1AF62A4E8833}"/>
              </a:ext>
            </a:extLst>
          </p:cNvPr>
          <p:cNvSpPr/>
          <p:nvPr/>
        </p:nvSpPr>
        <p:spPr>
          <a:xfrm>
            <a:off x="1447802" y="1234375"/>
            <a:ext cx="1939634" cy="61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2400" dirty="0">
              <a:highlight>
                <a:schemeClr val="accent1"/>
              </a:highlight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1"/>
          </p:nvPr>
        </p:nvSpPr>
        <p:spPr>
          <a:xfrm>
            <a:off x="636807" y="1592771"/>
            <a:ext cx="7752120" cy="3374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Clr>
                <a:srgbClr val="407EC9"/>
              </a:buClr>
            </a:pPr>
            <a:r>
              <a:rPr lang="en-US" sz="1800" b="1" dirty="0">
                <a:solidFill>
                  <a:srgbClr val="000000"/>
                </a:solidFill>
                <a:latin typeface="Linux Libertine" panose="02000503000000000000" pitchFamily="2" charset="0"/>
              </a:rPr>
              <a:t>Bio-Entity Extraction (NER)</a:t>
            </a:r>
          </a:p>
          <a:p>
            <a:pPr algn="just"/>
            <a:endParaRPr lang="en-US" sz="1400" b="1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To extract bio-entities from the collected citation sentences, PKDE4J [13] was employed for named entity recognition (NER). </a:t>
            </a:r>
          </a:p>
          <a:p>
            <a:pPr lvl="1" algn="just">
              <a:buClr>
                <a:srgbClr val="407EC9"/>
              </a:buClr>
            </a:pPr>
            <a:endParaRPr lang="en-US" sz="16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1" algn="just">
              <a:buClr>
                <a:srgbClr val="407EC9"/>
              </a:buClr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Linux Libertine" panose="02000503000000000000" pitchFamily="2" charset="0"/>
              </a:rPr>
              <a:t>To obtain comprehensive findings from the collected dataset, we used a total of five biomedical entity dictionaries, which are:</a:t>
            </a:r>
          </a:p>
          <a:p>
            <a:pPr marL="558800" lvl="1" indent="0" algn="just">
              <a:buClr>
                <a:srgbClr val="407EC9"/>
              </a:buClr>
              <a:buNone/>
            </a:pPr>
            <a:endParaRPr lang="en-US" sz="500" dirty="0">
              <a:solidFill>
                <a:srgbClr val="000000"/>
              </a:solidFill>
              <a:latin typeface="Linux Libertine" panose="02000503000000000000" pitchFamily="2" charset="0"/>
            </a:endParaRPr>
          </a:p>
          <a:p>
            <a:pPr lvl="2" algn="just">
              <a:buClr>
                <a:srgbClr val="407EC9"/>
              </a:buClr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Drug</a:t>
            </a:r>
          </a:p>
          <a:p>
            <a:pPr lvl="2" algn="just">
              <a:buClr>
                <a:srgbClr val="407EC9"/>
              </a:buClr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Disease</a:t>
            </a:r>
          </a:p>
          <a:p>
            <a:pPr lvl="2" algn="just">
              <a:buClr>
                <a:srgbClr val="407EC9"/>
              </a:buClr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Compound</a:t>
            </a:r>
          </a:p>
          <a:p>
            <a:pPr lvl="2" algn="just">
              <a:buClr>
                <a:srgbClr val="407EC9"/>
              </a:buClr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Protein</a:t>
            </a:r>
          </a:p>
          <a:p>
            <a:pPr lvl="2" algn="just">
              <a:buClr>
                <a:srgbClr val="407EC9"/>
              </a:buClr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latin typeface="Linux Libertine" panose="02000503000000000000" pitchFamily="2" charset="0"/>
              </a:rPr>
              <a:t>Treatment</a:t>
            </a: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916458" y="1019750"/>
            <a:ext cx="214625" cy="214625"/>
            <a:chOff x="2594050" y="1631825"/>
            <a:chExt cx="439625" cy="439625"/>
          </a:xfrm>
        </p:grpSpPr>
        <p:sp>
          <p:nvSpPr>
            <p:cNvPr id="127" name="Google Shape;127;p1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814912" y="1754062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1B1A4F-C315-9ADC-63D8-6D7A61FE63B2}"/>
              </a:ext>
            </a:extLst>
          </p:cNvPr>
          <p:cNvGrpSpPr/>
          <p:nvPr/>
        </p:nvGrpSpPr>
        <p:grpSpPr>
          <a:xfrm>
            <a:off x="6651117" y="159450"/>
            <a:ext cx="2269984" cy="370523"/>
            <a:chOff x="6645021" y="153354"/>
            <a:chExt cx="2269984" cy="370523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B3DA478-4FBC-E591-36D4-8C14FC0692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70000"/>
            </a:blip>
            <a:srcRect l="4268" t="14741" r="8265" b="17863"/>
            <a:stretch/>
          </p:blipFill>
          <p:spPr>
            <a:xfrm>
              <a:off x="6645021" y="153354"/>
              <a:ext cx="1157288" cy="370523"/>
            </a:xfrm>
            <a:prstGeom prst="rect">
              <a:avLst/>
            </a:prstGeom>
          </p:spPr>
        </p:pic>
        <p:pic>
          <p:nvPicPr>
            <p:cNvPr id="16" name="Picture 15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D1D486B8-F735-2E28-8D54-241A863A3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7881195" y="206888"/>
              <a:ext cx="1033810" cy="3061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5615248"/>
      </p:ext>
    </p:extLst>
  </p:cSld>
  <p:clrMapOvr>
    <a:masterClrMapping/>
  </p:clrMapOvr>
</p:sld>
</file>

<file path=ppt/theme/theme1.xml><?xml version="1.0" encoding="utf-8"?>
<a:theme xmlns:a="http://schemas.openxmlformats.org/drawingml/2006/main" name="Viola template">
  <a:themeElements>
    <a:clrScheme name="Custom 1">
      <a:dk1>
        <a:srgbClr val="000000"/>
      </a:dk1>
      <a:lt1>
        <a:srgbClr val="FFFFFF"/>
      </a:lt1>
      <a:dk2>
        <a:srgbClr val="8A8682"/>
      </a:dk2>
      <a:lt2>
        <a:srgbClr val="F0EEE9"/>
      </a:lt2>
      <a:accent1>
        <a:srgbClr val="407EC9"/>
      </a:accent1>
      <a:accent2>
        <a:srgbClr val="00205B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3942</Words>
  <Application>Microsoft Office PowerPoint</Application>
  <PresentationFormat>On-screen Show (16:9)</PresentationFormat>
  <Paragraphs>439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Linux Libertine</vt:lpstr>
      <vt:lpstr>Quattrocento Sans</vt:lpstr>
      <vt:lpstr>Arial</vt:lpstr>
      <vt:lpstr>Lora</vt:lpstr>
      <vt:lpstr>Viola template</vt:lpstr>
      <vt:lpstr>Characterizing Knowledge Entity Extracted from Citation Sentences</vt:lpstr>
      <vt:lpstr>Table of Contents</vt:lpstr>
      <vt:lpstr>Introduction</vt:lpstr>
      <vt:lpstr>Introduction</vt:lpstr>
      <vt:lpstr>Introduction</vt:lpstr>
      <vt:lpstr>Introduction</vt:lpstr>
      <vt:lpstr>Methodology</vt:lpstr>
      <vt:lpstr>Methodology</vt:lpstr>
      <vt:lpstr>Methodology</vt:lpstr>
      <vt:lpstr>Methodology</vt:lpstr>
      <vt:lpstr>PowerPoint Presentation</vt:lpstr>
      <vt:lpstr>Methodology</vt:lpstr>
      <vt:lpstr>Methodology</vt:lpstr>
      <vt:lpstr>Results</vt:lpstr>
      <vt:lpstr>Results</vt:lpstr>
      <vt:lpstr>Results</vt:lpstr>
      <vt:lpstr>Results</vt:lpstr>
      <vt:lpstr>Results</vt:lpstr>
      <vt:lpstr>Conclusion</vt:lpstr>
      <vt:lpstr>Conclusion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Characterizing Knowledge Entity Extracted from Citation Sentences</dc:title>
  <cp:lastModifiedBy>남동인</cp:lastModifiedBy>
  <cp:revision>238</cp:revision>
  <dcterms:modified xsi:type="dcterms:W3CDTF">2022-06-23T06:30:36Z</dcterms:modified>
</cp:coreProperties>
</file>